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095"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67"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816FA7-A24D-4D54-BEBD-7BAF0203DDD8}" type="datetimeFigureOut">
              <a:rPr lang="en-US" smtClean="0"/>
              <a:t>10/16/2023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3943CD-8722-4AAB-A683-051EA8E310D6}" type="slidenum">
              <a:rPr lang="en-US" smtClean="0"/>
              <a:t>‹#›</a:t>
            </a:fld>
            <a:endParaRPr lang="en-US"/>
          </a:p>
        </p:txBody>
      </p:sp>
    </p:spTree>
    <p:extLst>
      <p:ext uri="{BB962C8B-B14F-4D97-AF65-F5344CB8AC3E}">
        <p14:creationId xmlns:p14="http://schemas.microsoft.com/office/powerpoint/2010/main" val="206756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79F4C8B-7994-6144-9E51-C01CD282C0CA}" type="slidenum">
              <a:rPr lang="en-US" smtClean="0"/>
              <a:t>1</a:t>
            </a:fld>
            <a:endParaRPr lang="en-US"/>
          </a:p>
        </p:txBody>
      </p:sp>
    </p:spTree>
    <p:extLst>
      <p:ext uri="{BB962C8B-B14F-4D97-AF65-F5344CB8AC3E}">
        <p14:creationId xmlns:p14="http://schemas.microsoft.com/office/powerpoint/2010/main" val="1234648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31D14-57C5-99C7-8E31-1CB4602A56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7B8238-9BA2-8165-6EB5-A8ED988D02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A3B3E5-9EC9-AECB-581D-425842070D62}"/>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51295593-C5EA-5C17-1B9E-2B476B16D6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12B66B-6E1B-9654-BDA1-16E3BB37A379}"/>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2122405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418D2-B137-1306-9B6F-D5AFE55391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CE2693-EEEB-8076-48E3-C64EB8BBBC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6A321F-2C81-58BC-9806-63E00980B7E3}"/>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9550B531-228A-D912-6E14-EFC2E69F8B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3B6585-8B30-78A7-C781-AF44D7179D53}"/>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3251758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D779F5-5615-026B-FEFF-A0E16244DD0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6EBBF67-8B6A-CFB6-6862-8A9446C43B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899FDD-2B52-5FEC-FF2C-32B3CCB6654D}"/>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B28403A8-C45C-816A-F247-D946B18134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9EF116-EA06-53BA-71F8-A7E18860C238}"/>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2095295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ntent w/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B0918-271D-4EC7-968E-956B4804C9D2}"/>
              </a:ext>
            </a:extLst>
          </p:cNvPr>
          <p:cNvSpPr>
            <a:spLocks noGrp="1"/>
          </p:cNvSpPr>
          <p:nvPr>
            <p:ph type="title"/>
          </p:nvPr>
        </p:nvSpPr>
        <p:spPr/>
        <p:txBody>
          <a:bodyPr anchor="ctr"/>
          <a:lstStyle/>
          <a:p>
            <a:r>
              <a:rPr lang="en-US" dirty="0"/>
              <a:t>Click to edit Master title style</a:t>
            </a:r>
          </a:p>
        </p:txBody>
      </p:sp>
      <p:sp>
        <p:nvSpPr>
          <p:cNvPr id="3" name="Content Placeholder 2">
            <a:extLst>
              <a:ext uri="{FF2B5EF4-FFF2-40B4-BE49-F238E27FC236}">
                <a16:creationId xmlns:a16="http://schemas.microsoft.com/office/drawing/2014/main" id="{611C185C-3353-45B1-84A8-7E1407EB9D39}"/>
              </a:ext>
            </a:extLst>
          </p:cNvPr>
          <p:cNvSpPr>
            <a:spLocks noGrp="1"/>
          </p:cNvSpPr>
          <p:nvPr>
            <p:ph sz="half" idx="1"/>
          </p:nvPr>
        </p:nvSpPr>
        <p:spPr>
          <a:xfrm>
            <a:off x="838200" y="1132740"/>
            <a:ext cx="5181600" cy="4511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95780C-399E-4197-B9EA-939D397B2AF8}"/>
              </a:ext>
            </a:extLst>
          </p:cNvPr>
          <p:cNvSpPr>
            <a:spLocks noGrp="1"/>
          </p:cNvSpPr>
          <p:nvPr>
            <p:ph sz="half" idx="2"/>
          </p:nvPr>
        </p:nvSpPr>
        <p:spPr>
          <a:xfrm>
            <a:off x="6172200" y="1132740"/>
            <a:ext cx="5181600" cy="4511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34BBF17D-3176-4A89-86DF-508F397CAFB4}"/>
              </a:ext>
            </a:extLst>
          </p:cNvPr>
          <p:cNvSpPr>
            <a:spLocks noGrp="1"/>
          </p:cNvSpPr>
          <p:nvPr>
            <p:ph type="sldNum" sz="quarter" idx="10"/>
          </p:nvPr>
        </p:nvSpPr>
        <p:spPr/>
        <p:txBody>
          <a:bodyPr/>
          <a:lstStyle/>
          <a:p>
            <a:fld id="{6536E2B7-149A-4BAC-AE2D-FE3677183FE0}" type="slidenum">
              <a:rPr lang="en-US" smtClean="0"/>
              <a:pPr/>
              <a:t>‹#›</a:t>
            </a:fld>
            <a:endParaRPr lang="en-US"/>
          </a:p>
        </p:txBody>
      </p:sp>
    </p:spTree>
    <p:extLst>
      <p:ext uri="{BB962C8B-B14F-4D97-AF65-F5344CB8AC3E}">
        <p14:creationId xmlns:p14="http://schemas.microsoft.com/office/powerpoint/2010/main" val="1561669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B932E-7F86-10BF-E4EB-50203417F3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4964A-05DF-FF7B-9CB0-0F5DFBF44B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065568-E038-10C9-6C69-79FEAF00591F}"/>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076544C0-9FEE-9957-E4ED-70E066B25A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F49572-712D-77C7-B785-7D6392B61425}"/>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193177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E9969-F4F0-ABB6-2D03-1A2EABA3A9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DACDED-D900-DFD1-36DF-C3F0968657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11001B-F979-D6F2-19DD-F77BDE9FEB65}"/>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3E4C12F0-C1DA-5460-3104-0DDB37AF11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E7B5C0-6798-EDF6-5637-0C0B74138DE5}"/>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207747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73C2-7834-C1BF-544F-3C577C7B33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9A9B82-0178-7C89-FF45-E73661B2B6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4479E6-A711-87EC-F673-C0C3F5A890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34C4DC-0F79-AE5B-53F9-46B4318F55C7}"/>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6" name="Footer Placeholder 5">
            <a:extLst>
              <a:ext uri="{FF2B5EF4-FFF2-40B4-BE49-F238E27FC236}">
                <a16:creationId xmlns:a16="http://schemas.microsoft.com/office/drawing/2014/main" id="{ABC2A91B-E32C-3E2C-CA0F-3FDCA2CD1B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25C5FA-17DD-D9EF-11A2-4FDEA75E3C58}"/>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540017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28784-9F6C-ABC2-4081-210E65EB5F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F80B1EA-6270-6D0F-4A9F-67628D5943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6CB7CB-336E-BCAB-9183-8FAE8C9FA7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1BC107-5391-358F-D862-10F886EA4A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989DC9-8A9E-E42A-8723-6AAF19973F8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EC11056-E0FC-5DAB-C925-97C8772A8986}"/>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8" name="Footer Placeholder 7">
            <a:extLst>
              <a:ext uri="{FF2B5EF4-FFF2-40B4-BE49-F238E27FC236}">
                <a16:creationId xmlns:a16="http://schemas.microsoft.com/office/drawing/2014/main" id="{CC9B31DF-D996-6B5A-C225-10B401A46F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A8858B1-912D-0F72-A0FE-2B8BC3CB993E}"/>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2961169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9AD91-FA34-CF87-7394-3F74BBCBE2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808226-F3A6-754D-C4E6-9285BD01B512}"/>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4" name="Footer Placeholder 3">
            <a:extLst>
              <a:ext uri="{FF2B5EF4-FFF2-40B4-BE49-F238E27FC236}">
                <a16:creationId xmlns:a16="http://schemas.microsoft.com/office/drawing/2014/main" id="{4BCD48B0-61B0-142B-BB10-2BBB775BED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62E6A94-4F61-EDC4-0B44-4D6FE935D4C5}"/>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4161994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0A3185-0ED9-7065-B680-81C627A69E2B}"/>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3" name="Footer Placeholder 2">
            <a:extLst>
              <a:ext uri="{FF2B5EF4-FFF2-40B4-BE49-F238E27FC236}">
                <a16:creationId xmlns:a16="http://schemas.microsoft.com/office/drawing/2014/main" id="{431CCA8A-023D-6B4B-7E92-DB7D53F26EC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FED101-F9BC-4318-ACF9-8FE826DEEC4D}"/>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6541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3CD4E-7612-0D8F-2C10-44E2A71A13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377993F-2877-3129-8A39-D08725867A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85D5CC-69A4-9505-B577-F46E1B874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395B7C-37F5-5490-F8AE-D65508C9367E}"/>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6" name="Footer Placeholder 5">
            <a:extLst>
              <a:ext uri="{FF2B5EF4-FFF2-40B4-BE49-F238E27FC236}">
                <a16:creationId xmlns:a16="http://schemas.microsoft.com/office/drawing/2014/main" id="{AE2C1CE6-191C-0250-6E44-AADFDAC299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66372F-E125-9F37-70B7-2178D2ADA60A}"/>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541750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2FC16-0115-5AB4-810A-ED7EA30565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4EC475-482A-A02E-B0E9-6B7705009C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F13D2D-A2E3-2A33-B42D-F38E1A33C7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A7E9EC-C04A-6E80-BC2D-CC8516488B82}"/>
              </a:ext>
            </a:extLst>
          </p:cNvPr>
          <p:cNvSpPr>
            <a:spLocks noGrp="1"/>
          </p:cNvSpPr>
          <p:nvPr>
            <p:ph type="dt" sz="half" idx="10"/>
          </p:nvPr>
        </p:nvSpPr>
        <p:spPr/>
        <p:txBody>
          <a:bodyPr/>
          <a:lstStyle/>
          <a:p>
            <a:fld id="{1D3AEC12-42DA-4D05-A713-170FB0C00D09}" type="datetimeFigureOut">
              <a:rPr lang="en-US" smtClean="0"/>
              <a:t>10/16/2023</a:t>
            </a:fld>
            <a:endParaRPr lang="en-US"/>
          </a:p>
        </p:txBody>
      </p:sp>
      <p:sp>
        <p:nvSpPr>
          <p:cNvPr id="6" name="Footer Placeholder 5">
            <a:extLst>
              <a:ext uri="{FF2B5EF4-FFF2-40B4-BE49-F238E27FC236}">
                <a16:creationId xmlns:a16="http://schemas.microsoft.com/office/drawing/2014/main" id="{687BC2E8-8BD9-5D62-A758-FB0F3F7064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2D7C2C-485C-3A4A-898C-5D2D18E3D2E7}"/>
              </a:ext>
            </a:extLst>
          </p:cNvPr>
          <p:cNvSpPr>
            <a:spLocks noGrp="1"/>
          </p:cNvSpPr>
          <p:nvPr>
            <p:ph type="sldNum" sz="quarter" idx="12"/>
          </p:nvPr>
        </p:nvSpPr>
        <p:spPr/>
        <p:txBody>
          <a:bodyPr/>
          <a:lstStyle/>
          <a:p>
            <a:fld id="{FCDA4774-377F-4F5D-A09F-F9938B218282}" type="slidenum">
              <a:rPr lang="en-US" smtClean="0"/>
              <a:t>‹#›</a:t>
            </a:fld>
            <a:endParaRPr lang="en-US"/>
          </a:p>
        </p:txBody>
      </p:sp>
    </p:spTree>
    <p:extLst>
      <p:ext uri="{BB962C8B-B14F-4D97-AF65-F5344CB8AC3E}">
        <p14:creationId xmlns:p14="http://schemas.microsoft.com/office/powerpoint/2010/main" val="2325095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E1B52F-9C42-EDE3-3A8E-AD4B341AF3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BE432A-E380-C176-C34D-8E6D8F2B45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42055B-300E-B111-EAD5-4AE8C7346A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AEC12-42DA-4D05-A713-170FB0C00D09}" type="datetimeFigureOut">
              <a:rPr lang="en-US" smtClean="0"/>
              <a:t>10/16/2023</a:t>
            </a:fld>
            <a:endParaRPr lang="en-US"/>
          </a:p>
        </p:txBody>
      </p:sp>
      <p:sp>
        <p:nvSpPr>
          <p:cNvPr id="5" name="Footer Placeholder 4">
            <a:extLst>
              <a:ext uri="{FF2B5EF4-FFF2-40B4-BE49-F238E27FC236}">
                <a16:creationId xmlns:a16="http://schemas.microsoft.com/office/drawing/2014/main" id="{7B33ECE5-81CC-D6E9-913B-D389BD45EE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644F99-DA60-8083-1516-2F8C96AB76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DA4774-377F-4F5D-A09F-F9938B218282}" type="slidenum">
              <a:rPr lang="en-US" smtClean="0"/>
              <a:t>‹#›</a:t>
            </a:fld>
            <a:endParaRPr lang="en-US"/>
          </a:p>
        </p:txBody>
      </p:sp>
    </p:spTree>
    <p:extLst>
      <p:ext uri="{BB962C8B-B14F-4D97-AF65-F5344CB8AC3E}">
        <p14:creationId xmlns:p14="http://schemas.microsoft.com/office/powerpoint/2010/main" val="2165127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443C8E8-24AE-8E4D-97A5-51EE1B1E23D9}"/>
              </a:ext>
            </a:extLst>
          </p:cNvPr>
          <p:cNvSpPr txBox="1"/>
          <p:nvPr/>
        </p:nvSpPr>
        <p:spPr>
          <a:xfrm>
            <a:off x="18773" y="470931"/>
            <a:ext cx="386709" cy="369332"/>
          </a:xfrm>
          <a:prstGeom prst="rect">
            <a:avLst/>
          </a:prstGeom>
          <a:noFill/>
        </p:spPr>
        <p:txBody>
          <a:bodyPr wrap="none" rtlCol="0">
            <a:spAutoFit/>
          </a:bodyPr>
          <a:lstStyle/>
          <a:p>
            <a:r>
              <a:rPr lang="en-US" b="1" dirty="0"/>
              <a:t>A.</a:t>
            </a:r>
          </a:p>
        </p:txBody>
      </p:sp>
      <p:sp>
        <p:nvSpPr>
          <p:cNvPr id="9" name="TextBox 8">
            <a:extLst>
              <a:ext uri="{FF2B5EF4-FFF2-40B4-BE49-F238E27FC236}">
                <a16:creationId xmlns:a16="http://schemas.microsoft.com/office/drawing/2014/main" id="{C3760459-F8A1-4543-BA1C-47D2FA295503}"/>
              </a:ext>
            </a:extLst>
          </p:cNvPr>
          <p:cNvSpPr txBox="1"/>
          <p:nvPr/>
        </p:nvSpPr>
        <p:spPr>
          <a:xfrm>
            <a:off x="2882649" y="470931"/>
            <a:ext cx="375424" cy="369332"/>
          </a:xfrm>
          <a:prstGeom prst="rect">
            <a:avLst/>
          </a:prstGeom>
          <a:noFill/>
        </p:spPr>
        <p:txBody>
          <a:bodyPr wrap="none" rtlCol="0">
            <a:spAutoFit/>
          </a:bodyPr>
          <a:lstStyle/>
          <a:p>
            <a:r>
              <a:rPr lang="en-US" b="1" dirty="0"/>
              <a:t>B.</a:t>
            </a:r>
          </a:p>
        </p:txBody>
      </p:sp>
      <p:pic>
        <p:nvPicPr>
          <p:cNvPr id="10" name="Picture 9">
            <a:extLst>
              <a:ext uri="{FF2B5EF4-FFF2-40B4-BE49-F238E27FC236}">
                <a16:creationId xmlns:a16="http://schemas.microsoft.com/office/drawing/2014/main" id="{DD21781C-FC28-FB42-8D8B-6E4046E36BE4}"/>
              </a:ext>
            </a:extLst>
          </p:cNvPr>
          <p:cNvPicPr>
            <a:picLocks noChangeAspect="1"/>
          </p:cNvPicPr>
          <p:nvPr/>
        </p:nvPicPr>
        <p:blipFill>
          <a:blip r:embed="rId3"/>
          <a:stretch>
            <a:fillRect/>
          </a:stretch>
        </p:blipFill>
        <p:spPr>
          <a:xfrm>
            <a:off x="8965982" y="466324"/>
            <a:ext cx="3070663" cy="4548420"/>
          </a:xfrm>
          <a:prstGeom prst="rect">
            <a:avLst/>
          </a:prstGeom>
        </p:spPr>
      </p:pic>
      <p:pic>
        <p:nvPicPr>
          <p:cNvPr id="11" name="Picture 10">
            <a:extLst>
              <a:ext uri="{FF2B5EF4-FFF2-40B4-BE49-F238E27FC236}">
                <a16:creationId xmlns:a16="http://schemas.microsoft.com/office/drawing/2014/main" id="{DAB62570-55D6-EC41-92E2-776AA1791693}"/>
              </a:ext>
            </a:extLst>
          </p:cNvPr>
          <p:cNvPicPr>
            <a:picLocks noChangeAspect="1"/>
          </p:cNvPicPr>
          <p:nvPr/>
        </p:nvPicPr>
        <p:blipFill>
          <a:blip r:embed="rId4"/>
          <a:stretch>
            <a:fillRect/>
          </a:stretch>
        </p:blipFill>
        <p:spPr>
          <a:xfrm>
            <a:off x="2840118" y="468627"/>
            <a:ext cx="2958322" cy="4548421"/>
          </a:xfrm>
          <a:prstGeom prst="rect">
            <a:avLst/>
          </a:prstGeom>
        </p:spPr>
      </p:pic>
      <p:pic>
        <p:nvPicPr>
          <p:cNvPr id="2" name="Picture 1">
            <a:extLst>
              <a:ext uri="{FF2B5EF4-FFF2-40B4-BE49-F238E27FC236}">
                <a16:creationId xmlns:a16="http://schemas.microsoft.com/office/drawing/2014/main" id="{03C721CB-BABB-6C4B-9CC5-8AA27E375E5D}"/>
              </a:ext>
            </a:extLst>
          </p:cNvPr>
          <p:cNvPicPr>
            <a:picLocks noChangeAspect="1"/>
          </p:cNvPicPr>
          <p:nvPr/>
        </p:nvPicPr>
        <p:blipFill>
          <a:blip r:embed="rId5"/>
          <a:stretch>
            <a:fillRect/>
          </a:stretch>
        </p:blipFill>
        <p:spPr>
          <a:xfrm>
            <a:off x="129024" y="320009"/>
            <a:ext cx="3033816" cy="4550724"/>
          </a:xfrm>
          <a:prstGeom prst="rect">
            <a:avLst/>
          </a:prstGeom>
        </p:spPr>
      </p:pic>
      <p:pic>
        <p:nvPicPr>
          <p:cNvPr id="3" name="Picture 2">
            <a:extLst>
              <a:ext uri="{FF2B5EF4-FFF2-40B4-BE49-F238E27FC236}">
                <a16:creationId xmlns:a16="http://schemas.microsoft.com/office/drawing/2014/main" id="{7A7F49E2-A722-6B4D-AD6C-8E2DE23B6B6A}"/>
              </a:ext>
            </a:extLst>
          </p:cNvPr>
          <p:cNvPicPr>
            <a:picLocks noChangeAspect="1"/>
          </p:cNvPicPr>
          <p:nvPr/>
        </p:nvPicPr>
        <p:blipFill>
          <a:blip r:embed="rId6"/>
          <a:stretch>
            <a:fillRect/>
          </a:stretch>
        </p:blipFill>
        <p:spPr>
          <a:xfrm>
            <a:off x="5920197" y="175999"/>
            <a:ext cx="2918608" cy="4838745"/>
          </a:xfrm>
          <a:prstGeom prst="rect">
            <a:avLst/>
          </a:prstGeom>
        </p:spPr>
      </p:pic>
      <p:sp>
        <p:nvSpPr>
          <p:cNvPr id="12" name="TextBox 11">
            <a:extLst>
              <a:ext uri="{FF2B5EF4-FFF2-40B4-BE49-F238E27FC236}">
                <a16:creationId xmlns:a16="http://schemas.microsoft.com/office/drawing/2014/main" id="{19427CDE-F0D6-6547-85C8-0C806B586292}"/>
              </a:ext>
            </a:extLst>
          </p:cNvPr>
          <p:cNvSpPr txBox="1"/>
          <p:nvPr/>
        </p:nvSpPr>
        <p:spPr>
          <a:xfrm>
            <a:off x="5692709" y="470931"/>
            <a:ext cx="367408" cy="369332"/>
          </a:xfrm>
          <a:prstGeom prst="rect">
            <a:avLst/>
          </a:prstGeom>
          <a:noFill/>
        </p:spPr>
        <p:txBody>
          <a:bodyPr wrap="none" rtlCol="0">
            <a:spAutoFit/>
          </a:bodyPr>
          <a:lstStyle/>
          <a:p>
            <a:r>
              <a:rPr lang="en-US" b="1" dirty="0"/>
              <a:t>C.</a:t>
            </a:r>
          </a:p>
        </p:txBody>
      </p:sp>
      <p:sp>
        <p:nvSpPr>
          <p:cNvPr id="13" name="TextBox 12">
            <a:extLst>
              <a:ext uri="{FF2B5EF4-FFF2-40B4-BE49-F238E27FC236}">
                <a16:creationId xmlns:a16="http://schemas.microsoft.com/office/drawing/2014/main" id="{98945ABC-A25C-9548-AE02-E0C6CC3F43E1}"/>
              </a:ext>
            </a:extLst>
          </p:cNvPr>
          <p:cNvSpPr txBox="1"/>
          <p:nvPr/>
        </p:nvSpPr>
        <p:spPr>
          <a:xfrm>
            <a:off x="8772788" y="466324"/>
            <a:ext cx="386388" cy="369332"/>
          </a:xfrm>
          <a:prstGeom prst="rect">
            <a:avLst/>
          </a:prstGeom>
          <a:noFill/>
        </p:spPr>
        <p:txBody>
          <a:bodyPr wrap="none" rtlCol="0">
            <a:spAutoFit/>
          </a:bodyPr>
          <a:lstStyle/>
          <a:p>
            <a:r>
              <a:rPr lang="en-US" b="1" dirty="0"/>
              <a:t>D.</a:t>
            </a:r>
          </a:p>
        </p:txBody>
      </p:sp>
      <p:sp>
        <p:nvSpPr>
          <p:cNvPr id="4" name="TextBox 3">
            <a:extLst>
              <a:ext uri="{FF2B5EF4-FFF2-40B4-BE49-F238E27FC236}">
                <a16:creationId xmlns:a16="http://schemas.microsoft.com/office/drawing/2014/main" id="{12077B64-0144-9747-BC5F-B52C34051B11}"/>
              </a:ext>
            </a:extLst>
          </p:cNvPr>
          <p:cNvSpPr txBox="1"/>
          <p:nvPr/>
        </p:nvSpPr>
        <p:spPr>
          <a:xfrm>
            <a:off x="18774" y="5215467"/>
            <a:ext cx="12017871" cy="1754326"/>
          </a:xfrm>
          <a:prstGeom prst="rect">
            <a:avLst/>
          </a:prstGeom>
          <a:noFill/>
        </p:spPr>
        <p:txBody>
          <a:bodyPr wrap="square" rtlCol="0">
            <a:spAutoFit/>
          </a:bodyPr>
          <a:lstStyle/>
          <a:p>
            <a:pPr algn="just"/>
            <a:r>
              <a:rPr lang="en-US" b="1" dirty="0"/>
              <a:t>Supplemental Figure 2. No association between aggregate CD4 and CD8 cytokine polyfunctionality strength indices and clinical response. </a:t>
            </a:r>
            <a:r>
              <a:rPr lang="en-US" dirty="0"/>
              <a:t>Aggregate PSI scores (i.e. the percentage of polyfunctional cells multiplied by the degree of cytokine secretion, summed from all component cytokines’ PSI scores) showed no significant differences between clinical responders vs non-responders in the CD4 tonic </a:t>
            </a:r>
            <a:r>
              <a:rPr lang="en-US" b="1" dirty="0"/>
              <a:t>(A)</a:t>
            </a:r>
            <a:r>
              <a:rPr lang="en-US" dirty="0"/>
              <a:t>, CD4 stimulated </a:t>
            </a:r>
            <a:r>
              <a:rPr lang="en-US" b="1" dirty="0"/>
              <a:t>(B),</a:t>
            </a:r>
            <a:r>
              <a:rPr lang="en-US" dirty="0"/>
              <a:t> CD8 tonic </a:t>
            </a:r>
            <a:r>
              <a:rPr lang="en-US" b="1" dirty="0"/>
              <a:t>(C),</a:t>
            </a:r>
            <a:r>
              <a:rPr lang="en-US" dirty="0"/>
              <a:t> or CD8 stimulated populations </a:t>
            </a:r>
            <a:r>
              <a:rPr lang="en-US" b="1" dirty="0"/>
              <a:t>(D). </a:t>
            </a:r>
            <a:r>
              <a:rPr lang="en-US" dirty="0"/>
              <a:t>p values represent</a:t>
            </a:r>
            <a:r>
              <a:rPr lang="en-US" b="1" dirty="0"/>
              <a:t> </a:t>
            </a:r>
            <a:r>
              <a:rPr lang="en-US" dirty="0"/>
              <a:t>results from unpaired t-test.</a:t>
            </a:r>
          </a:p>
          <a:p>
            <a:pPr algn="just"/>
            <a:endParaRPr lang="en-US" dirty="0"/>
          </a:p>
        </p:txBody>
      </p:sp>
    </p:spTree>
    <p:extLst>
      <p:ext uri="{BB962C8B-B14F-4D97-AF65-F5344CB8AC3E}">
        <p14:creationId xmlns:p14="http://schemas.microsoft.com/office/powerpoint/2010/main" val="2564780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Words>
  <Application>Microsoft Office PowerPoint</Application>
  <PresentationFormat>Widescreen</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brittany rubio</dc:creator>
  <cp:lastModifiedBy>brittany rubio</cp:lastModifiedBy>
  <cp:revision>1</cp:revision>
  <dcterms:created xsi:type="dcterms:W3CDTF">2023-10-16T15:36:25Z</dcterms:created>
  <dcterms:modified xsi:type="dcterms:W3CDTF">2023-10-16T15:37:25Z</dcterms:modified>
</cp:coreProperties>
</file>