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01" d="100"/>
          <a:sy n="101" d="100"/>
        </p:scale>
        <p:origin x="8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iane COGNET-SICE" userId="30b7f790-aab8-4778-9265-fd4ff5a8007a" providerId="ADAL" clId="{A9B3D7C6-428D-4693-9037-0332D5EEA72A}"/>
    <pc:docChg chg="custSel modSld">
      <pc:chgData name="Josiane COGNET-SICE" userId="30b7f790-aab8-4778-9265-fd4ff5a8007a" providerId="ADAL" clId="{A9B3D7C6-428D-4693-9037-0332D5EEA72A}" dt="2023-05-31T07:58:59.653" v="89" actId="20577"/>
      <pc:docMkLst>
        <pc:docMk/>
      </pc:docMkLst>
      <pc:sldChg chg="delSp modSp mod">
        <pc:chgData name="Josiane COGNET-SICE" userId="30b7f790-aab8-4778-9265-fd4ff5a8007a" providerId="ADAL" clId="{A9B3D7C6-428D-4693-9037-0332D5EEA72A}" dt="2023-05-31T07:58:59.653" v="89" actId="20577"/>
        <pc:sldMkLst>
          <pc:docMk/>
          <pc:sldMk cId="0" sldId="256"/>
        </pc:sldMkLst>
        <pc:spChg chg="del">
          <ac:chgData name="Josiane COGNET-SICE" userId="30b7f790-aab8-4778-9265-fd4ff5a8007a" providerId="ADAL" clId="{A9B3D7C6-428D-4693-9037-0332D5EEA72A}" dt="2023-05-31T07:50:47.647" v="0" actId="478"/>
          <ac:spMkLst>
            <pc:docMk/>
            <pc:sldMk cId="0" sldId="256"/>
            <ac:spMk id="12" creationId="{8BD82BB3-E90F-EBC1-B167-52153330AFD6}"/>
          </ac:spMkLst>
        </pc:spChg>
        <pc:spChg chg="mod">
          <ac:chgData name="Josiane COGNET-SICE" userId="30b7f790-aab8-4778-9265-fd4ff5a8007a" providerId="ADAL" clId="{A9B3D7C6-428D-4693-9037-0332D5EEA72A}" dt="2023-05-31T07:58:59.653" v="89" actId="20577"/>
          <ac:spMkLst>
            <pc:docMk/>
            <pc:sldMk cId="0" sldId="256"/>
            <ac:spMk id="17" creationId="{BB403067-4E8C-A9EC-192A-1B6AA071B24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63CC70-576E-C54B-CB17-84253D9F9AD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D515645-BA99-0C93-6A48-842506CBDE5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396800-7A41-6176-A5D2-9CB37023C7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8511C7-A717-FC40-A567-5DDFCFECE1B8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FC831B-68B5-4BD1-0BFD-F2DF60419BB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8300AB-E597-F245-D462-80ABD3AEA32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90C762-DC3E-4441-A39F-2AE450690C09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824001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969765-BD10-2A60-59E9-3C56E54FA07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869C7C0-D1C8-AFD2-8CEC-8FB74FFA2E6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A4B884-081F-113F-BCAD-95D83F2698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7A0A6F-52FF-4D4E-8A03-2D1665F6C8E3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2BB43B-FC77-C8BE-0100-696C8E1C2AB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C18BF4-1D9F-8BE4-EE17-EB8806ADE0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32DA27-E36D-D841-89F6-E3EE449118AA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724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488DBF8-523E-B8A6-6203-31C43874F3E4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0FE598B-329F-84F6-3955-D2771C9CF6DB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2E6DEF-C641-84C8-DF04-62616C920EF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298BCD-B713-1D42-9345-0F38527CE502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1B811-DD30-DBF3-F1E2-CB117D134CE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B08B16-BC5C-A656-5DBE-78234B9E196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89F19F3-74EF-5A46-BD5E-A85A865EAFA0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2001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69049C-CC75-D3D4-584C-A031C42CEB3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55C82D-234A-C4E3-72DC-DEBAA65EE73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CEF561-57B7-00C4-4594-D1B9C0E40B5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3F5848-6D64-7B44-BC7E-A233AC96E1C1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EF08955-4A79-23A3-B8A5-9DB7DF241A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27272E-7BD1-0A8C-10C1-6CF080BC59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BD0E51-130C-0A4A-B819-22BABA91B788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375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6C9D86-C41F-BB59-5ED6-D3D2859F48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7FD237-D1AE-A8CF-B5B6-76B74C0B4E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5C01EA-AF07-0CC8-4367-06935794720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C1A66B-5D97-A145-8106-528D49B42E28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D0BE72-9914-EC66-D756-F5DCDEC50B3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C81F11-379A-9754-9D3A-F341C4CA2AE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FB220C-7F9D-FD43-9A45-442D62FAB6BD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88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8C50BD-C193-0130-FCF8-3DBD112C4C1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E5C7FD-B462-8CA3-4CA8-F54C3508A78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362B927-8409-8B44-6F09-CDD018A8E0F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B10471-766E-4FA0-F011-ADD490E45A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C1468E-EE15-9E45-910B-A101078BDC36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1BCC50-68C2-6CEB-A08E-E6DCFB21895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E7D17D-7CB3-77C5-03B2-1EA6C7A5AA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E4EB63-C027-E249-8805-C7B15C661B27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626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593631-DAB0-7552-FF62-506CEFD454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B1AF96-7C69-974B-4C38-1D4804BCA2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EF7B8BD-8B9A-A809-EA6D-8F0062B423C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967B7EC-25D6-8B21-FB56-398AB1408FC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98D27BB-94B0-7E61-7FB8-6CAB47B36B3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E17496B-693A-F9E0-DAD6-6AD968A8F3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104C5B-1A5D-BA48-8BB5-F151AE7B7A41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BFA28BE-E79D-5072-3D4F-BCA5A67BCDE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2DCEF16-3C4A-135B-1C46-9704B6B1ABF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CFB11F-8D42-7D40-A2C2-D7D5D49E3346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616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D89209-4914-1C17-9E5A-2218A632B85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3795393-562F-D7BD-B388-17BA88BBC02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E3F812-57B0-B44E-B707-35930A8E0DC3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62B958C-4EE6-378A-86AA-69DE9E8B06B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F30D45D-B1D8-3986-1FF5-F6630C4EF2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CB2BCB-2304-0541-9877-8220E66092B8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366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9E8824B-6F84-8164-F6EC-95F0BEE1C38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FF4F87-F520-AB4D-93D8-5725336CE507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0DC2A92-2235-44F6-E30F-BC2575EB5F8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BC9739-27D2-FDE0-9039-8EF6B8B5FD7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5AAFA7-EAA7-D947-BF21-BC8AAE0DAE00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00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ED1DFF-A49B-834D-5C25-CA5E5D2374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834872-F1D4-F973-0D11-D5C2E01712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2D024A-AE1B-EF9E-E401-BE960AEAC9D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51C1A72-1697-6AB4-AFA8-AB9D79B2E1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2303B8-7937-A649-B1C2-2E973BDE6FE0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1A24D5-2E00-80A8-7DE2-4DB13CC9356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FCFD6E-6D92-1B48-164A-71D4BC354C0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6598DB-DA2B-5843-BC38-064D9D0C0170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773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97DF6B-E927-0C00-6DB8-69140879EF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F7A7555-59FB-9615-FD2D-37BA28F9AFA4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A5445D-925A-24D6-2A8A-1CF49F2B5AC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4D40C5-7E2C-8886-9564-59E5AE4B00F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7D6DED-5129-2C4D-92CC-02725A979276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83F6EF-FBED-78EE-07A0-F79993B878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BDA56A-1B5A-4F43-0DF0-C226678E113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3AD9DB-ABDF-F24F-9B8B-3160070BDAFE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457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58E5C9F-99C4-A346-958E-97D7A8769F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0A8CAB3-DD40-EB1B-3EA3-ADD744A3DD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2B45C7-A56F-7564-D820-47ACCD57329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B0DAA44-7D81-0A47-A0DD-6BCF2046E9F9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5FF3A8-D4B7-B7A0-2303-BBCFAA23E7F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6FE0A6-3CFC-DB7B-518D-10789CCBD76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6697C8E-6F7A-AE46-9447-347BE48F9791}" type="slidenum"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it-I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4">
            <a:extLst>
              <a:ext uri="{FF2B5EF4-FFF2-40B4-BE49-F238E27FC236}">
                <a16:creationId xmlns:a16="http://schemas.microsoft.com/office/drawing/2014/main" id="{A2C422C1-54A2-F4CF-53CA-B7C35DA9AB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45"/>
          <a:stretch>
            <a:fillRect/>
          </a:stretch>
        </p:blipFill>
        <p:spPr>
          <a:xfrm>
            <a:off x="6702131" y="1863035"/>
            <a:ext cx="5049984" cy="357088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llaDiTesto 5">
            <a:extLst>
              <a:ext uri="{FF2B5EF4-FFF2-40B4-BE49-F238E27FC236}">
                <a16:creationId xmlns:a16="http://schemas.microsoft.com/office/drawing/2014/main" id="{F48EB95F-6B80-7F3E-FF8F-1F8F10C15156}"/>
              </a:ext>
            </a:extLst>
          </p:cNvPr>
          <p:cNvSpPr txBox="1"/>
          <p:nvPr/>
        </p:nvSpPr>
        <p:spPr>
          <a:xfrm>
            <a:off x="7525576" y="1377836"/>
            <a:ext cx="341375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Completion rate</a:t>
            </a:r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id="{1EB505CF-4024-C7BA-BD16-63181A831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09" y="1863035"/>
            <a:ext cx="5012594" cy="357088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CasellaDiTesto 5">
            <a:extLst>
              <a:ext uri="{FF2B5EF4-FFF2-40B4-BE49-F238E27FC236}">
                <a16:creationId xmlns:a16="http://schemas.microsoft.com/office/drawing/2014/main" id="{F3A18508-20D1-EDFE-24C4-AD9D22F378D0}"/>
              </a:ext>
            </a:extLst>
          </p:cNvPr>
          <p:cNvSpPr txBox="1"/>
          <p:nvPr/>
        </p:nvSpPr>
        <p:spPr>
          <a:xfrm>
            <a:off x="1485333" y="1377836"/>
            <a:ext cx="341375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Asthma prevalence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99C6EF-B1BA-2093-504F-0B279FA101C6}"/>
              </a:ext>
            </a:extLst>
          </p:cNvPr>
          <p:cNvSpPr txBox="1"/>
          <p:nvPr/>
        </p:nvSpPr>
        <p:spPr>
          <a:xfrm>
            <a:off x="7484016" y="4702923"/>
            <a:ext cx="60011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en-C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=n.s.</a:t>
            </a:r>
          </a:p>
        </p:txBody>
      </p:sp>
      <p:sp>
        <p:nvSpPr>
          <p:cNvPr id="7" name="CasellaDiTesto 5">
            <a:extLst>
              <a:ext uri="{FF2B5EF4-FFF2-40B4-BE49-F238E27FC236}">
                <a16:creationId xmlns:a16="http://schemas.microsoft.com/office/drawing/2014/main" id="{3A7B928C-AD03-D4F9-88A7-3E5C2686D6DC}"/>
              </a:ext>
            </a:extLst>
          </p:cNvPr>
          <p:cNvSpPr txBox="1"/>
          <p:nvPr/>
        </p:nvSpPr>
        <p:spPr>
          <a:xfrm>
            <a:off x="1162879" y="4699458"/>
            <a:ext cx="60011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en-C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=n.s.</a:t>
            </a:r>
          </a:p>
        </p:txBody>
      </p:sp>
      <p:sp>
        <p:nvSpPr>
          <p:cNvPr id="8" name="CasellaDiTesto 5">
            <a:extLst>
              <a:ext uri="{FF2B5EF4-FFF2-40B4-BE49-F238E27FC236}">
                <a16:creationId xmlns:a16="http://schemas.microsoft.com/office/drawing/2014/main" id="{ED08EE04-3151-D67B-A007-7FE65778EC3A}"/>
              </a:ext>
            </a:extLst>
          </p:cNvPr>
          <p:cNvSpPr txBox="1"/>
          <p:nvPr/>
        </p:nvSpPr>
        <p:spPr>
          <a:xfrm rot="16200004">
            <a:off x="130722" y="3365961"/>
            <a:ext cx="60011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SMD</a:t>
            </a:r>
          </a:p>
        </p:txBody>
      </p:sp>
      <p:sp>
        <p:nvSpPr>
          <p:cNvPr id="9" name="CasellaDiTesto 5">
            <a:extLst>
              <a:ext uri="{FF2B5EF4-FFF2-40B4-BE49-F238E27FC236}">
                <a16:creationId xmlns:a16="http://schemas.microsoft.com/office/drawing/2014/main" id="{D86D4A12-8C75-50C6-0F30-4C42BA9649DC}"/>
              </a:ext>
            </a:extLst>
          </p:cNvPr>
          <p:cNvSpPr txBox="1"/>
          <p:nvPr/>
        </p:nvSpPr>
        <p:spPr>
          <a:xfrm rot="16200004">
            <a:off x="6205941" y="3372892"/>
            <a:ext cx="60011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SMD</a:t>
            </a: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4007D34F-32A8-959E-BC17-9B6C6163EEF7}"/>
              </a:ext>
            </a:extLst>
          </p:cNvPr>
          <p:cNvSpPr txBox="1"/>
          <p:nvPr/>
        </p:nvSpPr>
        <p:spPr>
          <a:xfrm>
            <a:off x="2382076" y="5492636"/>
            <a:ext cx="1795067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rPr>
              <a:t>Patients with asthma (%)</a:t>
            </a:r>
            <a:endParaRPr lang="en-CA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2F32C2B4-EC13-2B0C-EB15-BB9B34DB8A39}"/>
              </a:ext>
            </a:extLst>
          </p:cNvPr>
          <p:cNvSpPr txBox="1"/>
          <p:nvPr/>
        </p:nvSpPr>
        <p:spPr>
          <a:xfrm>
            <a:off x="8342994" y="5499558"/>
            <a:ext cx="2276517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CA" sz="1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</a:rPr>
              <a:t>Patients who completed AIT (%)</a:t>
            </a:r>
            <a:endParaRPr lang="en-CA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403067-4E8C-A9EC-192A-1B6AA071B24D}"/>
              </a:ext>
            </a:extLst>
          </p:cNvPr>
          <p:cNvSpPr txBox="1"/>
          <p:nvPr/>
        </p:nvSpPr>
        <p:spPr>
          <a:xfrm>
            <a:off x="378191" y="6108192"/>
            <a:ext cx="11373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FIGURE E3</a:t>
            </a:r>
            <a:r>
              <a:rPr lang="en-GB" sz="1400" dirty="0"/>
              <a:t>. </a:t>
            </a:r>
            <a:r>
              <a:rPr lang="en-US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Meta-regression analyses of symptom score for the efficacy of IR-HDM SLIT-liquid depending on the asthma prevalence (</a:t>
            </a:r>
            <a:r>
              <a:rPr lang="en-US" sz="14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) or completion rate (</a:t>
            </a:r>
            <a:r>
              <a:rPr lang="en-US" sz="14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). </a:t>
            </a:r>
            <a:r>
              <a:rPr lang="en-US" sz="1400" dirty="0">
                <a:solidFill>
                  <a:srgbClr val="000000"/>
                </a:solidFill>
              </a:rPr>
              <a:t>SMD, standardized mean difference</a:t>
            </a:r>
            <a:r>
              <a:rPr lang="it-IT" sz="1400" dirty="0">
                <a:solidFill>
                  <a:srgbClr val="000000"/>
                </a:solidFill>
              </a:rPr>
              <a:t>.</a:t>
            </a:r>
            <a:endParaRPr lang="en-GB" sz="14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D2C0F41-39F5-A882-2F5C-53FDF72F4B63}"/>
              </a:ext>
            </a:extLst>
          </p:cNvPr>
          <p:cNvSpPr txBox="1"/>
          <p:nvPr/>
        </p:nvSpPr>
        <p:spPr>
          <a:xfrm>
            <a:off x="402336" y="1353312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6DB7C31-DC2A-D0BC-5110-8D603E4D06F6}"/>
              </a:ext>
            </a:extLst>
          </p:cNvPr>
          <p:cNvSpPr txBox="1"/>
          <p:nvPr/>
        </p:nvSpPr>
        <p:spPr>
          <a:xfrm>
            <a:off x="6370320" y="1347216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63</Words>
  <Application>Microsoft Office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Danilo Di Bona</dc:creator>
  <cp:lastModifiedBy>Josiane COGNET-SICE</cp:lastModifiedBy>
  <cp:revision>5</cp:revision>
  <dcterms:created xsi:type="dcterms:W3CDTF">2023-03-08T15:18:25Z</dcterms:created>
  <dcterms:modified xsi:type="dcterms:W3CDTF">2023-05-31T07:59:02Z</dcterms:modified>
</cp:coreProperties>
</file>