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</p:sldIdLst>
  <p:sldSz cx="12192000" cy="6858000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94660"/>
  </p:normalViewPr>
  <p:slideViewPr>
    <p:cSldViewPr snapToGrid="0">
      <p:cViewPr varScale="1">
        <p:scale>
          <a:sx n="82" d="100"/>
          <a:sy n="82" d="100"/>
        </p:scale>
        <p:origin x="9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246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946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299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47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87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4756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16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41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151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90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006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5DC18-4492-4D83-B07F-91BA67A199AD}" type="datetimeFigureOut">
              <a:rPr lang="fr-FR" smtClean="0"/>
              <a:t>02/12/2023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A769D-019E-4807-B53A-58D50ACDA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12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369109" y="168792"/>
            <a:ext cx="5032156" cy="374571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noProof="0" dirty="0" err="1"/>
              <a:t>Whole</a:t>
            </a:r>
            <a:r>
              <a:rPr lang="fr-FR" sz="1600" b="1" kern="0" noProof="0" dirty="0"/>
              <a:t> </a:t>
            </a:r>
            <a:r>
              <a:rPr lang="fr-FR" sz="1600" b="1" kern="0" noProof="0" dirty="0" err="1"/>
              <a:t>Cohort</a:t>
            </a:r>
            <a:r>
              <a:rPr lang="fr-FR" sz="1600" b="1" kern="0" noProof="0" dirty="0"/>
              <a:t> : </a:t>
            </a: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190 </a:t>
            </a:r>
            <a:r>
              <a:rPr kumimoji="0" lang="fr-FR" sz="1600" b="1" i="0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Individuals</a:t>
            </a: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 /</a:t>
            </a:r>
            <a:r>
              <a:rPr kumimoji="0" lang="fr-FR" sz="1600" b="1" i="0" u="none" strike="noStrike" kern="0" cap="none" spc="0" normalizeH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 217 Biopsies</a:t>
            </a:r>
            <a:endParaRPr kumimoji="0" lang="fr-FR" sz="1400" b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014258" y="1243994"/>
            <a:ext cx="3741857" cy="64698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 err="1"/>
              <a:t>Lymphoma</a:t>
            </a:r>
            <a:r>
              <a:rPr lang="fr-FR" sz="1600" b="1" kern="0" dirty="0"/>
              <a:t> </a:t>
            </a:r>
            <a:r>
              <a:rPr lang="fr-FR" sz="1600" b="1" kern="0" dirty="0" err="1"/>
              <a:t>Cohort</a:t>
            </a:r>
            <a:r>
              <a:rPr lang="fr-FR" sz="1600" b="1" kern="0" dirty="0"/>
              <a:t> : 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>
                <a:solidFill>
                  <a:schemeClr val="accent5">
                    <a:lumMod val="75000"/>
                  </a:schemeClr>
                </a:solidFill>
              </a:rPr>
              <a:t>181 Patients / 208 Biopsies</a:t>
            </a:r>
          </a:p>
        </p:txBody>
      </p:sp>
      <p:cxnSp>
        <p:nvCxnSpPr>
          <p:cNvPr id="5" name="Connecteur droit avec flèche 4"/>
          <p:cNvCxnSpPr>
            <a:stCxn id="3" idx="2"/>
            <a:endCxn id="4" idx="0"/>
          </p:cNvCxnSpPr>
          <p:nvPr/>
        </p:nvCxnSpPr>
        <p:spPr>
          <a:xfrm>
            <a:off x="5885187" y="543363"/>
            <a:ext cx="0" cy="7006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6380737" y="696329"/>
            <a:ext cx="4979991" cy="3745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 err="1"/>
              <a:t>Healthy</a:t>
            </a:r>
            <a:r>
              <a:rPr lang="fr-FR" sz="1600" b="1" kern="0" dirty="0"/>
              <a:t> </a:t>
            </a:r>
            <a:r>
              <a:rPr lang="fr-FR" sz="1600" b="1" kern="0" dirty="0" err="1"/>
              <a:t>Controls</a:t>
            </a:r>
            <a:r>
              <a:rPr lang="fr-FR" sz="1600" b="1" kern="0" dirty="0"/>
              <a:t> : </a:t>
            </a:r>
            <a:r>
              <a:rPr lang="fr-FR" sz="1600" b="1" kern="0" dirty="0">
                <a:solidFill>
                  <a:schemeClr val="accent5">
                    <a:lumMod val="75000"/>
                  </a:schemeClr>
                </a:solidFill>
              </a:rPr>
              <a:t>9 </a:t>
            </a:r>
            <a:r>
              <a:rPr lang="fr-FR" sz="1600" b="1" kern="0" dirty="0" err="1">
                <a:solidFill>
                  <a:schemeClr val="accent5">
                    <a:lumMod val="75000"/>
                  </a:schemeClr>
                </a:solidFill>
              </a:rPr>
              <a:t>Healthy</a:t>
            </a:r>
            <a:r>
              <a:rPr lang="fr-FR" sz="1600" b="1" kern="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600" b="1" kern="0" dirty="0" err="1">
                <a:solidFill>
                  <a:schemeClr val="accent5">
                    <a:lumMod val="75000"/>
                  </a:schemeClr>
                </a:solidFill>
              </a:rPr>
              <a:t>Individuals</a:t>
            </a:r>
            <a:r>
              <a:rPr lang="fr-FR" sz="1600" b="1" kern="0" dirty="0">
                <a:solidFill>
                  <a:schemeClr val="accent5">
                    <a:lumMod val="75000"/>
                  </a:schemeClr>
                </a:solidFill>
              </a:rPr>
              <a:t> / 9 biopsies</a:t>
            </a:r>
            <a:endParaRPr kumimoji="0" lang="fr-FR" sz="1600" b="1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5885187" y="883615"/>
            <a:ext cx="49555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7961746" y="2246306"/>
            <a:ext cx="3888431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 err="1">
                <a:solidFill>
                  <a:prstClr val="black"/>
                </a:solidFill>
              </a:rPr>
              <a:t>Lymphoma</a:t>
            </a:r>
            <a:r>
              <a:rPr lang="fr-FR" sz="1600" b="1" kern="0" dirty="0">
                <a:solidFill>
                  <a:prstClr val="black"/>
                </a:solidFill>
              </a:rPr>
              <a:t> Control </a:t>
            </a:r>
            <a:r>
              <a:rPr lang="fr-FR" sz="1600" b="1" kern="0" dirty="0" err="1">
                <a:solidFill>
                  <a:prstClr val="black"/>
                </a:solidFill>
              </a:rPr>
              <a:t>Cohort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kumimoji="0" lang="fr-FR" sz="16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(No FL </a:t>
            </a:r>
            <a:r>
              <a:rPr kumimoji="0" lang="fr-FR" sz="1600" b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history</a:t>
            </a:r>
            <a:r>
              <a:rPr kumimoji="0" lang="fr-FR" sz="16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 :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>
                <a:solidFill>
                  <a:schemeClr val="accent5">
                    <a:lumMod val="75000"/>
                  </a:schemeClr>
                </a:solidFill>
              </a:rPr>
              <a:t>50 Patients / 51 Biopsies</a:t>
            </a:r>
            <a:endParaRPr kumimoji="0" lang="fr-FR" sz="1600" b="1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88161" y="2251359"/>
            <a:ext cx="5927005" cy="6469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>
                <a:solidFill>
                  <a:prstClr val="black"/>
                </a:solidFill>
              </a:rPr>
              <a:t>FL </a:t>
            </a:r>
            <a:r>
              <a:rPr lang="fr-FR" sz="1600" b="1" kern="0" dirty="0" err="1">
                <a:solidFill>
                  <a:prstClr val="black"/>
                </a:solidFill>
              </a:rPr>
              <a:t>Cohort</a:t>
            </a:r>
            <a:r>
              <a:rPr lang="fr-FR" sz="1600" b="1" kern="0" dirty="0">
                <a:solidFill>
                  <a:prstClr val="black"/>
                </a:solidFill>
              </a:rPr>
              <a:t> :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>
                <a:solidFill>
                  <a:schemeClr val="accent5">
                    <a:lumMod val="75000"/>
                  </a:schemeClr>
                </a:solidFill>
              </a:rPr>
              <a:t>131 Patients / 157 Biopsies</a:t>
            </a:r>
            <a:r>
              <a:rPr lang="fr-FR" sz="1400" b="1" kern="0" dirty="0">
                <a:solidFill>
                  <a:schemeClr val="accent5">
                    <a:lumMod val="75000"/>
                  </a:schemeClr>
                </a:solidFill>
              </a:rPr>
              <a:t> (150 FL and 7 </a:t>
            </a:r>
            <a:r>
              <a:rPr lang="fr-FR" sz="1400" b="1" kern="0" dirty="0" err="1">
                <a:solidFill>
                  <a:schemeClr val="accent5">
                    <a:lumMod val="75000"/>
                  </a:schemeClr>
                </a:solidFill>
              </a:rPr>
              <a:t>higher</a:t>
            </a:r>
            <a:r>
              <a:rPr lang="fr-FR" sz="1400" b="1" kern="0" dirty="0">
                <a:solidFill>
                  <a:schemeClr val="accent5">
                    <a:lumMod val="75000"/>
                  </a:schemeClr>
                </a:solidFill>
              </a:rPr>
              <a:t> grade </a:t>
            </a:r>
            <a:r>
              <a:rPr lang="fr-FR" sz="1400" b="1" kern="0" dirty="0" err="1">
                <a:solidFill>
                  <a:schemeClr val="accent5">
                    <a:lumMod val="75000"/>
                  </a:schemeClr>
                </a:solidFill>
              </a:rPr>
              <a:t>NHLs</a:t>
            </a:r>
            <a:r>
              <a:rPr lang="fr-FR" sz="1400" b="1" kern="0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kumimoji="0" lang="fr-FR" sz="1600" b="1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</p:txBody>
      </p:sp>
      <p:cxnSp>
        <p:nvCxnSpPr>
          <p:cNvPr id="10" name="Connecteur en angle 9"/>
          <p:cNvCxnSpPr>
            <a:stCxn id="4" idx="2"/>
            <a:endCxn id="8" idx="0"/>
          </p:cNvCxnSpPr>
          <p:nvPr/>
        </p:nvCxnSpPr>
        <p:spPr>
          <a:xfrm rot="16200000" flipH="1">
            <a:off x="7717911" y="58255"/>
            <a:ext cx="355326" cy="4020775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en angle 10"/>
          <p:cNvCxnSpPr>
            <a:stCxn id="4" idx="2"/>
            <a:endCxn id="9" idx="0"/>
          </p:cNvCxnSpPr>
          <p:nvPr/>
        </p:nvCxnSpPr>
        <p:spPr>
          <a:xfrm rot="5400000">
            <a:off x="4588237" y="954408"/>
            <a:ext cx="360379" cy="2233523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453732" y="3245121"/>
            <a:ext cx="2815942" cy="228147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 err="1">
                <a:solidFill>
                  <a:prstClr val="black"/>
                </a:solidFill>
              </a:rPr>
              <a:t>FLs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lang="fr-FR" sz="1600" b="1" kern="0" dirty="0" err="1">
                <a:solidFill>
                  <a:prstClr val="black"/>
                </a:solidFill>
              </a:rPr>
              <a:t>with</a:t>
            </a:r>
            <a:r>
              <a:rPr lang="fr-FR" sz="1600" b="1" kern="0" dirty="0">
                <a:solidFill>
                  <a:prstClr val="black"/>
                </a:solidFill>
              </a:rPr>
              <a:t> Unique </a:t>
            </a:r>
            <a:r>
              <a:rPr lang="fr-FR" sz="1600" b="1" kern="0" dirty="0" err="1">
                <a:solidFill>
                  <a:prstClr val="black"/>
                </a:solidFill>
              </a:rPr>
              <a:t>Samples</a:t>
            </a:r>
            <a:r>
              <a:rPr lang="fr-FR" sz="1600" b="1" kern="0" dirty="0">
                <a:solidFill>
                  <a:prstClr val="black"/>
                </a:solidFill>
              </a:rPr>
              <a:t> :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111 Patients / 111 Biopsies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1" kern="0" dirty="0">
              <a:solidFill>
                <a:prstClr val="black"/>
              </a:solidFill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87 FL Biopsies at </a:t>
            </a:r>
            <a:r>
              <a:rPr kumimoji="0" lang="fr-FR" sz="1200" b="1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Diagnosis</a:t>
            </a:r>
            <a:endParaRPr kumimoji="0" lang="fr-FR" sz="1200" b="1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1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 dirty="0">
                <a:solidFill>
                  <a:schemeClr val="accent5">
                    <a:lumMod val="75000"/>
                  </a:schemeClr>
                </a:solidFill>
              </a:rPr>
              <a:t>20 FL Biopsies at Relapse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(</a:t>
            </a:r>
            <a:r>
              <a:rPr kumimoji="0" lang="fr-FR" sz="1200" b="1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Diag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.</a:t>
            </a:r>
            <a:r>
              <a:rPr kumimoji="0" lang="fr-FR" sz="1200" b="1" u="none" strike="noStrike" kern="0" cap="none" spc="0" normalizeH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 Not </a:t>
            </a:r>
            <a:r>
              <a:rPr kumimoji="0" lang="fr-FR" sz="1200" b="1" u="none" strike="noStrike" kern="0" cap="none" spc="0" normalizeH="0" noProof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available</a:t>
            </a:r>
            <a:r>
              <a:rPr kumimoji="0" lang="fr-FR" sz="1200" b="1" u="none" strike="noStrike" kern="0" cap="none" spc="0" normalizeH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)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1" kern="0" baseline="0" dirty="0">
              <a:solidFill>
                <a:schemeClr val="accent5">
                  <a:lumMod val="75000"/>
                </a:schemeClr>
              </a:solidFill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4 FL Biopsies </a:t>
            </a:r>
            <a:r>
              <a:rPr kumimoji="0" lang="fr-FR" sz="1200" b="1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without</a:t>
            </a:r>
            <a:endParaRPr lang="fr-FR" sz="1200" b="1" kern="0" dirty="0">
              <a:solidFill>
                <a:schemeClr val="accent5">
                  <a:lumMod val="75000"/>
                </a:schemeClr>
              </a:solidFill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u="none" strike="noStrike" kern="0" cap="none" spc="0" normalizeH="0" baseline="0" noProof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Clinical</a:t>
            </a:r>
            <a:r>
              <a:rPr kumimoji="0" lang="fr-FR" sz="1200" b="1" u="none" strike="noStrike" kern="0" cap="none" spc="0" normalizeH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 Information</a:t>
            </a:r>
            <a:endParaRPr kumimoji="0" lang="fr-FR" sz="1200" b="1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454401" y="3245121"/>
            <a:ext cx="4682837" cy="31838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 err="1">
                <a:solidFill>
                  <a:prstClr val="black"/>
                </a:solidFill>
              </a:rPr>
              <a:t>FLs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lang="fr-FR" sz="1600" b="1" kern="0" dirty="0" err="1">
                <a:solidFill>
                  <a:prstClr val="black"/>
                </a:solidFill>
              </a:rPr>
              <a:t>with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lang="fr-FR" sz="1600" b="1" kern="0" dirty="0" err="1">
                <a:solidFill>
                  <a:prstClr val="black"/>
                </a:solidFill>
              </a:rPr>
              <a:t>Paired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lang="fr-FR" sz="1600" b="1" kern="0" dirty="0" err="1">
                <a:solidFill>
                  <a:prstClr val="black"/>
                </a:solidFill>
              </a:rPr>
              <a:t>Samples</a:t>
            </a:r>
            <a:r>
              <a:rPr lang="fr-FR" sz="1600" b="1" kern="0" dirty="0">
                <a:solidFill>
                  <a:prstClr val="black"/>
                </a:solidFill>
              </a:rPr>
              <a:t> :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20 Patients / 46 Biopsies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500" b="1" kern="0" dirty="0">
              <a:solidFill>
                <a:prstClr val="black"/>
              </a:solidFill>
            </a:endParaRPr>
          </a:p>
          <a:p>
            <a:pPr algn="ctr" defTabSz="2468880">
              <a:defRPr/>
            </a:pPr>
            <a:r>
              <a:rPr lang="fr-FR" sz="1200" b="1" kern="0" dirty="0">
                <a:solidFill>
                  <a:prstClr val="black"/>
                </a:solidFill>
              </a:rPr>
              <a:t>FL (</a:t>
            </a:r>
            <a:r>
              <a:rPr lang="fr-FR" sz="1200" b="1" kern="0" dirty="0" err="1">
                <a:solidFill>
                  <a:prstClr val="black"/>
                </a:solidFill>
              </a:rPr>
              <a:t>Diag</a:t>
            </a:r>
            <a:r>
              <a:rPr lang="fr-FR" sz="1200" b="1" kern="0" dirty="0">
                <a:solidFill>
                  <a:prstClr val="black"/>
                </a:solidFill>
              </a:rPr>
              <a:t>.) – FL (Rel.) :</a:t>
            </a:r>
            <a:endParaRPr lang="fr-FR" sz="500" b="1" kern="0" dirty="0">
              <a:solidFill>
                <a:prstClr val="black"/>
              </a:solidFill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10 Patients / 20 Biopsies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500" b="1" kern="0" dirty="0">
              <a:solidFill>
                <a:prstClr val="black"/>
              </a:solidFill>
            </a:endParaRPr>
          </a:p>
          <a:p>
            <a:pPr algn="ctr" defTabSz="2468880">
              <a:defRPr/>
            </a:pPr>
            <a:r>
              <a:rPr lang="fr-FR" sz="1200" b="1" kern="0" dirty="0">
                <a:solidFill>
                  <a:prstClr val="black"/>
                </a:solidFill>
              </a:rPr>
              <a:t>FL (</a:t>
            </a:r>
            <a:r>
              <a:rPr lang="fr-FR" sz="1200" b="1" kern="0" dirty="0" err="1">
                <a:solidFill>
                  <a:prstClr val="black"/>
                </a:solidFill>
              </a:rPr>
              <a:t>Diag</a:t>
            </a:r>
            <a:r>
              <a:rPr lang="fr-FR" sz="1200" b="1" kern="0" dirty="0">
                <a:solidFill>
                  <a:prstClr val="black"/>
                </a:solidFill>
              </a:rPr>
              <a:t>.) – FL(Rel.1)- FL(Rel.2) :</a:t>
            </a:r>
            <a:endParaRPr lang="fr-FR" sz="500" b="1" kern="0" dirty="0">
              <a:solidFill>
                <a:prstClr val="black"/>
              </a:solidFill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3 Patients /</a:t>
            </a:r>
            <a:r>
              <a:rPr kumimoji="0" lang="fr-FR" sz="1200" b="1" u="none" strike="noStrike" kern="0" cap="none" spc="0" normalizeH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</a:rPr>
              <a:t> 9 Biopsies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500" b="1" kern="0" dirty="0">
              <a:solidFill>
                <a:prstClr val="black"/>
              </a:solidFill>
            </a:endParaRPr>
          </a:p>
          <a:p>
            <a:pPr algn="ctr" defTabSz="2468880">
              <a:defRPr/>
            </a:pPr>
            <a:r>
              <a:rPr lang="fr-FR" sz="1200" b="1" kern="0" dirty="0" err="1">
                <a:solidFill>
                  <a:prstClr val="black"/>
                </a:solidFill>
              </a:rPr>
              <a:t>Histological</a:t>
            </a:r>
            <a:r>
              <a:rPr lang="fr-FR" sz="1200" b="1" kern="0" dirty="0">
                <a:solidFill>
                  <a:prstClr val="black"/>
                </a:solidFill>
              </a:rPr>
              <a:t> Transformation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 dirty="0">
                <a:solidFill>
                  <a:schemeClr val="accent5">
                    <a:lumMod val="75000"/>
                  </a:schemeClr>
                </a:solidFill>
              </a:rPr>
              <a:t>6 Patients / 14 Biopsies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accent5">
                    <a:lumMod val="75000"/>
                  </a:schemeClr>
                </a:solidFill>
              </a:rPr>
              <a:t>1 FL – FL3B / 2 Biopsies</a:t>
            </a:r>
            <a:endParaRPr lang="fr-FR" sz="200" b="1" kern="0" dirty="0">
              <a:solidFill>
                <a:schemeClr val="accent5">
                  <a:lumMod val="75000"/>
                </a:schemeClr>
              </a:solidFill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accent5">
                    <a:lumMod val="75000"/>
                  </a:schemeClr>
                </a:solidFill>
              </a:rPr>
              <a:t>4 FL- DLBCL / 8 Biopsies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0" dirty="0">
                <a:solidFill>
                  <a:schemeClr val="accent5">
                    <a:lumMod val="75000"/>
                  </a:schemeClr>
                </a:solidFill>
              </a:rPr>
              <a:t>1 FL (</a:t>
            </a:r>
            <a:r>
              <a:rPr lang="fr-FR" sz="1100" b="1" kern="0" dirty="0" err="1">
                <a:solidFill>
                  <a:schemeClr val="accent5">
                    <a:lumMod val="75000"/>
                  </a:schemeClr>
                </a:solidFill>
              </a:rPr>
              <a:t>Diag</a:t>
            </a:r>
            <a:r>
              <a:rPr lang="fr-FR" sz="1100" b="1" kern="0" dirty="0">
                <a:solidFill>
                  <a:schemeClr val="accent5">
                    <a:lumMod val="75000"/>
                  </a:schemeClr>
                </a:solidFill>
              </a:rPr>
              <a:t>) – FL (Rel.1) – FL (Rel.2) – DLBCL (Rel.3) / 4 Biopsies</a:t>
            </a:r>
            <a:endParaRPr lang="fr-FR" sz="500" b="1" kern="0" dirty="0">
              <a:solidFill>
                <a:schemeClr val="accent5">
                  <a:lumMod val="75000"/>
                </a:schemeClr>
              </a:solidFill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500" b="1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Other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: FL3B</a:t>
            </a:r>
            <a:r>
              <a:rPr kumimoji="0" lang="fr-FR" sz="1200" b="1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</a:t>
            </a:r>
            <a:r>
              <a:rPr kumimoji="0" lang="fr-FR" sz="1200" b="1" u="none" strike="noStrike" kern="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Diag</a:t>
            </a:r>
            <a:r>
              <a:rPr kumimoji="0" lang="fr-FR" sz="1200" b="1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 – FL (Rel.1) – FL (Rel.2)</a:t>
            </a:r>
          </a:p>
          <a:p>
            <a:pPr lvl="0" algn="ctr" defTabSz="2468880">
              <a:defRPr/>
            </a:pPr>
            <a:r>
              <a:rPr lang="fr-FR" sz="1200" b="1" kern="0" dirty="0">
                <a:solidFill>
                  <a:schemeClr val="accent5">
                    <a:lumMod val="75000"/>
                  </a:schemeClr>
                </a:solidFill>
              </a:rPr>
              <a:t>1 Patient / 3 Biopsies</a:t>
            </a:r>
            <a:endParaRPr kumimoji="0" lang="fr-FR" sz="1200" b="1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624019" y="5088780"/>
            <a:ext cx="3226158" cy="10896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 err="1">
                <a:solidFill>
                  <a:prstClr val="black"/>
                </a:solidFill>
              </a:rPr>
              <a:t>Lymphoma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lang="fr-FR" sz="1600" b="1" kern="0" dirty="0" err="1">
                <a:solidFill>
                  <a:prstClr val="black"/>
                </a:solidFill>
              </a:rPr>
              <a:t>Controls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lang="fr-FR" sz="1600" b="1" kern="0" dirty="0" err="1">
                <a:solidFill>
                  <a:prstClr val="black"/>
                </a:solidFill>
              </a:rPr>
              <a:t>with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 err="1">
                <a:solidFill>
                  <a:prstClr val="black"/>
                </a:solidFill>
              </a:rPr>
              <a:t>Paired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lang="fr-FR" sz="1600" b="1" kern="0" dirty="0" err="1">
                <a:solidFill>
                  <a:prstClr val="black"/>
                </a:solidFill>
              </a:rPr>
              <a:t>Samples</a:t>
            </a:r>
            <a:r>
              <a:rPr lang="fr-FR" sz="1600" b="1" kern="0" dirty="0">
                <a:solidFill>
                  <a:prstClr val="black"/>
                </a:solidFill>
              </a:rPr>
              <a:t> (FL3B – DLBCL)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>
                <a:solidFill>
                  <a:schemeClr val="accent5">
                    <a:lumMod val="75000"/>
                  </a:schemeClr>
                </a:solidFill>
              </a:rPr>
              <a:t>1 Patient / 2 Biopsies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624019" y="3145276"/>
            <a:ext cx="3226158" cy="171962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 err="1">
                <a:solidFill>
                  <a:prstClr val="black"/>
                </a:solidFill>
              </a:rPr>
              <a:t>Lymphoma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lang="fr-FR" sz="1600" b="1" kern="0" dirty="0" err="1">
                <a:solidFill>
                  <a:prstClr val="black"/>
                </a:solidFill>
              </a:rPr>
              <a:t>Controls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  <a:r>
              <a:rPr lang="fr-FR" sz="1600" b="1" kern="0" dirty="0" err="1">
                <a:solidFill>
                  <a:prstClr val="black"/>
                </a:solidFill>
              </a:rPr>
              <a:t>with</a:t>
            </a:r>
            <a:r>
              <a:rPr lang="fr-FR" sz="1600" b="1" kern="0" dirty="0">
                <a:solidFill>
                  <a:prstClr val="black"/>
                </a:solidFill>
              </a:rPr>
              <a:t> 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>
                <a:solidFill>
                  <a:prstClr val="black"/>
                </a:solidFill>
              </a:rPr>
              <a:t>Unique </a:t>
            </a:r>
            <a:r>
              <a:rPr lang="fr-FR" sz="1600" b="1" kern="0" dirty="0" err="1">
                <a:solidFill>
                  <a:prstClr val="black"/>
                </a:solidFill>
              </a:rPr>
              <a:t>Samples</a:t>
            </a:r>
            <a:r>
              <a:rPr lang="fr-FR" sz="1600" b="1" kern="0" dirty="0">
                <a:solidFill>
                  <a:prstClr val="black"/>
                </a:solidFill>
              </a:rPr>
              <a:t> :</a:t>
            </a: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b="1" kern="0" dirty="0">
                <a:solidFill>
                  <a:schemeClr val="accent5">
                    <a:lumMod val="75000"/>
                  </a:schemeClr>
                </a:solidFill>
              </a:rPr>
              <a:t>49 Patients / 49 Biopsies</a:t>
            </a:r>
            <a:endParaRPr lang="fr-FR" sz="1100" b="1" kern="0" dirty="0">
              <a:solidFill>
                <a:schemeClr val="accent5">
                  <a:lumMod val="75000"/>
                </a:schemeClr>
              </a:solidFill>
            </a:endParaRPr>
          </a:p>
          <a:p>
            <a:pPr marL="0" marR="0" lvl="0" indent="0" algn="ctr" defTabSz="2468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100" b="1" kern="0" dirty="0">
              <a:solidFill>
                <a:prstClr val="black"/>
              </a:solidFill>
            </a:endParaRPr>
          </a:p>
          <a:p>
            <a:pPr lvl="0" algn="ctr" defTabSz="2468880">
              <a:defRPr/>
            </a:pPr>
            <a:r>
              <a:rPr lang="fr-FR" sz="1200" b="1" kern="0" dirty="0">
                <a:solidFill>
                  <a:schemeClr val="accent5">
                    <a:lumMod val="75000"/>
                  </a:schemeClr>
                </a:solidFill>
              </a:rPr>
              <a:t>37 DLBCL or FL3B / 37 Biopsies</a:t>
            </a:r>
          </a:p>
          <a:p>
            <a:pPr lvl="0" algn="ctr" defTabSz="2468880">
              <a:defRPr/>
            </a:pPr>
            <a:r>
              <a:rPr lang="fr-FR" sz="1200" b="1" kern="0" dirty="0">
                <a:solidFill>
                  <a:schemeClr val="accent5">
                    <a:lumMod val="75000"/>
                  </a:schemeClr>
                </a:solidFill>
              </a:rPr>
              <a:t>6 MCL / 6 Biopsies</a:t>
            </a:r>
          </a:p>
          <a:p>
            <a:pPr lvl="0" algn="ctr" defTabSz="2468880">
              <a:defRPr/>
            </a:pPr>
            <a:r>
              <a:rPr lang="fr-FR" sz="1200" b="1" kern="0" dirty="0">
                <a:solidFill>
                  <a:schemeClr val="accent5">
                    <a:lumMod val="75000"/>
                  </a:schemeClr>
                </a:solidFill>
              </a:rPr>
              <a:t>6 SLL / 6 Biopsies</a:t>
            </a:r>
          </a:p>
        </p:txBody>
      </p:sp>
      <p:cxnSp>
        <p:nvCxnSpPr>
          <p:cNvPr id="25" name="Connecteur en angle 24"/>
          <p:cNvCxnSpPr>
            <a:stCxn id="8" idx="2"/>
            <a:endCxn id="17" idx="1"/>
          </p:cNvCxnSpPr>
          <p:nvPr/>
        </p:nvCxnSpPr>
        <p:spPr>
          <a:xfrm rot="5400000">
            <a:off x="8709094" y="2808218"/>
            <a:ext cx="1111794" cy="1281943"/>
          </a:xfrm>
          <a:prstGeom prst="bentConnector4">
            <a:avLst>
              <a:gd name="adj1" fmla="val 11332"/>
              <a:gd name="adj2" fmla="val 117832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en angle 27"/>
          <p:cNvCxnSpPr>
            <a:stCxn id="8" idx="2"/>
            <a:endCxn id="16" idx="1"/>
          </p:cNvCxnSpPr>
          <p:nvPr/>
        </p:nvCxnSpPr>
        <p:spPr>
          <a:xfrm rot="5400000">
            <a:off x="7894832" y="3622480"/>
            <a:ext cx="2740318" cy="1281943"/>
          </a:xfrm>
          <a:prstGeom prst="bentConnector4">
            <a:avLst>
              <a:gd name="adj1" fmla="val 4668"/>
              <a:gd name="adj2" fmla="val 117832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en angle 30"/>
          <p:cNvCxnSpPr>
            <a:stCxn id="9" idx="2"/>
            <a:endCxn id="12" idx="0"/>
          </p:cNvCxnSpPr>
          <p:nvPr/>
        </p:nvCxnSpPr>
        <p:spPr>
          <a:xfrm rot="5400000">
            <a:off x="2583296" y="2176753"/>
            <a:ext cx="346776" cy="1789961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ngle 32"/>
          <p:cNvCxnSpPr>
            <a:stCxn id="9" idx="2"/>
            <a:endCxn id="13" idx="0"/>
          </p:cNvCxnSpPr>
          <p:nvPr/>
        </p:nvCxnSpPr>
        <p:spPr>
          <a:xfrm rot="16200000" flipH="1">
            <a:off x="4550354" y="1999655"/>
            <a:ext cx="346776" cy="2144156"/>
          </a:xfrm>
          <a:prstGeom prst="bent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ZoneTexte 68">
            <a:extLst>
              <a:ext uri="{FF2B5EF4-FFF2-40B4-BE49-F238E27FC236}">
                <a16:creationId xmlns:a16="http://schemas.microsoft.com/office/drawing/2014/main" id="{542679E7-B854-3DC9-6086-5B88F406F030}"/>
              </a:ext>
            </a:extLst>
          </p:cNvPr>
          <p:cNvSpPr txBox="1"/>
          <p:nvPr/>
        </p:nvSpPr>
        <p:spPr>
          <a:xfrm>
            <a:off x="9612160" y="6397198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Supplemental</a:t>
            </a:r>
            <a:r>
              <a:rPr lang="fr-FR" b="1" dirty="0"/>
              <a:t> Figure 1</a:t>
            </a:r>
          </a:p>
        </p:txBody>
      </p:sp>
    </p:spTree>
    <p:extLst>
      <p:ext uri="{BB962C8B-B14F-4D97-AF65-F5344CB8AC3E}">
        <p14:creationId xmlns:p14="http://schemas.microsoft.com/office/powerpoint/2010/main" val="14078554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</Words>
  <Application>Microsoft Office PowerPoint</Application>
  <PresentationFormat>Grand écran</PresentationFormat>
  <Paragraphs>46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CHB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RUMINY Philippe</dc:creator>
  <cp:lastModifiedBy>Linsay SCHNEIDER</cp:lastModifiedBy>
  <cp:revision>89</cp:revision>
  <cp:lastPrinted>2023-11-27T09:45:02Z</cp:lastPrinted>
  <dcterms:created xsi:type="dcterms:W3CDTF">2022-07-22T12:37:09Z</dcterms:created>
  <dcterms:modified xsi:type="dcterms:W3CDTF">2023-12-02T03:03:41Z</dcterms:modified>
</cp:coreProperties>
</file>