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58" r:id="rId5"/>
    <p:sldId id="272" r:id="rId6"/>
    <p:sldId id="259" r:id="rId7"/>
    <p:sldId id="273" r:id="rId8"/>
    <p:sldId id="260" r:id="rId9"/>
    <p:sldId id="274" r:id="rId10"/>
    <p:sldId id="261" r:id="rId11"/>
    <p:sldId id="275" r:id="rId12"/>
    <p:sldId id="264" r:id="rId13"/>
    <p:sldId id="278" r:id="rId14"/>
    <p:sldId id="270" r:id="rId15"/>
    <p:sldId id="284" r:id="rId16"/>
    <p:sldId id="265" r:id="rId17"/>
    <p:sldId id="279" r:id="rId18"/>
    <p:sldId id="266" r:id="rId19"/>
    <p:sldId id="280" r:id="rId20"/>
    <p:sldId id="268" r:id="rId21"/>
    <p:sldId id="282" r:id="rId22"/>
    <p:sldId id="267" r:id="rId23"/>
    <p:sldId id="281" r:id="rId24"/>
    <p:sldId id="28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4660"/>
  </p:normalViewPr>
  <p:slideViewPr>
    <p:cSldViewPr snapToGrid="0">
      <p:cViewPr varScale="1">
        <p:scale>
          <a:sx n="82" d="100"/>
          <a:sy n="82" d="100"/>
        </p:scale>
        <p:origin x="8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2394C-4573-A7C5-B978-C6F10FC7E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AA2ADB-31DE-842A-1FB3-8218CA9ECD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3E00F-2313-ADCB-817A-B6121C1C1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7962-0B96-46CF-9F6C-ADCED4B5FEA6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76F54-AA49-5F13-13D0-56E3AEAC9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00B97-4657-F6A9-76FB-C12074B87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EE90-9BCE-4C5E-97EF-295BD733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034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42EBE-D676-F189-A9D4-80DBC4C1F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B71A00-8CD0-DB4D-4DD1-ADB883C661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A59459-0750-351A-ED1E-25A9490C2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7962-0B96-46CF-9F6C-ADCED4B5FEA6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6DB45-BC52-BD26-4BDC-3BDBAF30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9AA108-FC3B-B01E-C203-2D2103F01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EE90-9BCE-4C5E-97EF-295BD733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438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84D840-0135-AAB1-9C3C-79B1E556B0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832C5F-5F93-CA3F-5E79-5EB2069124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D7325-11E8-9FE8-AC74-725482787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7962-0B96-46CF-9F6C-ADCED4B5FEA6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F6E32-5E7C-C7BE-3FB8-3BA0E7ADB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5B044F-EC59-ADAC-7B3B-7B07A5DE5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EE90-9BCE-4C5E-97EF-295BD733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74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6CB09-5C47-F105-217D-9BBB9C481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6C3FE6-0A7F-0FED-756E-CFF4B32536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9C748A-D207-6B4D-F74B-AB14F8D6E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7962-0B96-46CF-9F6C-ADCED4B5FEA6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615AB-6D64-C8B6-C621-D52071281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D8349-4DFE-895D-0AD0-A001B3E40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EE90-9BCE-4C5E-97EF-295BD733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310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F767D-FC4B-5D42-4147-9DCBB5929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A15224-369E-8C18-047E-D6D5603882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5A4B5-7636-68E5-B2FB-9A931C96F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7962-0B96-46CF-9F6C-ADCED4B5FEA6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B51DE0-2BE6-8C13-F262-3CFD587E4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E3444B-13B0-9A74-48F2-8610553DC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EE90-9BCE-4C5E-97EF-295BD733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4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4EF86-B716-AAAC-EC4A-093E1D49D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3AB76B-90D3-9A0D-C669-C71704C9BE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C35FB4-FA63-7B07-458F-F4F0ABEFBC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F9CF18-B303-2646-7E46-D21DB477C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7962-0B96-46CF-9F6C-ADCED4B5FEA6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44A397-839C-F518-BBE5-2952DDEF1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476CBD-2E50-B791-126D-4B45F11AB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EE90-9BCE-4C5E-97EF-295BD733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437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C8A11-5367-4C8A-552C-5AD1CC416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30F14B-C121-980B-A4F2-42428D1BD7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42B4BD-DE71-BDEA-BDBA-6523F1209E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705B3E-22EC-6307-8C3D-2F131920CF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CCC7A4-3E01-01D2-305B-A2DDAB3555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101608-D13B-C477-D0A5-91ACB10EA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7962-0B96-46CF-9F6C-ADCED4B5FEA6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87572-649A-73E5-31FE-02CA8FE1C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73002E-B096-2953-30FB-313B0AE45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EE90-9BCE-4C5E-97EF-295BD733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127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D727D-0B5D-0F9B-FE14-CC5CE8384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10D3CE-6AA8-EA31-4911-19F86867D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7962-0B96-46CF-9F6C-ADCED4B5FEA6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F303CC-AA1D-9C59-8037-B10096C5D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CD2D32-8FFF-AB16-9FF3-95EAB854D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EE90-9BCE-4C5E-97EF-295BD733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933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947F6B-64C0-F13A-FF46-0802DF5E2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7962-0B96-46CF-9F6C-ADCED4B5FEA6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BD06EA-7067-E45E-CFFE-85B264AD3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44728A-78FF-71F9-B960-6AED29AA7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EE90-9BCE-4C5E-97EF-295BD733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408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5A502-E8DF-113E-D76E-A26374C01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DC3B2B-D0F7-1BE7-C667-38C26A171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1989C5-ABBB-35A9-E0D8-CD67FE9458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30A497-634C-CC4D-733B-C39318762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7962-0B96-46CF-9F6C-ADCED4B5FEA6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90A122-C293-0933-93F5-C7E6D894D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410BF6-5198-6E5B-5187-96218F899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EE90-9BCE-4C5E-97EF-295BD733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433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5A6BE-394C-469A-14D4-B02C72FF8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97E2C6-D2D1-471E-FBFC-B718F24187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60C019-740F-F291-88E7-E2C35DFB11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386B3B-2BAC-1AB9-C697-92E416229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7962-0B96-46CF-9F6C-ADCED4B5FEA6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693ABC-6AC4-E4E1-0442-04683AE1D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E8687C-2376-2E35-BCD7-2AD9FC302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EE90-9BCE-4C5E-97EF-295BD733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8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2D0F3E-3F1E-4193-8848-3CE90F073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6AAE3-DFF8-D610-CD16-2B08EB406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2C5BC-C467-5815-EABC-8B97252A4F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57962-0B96-46CF-9F6C-ADCED4B5FEA6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94982-C967-DFB5-71BF-145523A628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935561-6590-D6C8-5864-A88112283D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EEE90-9BCE-4C5E-97EF-295BD7336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054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AA76E-8616-3BB9-F143-2D87375908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Supplemental File 1:</a:t>
            </a:r>
            <a:br>
              <a:rPr lang="en-US" dirty="0"/>
            </a:br>
            <a:r>
              <a:rPr lang="en-US" dirty="0"/>
              <a:t>Sensitivity Analyses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B813DE-1D81-68B4-F668-7AFC8BD9B74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Forest and Funnel Plots </a:t>
            </a:r>
          </a:p>
        </p:txBody>
      </p:sp>
    </p:spTree>
    <p:extLst>
      <p:ext uri="{BB962C8B-B14F-4D97-AF65-F5344CB8AC3E}">
        <p14:creationId xmlns:p14="http://schemas.microsoft.com/office/powerpoint/2010/main" val="296188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4FD0FEFE-5663-4061-4241-DB0C77E2C92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59C8DE-0F98-F2A2-A6FB-A466BE6EB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Synthesis of all studies with binary outcomes. If both reported, values for KLG used.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6452EA-7283-90D9-BEA9-9A9CFBAB7C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8481" y="2113000"/>
            <a:ext cx="8055038" cy="393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874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A077CBE-717F-11B9-8FF9-476C967DC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5619" y="1798866"/>
            <a:ext cx="8100762" cy="3558848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3A957233-3593-5F4D-7322-CC303DE0A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Synthesis of all studies with binary outcomes. If both reported, values for KLG used.</a:t>
            </a:r>
          </a:p>
        </p:txBody>
      </p:sp>
    </p:spTree>
    <p:extLst>
      <p:ext uri="{BB962C8B-B14F-4D97-AF65-F5344CB8AC3E}">
        <p14:creationId xmlns:p14="http://schemas.microsoft.com/office/powerpoint/2010/main" val="2490399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0BB3F-93C4-FDDA-AABA-9FC5E587F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Synthesis of all studies that used radiography. If multiple measures reported, preference to JSW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79BCFD-3B2B-ABC3-8318-2D3640837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8963" y="1981155"/>
            <a:ext cx="7994073" cy="387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881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EE889A4-2F41-55FE-8873-4242C8E63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639" y="1615282"/>
            <a:ext cx="9438721" cy="42545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3E3ADF1-BB43-0975-F40B-2DD8F3F29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Synthesis of all studies that used radiography. If multiple measures reported, preference to JSW</a:t>
            </a:r>
          </a:p>
        </p:txBody>
      </p:sp>
    </p:spTree>
    <p:extLst>
      <p:ext uri="{BB962C8B-B14F-4D97-AF65-F5344CB8AC3E}">
        <p14:creationId xmlns:p14="http://schemas.microsoft.com/office/powerpoint/2010/main" val="2997588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F8706A0-167D-C643-4868-1951D1988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9753" y="1702312"/>
            <a:ext cx="9531493" cy="400322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9A112BD4-ADFD-6155-CA41-67C503E2CB11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Synthesis of all studies that used radiography. If multiple measures reported, preference to KL grade</a:t>
            </a:r>
          </a:p>
        </p:txBody>
      </p:sp>
    </p:spTree>
    <p:extLst>
      <p:ext uri="{BB962C8B-B14F-4D97-AF65-F5344CB8AC3E}">
        <p14:creationId xmlns:p14="http://schemas.microsoft.com/office/powerpoint/2010/main" val="39766447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63BC582-69C2-F390-B787-DC79F31AA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050" y="1792876"/>
            <a:ext cx="8077900" cy="366553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30ABF2A-9975-D21C-2811-5E31F25D1C5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Synthesis of all studies that used radiography. If multiple measures reported, preference to KL grade</a:t>
            </a:r>
          </a:p>
        </p:txBody>
      </p:sp>
    </p:spTree>
    <p:extLst>
      <p:ext uri="{BB962C8B-B14F-4D97-AF65-F5344CB8AC3E}">
        <p14:creationId xmlns:p14="http://schemas.microsoft.com/office/powerpoint/2010/main" val="37867817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4A28B-7FAE-8138-5BBF-8654AD518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Synthesis of </a:t>
            </a:r>
            <a:r>
              <a:rPr lang="en-US"/>
              <a:t>studies using </a:t>
            </a:r>
            <a:r>
              <a:rPr lang="en-US" dirty="0"/>
              <a:t>MRI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7D52FF-F177-865F-931A-7E35C64025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9446" y="1573369"/>
            <a:ext cx="8910852" cy="416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9805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ECE0B4B-4B6D-0A5A-0822-7A638ED1CC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5619" y="1992709"/>
            <a:ext cx="8100762" cy="358171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233F662-BF81-74F7-0FFF-1DE8DEA18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Synthesis of studies using MRI</a:t>
            </a:r>
          </a:p>
        </p:txBody>
      </p:sp>
    </p:spTree>
    <p:extLst>
      <p:ext uri="{BB962C8B-B14F-4D97-AF65-F5344CB8AC3E}">
        <p14:creationId xmlns:p14="http://schemas.microsoft.com/office/powerpoint/2010/main" val="39697342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5488F-6AE4-9904-A746-9D1D6328D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Synthesis of all studies using singular Injections. If multiple outcomes reported, preference to JSW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89236F-405C-BBDC-2124-9D26E9CEC8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8963" y="1690688"/>
            <a:ext cx="7994073" cy="3932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2290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423403-C210-DF89-21B4-1BFDA21E1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497" y="1626714"/>
            <a:ext cx="8539539" cy="385052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C71A6B3-9364-29D1-5C09-38EC1D768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Synthesis of all studies using singular Injections. If multiple outcomes reported, preference to JSW</a:t>
            </a:r>
          </a:p>
        </p:txBody>
      </p:sp>
    </p:spTree>
    <p:extLst>
      <p:ext uri="{BB962C8B-B14F-4D97-AF65-F5344CB8AC3E}">
        <p14:creationId xmlns:p14="http://schemas.microsoft.com/office/powerpoint/2010/main" val="2622247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DB6BC-32D9-6FCB-FE65-95B5D8982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Synthesis of quantitative measures of JSW and cartilage volume change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A9BADE-BD55-320D-7E89-2832BBF8D1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9912" y="2125201"/>
            <a:ext cx="8032176" cy="378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2974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8FE625-E877-5AA7-1699-76608D92BB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860" y="1771506"/>
            <a:ext cx="8070279" cy="331498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19620328-AE6E-1E6F-494D-FACF0F090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Synthesis of all studies using singular Injections. If multiple outcomes reported, preference to KL grade</a:t>
            </a:r>
          </a:p>
        </p:txBody>
      </p:sp>
    </p:spTree>
    <p:extLst>
      <p:ext uri="{BB962C8B-B14F-4D97-AF65-F5344CB8AC3E}">
        <p14:creationId xmlns:p14="http://schemas.microsoft.com/office/powerpoint/2010/main" val="11697748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1D43816-30D3-BC33-BA65-479A35435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815" y="1690688"/>
            <a:ext cx="9572370" cy="419361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268F8F5-6A0B-DAE1-8C04-030F1DDB3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Synthesis of all studies using singular Injections. If multiple outcomes reported, preference to KL grade</a:t>
            </a:r>
          </a:p>
        </p:txBody>
      </p:sp>
    </p:spTree>
    <p:extLst>
      <p:ext uri="{BB962C8B-B14F-4D97-AF65-F5344CB8AC3E}">
        <p14:creationId xmlns:p14="http://schemas.microsoft.com/office/powerpoint/2010/main" val="4236654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A18E5B-B77C-85E8-6B60-B4A686CD4A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360" y="1690688"/>
            <a:ext cx="7849280" cy="383319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541CCA9-8EB1-BC48-3C38-DD35A04A396C}"/>
              </a:ext>
            </a:extLst>
          </p:cNvPr>
          <p:cNvSpPr txBox="1">
            <a:spLocks/>
          </p:cNvSpPr>
          <p:nvPr/>
        </p:nvSpPr>
        <p:spPr>
          <a:xfrm>
            <a:off x="735563" y="57834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Synthesis of all studies using multiple Injections</a:t>
            </a:r>
          </a:p>
        </p:txBody>
      </p:sp>
    </p:spTree>
    <p:extLst>
      <p:ext uri="{BB962C8B-B14F-4D97-AF65-F5344CB8AC3E}">
        <p14:creationId xmlns:p14="http://schemas.microsoft.com/office/powerpoint/2010/main" val="13067199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5E490D-A91A-2BC5-04CF-3F4EC59F73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1808" y="1695300"/>
            <a:ext cx="8108383" cy="34674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EA78A49-B637-5C93-58B6-7A9DD514982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Synthesis of all studies using multiple Injections</a:t>
            </a:r>
          </a:p>
        </p:txBody>
      </p:sp>
    </p:spTree>
    <p:extLst>
      <p:ext uri="{BB962C8B-B14F-4D97-AF65-F5344CB8AC3E}">
        <p14:creationId xmlns:p14="http://schemas.microsoft.com/office/powerpoint/2010/main" val="30201786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imeline&#10;&#10;Description automatically generated">
            <a:extLst>
              <a:ext uri="{FF2B5EF4-FFF2-40B4-BE49-F238E27FC236}">
                <a16:creationId xmlns:a16="http://schemas.microsoft.com/office/drawing/2014/main" id="{B152D8B6-261B-2D53-CAAF-423E1B21DE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257" y="0"/>
            <a:ext cx="95354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364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5012A71-4B6D-A7EA-5509-DF6321B11B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385" y="1759719"/>
            <a:ext cx="10694482" cy="471090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80C49A2-8D95-18F4-49F6-FE6C1B146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Synthesis of quantitative measures of JSW and cartilage volume change</a:t>
            </a:r>
          </a:p>
        </p:txBody>
      </p:sp>
    </p:spTree>
    <p:extLst>
      <p:ext uri="{BB962C8B-B14F-4D97-AF65-F5344CB8AC3E}">
        <p14:creationId xmlns:p14="http://schemas.microsoft.com/office/powerpoint/2010/main" val="3360446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47F80AF-5942-55E6-55C1-0EC95531A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Synthesis of studies with binary outcomes – preference to JSW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7B0475-36FB-C075-DCBD-743E55B81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384" y="1690688"/>
            <a:ext cx="8839231" cy="3958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872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E3507EE-85CC-A460-37C4-98D5D7416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706" y="2533344"/>
            <a:ext cx="8009314" cy="3452159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3C5581AA-DBDC-C39C-2AE9-D4B96D0A9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Synthesis of studies with binary outcomes – preference to JSW</a:t>
            </a:r>
          </a:p>
        </p:txBody>
      </p:sp>
    </p:spTree>
    <p:extLst>
      <p:ext uri="{BB962C8B-B14F-4D97-AF65-F5344CB8AC3E}">
        <p14:creationId xmlns:p14="http://schemas.microsoft.com/office/powerpoint/2010/main" val="639857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5384C979-D245-4AFA-4AC3-1D41459324A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EA2979-7DE8-4D39-432E-B7D0BE9A6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Synthesis of studies with binary outcomes – preference to KL grade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45C75C-553A-E7B0-1494-B3D3D1ADD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238" y="1676692"/>
            <a:ext cx="9704975" cy="4696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326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3E3770B-9ECF-3686-61D7-9B062AF46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291" y="1850258"/>
            <a:ext cx="8047417" cy="3642676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5831515E-78A0-E2F6-56D1-3F39CC7A7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Synthesis of studies with binary outcomes – preference to KL grade</a:t>
            </a:r>
          </a:p>
        </p:txBody>
      </p:sp>
    </p:spTree>
    <p:extLst>
      <p:ext uri="{BB962C8B-B14F-4D97-AF65-F5344CB8AC3E}">
        <p14:creationId xmlns:p14="http://schemas.microsoft.com/office/powerpoint/2010/main" val="876368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CE82D-4A52-9E84-DCBE-ECA38AE98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Synthesis of all studies with binary outcomes. if both reported, values for JSW used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409021-28E0-27DC-61BF-C6D5BABD8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928" y="1690688"/>
            <a:ext cx="9418144" cy="454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60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5EBAA1-5902-5C7E-C7C1-00F2BDBE6E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050" y="1619093"/>
            <a:ext cx="8077900" cy="361981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E4F9AFD-AAC7-A93D-0E90-235A0B10B15C}"/>
              </a:ext>
            </a:extLst>
          </p:cNvPr>
          <p:cNvSpPr txBox="1">
            <a:spLocks/>
          </p:cNvSpPr>
          <p:nvPr/>
        </p:nvSpPr>
        <p:spPr>
          <a:xfrm>
            <a:off x="981270" y="5800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Synthesis of all studies with binary outcomes. if both reported, values for JSW used</a:t>
            </a:r>
          </a:p>
        </p:txBody>
      </p:sp>
    </p:spTree>
    <p:extLst>
      <p:ext uri="{BB962C8B-B14F-4D97-AF65-F5344CB8AC3E}">
        <p14:creationId xmlns:p14="http://schemas.microsoft.com/office/powerpoint/2010/main" val="2804673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2495</TotalTime>
  <Words>295</Words>
  <Application>Microsoft Office PowerPoint</Application>
  <PresentationFormat>Widescreen</PresentationFormat>
  <Paragraphs>24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Supplemental File 1: Sensitivity Analyses</vt:lpstr>
      <vt:lpstr>Synthesis of quantitative measures of JSW and cartilage volume change</vt:lpstr>
      <vt:lpstr>Synthesis of quantitative measures of JSW and cartilage volume change</vt:lpstr>
      <vt:lpstr>Synthesis of studies with binary outcomes – preference to JSW</vt:lpstr>
      <vt:lpstr>Synthesis of studies with binary outcomes – preference to JSW</vt:lpstr>
      <vt:lpstr>Synthesis of studies with binary outcomes – preference to KL grade</vt:lpstr>
      <vt:lpstr>Synthesis of studies with binary outcomes – preference to KL grade</vt:lpstr>
      <vt:lpstr>Synthesis of all studies with binary outcomes. if both reported, values for JSW used</vt:lpstr>
      <vt:lpstr>PowerPoint Presentation</vt:lpstr>
      <vt:lpstr>Synthesis of all studies with binary outcomes. If both reported, values for KLG used.</vt:lpstr>
      <vt:lpstr>Synthesis of all studies with binary outcomes. If both reported, values for KLG used.</vt:lpstr>
      <vt:lpstr>Synthesis of all studies that used radiography. If multiple measures reported, preference to JSW</vt:lpstr>
      <vt:lpstr>Synthesis of all studies that used radiography. If multiple measures reported, preference to JSW</vt:lpstr>
      <vt:lpstr>PowerPoint Presentation</vt:lpstr>
      <vt:lpstr>Synthesis of all studies that used radiography. If multiple measures reported, preference to KL grade</vt:lpstr>
      <vt:lpstr>Synthesis of studies using MRI</vt:lpstr>
      <vt:lpstr>Synthesis of studies using MRI</vt:lpstr>
      <vt:lpstr>Synthesis of all studies using singular Injections. If multiple outcomes reported, preference to JSW</vt:lpstr>
      <vt:lpstr>Synthesis of all studies using singular Injections. If multiple outcomes reported, preference to JSW</vt:lpstr>
      <vt:lpstr>Synthesis of all studies using singular Injections. If multiple outcomes reported, preference to KL grade</vt:lpstr>
      <vt:lpstr>Synthesis of all studies using singular Injections. If multiple outcomes reported, preference to KL grade</vt:lpstr>
      <vt:lpstr>PowerPoint Presentation</vt:lpstr>
      <vt:lpstr>Synthesis of all studies using multiple Injections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Meta-analysis</dc:title>
  <dc:creator>Hamza Ibad</dc:creator>
  <cp:lastModifiedBy>Hamza Ibad</cp:lastModifiedBy>
  <cp:revision>8</cp:revision>
  <dcterms:created xsi:type="dcterms:W3CDTF">2022-06-20T19:48:27Z</dcterms:created>
  <dcterms:modified xsi:type="dcterms:W3CDTF">2022-12-20T21:13:15Z</dcterms:modified>
</cp:coreProperties>
</file>