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9" r:id="rId2"/>
    <p:sldId id="344" r:id="rId3"/>
    <p:sldId id="346" r:id="rId4"/>
    <p:sldId id="348" r:id="rId5"/>
    <p:sldId id="349" r:id="rId6"/>
  </p:sldIdLst>
  <p:sldSz cx="12192000" cy="6858000"/>
  <p:notesSz cx="6858000" cy="9144000"/>
  <p:defaultTextStyle>
    <a:defPPr>
      <a:defRPr lang="ja-JP"/>
    </a:defPPr>
    <a:lvl1pPr marL="0" algn="l" defTabSz="914295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48" algn="l" defTabSz="914295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95" algn="l" defTabSz="914295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43" algn="l" defTabSz="914295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592" algn="l" defTabSz="914295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739" algn="l" defTabSz="914295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887" algn="l" defTabSz="914295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034" algn="l" defTabSz="914295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182" algn="l" defTabSz="914295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wachi hayato" initials="kh" lastIdx="2" clrIdx="0">
    <p:extLst>
      <p:ext uri="{19B8F6BF-5375-455C-9EA6-DF929625EA0E}">
        <p15:presenceInfo xmlns:p15="http://schemas.microsoft.com/office/powerpoint/2012/main" userId="3d62671f137ab6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2" autoAdjust="0"/>
    <p:restoredTop sz="95244" autoAdjust="0"/>
  </p:normalViewPr>
  <p:slideViewPr>
    <p:cSldViewPr>
      <p:cViewPr varScale="1">
        <p:scale>
          <a:sx n="75" d="100"/>
          <a:sy n="75" d="100"/>
        </p:scale>
        <p:origin x="43" y="101"/>
      </p:cViewPr>
      <p:guideLst>
        <p:guide orient="horz" pos="211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D5A52-B650-FD45-AB0E-A2B129A663C0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F1DF6-6C41-6F4D-B0A1-75AAF9DD140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8783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F1DF6-6C41-6F4D-B0A1-75AAF9DD140E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8006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441519" y="323853"/>
            <a:ext cx="3240616" cy="691197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19667" y="323853"/>
            <a:ext cx="9518651" cy="691197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8" indent="0">
              <a:buNone/>
              <a:defRPr sz="2000" b="1"/>
            </a:lvl2pPr>
            <a:lvl3pPr marL="914295" indent="0">
              <a:buNone/>
              <a:defRPr sz="1800" b="1"/>
            </a:lvl3pPr>
            <a:lvl4pPr marL="1371443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39" indent="0">
              <a:buNone/>
              <a:defRPr sz="1600" b="1"/>
            </a:lvl6pPr>
            <a:lvl7pPr marL="2742887" indent="0">
              <a:buNone/>
              <a:defRPr sz="1600" b="1"/>
            </a:lvl7pPr>
            <a:lvl8pPr marL="3200034" indent="0">
              <a:buNone/>
              <a:defRPr sz="1600" b="1"/>
            </a:lvl8pPr>
            <a:lvl9pPr marL="3657182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8" indent="0">
              <a:buNone/>
              <a:defRPr sz="2000" b="1"/>
            </a:lvl2pPr>
            <a:lvl3pPr marL="914295" indent="0">
              <a:buNone/>
              <a:defRPr sz="1800" b="1"/>
            </a:lvl3pPr>
            <a:lvl4pPr marL="1371443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39" indent="0">
              <a:buNone/>
              <a:defRPr sz="1600" b="1"/>
            </a:lvl6pPr>
            <a:lvl7pPr marL="2742887" indent="0">
              <a:buNone/>
              <a:defRPr sz="1600" b="1"/>
            </a:lvl7pPr>
            <a:lvl8pPr marL="3200034" indent="0">
              <a:buNone/>
              <a:defRPr sz="1600" b="1"/>
            </a:lvl8pPr>
            <a:lvl9pPr marL="3657182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5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8" indent="0">
              <a:buNone/>
              <a:defRPr sz="1200"/>
            </a:lvl2pPr>
            <a:lvl3pPr marL="914295" indent="0">
              <a:buNone/>
              <a:defRPr sz="1000"/>
            </a:lvl3pPr>
            <a:lvl4pPr marL="1371443" indent="0">
              <a:buNone/>
              <a:defRPr sz="900"/>
            </a:lvl4pPr>
            <a:lvl5pPr marL="1828592" indent="0">
              <a:buNone/>
              <a:defRPr sz="900"/>
            </a:lvl5pPr>
            <a:lvl6pPr marL="2285739" indent="0">
              <a:buNone/>
              <a:defRPr sz="900"/>
            </a:lvl6pPr>
            <a:lvl7pPr marL="2742887" indent="0">
              <a:buNone/>
              <a:defRPr sz="900"/>
            </a:lvl7pPr>
            <a:lvl8pPr marL="3200034" indent="0">
              <a:buNone/>
              <a:defRPr sz="900"/>
            </a:lvl8pPr>
            <a:lvl9pPr marL="3657182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8" indent="0">
              <a:buNone/>
              <a:defRPr sz="2800"/>
            </a:lvl2pPr>
            <a:lvl3pPr marL="914295" indent="0">
              <a:buNone/>
              <a:defRPr sz="2400"/>
            </a:lvl3pPr>
            <a:lvl4pPr marL="1371443" indent="0">
              <a:buNone/>
              <a:defRPr sz="2000"/>
            </a:lvl4pPr>
            <a:lvl5pPr marL="1828592" indent="0">
              <a:buNone/>
              <a:defRPr sz="2000"/>
            </a:lvl5pPr>
            <a:lvl6pPr marL="2285739" indent="0">
              <a:buNone/>
              <a:defRPr sz="2000"/>
            </a:lvl6pPr>
            <a:lvl7pPr marL="2742887" indent="0">
              <a:buNone/>
              <a:defRPr sz="2000"/>
            </a:lvl7pPr>
            <a:lvl8pPr marL="3200034" indent="0">
              <a:buNone/>
              <a:defRPr sz="2000"/>
            </a:lvl8pPr>
            <a:lvl9pPr marL="3657182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8" indent="0">
              <a:buNone/>
              <a:defRPr sz="1200"/>
            </a:lvl2pPr>
            <a:lvl3pPr marL="914295" indent="0">
              <a:buNone/>
              <a:defRPr sz="1000"/>
            </a:lvl3pPr>
            <a:lvl4pPr marL="1371443" indent="0">
              <a:buNone/>
              <a:defRPr sz="900"/>
            </a:lvl4pPr>
            <a:lvl5pPr marL="1828592" indent="0">
              <a:buNone/>
              <a:defRPr sz="900"/>
            </a:lvl5pPr>
            <a:lvl6pPr marL="2285739" indent="0">
              <a:buNone/>
              <a:defRPr sz="900"/>
            </a:lvl6pPr>
            <a:lvl7pPr marL="2742887" indent="0">
              <a:buNone/>
              <a:defRPr sz="900"/>
            </a:lvl7pPr>
            <a:lvl8pPr marL="3200034" indent="0">
              <a:buNone/>
              <a:defRPr sz="900"/>
            </a:lvl8pPr>
            <a:lvl9pPr marL="3657182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30" tIns="45714" rIns="91430" bIns="45714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525963"/>
          </a:xfrm>
          <a:prstGeom prst="rect">
            <a:avLst/>
          </a:prstGeom>
        </p:spPr>
        <p:txBody>
          <a:bodyPr vert="horz" lIns="91430" tIns="45714" rIns="91430" bIns="45714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30" tIns="45714" rIns="91430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89DFC-F631-4F3E-9693-9D8C06026DC1}" type="datetimeFigureOut">
              <a:rPr kumimoji="1" lang="ja-JP" altLang="en-US" smtClean="0"/>
              <a:pPr/>
              <a:t>2023/11/29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30" tIns="45714" rIns="91430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30" tIns="45714" rIns="91430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ADD5C-A73E-4C8D-A778-20FCAFAF235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95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0" indent="-342860" algn="l" defTabSz="914295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6" indent="-285717" algn="l" defTabSz="914295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70" indent="-228574" algn="l" defTabSz="91429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7" indent="-228574" algn="l" defTabSz="914295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65" indent="-228574" algn="l" defTabSz="914295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13" indent="-228574" algn="l" defTabSz="91429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0" indent="-228574" algn="l" defTabSz="91429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09" indent="-228574" algn="l" defTabSz="91429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6" indent="-228574" algn="l" defTabSz="91429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2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5" algn="l" defTabSz="9142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3" algn="l" defTabSz="9142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9" algn="l" defTabSz="9142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7" algn="l" defTabSz="9142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4" algn="l" defTabSz="9142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2" algn="l" defTabSz="9142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B0454A69-2103-4BD7-ACC8-3E96B367019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3783448" y="4255930"/>
            <a:ext cx="231255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A508394-E198-497C-A5C3-D12695FD7FA7}"/>
              </a:ext>
            </a:extLst>
          </p:cNvPr>
          <p:cNvSpPr txBox="1"/>
          <p:nvPr/>
        </p:nvSpPr>
        <p:spPr>
          <a:xfrm>
            <a:off x="6096001" y="3932765"/>
            <a:ext cx="360280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1080057">
              <a:defRPr/>
            </a:pPr>
            <a:r>
              <a:rPr lang="ja-JP" altLang="en-US" b="1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700" b="1" dirty="0">
                <a:solidFill>
                  <a:prstClr val="black"/>
                </a:solidFill>
                <a:latin typeface="Times New Roman"/>
                <a:cs typeface="Times New Roman"/>
              </a:rPr>
              <a:t>Excluded</a:t>
            </a:r>
            <a:r>
              <a:rPr lang="ja-JP" altLang="en-US" sz="1700" b="1" dirty="0">
                <a:solidFill>
                  <a:prstClr val="black"/>
                </a:solidFill>
                <a:latin typeface="Times New Roman"/>
                <a:cs typeface="Times New Roman"/>
              </a:rPr>
              <a:t>  </a:t>
            </a:r>
            <a:endParaRPr lang="en-US" altLang="ja-JP" sz="1700" b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defTabSz="1080057">
              <a:defRPr/>
            </a:pPr>
            <a:r>
              <a:rPr lang="en-US" altLang="ja-JP" sz="1700" b="1" dirty="0">
                <a:solidFill>
                  <a:prstClr val="black"/>
                </a:solidFill>
                <a:latin typeface="Times New Roman"/>
                <a:cs typeface="Times New Roman"/>
              </a:rPr>
              <a:t>  </a:t>
            </a:r>
            <a:r>
              <a:rPr lang="ja-JP" altLang="en-US" sz="1700" b="1" dirty="0">
                <a:solidFill>
                  <a:prstClr val="black"/>
                </a:solidFill>
                <a:latin typeface="Times New Roman"/>
                <a:cs typeface="Times New Roman"/>
              </a:rPr>
              <a:t>　</a:t>
            </a:r>
            <a:r>
              <a:rPr lang="en-US" altLang="ja-JP" sz="1700" b="1" dirty="0">
                <a:solidFill>
                  <a:prstClr val="black"/>
                </a:solidFill>
                <a:latin typeface="Times New Roman"/>
                <a:cs typeface="Times New Roman"/>
              </a:rPr>
              <a:t>Patients with PS 2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en-US" altLang="ja-JP" sz="1700" b="1" dirty="0">
                <a:solidFill>
                  <a:prstClr val="black"/>
                </a:solidFill>
                <a:latin typeface="Times New Roman"/>
                <a:cs typeface="Times New Roman"/>
              </a:rPr>
              <a:t>4 (N = 43)</a:t>
            </a: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4CECBDC1-1447-4AC3-9C74-2F3BEA30E139}"/>
              </a:ext>
            </a:extLst>
          </p:cNvPr>
          <p:cNvCxnSpPr>
            <a:cxnSpLocks/>
          </p:cNvCxnSpPr>
          <p:nvPr/>
        </p:nvCxnSpPr>
        <p:spPr>
          <a:xfrm>
            <a:off x="3788119" y="4809926"/>
            <a:ext cx="459524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39A8904B-023C-4119-9536-45EE7557CC7D}"/>
              </a:ext>
            </a:extLst>
          </p:cNvPr>
          <p:cNvCxnSpPr>
            <a:cxnSpLocks/>
          </p:cNvCxnSpPr>
          <p:nvPr/>
        </p:nvCxnSpPr>
        <p:spPr>
          <a:xfrm>
            <a:off x="8408032" y="4806566"/>
            <a:ext cx="1" cy="4356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0B0D8115-1548-465B-ADE1-E6C784DCE217}"/>
              </a:ext>
            </a:extLst>
          </p:cNvPr>
          <p:cNvCxnSpPr>
            <a:cxnSpLocks/>
          </p:cNvCxnSpPr>
          <p:nvPr/>
        </p:nvCxnSpPr>
        <p:spPr>
          <a:xfrm>
            <a:off x="3783448" y="3564812"/>
            <a:ext cx="9679" cy="16817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1DE30DE-78B1-0FDF-4BE7-A9B195BC0C66}"/>
              </a:ext>
            </a:extLst>
          </p:cNvPr>
          <p:cNvSpPr txBox="1"/>
          <p:nvPr/>
        </p:nvSpPr>
        <p:spPr>
          <a:xfrm>
            <a:off x="1782627" y="924110"/>
            <a:ext cx="8348232" cy="6155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pPr algn="ctr" defTabSz="1080057">
              <a:defRPr/>
            </a:pPr>
            <a:r>
              <a:rPr lang="en-US" altLang="ja-JP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Patients with PD-1 TPS ≥50% treated with</a:t>
            </a:r>
          </a:p>
          <a:p>
            <a:pPr algn="ctr" defTabSz="1080057">
              <a:defRPr/>
            </a:pPr>
            <a:r>
              <a:rPr lang="en-US" altLang="ja-JP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Pembrolizumab monotherapy (MONO) or ICI/Chemo (COMBO) (N</a:t>
            </a:r>
            <a:r>
              <a:rPr lang="ja-JP" altLang="en-US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446)</a:t>
            </a:r>
            <a:endParaRPr lang="ja-JP" altLang="en-US" sz="1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A62AD1-843C-EC8A-4973-18EC51DBD371}"/>
              </a:ext>
            </a:extLst>
          </p:cNvPr>
          <p:cNvSpPr txBox="1"/>
          <p:nvPr/>
        </p:nvSpPr>
        <p:spPr>
          <a:xfrm>
            <a:off x="6098408" y="1960825"/>
            <a:ext cx="4032446" cy="6155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1080057">
              <a:defRPr/>
            </a:pPr>
            <a:r>
              <a:rPr lang="ja-JP" altLang="en-US" sz="1700" b="1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700" b="1" dirty="0">
                <a:latin typeface="Times New Roman"/>
                <a:cs typeface="Times New Roman"/>
              </a:rPr>
              <a:t>Excluded</a:t>
            </a:r>
            <a:r>
              <a:rPr lang="ja-JP" altLang="en-US" sz="1700" b="1" dirty="0">
                <a:latin typeface="Times New Roman"/>
                <a:cs typeface="Times New Roman"/>
              </a:rPr>
              <a:t>  </a:t>
            </a:r>
            <a:endParaRPr lang="en-US" altLang="ja-JP" sz="1700" b="1" dirty="0">
              <a:latin typeface="Times New Roman"/>
              <a:cs typeface="Times New Roman"/>
            </a:endParaRPr>
          </a:p>
          <a:p>
            <a:pPr defTabSz="1080057">
              <a:defRPr/>
            </a:pPr>
            <a:r>
              <a:rPr lang="en-US" altLang="ja-JP" sz="1700" b="1" dirty="0">
                <a:latin typeface="Times New Roman"/>
                <a:cs typeface="Times New Roman"/>
              </a:rPr>
              <a:t>  </a:t>
            </a:r>
            <a:r>
              <a:rPr lang="ja-JP" altLang="en-US" sz="1700" b="1" dirty="0">
                <a:latin typeface="Times New Roman"/>
                <a:cs typeface="Times New Roman"/>
              </a:rPr>
              <a:t>　</a:t>
            </a:r>
            <a:r>
              <a:rPr lang="en-US" altLang="ja-JP" sz="1700" b="1" dirty="0">
                <a:latin typeface="Times New Roman"/>
                <a:cs typeface="Times New Roman"/>
              </a:rPr>
              <a:t>Patients aged &lt;70 years (N = 204)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2D4D4CD-27B6-240E-6670-10B002FF1C70}"/>
              </a:ext>
            </a:extLst>
          </p:cNvPr>
          <p:cNvCxnSpPr>
            <a:cxnSpLocks/>
          </p:cNvCxnSpPr>
          <p:nvPr/>
        </p:nvCxnSpPr>
        <p:spPr>
          <a:xfrm flipH="1">
            <a:off x="3783448" y="1555052"/>
            <a:ext cx="9679" cy="14419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9BEF94E-7DE1-652D-1122-8ADA1E9B5F5A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3809992" y="2268601"/>
            <a:ext cx="2288416" cy="7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9FD2A55-0842-4C19-86F3-F8F07272273A}"/>
              </a:ext>
            </a:extLst>
          </p:cNvPr>
          <p:cNvSpPr txBox="1"/>
          <p:nvPr/>
        </p:nvSpPr>
        <p:spPr>
          <a:xfrm>
            <a:off x="6168008" y="5238884"/>
            <a:ext cx="4428000" cy="877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defTabSz="1080057">
              <a:defRPr/>
            </a:pPr>
            <a:r>
              <a:rPr lang="en-US" altLang="ja-JP" sz="1700" b="1" dirty="0">
                <a:latin typeface="Times New Roman"/>
                <a:cs typeface="Times New Roman"/>
              </a:rPr>
              <a:t>Patients aged ≥70 years with PD-L1 TPS ≥50% treated with COMBO</a:t>
            </a:r>
          </a:p>
          <a:p>
            <a:pPr algn="ctr" defTabSz="1080057">
              <a:defRPr/>
            </a:pPr>
            <a:r>
              <a:rPr lang="en-US" altLang="ja-JP" sz="1700" b="1" dirty="0">
                <a:latin typeface="Times New Roman"/>
                <a:cs typeface="Times New Roman"/>
              </a:rPr>
              <a:t>(N = 68)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C94F794-E85D-44DB-AC14-D372D0FC085A}"/>
              </a:ext>
            </a:extLst>
          </p:cNvPr>
          <p:cNvSpPr txBox="1"/>
          <p:nvPr/>
        </p:nvSpPr>
        <p:spPr>
          <a:xfrm>
            <a:off x="1595992" y="5241629"/>
            <a:ext cx="4428000" cy="877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defTabSz="1080057">
              <a:defRPr/>
            </a:pPr>
            <a:r>
              <a:rPr lang="en-US" altLang="ja-JP" sz="1700" b="1" dirty="0">
                <a:latin typeface="Times New Roman"/>
                <a:cs typeface="Times New Roman"/>
              </a:rPr>
              <a:t>Patients aged ≥70 years</a:t>
            </a:r>
          </a:p>
          <a:p>
            <a:pPr algn="ctr" defTabSz="1080057">
              <a:defRPr/>
            </a:pPr>
            <a:r>
              <a:rPr lang="en-US" altLang="ja-JP" sz="1700" b="1" dirty="0">
                <a:latin typeface="Times New Roman"/>
                <a:cs typeface="Times New Roman"/>
              </a:rPr>
              <a:t> with PD-L1 TPS ≥50%  treated with MONO</a:t>
            </a:r>
          </a:p>
          <a:p>
            <a:pPr algn="ctr" defTabSz="1080057">
              <a:defRPr/>
            </a:pPr>
            <a:r>
              <a:rPr lang="en-US" altLang="ja-JP" sz="1700" b="1" dirty="0">
                <a:latin typeface="Times New Roman"/>
                <a:cs typeface="Times New Roman"/>
              </a:rPr>
              <a:t>(N = 131)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782627" y="2982150"/>
            <a:ext cx="8348232" cy="6155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pPr algn="ctr" defTabSz="1080057">
              <a:defRPr/>
            </a:pPr>
            <a:r>
              <a:rPr lang="en-US" altLang="ja-JP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aged ≥70 years with PD-L1 TPS </a:t>
            </a:r>
            <a:r>
              <a:rPr lang="en-US" altLang="ja-JP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≥50% treated with</a:t>
            </a:r>
          </a:p>
          <a:p>
            <a:pPr algn="ctr" defTabSz="1080057">
              <a:defRPr/>
            </a:pPr>
            <a:r>
              <a:rPr lang="en-US" altLang="ja-JP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 or COMBO (N = 242)</a:t>
            </a:r>
            <a:endParaRPr lang="ja-JP" altLang="en-US" sz="1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E7AA60-88B3-21D7-8EA5-A62631629B5A}"/>
              </a:ext>
            </a:extLst>
          </p:cNvPr>
          <p:cNvSpPr txBox="1"/>
          <p:nvPr/>
        </p:nvSpPr>
        <p:spPr>
          <a:xfrm>
            <a:off x="781324" y="139796"/>
            <a:ext cx="9804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Flow chart of the study</a:t>
            </a:r>
            <a:endParaRPr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61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79FC21A-743C-8148-D133-EDD151308504}"/>
              </a:ext>
            </a:extLst>
          </p:cNvPr>
          <p:cNvGrpSpPr/>
          <p:nvPr/>
        </p:nvGrpSpPr>
        <p:grpSpPr>
          <a:xfrm>
            <a:off x="277091" y="634427"/>
            <a:ext cx="11637818" cy="5818909"/>
            <a:chOff x="88223" y="764704"/>
            <a:chExt cx="11637818" cy="5818909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0535AC1A-0365-9061-A758-98900D93D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23" y="764704"/>
              <a:ext cx="5818909" cy="5818909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16FCDA56-EABB-9210-912D-1A98ABEE7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7132" y="764704"/>
              <a:ext cx="5818909" cy="5818909"/>
            </a:xfrm>
            <a:prstGeom prst="rect">
              <a:avLst/>
            </a:prstGeom>
          </p:spPr>
        </p:pic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6AC5C61-559E-673F-5833-191FDF525CBA}"/>
              </a:ext>
            </a:extLst>
          </p:cNvPr>
          <p:cNvGrpSpPr/>
          <p:nvPr/>
        </p:nvGrpSpPr>
        <p:grpSpPr>
          <a:xfrm>
            <a:off x="3503712" y="1268760"/>
            <a:ext cx="8073626" cy="861774"/>
            <a:chOff x="3503712" y="1268760"/>
            <a:chExt cx="8073626" cy="861774"/>
          </a:xfrm>
        </p:grpSpPr>
        <p:sp>
          <p:nvSpPr>
            <p:cNvPr id="8" name="Rectangle 480">
              <a:extLst>
                <a:ext uri="{FF2B5EF4-FFF2-40B4-BE49-F238E27FC236}">
                  <a16:creationId xmlns:a16="http://schemas.microsoft.com/office/drawing/2014/main" id="{16D4014D-ABA6-D313-00AC-396BBD5B7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3712" y="1268760"/>
              <a:ext cx="2312986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400" dirty="0">
                  <a:solidFill>
                    <a:srgbClr val="000000"/>
                  </a:solidFill>
                </a:rPr>
                <a:t>　　　　　　　　　　　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median OS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1" dirty="0">
                  <a:solidFill>
                    <a:srgbClr val="000000"/>
                  </a:solidFill>
                </a:rPr>
                <a:t>-----  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 MONO   </a:t>
              </a:r>
              <a:r>
                <a:rPr kumimoji="0" lang="ja-JP" altLang="en-US" sz="1400" dirty="0">
                  <a:solidFill>
                    <a:srgbClr val="000000"/>
                  </a:solidFill>
                </a:rPr>
                <a:t>　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25.0 (months)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1" dirty="0">
                  <a:solidFill>
                    <a:srgbClr val="FF0000"/>
                  </a:solidFill>
                </a:rPr>
                <a:t>-----</a:t>
              </a:r>
              <a:r>
                <a:rPr kumimoji="0" lang="en-US" altLang="ja-JP" sz="1400" b="1" dirty="0">
                  <a:solidFill>
                    <a:srgbClr val="000000"/>
                  </a:solidFill>
                </a:rPr>
                <a:t>  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 COMBO </a:t>
              </a:r>
              <a:r>
                <a:rPr kumimoji="0" lang="ja-JP" altLang="en-US" sz="1400" dirty="0">
                  <a:solidFill>
                    <a:srgbClr val="000000"/>
                  </a:solidFill>
                </a:rPr>
                <a:t>　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42.2 (</a:t>
              </a:r>
              <a:endParaRPr kumimoji="0" lang="ja-JP" altLang="ja-JP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480">
              <a:extLst>
                <a:ext uri="{FF2B5EF4-FFF2-40B4-BE49-F238E27FC236}">
                  <a16:creationId xmlns:a16="http://schemas.microsoft.com/office/drawing/2014/main" id="{E6BA92EB-B969-6D13-9CD2-248597A58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64352" y="1268760"/>
              <a:ext cx="2312986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400" dirty="0">
                  <a:solidFill>
                    <a:srgbClr val="000000"/>
                  </a:solidFill>
                </a:rPr>
                <a:t>　　　　　　　　　　　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median PFS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1" dirty="0">
                  <a:solidFill>
                    <a:srgbClr val="000000"/>
                  </a:solidFill>
                </a:rPr>
                <a:t>-----  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 MONO   </a:t>
              </a:r>
              <a:r>
                <a:rPr kumimoji="0" lang="ja-JP" altLang="en-US" sz="1400" dirty="0">
                  <a:solidFill>
                    <a:srgbClr val="000000"/>
                  </a:solidFill>
                </a:rPr>
                <a:t>　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11.5 (months)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1" dirty="0">
                  <a:solidFill>
                    <a:srgbClr val="FF0000"/>
                  </a:solidFill>
                </a:rPr>
                <a:t>-----</a:t>
              </a:r>
              <a:r>
                <a:rPr kumimoji="0" lang="en-US" altLang="ja-JP" sz="1400" b="1" dirty="0">
                  <a:solidFill>
                    <a:srgbClr val="000000"/>
                  </a:solidFill>
                </a:rPr>
                <a:t>  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 COMBO </a:t>
              </a:r>
              <a:r>
                <a:rPr kumimoji="0" lang="ja-JP" altLang="en-US" sz="1400" dirty="0">
                  <a:solidFill>
                    <a:srgbClr val="000000"/>
                  </a:solidFill>
                </a:rPr>
                <a:t>　</a:t>
              </a:r>
              <a:r>
                <a:rPr kumimoji="0" lang="en-US" altLang="ja-JP" sz="1400" dirty="0">
                  <a:solidFill>
                    <a:srgbClr val="000000"/>
                  </a:solidFill>
                </a:rPr>
                <a:t>11.2</a:t>
              </a:r>
              <a:endParaRPr kumimoji="0" lang="en-US" altLang="ja-JP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35198CB-55B1-7A8F-9CE5-96EDFBC8E1DF}"/>
              </a:ext>
            </a:extLst>
          </p:cNvPr>
          <p:cNvGrpSpPr/>
          <p:nvPr/>
        </p:nvGrpSpPr>
        <p:grpSpPr>
          <a:xfrm>
            <a:off x="551384" y="6011996"/>
            <a:ext cx="6512892" cy="369332"/>
            <a:chOff x="551384" y="6011996"/>
            <a:chExt cx="6512892" cy="369332"/>
          </a:xfrm>
        </p:grpSpPr>
        <p:sp>
          <p:nvSpPr>
            <p:cNvPr id="14" name="Rectangle 480">
              <a:extLst>
                <a:ext uri="{FF2B5EF4-FFF2-40B4-BE49-F238E27FC236}">
                  <a16:creationId xmlns:a16="http://schemas.microsoft.com/office/drawing/2014/main" id="{E8392543-5627-6BFD-9251-F6A4712D1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84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</a:rPr>
                <a:t>MONO</a:t>
              </a: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</a:rPr>
                <a:t>COMBO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480">
              <a:extLst>
                <a:ext uri="{FF2B5EF4-FFF2-40B4-BE49-F238E27FC236}">
                  <a16:creationId xmlns:a16="http://schemas.microsoft.com/office/drawing/2014/main" id="{2AA231FF-19C5-9662-683F-A9E0938CC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4032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</a:rPr>
                <a:t>MONO</a:t>
              </a: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</a:rPr>
                <a:t>COMBO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9FA8492-1FD2-B221-8585-3E35EF0D26A5}"/>
              </a:ext>
            </a:extLst>
          </p:cNvPr>
          <p:cNvGrpSpPr/>
          <p:nvPr/>
        </p:nvGrpSpPr>
        <p:grpSpPr>
          <a:xfrm>
            <a:off x="2342854" y="5631051"/>
            <a:ext cx="8217642" cy="246221"/>
            <a:chOff x="2342854" y="5589240"/>
            <a:chExt cx="8217642" cy="246221"/>
          </a:xfrm>
        </p:grpSpPr>
        <p:sp>
          <p:nvSpPr>
            <p:cNvPr id="17" name="Rectangle 480">
              <a:extLst>
                <a:ext uri="{FF2B5EF4-FFF2-40B4-BE49-F238E27FC236}">
                  <a16:creationId xmlns:a16="http://schemas.microsoft.com/office/drawing/2014/main" id="{878CE9DE-65ED-D241-2849-832315E77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854" y="5589240"/>
              <a:ext cx="2312986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OS (months)</a:t>
              </a:r>
              <a:endPara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480">
              <a:extLst>
                <a:ext uri="{FF2B5EF4-FFF2-40B4-BE49-F238E27FC236}">
                  <a16:creationId xmlns:a16="http://schemas.microsoft.com/office/drawing/2014/main" id="{8A1C491E-6BE4-B0D4-2660-586D17879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7510" y="5589240"/>
              <a:ext cx="2312986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PF</a:t>
              </a:r>
              <a:r>
                <a:rPr kumimoji="0" lang="en-US" altLang="ja-JP" sz="16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(months)</a:t>
              </a:r>
              <a:endPara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D1DB0D86-74DE-3014-9073-5F3964FF9287}"/>
              </a:ext>
            </a:extLst>
          </p:cNvPr>
          <p:cNvGrpSpPr/>
          <p:nvPr/>
        </p:nvGrpSpPr>
        <p:grpSpPr>
          <a:xfrm>
            <a:off x="2927648" y="1268760"/>
            <a:ext cx="8656341" cy="861774"/>
            <a:chOff x="2927648" y="1268760"/>
            <a:chExt cx="8656341" cy="861774"/>
          </a:xfrm>
        </p:grpSpPr>
        <p:sp>
          <p:nvSpPr>
            <p:cNvPr id="21" name="Rectangle 480">
              <a:extLst>
                <a:ext uri="{FF2B5EF4-FFF2-40B4-BE49-F238E27FC236}">
                  <a16:creationId xmlns:a16="http://schemas.microsoft.com/office/drawing/2014/main" id="{9740F615-918E-ECE9-5D1A-4A82EC8C2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7648" y="1268760"/>
              <a:ext cx="2880320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median OS  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95% CI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	25.0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18.6–35.8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COMBO	42.2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22.8–NA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.0502</a:t>
              </a:r>
              <a:endParaRPr kumimoji="0" lang="ja-JP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480">
              <a:extLst>
                <a:ext uri="{FF2B5EF4-FFF2-40B4-BE49-F238E27FC236}">
                  <a16:creationId xmlns:a16="http://schemas.microsoft.com/office/drawing/2014/main" id="{C3162C16-19DC-0FA3-F611-97C7BA198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3669" y="1268760"/>
              <a:ext cx="2880320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median PFS  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95% CI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	11.5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7.2–16.1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COMBO	11.2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8.5–17.3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0.683</a:t>
              </a:r>
              <a:endParaRPr kumimoji="0" lang="ja-JP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CD87854-A8D0-66A4-12D2-0AFF3218411D}"/>
              </a:ext>
            </a:extLst>
          </p:cNvPr>
          <p:cNvGrpSpPr/>
          <p:nvPr/>
        </p:nvGrpSpPr>
        <p:grpSpPr>
          <a:xfrm>
            <a:off x="479376" y="2509864"/>
            <a:ext cx="6238694" cy="1308050"/>
            <a:chOff x="572032" y="2509864"/>
            <a:chExt cx="6238694" cy="1308050"/>
          </a:xfrm>
        </p:grpSpPr>
        <p:sp>
          <p:nvSpPr>
            <p:cNvPr id="24" name="Rectangle 35">
              <a:extLst>
                <a:ext uri="{FF2B5EF4-FFF2-40B4-BE49-F238E27FC236}">
                  <a16:creationId xmlns:a16="http://schemas.microsoft.com/office/drawing/2014/main" id="{3B34AC3F-4FA8-2809-60D2-F2D7CE36B7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3526" y="2948445"/>
              <a:ext cx="1227900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OS </a:t>
              </a:r>
              <a:r>
                <a:rPr kumimoji="0" lang="ja-JP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Probability</a:t>
              </a:r>
              <a:endPara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35">
              <a:extLst>
                <a:ext uri="{FF2B5EF4-FFF2-40B4-BE49-F238E27FC236}">
                  <a16:creationId xmlns:a16="http://schemas.microsoft.com/office/drawing/2014/main" id="{C00BF148-7107-E3FF-64CA-61AB82F871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941258" y="2948445"/>
              <a:ext cx="1308050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PF</a:t>
              </a: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 </a:t>
              </a:r>
              <a:r>
                <a:rPr kumimoji="0" lang="ja-JP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Probability</a:t>
              </a:r>
              <a:endPara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2EAE532-46F0-6C34-EE91-1899FA4808C0}"/>
              </a:ext>
            </a:extLst>
          </p:cNvPr>
          <p:cNvGrpSpPr/>
          <p:nvPr/>
        </p:nvGrpSpPr>
        <p:grpSpPr>
          <a:xfrm>
            <a:off x="558035" y="6011996"/>
            <a:ext cx="6512892" cy="369332"/>
            <a:chOff x="551384" y="6011996"/>
            <a:chExt cx="6512892" cy="369332"/>
          </a:xfrm>
        </p:grpSpPr>
        <p:sp>
          <p:nvSpPr>
            <p:cNvPr id="27" name="Rectangle 480">
              <a:extLst>
                <a:ext uri="{FF2B5EF4-FFF2-40B4-BE49-F238E27FC236}">
                  <a16:creationId xmlns:a16="http://schemas.microsoft.com/office/drawing/2014/main" id="{66110B8F-1084-FBA6-3D94-8A8C46812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84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 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COMBO 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480">
              <a:extLst>
                <a:ext uri="{FF2B5EF4-FFF2-40B4-BE49-F238E27FC236}">
                  <a16:creationId xmlns:a16="http://schemas.microsoft.com/office/drawing/2014/main" id="{BDDEB640-3D54-E5A4-5E69-42C959D40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4032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COMBO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Rectangle 480">
            <a:extLst>
              <a:ext uri="{FF2B5EF4-FFF2-40B4-BE49-F238E27FC236}">
                <a16:creationId xmlns:a16="http://schemas.microsoft.com/office/drawing/2014/main" id="{38246754-3D64-EDF2-4A04-591AC38A9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987" y="759710"/>
            <a:ext cx="2305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480">
            <a:extLst>
              <a:ext uri="{FF2B5EF4-FFF2-40B4-BE49-F238E27FC236}">
                <a16:creationId xmlns:a16="http://schemas.microsoft.com/office/drawing/2014/main" id="{4DE9EC00-006E-1332-CDC3-26F8D71E2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5635" y="759710"/>
            <a:ext cx="2305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ABA692-14F1-298E-B307-DB78ABEB1060}"/>
              </a:ext>
            </a:extLst>
          </p:cNvPr>
          <p:cNvSpPr txBox="1"/>
          <p:nvPr/>
        </p:nvSpPr>
        <p:spPr>
          <a:xfrm>
            <a:off x="781324" y="139796"/>
            <a:ext cx="9804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2 Kaplan–Meier curves for (A) OS and (B)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PFS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patients aged ≥70 years with PD-L1 TPS ≥ 50% who received ICI monotherapy or combination therapy of ICI and chemotherapy (N = 199)</a:t>
            </a:r>
            <a:endParaRPr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28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44D2335-7393-3887-53F4-4D87E38E8AE5}"/>
              </a:ext>
            </a:extLst>
          </p:cNvPr>
          <p:cNvGrpSpPr/>
          <p:nvPr/>
        </p:nvGrpSpPr>
        <p:grpSpPr>
          <a:xfrm>
            <a:off x="277091" y="634427"/>
            <a:ext cx="11637818" cy="5818909"/>
            <a:chOff x="277091" y="1039091"/>
            <a:chExt cx="11637818" cy="5818909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E02183CB-38A5-0366-7944-0A9169458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091" y="1039091"/>
              <a:ext cx="5818909" cy="5818909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2CD13727-4872-3D51-63B8-81BD0A95B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1039091"/>
              <a:ext cx="5818909" cy="5818909"/>
            </a:xfrm>
            <a:prstGeom prst="rect">
              <a:avLst/>
            </a:prstGeom>
          </p:spPr>
        </p:pic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9A865B4-B760-A6E4-FD60-3A8C54B9AF7C}"/>
              </a:ext>
            </a:extLst>
          </p:cNvPr>
          <p:cNvSpPr txBox="1"/>
          <p:nvPr/>
        </p:nvSpPr>
        <p:spPr>
          <a:xfrm>
            <a:off x="781324" y="139796"/>
            <a:ext cx="9804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3 </a:t>
            </a:r>
            <a:r>
              <a:rPr lang="en-US" altLang="ja-JP" sz="16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Kaplan–Meier curves for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OS and (B) PFS of patients aged ≥70 years without a smoking history with PD-L1 TPS ≥50% who received MONO or COMBO 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adjusted by PSM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 = 12)</a:t>
            </a:r>
            <a:endParaRPr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68103B6-90B3-5FED-B268-97F748A467D8}"/>
              </a:ext>
            </a:extLst>
          </p:cNvPr>
          <p:cNvGrpSpPr/>
          <p:nvPr/>
        </p:nvGrpSpPr>
        <p:grpSpPr>
          <a:xfrm>
            <a:off x="2342854" y="5631051"/>
            <a:ext cx="8217642" cy="246221"/>
            <a:chOff x="2342854" y="5589240"/>
            <a:chExt cx="8217642" cy="246221"/>
          </a:xfrm>
        </p:grpSpPr>
        <p:sp>
          <p:nvSpPr>
            <p:cNvPr id="21" name="Rectangle 480">
              <a:extLst>
                <a:ext uri="{FF2B5EF4-FFF2-40B4-BE49-F238E27FC236}">
                  <a16:creationId xmlns:a16="http://schemas.microsoft.com/office/drawing/2014/main" id="{5E1B520F-787C-70B0-3B7B-6816108A7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854" y="5589240"/>
              <a:ext cx="2312986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OS (months)</a:t>
              </a:r>
              <a:endPara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480">
              <a:extLst>
                <a:ext uri="{FF2B5EF4-FFF2-40B4-BE49-F238E27FC236}">
                  <a16:creationId xmlns:a16="http://schemas.microsoft.com/office/drawing/2014/main" id="{40052FC9-70C4-1834-5AF0-FC2CC7601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7510" y="5589240"/>
              <a:ext cx="2312986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PF</a:t>
              </a:r>
              <a:r>
                <a:rPr kumimoji="0" lang="en-US" altLang="ja-JP" sz="16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(months)</a:t>
              </a:r>
              <a:endPara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7801960-EDF3-7977-9317-962BEF9F8C13}"/>
              </a:ext>
            </a:extLst>
          </p:cNvPr>
          <p:cNvGrpSpPr/>
          <p:nvPr/>
        </p:nvGrpSpPr>
        <p:grpSpPr>
          <a:xfrm>
            <a:off x="2927648" y="1268760"/>
            <a:ext cx="8656341" cy="861774"/>
            <a:chOff x="2927648" y="1268760"/>
            <a:chExt cx="8656341" cy="861774"/>
          </a:xfrm>
        </p:grpSpPr>
        <p:sp>
          <p:nvSpPr>
            <p:cNvPr id="24" name="Rectangle 480">
              <a:extLst>
                <a:ext uri="{FF2B5EF4-FFF2-40B4-BE49-F238E27FC236}">
                  <a16:creationId xmlns:a16="http://schemas.microsoft.com/office/drawing/2014/main" id="{1432ED02-D980-E1AE-0EEE-523C0E261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7648" y="1268760"/>
              <a:ext cx="3359535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median OS  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　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95% CI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	15.6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 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6.9–NA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COMBO	20.1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11.4–NA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.252</a:t>
              </a:r>
              <a:endParaRPr kumimoji="0" lang="ja-JP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480">
              <a:extLst>
                <a:ext uri="{FF2B5EF4-FFF2-40B4-BE49-F238E27FC236}">
                  <a16:creationId xmlns:a16="http://schemas.microsoft.com/office/drawing/2014/main" id="{9752810F-6C37-482C-874B-AC8D78BD7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4272" y="1268760"/>
              <a:ext cx="3039717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median PFS  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95% CI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	10.9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3.7–NA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COMBO	7.4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 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2.3–NA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0.43</a:t>
              </a:r>
              <a:endParaRPr kumimoji="0" lang="ja-JP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622F4F0D-7757-175D-59D7-CE0B48E6B997}"/>
              </a:ext>
            </a:extLst>
          </p:cNvPr>
          <p:cNvGrpSpPr/>
          <p:nvPr/>
        </p:nvGrpSpPr>
        <p:grpSpPr>
          <a:xfrm>
            <a:off x="479376" y="2509864"/>
            <a:ext cx="6238694" cy="1308050"/>
            <a:chOff x="572032" y="2509864"/>
            <a:chExt cx="6238694" cy="1308050"/>
          </a:xfrm>
        </p:grpSpPr>
        <p:sp>
          <p:nvSpPr>
            <p:cNvPr id="27" name="Rectangle 35">
              <a:extLst>
                <a:ext uri="{FF2B5EF4-FFF2-40B4-BE49-F238E27FC236}">
                  <a16:creationId xmlns:a16="http://schemas.microsoft.com/office/drawing/2014/main" id="{5B08E20F-5484-33BC-C7A3-FE3CAA0FE8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3526" y="2948445"/>
              <a:ext cx="1227900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OS </a:t>
              </a:r>
              <a:r>
                <a:rPr kumimoji="0" lang="ja-JP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Probability</a:t>
              </a:r>
              <a:endPara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35">
              <a:extLst>
                <a:ext uri="{FF2B5EF4-FFF2-40B4-BE49-F238E27FC236}">
                  <a16:creationId xmlns:a16="http://schemas.microsoft.com/office/drawing/2014/main" id="{0D8E313F-1896-0829-B7A6-C415BEBD6C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941258" y="2948445"/>
              <a:ext cx="1308050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PF</a:t>
              </a: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 </a:t>
              </a:r>
              <a:r>
                <a:rPr kumimoji="0" lang="ja-JP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Probability</a:t>
              </a:r>
              <a:endPara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EC00952-C19D-7CC5-A45F-75C7A229C001}"/>
              </a:ext>
            </a:extLst>
          </p:cNvPr>
          <p:cNvGrpSpPr/>
          <p:nvPr/>
        </p:nvGrpSpPr>
        <p:grpSpPr>
          <a:xfrm>
            <a:off x="558035" y="6011996"/>
            <a:ext cx="6512892" cy="369332"/>
            <a:chOff x="551384" y="6011996"/>
            <a:chExt cx="6512892" cy="369332"/>
          </a:xfrm>
        </p:grpSpPr>
        <p:sp>
          <p:nvSpPr>
            <p:cNvPr id="30" name="Rectangle 480">
              <a:extLst>
                <a:ext uri="{FF2B5EF4-FFF2-40B4-BE49-F238E27FC236}">
                  <a16:creationId xmlns:a16="http://schemas.microsoft.com/office/drawing/2014/main" id="{C500E4F6-1CCD-8FB2-912B-85E93BCD8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84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 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COMBO 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480">
              <a:extLst>
                <a:ext uri="{FF2B5EF4-FFF2-40B4-BE49-F238E27FC236}">
                  <a16:creationId xmlns:a16="http://schemas.microsoft.com/office/drawing/2014/main" id="{41445129-0ECB-38DF-2435-DC979B372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4032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COMBO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Rectangle 480">
            <a:extLst>
              <a:ext uri="{FF2B5EF4-FFF2-40B4-BE49-F238E27FC236}">
                <a16:creationId xmlns:a16="http://schemas.microsoft.com/office/drawing/2014/main" id="{1C955A15-A355-D968-22C4-C9357CE61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987" y="759710"/>
            <a:ext cx="2305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480">
            <a:extLst>
              <a:ext uri="{FF2B5EF4-FFF2-40B4-BE49-F238E27FC236}">
                <a16:creationId xmlns:a16="http://schemas.microsoft.com/office/drawing/2014/main" id="{F1599DD5-074B-CD49-1BE7-16250DD62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5635" y="759710"/>
            <a:ext cx="2305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39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082B55C-590A-B035-68AA-355F3DFEB26A}"/>
              </a:ext>
            </a:extLst>
          </p:cNvPr>
          <p:cNvGrpSpPr/>
          <p:nvPr/>
        </p:nvGrpSpPr>
        <p:grpSpPr>
          <a:xfrm>
            <a:off x="277091" y="634427"/>
            <a:ext cx="11637818" cy="5818909"/>
            <a:chOff x="-1104800" y="1039091"/>
            <a:chExt cx="11637818" cy="5818909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016D2C42-076B-B460-F4A2-50E6F1000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104800" y="1039091"/>
              <a:ext cx="5818909" cy="5818909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DE0CCAE7-CAEE-B29B-5ABA-71CC2D605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4109" y="1039091"/>
              <a:ext cx="5818909" cy="5818909"/>
            </a:xfrm>
            <a:prstGeom prst="rect">
              <a:avLst/>
            </a:prstGeom>
          </p:spPr>
        </p:pic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C5D181E-4804-D726-40EA-6390AEA2ED01}"/>
              </a:ext>
            </a:extLst>
          </p:cNvPr>
          <p:cNvSpPr txBox="1"/>
          <p:nvPr/>
        </p:nvSpPr>
        <p:spPr>
          <a:xfrm>
            <a:off x="781324" y="139796"/>
            <a:ext cx="11291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ja-JP" sz="16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Kaplan–Meier curves for (A) OS and (B) PFS of ECOG </a:t>
            </a:r>
            <a:r>
              <a:rPr lang="en-US" altLang="ja-JP" sz="160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PS 1 </a:t>
            </a:r>
            <a:r>
              <a:rPr lang="en-US" altLang="ja-JP" sz="16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patients aged ≥70 years with PD-L1 TPS ≥ 50% who received ICI monotherapy or combination therapy of ICI and chemotherapy after PSM (N </a:t>
            </a:r>
            <a:r>
              <a:rPr lang="en-US" altLang="ja-JP" sz="160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= 62)</a:t>
            </a:r>
            <a:endParaRPr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CF275C0-1207-0BD1-911D-64A0ABCF9C9A}"/>
              </a:ext>
            </a:extLst>
          </p:cNvPr>
          <p:cNvGrpSpPr/>
          <p:nvPr/>
        </p:nvGrpSpPr>
        <p:grpSpPr>
          <a:xfrm>
            <a:off x="2342854" y="5631051"/>
            <a:ext cx="8217642" cy="246221"/>
            <a:chOff x="2342854" y="5589240"/>
            <a:chExt cx="8217642" cy="246221"/>
          </a:xfrm>
        </p:grpSpPr>
        <p:sp>
          <p:nvSpPr>
            <p:cNvPr id="6" name="Rectangle 480">
              <a:extLst>
                <a:ext uri="{FF2B5EF4-FFF2-40B4-BE49-F238E27FC236}">
                  <a16:creationId xmlns:a16="http://schemas.microsoft.com/office/drawing/2014/main" id="{0624F57E-A8E7-F952-E685-268D50915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854" y="5589240"/>
              <a:ext cx="2312986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OS (months)</a:t>
              </a:r>
              <a:endPara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480">
              <a:extLst>
                <a:ext uri="{FF2B5EF4-FFF2-40B4-BE49-F238E27FC236}">
                  <a16:creationId xmlns:a16="http://schemas.microsoft.com/office/drawing/2014/main" id="{F9E33431-32F4-ED83-794D-57F74B34B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7510" y="5589240"/>
              <a:ext cx="2312986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PF</a:t>
              </a:r>
              <a:r>
                <a:rPr kumimoji="0" lang="en-US" altLang="ja-JP" sz="16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(months)</a:t>
              </a:r>
              <a:endPara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485CC82-D282-B93F-A5AF-EA66191A89E1}"/>
              </a:ext>
            </a:extLst>
          </p:cNvPr>
          <p:cNvGrpSpPr/>
          <p:nvPr/>
        </p:nvGrpSpPr>
        <p:grpSpPr>
          <a:xfrm>
            <a:off x="2927648" y="1268760"/>
            <a:ext cx="8656341" cy="861774"/>
            <a:chOff x="2927648" y="1268760"/>
            <a:chExt cx="8656341" cy="861774"/>
          </a:xfrm>
        </p:grpSpPr>
        <p:sp>
          <p:nvSpPr>
            <p:cNvPr id="24" name="Rectangle 480">
              <a:extLst>
                <a:ext uri="{FF2B5EF4-FFF2-40B4-BE49-F238E27FC236}">
                  <a16:creationId xmlns:a16="http://schemas.microsoft.com/office/drawing/2014/main" id="{8BC014D5-CC0E-A29B-1B8B-CFF79225D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7648" y="1268760"/>
              <a:ext cx="3445273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median OS  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95% CI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	25.5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16.7–NA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COMBO	35.5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19.1–NA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.544</a:t>
              </a:r>
              <a:endParaRPr kumimoji="0" lang="ja-JP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480">
              <a:extLst>
                <a:ext uri="{FF2B5EF4-FFF2-40B4-BE49-F238E27FC236}">
                  <a16:creationId xmlns:a16="http://schemas.microsoft.com/office/drawing/2014/main" id="{55537B8A-4151-877D-52C9-5CE9A2DCD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3669" y="1268760"/>
              <a:ext cx="2880320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median PFS  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95% CI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	11.5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6.2–27.0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COMBO	12.0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8.8–26.1 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0.406</a:t>
              </a:r>
              <a:endParaRPr kumimoji="0" lang="ja-JP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06BB07A-A6C7-9B2F-1A03-1D819B23A3B5}"/>
              </a:ext>
            </a:extLst>
          </p:cNvPr>
          <p:cNvGrpSpPr/>
          <p:nvPr/>
        </p:nvGrpSpPr>
        <p:grpSpPr>
          <a:xfrm>
            <a:off x="479376" y="2509864"/>
            <a:ext cx="6238694" cy="1308050"/>
            <a:chOff x="572032" y="2509864"/>
            <a:chExt cx="6238694" cy="1308050"/>
          </a:xfrm>
        </p:grpSpPr>
        <p:sp>
          <p:nvSpPr>
            <p:cNvPr id="27" name="Rectangle 35">
              <a:extLst>
                <a:ext uri="{FF2B5EF4-FFF2-40B4-BE49-F238E27FC236}">
                  <a16:creationId xmlns:a16="http://schemas.microsoft.com/office/drawing/2014/main" id="{4AC0D9A6-789B-B4A0-FD9B-0721F68EBF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3526" y="2948445"/>
              <a:ext cx="1227900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OS </a:t>
              </a:r>
              <a:r>
                <a:rPr kumimoji="0" lang="ja-JP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Probability</a:t>
              </a:r>
              <a:endPara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35">
              <a:extLst>
                <a:ext uri="{FF2B5EF4-FFF2-40B4-BE49-F238E27FC236}">
                  <a16:creationId xmlns:a16="http://schemas.microsoft.com/office/drawing/2014/main" id="{C5EA0129-F4E2-27AA-56FB-7D387DF706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941258" y="2948445"/>
              <a:ext cx="1308050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PF</a:t>
              </a: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 </a:t>
              </a:r>
              <a:r>
                <a:rPr kumimoji="0" lang="ja-JP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Probability</a:t>
              </a:r>
              <a:endPara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1EA52BF4-65FD-AB5D-CFB6-72514A42B45B}"/>
              </a:ext>
            </a:extLst>
          </p:cNvPr>
          <p:cNvGrpSpPr/>
          <p:nvPr/>
        </p:nvGrpSpPr>
        <p:grpSpPr>
          <a:xfrm>
            <a:off x="558035" y="6011996"/>
            <a:ext cx="6512892" cy="369332"/>
            <a:chOff x="551384" y="6011996"/>
            <a:chExt cx="6512892" cy="369332"/>
          </a:xfrm>
        </p:grpSpPr>
        <p:sp>
          <p:nvSpPr>
            <p:cNvPr id="30" name="Rectangle 480">
              <a:extLst>
                <a:ext uri="{FF2B5EF4-FFF2-40B4-BE49-F238E27FC236}">
                  <a16:creationId xmlns:a16="http://schemas.microsoft.com/office/drawing/2014/main" id="{31B5165F-8A91-2C79-EEF6-EE1EF3196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84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 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COMBO 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480">
              <a:extLst>
                <a:ext uri="{FF2B5EF4-FFF2-40B4-BE49-F238E27FC236}">
                  <a16:creationId xmlns:a16="http://schemas.microsoft.com/office/drawing/2014/main" id="{FBC6C627-47D2-7F95-E06C-121F89B51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4032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COMBO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Rectangle 480">
            <a:extLst>
              <a:ext uri="{FF2B5EF4-FFF2-40B4-BE49-F238E27FC236}">
                <a16:creationId xmlns:a16="http://schemas.microsoft.com/office/drawing/2014/main" id="{768FEF31-0ACB-DFFB-1A60-D5C756C20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987" y="759710"/>
            <a:ext cx="2305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480">
            <a:extLst>
              <a:ext uri="{FF2B5EF4-FFF2-40B4-BE49-F238E27FC236}">
                <a16:creationId xmlns:a16="http://schemas.microsoft.com/office/drawing/2014/main" id="{8D000FA8-D47B-29C0-38AE-48D9BADFC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5635" y="759710"/>
            <a:ext cx="2305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72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CF133DA-B0AA-8AEE-6CD0-FE1EF0258BD7}"/>
              </a:ext>
            </a:extLst>
          </p:cNvPr>
          <p:cNvGrpSpPr/>
          <p:nvPr/>
        </p:nvGrpSpPr>
        <p:grpSpPr>
          <a:xfrm>
            <a:off x="277091" y="634427"/>
            <a:ext cx="11637818" cy="5818909"/>
            <a:chOff x="-271663" y="1039091"/>
            <a:chExt cx="11637818" cy="5818909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AF780EFC-90E7-2D12-A51D-B3ABC5AAD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71663" y="1039091"/>
              <a:ext cx="5818909" cy="5818909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0096CD1D-55FD-813E-B44E-1668EB726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7246" y="1039091"/>
              <a:ext cx="5818909" cy="5818909"/>
            </a:xfrm>
            <a:prstGeom prst="rect">
              <a:avLst/>
            </a:prstGeom>
          </p:spPr>
        </p:pic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B6C08D0-12AF-A921-5A7D-3D6DECFBAC05}"/>
              </a:ext>
            </a:extLst>
          </p:cNvPr>
          <p:cNvGrpSpPr/>
          <p:nvPr/>
        </p:nvGrpSpPr>
        <p:grpSpPr>
          <a:xfrm>
            <a:off x="2342854" y="5631051"/>
            <a:ext cx="8217642" cy="246221"/>
            <a:chOff x="2342854" y="5589240"/>
            <a:chExt cx="8217642" cy="246221"/>
          </a:xfrm>
        </p:grpSpPr>
        <p:sp>
          <p:nvSpPr>
            <p:cNvPr id="21" name="Rectangle 480">
              <a:extLst>
                <a:ext uri="{FF2B5EF4-FFF2-40B4-BE49-F238E27FC236}">
                  <a16:creationId xmlns:a16="http://schemas.microsoft.com/office/drawing/2014/main" id="{FF8BED46-9925-2B84-D278-88C17B3BA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854" y="5589240"/>
              <a:ext cx="2312986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OS (months)</a:t>
              </a:r>
              <a:endPara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480">
              <a:extLst>
                <a:ext uri="{FF2B5EF4-FFF2-40B4-BE49-F238E27FC236}">
                  <a16:creationId xmlns:a16="http://schemas.microsoft.com/office/drawing/2014/main" id="{10695AC9-9477-A4F2-4C67-14F602EF3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7510" y="5589240"/>
              <a:ext cx="2312986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PF</a:t>
              </a:r>
              <a:r>
                <a:rPr kumimoji="0" lang="en-US" altLang="ja-JP" sz="16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(months)</a:t>
              </a:r>
              <a:endPara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EF5DCBA-643F-E987-29F1-8CF206657427}"/>
              </a:ext>
            </a:extLst>
          </p:cNvPr>
          <p:cNvGrpSpPr/>
          <p:nvPr/>
        </p:nvGrpSpPr>
        <p:grpSpPr>
          <a:xfrm>
            <a:off x="2927648" y="1268760"/>
            <a:ext cx="8656341" cy="861774"/>
            <a:chOff x="2927648" y="1268760"/>
            <a:chExt cx="8656341" cy="861774"/>
          </a:xfrm>
        </p:grpSpPr>
        <p:sp>
          <p:nvSpPr>
            <p:cNvPr id="24" name="Rectangle 480">
              <a:extLst>
                <a:ext uri="{FF2B5EF4-FFF2-40B4-BE49-F238E27FC236}">
                  <a16:creationId xmlns:a16="http://schemas.microsoft.com/office/drawing/2014/main" id="{BB9EBC59-58F5-8B12-0A1D-FFEF9B791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7648" y="1268760"/>
              <a:ext cx="3445273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median OS  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95% CI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	25.2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 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1.0–NA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COMBO	16.5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 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0.6–NA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.566</a:t>
              </a:r>
              <a:endParaRPr kumimoji="0" lang="ja-JP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480">
              <a:extLst>
                <a:ext uri="{FF2B5EF4-FFF2-40B4-BE49-F238E27FC236}">
                  <a16:creationId xmlns:a16="http://schemas.microsoft.com/office/drawing/2014/main" id="{54E53275-7BFD-E78E-5315-4550B0276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3669" y="1268760"/>
              <a:ext cx="2880320" cy="861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median PFS  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95% CI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	9.0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  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0.2–NA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COMBO	10.2 m</a:t>
              </a:r>
              <a:r>
                <a:rPr kumimoji="0" lang="ja-JP" alt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0.2 – 21.4 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65225" algn="l"/>
                </a:tabLst>
              </a:pPr>
              <a:r>
                <a:rPr kumimoji="0" lang="ja-JP" altLang="en-US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　　　　　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kumimoji="0" lang="en-US" altLang="ja-JP" sz="1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0.993</a:t>
              </a:r>
              <a:endParaRPr kumimoji="0" lang="ja-JP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7C8A09E-0CE0-FF82-8339-F0BEAE084CA7}"/>
              </a:ext>
            </a:extLst>
          </p:cNvPr>
          <p:cNvGrpSpPr/>
          <p:nvPr/>
        </p:nvGrpSpPr>
        <p:grpSpPr>
          <a:xfrm>
            <a:off x="479376" y="2509864"/>
            <a:ext cx="6238694" cy="1308050"/>
            <a:chOff x="572032" y="2509864"/>
            <a:chExt cx="6238694" cy="1308050"/>
          </a:xfrm>
        </p:grpSpPr>
        <p:sp>
          <p:nvSpPr>
            <p:cNvPr id="27" name="Rectangle 35">
              <a:extLst>
                <a:ext uri="{FF2B5EF4-FFF2-40B4-BE49-F238E27FC236}">
                  <a16:creationId xmlns:a16="http://schemas.microsoft.com/office/drawing/2014/main" id="{0EB40B20-55BC-0035-94C1-4C678D11EA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3526" y="2948445"/>
              <a:ext cx="1227900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OS </a:t>
              </a:r>
              <a:r>
                <a:rPr kumimoji="0" lang="ja-JP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Probability</a:t>
              </a:r>
              <a:endPara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35">
              <a:extLst>
                <a:ext uri="{FF2B5EF4-FFF2-40B4-BE49-F238E27FC236}">
                  <a16:creationId xmlns:a16="http://schemas.microsoft.com/office/drawing/2014/main" id="{2B249A7A-8AC0-7B1B-1DCF-73BDFDE4BB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941258" y="2948445"/>
              <a:ext cx="1308050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PF</a:t>
              </a: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 </a:t>
              </a:r>
              <a:r>
                <a:rPr kumimoji="0" lang="ja-JP" altLang="ja-JP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Probability</a:t>
              </a:r>
              <a:endPara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53A7E93-A5DB-2F14-CBDA-D654F65519E1}"/>
              </a:ext>
            </a:extLst>
          </p:cNvPr>
          <p:cNvGrpSpPr/>
          <p:nvPr/>
        </p:nvGrpSpPr>
        <p:grpSpPr>
          <a:xfrm>
            <a:off x="558035" y="6011996"/>
            <a:ext cx="6512892" cy="369332"/>
            <a:chOff x="551384" y="6011996"/>
            <a:chExt cx="6512892" cy="369332"/>
          </a:xfrm>
        </p:grpSpPr>
        <p:sp>
          <p:nvSpPr>
            <p:cNvPr id="30" name="Rectangle 480">
              <a:extLst>
                <a:ext uri="{FF2B5EF4-FFF2-40B4-BE49-F238E27FC236}">
                  <a16:creationId xmlns:a16="http://schemas.microsoft.com/office/drawing/2014/main" id="{C0EEC1EA-538F-493F-3502-E11F02F28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84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 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COMBO 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480">
              <a:extLst>
                <a:ext uri="{FF2B5EF4-FFF2-40B4-BE49-F238E27FC236}">
                  <a16:creationId xmlns:a16="http://schemas.microsoft.com/office/drawing/2014/main" id="{FD4A6421-30AC-28D8-D4C4-F8CF50359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4032" y="6011996"/>
              <a:ext cx="6802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COMBO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DC00F0-125C-0601-D0B0-653D583CD12D}"/>
              </a:ext>
            </a:extLst>
          </p:cNvPr>
          <p:cNvSpPr txBox="1"/>
          <p:nvPr/>
        </p:nvSpPr>
        <p:spPr>
          <a:xfrm>
            <a:off x="781323" y="139796"/>
            <a:ext cx="10293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altLang="ja-JP" sz="16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Kaplan–Meier curves for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OS and (B</a:t>
            </a:r>
            <a:r>
              <a:rPr lang="en-US" altLang="ja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) PFS of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aged ≥70 years with squamous cell carcinoma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with PD-L1 TPS ≥50% who received MONO or COMBO 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adjusted by PSM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 = 20)</a:t>
            </a:r>
            <a:endParaRPr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480">
            <a:extLst>
              <a:ext uri="{FF2B5EF4-FFF2-40B4-BE49-F238E27FC236}">
                <a16:creationId xmlns:a16="http://schemas.microsoft.com/office/drawing/2014/main" id="{7ECC540E-E53F-926A-4A6E-23D927859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987" y="759710"/>
            <a:ext cx="2305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480">
            <a:extLst>
              <a:ext uri="{FF2B5EF4-FFF2-40B4-BE49-F238E27FC236}">
                <a16:creationId xmlns:a16="http://schemas.microsoft.com/office/drawing/2014/main" id="{299AC266-9660-0784-94CA-E575C80DA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5635" y="759710"/>
            <a:ext cx="23058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088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31331</TotalTime>
  <Words>629</Words>
  <Application>Microsoft Office PowerPoint</Application>
  <PresentationFormat>ワイド画面</PresentationFormat>
  <Paragraphs>101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daichi</dc:creator>
  <cp:lastModifiedBy>Shota Takei</cp:lastModifiedBy>
  <cp:revision>655</cp:revision>
  <dcterms:created xsi:type="dcterms:W3CDTF">2014-03-25T07:38:37Z</dcterms:created>
  <dcterms:modified xsi:type="dcterms:W3CDTF">2023-11-29T12:38:25Z</dcterms:modified>
</cp:coreProperties>
</file>