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9" r:id="rId2"/>
    <p:sldId id="269" r:id="rId3"/>
    <p:sldId id="270" r:id="rId4"/>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3FF7E5D-AF77-5C36-ADA0-EAAED5ECFF62}" name="Guay-Woodford, Lisa" initials="GWL" userId="S::lguaywoo@childrensnational.org::eb994755-cae6-462f-b6b4-75828d510dec"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1191"/>
    <p:restoredTop sz="96327"/>
  </p:normalViewPr>
  <p:slideViewPr>
    <p:cSldViewPr snapToGrid="0">
      <p:cViewPr varScale="1">
        <p:scale>
          <a:sx n="96" d="100"/>
          <a:sy n="96" d="100"/>
        </p:scale>
        <p:origin x="2312"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 Id="rId9" Type="http://schemas.microsoft.com/office/2018/10/relationships/authors" Targe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16A4395-040C-BF48-88B6-07FF0B894D63}" type="datetimeFigureOut">
              <a:rPr lang="en-US" smtClean="0"/>
              <a:t>5/15/23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2D2108-6927-F544-81BB-2A6EDB4812F0}" type="slidenum">
              <a:rPr lang="en-US" smtClean="0"/>
              <a:t>‹#›</a:t>
            </a:fld>
            <a:endParaRPr lang="en-US"/>
          </a:p>
        </p:txBody>
      </p:sp>
    </p:spTree>
    <p:extLst>
      <p:ext uri="{BB962C8B-B14F-4D97-AF65-F5344CB8AC3E}">
        <p14:creationId xmlns:p14="http://schemas.microsoft.com/office/powerpoint/2010/main" val="2193510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6A4395-040C-BF48-88B6-07FF0B894D63}" type="datetimeFigureOut">
              <a:rPr lang="en-US" smtClean="0"/>
              <a:t>5/15/23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2D2108-6927-F544-81BB-2A6EDB4812F0}" type="slidenum">
              <a:rPr lang="en-US" smtClean="0"/>
              <a:t>‹#›</a:t>
            </a:fld>
            <a:endParaRPr lang="en-US"/>
          </a:p>
        </p:txBody>
      </p:sp>
    </p:spTree>
    <p:extLst>
      <p:ext uri="{BB962C8B-B14F-4D97-AF65-F5344CB8AC3E}">
        <p14:creationId xmlns:p14="http://schemas.microsoft.com/office/powerpoint/2010/main" val="3538451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6A4395-040C-BF48-88B6-07FF0B894D63}" type="datetimeFigureOut">
              <a:rPr lang="en-US" smtClean="0"/>
              <a:t>5/15/23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2D2108-6927-F544-81BB-2A6EDB4812F0}" type="slidenum">
              <a:rPr lang="en-US" smtClean="0"/>
              <a:t>‹#›</a:t>
            </a:fld>
            <a:endParaRPr lang="en-US"/>
          </a:p>
        </p:txBody>
      </p:sp>
    </p:spTree>
    <p:extLst>
      <p:ext uri="{BB962C8B-B14F-4D97-AF65-F5344CB8AC3E}">
        <p14:creationId xmlns:p14="http://schemas.microsoft.com/office/powerpoint/2010/main" val="979527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6A4395-040C-BF48-88B6-07FF0B894D63}" type="datetimeFigureOut">
              <a:rPr lang="en-US" smtClean="0"/>
              <a:t>5/15/23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2D2108-6927-F544-81BB-2A6EDB4812F0}" type="slidenum">
              <a:rPr lang="en-US" smtClean="0"/>
              <a:t>‹#›</a:t>
            </a:fld>
            <a:endParaRPr lang="en-US"/>
          </a:p>
        </p:txBody>
      </p:sp>
    </p:spTree>
    <p:extLst>
      <p:ext uri="{BB962C8B-B14F-4D97-AF65-F5344CB8AC3E}">
        <p14:creationId xmlns:p14="http://schemas.microsoft.com/office/powerpoint/2010/main" val="37029671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16A4395-040C-BF48-88B6-07FF0B894D63}" type="datetimeFigureOut">
              <a:rPr lang="en-US" smtClean="0"/>
              <a:t>5/15/23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2D2108-6927-F544-81BB-2A6EDB4812F0}" type="slidenum">
              <a:rPr lang="en-US" smtClean="0"/>
              <a:t>‹#›</a:t>
            </a:fld>
            <a:endParaRPr lang="en-US"/>
          </a:p>
        </p:txBody>
      </p:sp>
    </p:spTree>
    <p:extLst>
      <p:ext uri="{BB962C8B-B14F-4D97-AF65-F5344CB8AC3E}">
        <p14:creationId xmlns:p14="http://schemas.microsoft.com/office/powerpoint/2010/main" val="12133240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16A4395-040C-BF48-88B6-07FF0B894D63}" type="datetimeFigureOut">
              <a:rPr lang="en-US" smtClean="0"/>
              <a:t>5/15/23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2D2108-6927-F544-81BB-2A6EDB4812F0}" type="slidenum">
              <a:rPr lang="en-US" smtClean="0"/>
              <a:t>‹#›</a:t>
            </a:fld>
            <a:endParaRPr lang="en-US"/>
          </a:p>
        </p:txBody>
      </p:sp>
    </p:spTree>
    <p:extLst>
      <p:ext uri="{BB962C8B-B14F-4D97-AF65-F5344CB8AC3E}">
        <p14:creationId xmlns:p14="http://schemas.microsoft.com/office/powerpoint/2010/main" val="1450436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16A4395-040C-BF48-88B6-07FF0B894D63}" type="datetimeFigureOut">
              <a:rPr lang="en-US" smtClean="0"/>
              <a:t>5/15/23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2D2108-6927-F544-81BB-2A6EDB4812F0}" type="slidenum">
              <a:rPr lang="en-US" smtClean="0"/>
              <a:t>‹#›</a:t>
            </a:fld>
            <a:endParaRPr lang="en-US"/>
          </a:p>
        </p:txBody>
      </p:sp>
    </p:spTree>
    <p:extLst>
      <p:ext uri="{BB962C8B-B14F-4D97-AF65-F5344CB8AC3E}">
        <p14:creationId xmlns:p14="http://schemas.microsoft.com/office/powerpoint/2010/main" val="1709769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16A4395-040C-BF48-88B6-07FF0B894D63}" type="datetimeFigureOut">
              <a:rPr lang="en-US" smtClean="0"/>
              <a:t>5/15/23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2D2108-6927-F544-81BB-2A6EDB4812F0}" type="slidenum">
              <a:rPr lang="en-US" smtClean="0"/>
              <a:t>‹#›</a:t>
            </a:fld>
            <a:endParaRPr lang="en-US"/>
          </a:p>
        </p:txBody>
      </p:sp>
    </p:spTree>
    <p:extLst>
      <p:ext uri="{BB962C8B-B14F-4D97-AF65-F5344CB8AC3E}">
        <p14:creationId xmlns:p14="http://schemas.microsoft.com/office/powerpoint/2010/main" val="3984343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6A4395-040C-BF48-88B6-07FF0B894D63}" type="datetimeFigureOut">
              <a:rPr lang="en-US" smtClean="0"/>
              <a:t>5/15/23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2D2108-6927-F544-81BB-2A6EDB4812F0}" type="slidenum">
              <a:rPr lang="en-US" smtClean="0"/>
              <a:t>‹#›</a:t>
            </a:fld>
            <a:endParaRPr lang="en-US"/>
          </a:p>
        </p:txBody>
      </p:sp>
    </p:spTree>
    <p:extLst>
      <p:ext uri="{BB962C8B-B14F-4D97-AF65-F5344CB8AC3E}">
        <p14:creationId xmlns:p14="http://schemas.microsoft.com/office/powerpoint/2010/main" val="10476536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C16A4395-040C-BF48-88B6-07FF0B894D63}" type="datetimeFigureOut">
              <a:rPr lang="en-US" smtClean="0"/>
              <a:t>5/15/23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2D2108-6927-F544-81BB-2A6EDB4812F0}" type="slidenum">
              <a:rPr lang="en-US" smtClean="0"/>
              <a:t>‹#›</a:t>
            </a:fld>
            <a:endParaRPr lang="en-US"/>
          </a:p>
        </p:txBody>
      </p:sp>
    </p:spTree>
    <p:extLst>
      <p:ext uri="{BB962C8B-B14F-4D97-AF65-F5344CB8AC3E}">
        <p14:creationId xmlns:p14="http://schemas.microsoft.com/office/powerpoint/2010/main" val="2966067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C16A4395-040C-BF48-88B6-07FF0B894D63}" type="datetimeFigureOut">
              <a:rPr lang="en-US" smtClean="0"/>
              <a:t>5/15/23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2D2108-6927-F544-81BB-2A6EDB4812F0}" type="slidenum">
              <a:rPr lang="en-US" smtClean="0"/>
              <a:t>‹#›</a:t>
            </a:fld>
            <a:endParaRPr lang="en-US"/>
          </a:p>
        </p:txBody>
      </p:sp>
    </p:spTree>
    <p:extLst>
      <p:ext uri="{BB962C8B-B14F-4D97-AF65-F5344CB8AC3E}">
        <p14:creationId xmlns:p14="http://schemas.microsoft.com/office/powerpoint/2010/main" val="3196723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C16A4395-040C-BF48-88B6-07FF0B894D63}" type="datetimeFigureOut">
              <a:rPr lang="en-US" smtClean="0"/>
              <a:t>5/15/23</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852D2108-6927-F544-81BB-2A6EDB4812F0}" type="slidenum">
              <a:rPr lang="en-US" smtClean="0"/>
              <a:t>‹#›</a:t>
            </a:fld>
            <a:endParaRPr lang="en-US"/>
          </a:p>
        </p:txBody>
      </p:sp>
    </p:spTree>
    <p:extLst>
      <p:ext uri="{BB962C8B-B14F-4D97-AF65-F5344CB8AC3E}">
        <p14:creationId xmlns:p14="http://schemas.microsoft.com/office/powerpoint/2010/main" val="43001780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image" Target="../media/image1.t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t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69C7D539-4102-5C48-6D15-89DFEFD64504}"/>
              </a:ext>
            </a:extLst>
          </p:cNvPr>
          <p:cNvSpPr txBox="1"/>
          <p:nvPr/>
        </p:nvSpPr>
        <p:spPr>
          <a:xfrm>
            <a:off x="129381" y="589519"/>
            <a:ext cx="901209" cy="307777"/>
          </a:xfrm>
          <a:prstGeom prst="rect">
            <a:avLst/>
          </a:prstGeom>
          <a:noFill/>
        </p:spPr>
        <p:txBody>
          <a:bodyPr wrap="none" rtlCol="0">
            <a:spAutoFit/>
          </a:bodyPr>
          <a:lstStyle/>
          <a:p>
            <a:r>
              <a:rPr lang="en-US" sz="1400" b="1" i="1" dirty="0">
                <a:latin typeface="Arial" panose="020B0604020202020204" pitchFamily="34" charset="0"/>
                <a:cs typeface="Arial" panose="020B0604020202020204" pitchFamily="34" charset="0"/>
              </a:rPr>
              <a:t>S.Fig.4A</a:t>
            </a:r>
          </a:p>
        </p:txBody>
      </p:sp>
      <p:grpSp>
        <p:nvGrpSpPr>
          <p:cNvPr id="36" name="Group 35">
            <a:extLst>
              <a:ext uri="{FF2B5EF4-FFF2-40B4-BE49-F238E27FC236}">
                <a16:creationId xmlns:a16="http://schemas.microsoft.com/office/drawing/2014/main" id="{E70F4C98-939B-D89E-1A35-3B93EE97EE97}"/>
              </a:ext>
            </a:extLst>
          </p:cNvPr>
          <p:cNvGrpSpPr/>
          <p:nvPr/>
        </p:nvGrpSpPr>
        <p:grpSpPr>
          <a:xfrm>
            <a:off x="324758" y="1114492"/>
            <a:ext cx="6197924" cy="7084293"/>
            <a:chOff x="118820" y="1147013"/>
            <a:chExt cx="6197924" cy="7084293"/>
          </a:xfrm>
        </p:grpSpPr>
        <p:sp>
          <p:nvSpPr>
            <p:cNvPr id="22" name="TextBox 21">
              <a:extLst>
                <a:ext uri="{FF2B5EF4-FFF2-40B4-BE49-F238E27FC236}">
                  <a16:creationId xmlns:a16="http://schemas.microsoft.com/office/drawing/2014/main" id="{792B0927-D990-3025-D495-4A1C51098CCF}"/>
                </a:ext>
              </a:extLst>
            </p:cNvPr>
            <p:cNvSpPr txBox="1"/>
            <p:nvPr/>
          </p:nvSpPr>
          <p:spPr>
            <a:xfrm>
              <a:off x="177443" y="6954033"/>
              <a:ext cx="6139301" cy="1277273"/>
            </a:xfrm>
            <a:prstGeom prst="rect">
              <a:avLst/>
            </a:prstGeom>
            <a:noFill/>
          </p:spPr>
          <p:txBody>
            <a:bodyPr wrap="square" rtlCol="0">
              <a:spAutoFit/>
            </a:bodyPr>
            <a:lstStyle/>
            <a:p>
              <a:pPr algn="just"/>
              <a:r>
                <a:rPr lang="en-US" sz="1100" b="1" i="1" dirty="0">
                  <a:latin typeface="Arial" panose="020B0604020202020204" pitchFamily="34" charset="0"/>
                  <a:cs typeface="Arial" panose="020B0604020202020204" pitchFamily="34" charset="0"/>
                </a:rPr>
                <a:t>S.Fig.4A. p62 expression and localization in control, untreated and MG+CQ-treated </a:t>
              </a:r>
              <a:r>
                <a:rPr lang="en-US" sz="1100" b="1" i="1" dirty="0" err="1">
                  <a:latin typeface="Arial" panose="020B0604020202020204" pitchFamily="34" charset="0"/>
                  <a:cs typeface="Arial" panose="020B0604020202020204" pitchFamily="34" charset="0"/>
                </a:rPr>
                <a:t>wt</a:t>
              </a:r>
              <a:r>
                <a:rPr lang="en-US" sz="1100" b="1" i="1" dirty="0">
                  <a:latin typeface="Arial" panose="020B0604020202020204" pitchFamily="34" charset="0"/>
                  <a:cs typeface="Arial" panose="020B0604020202020204" pitchFamily="34" charset="0"/>
                </a:rPr>
                <a:t> and </a:t>
              </a:r>
              <a:r>
                <a:rPr lang="en-US" sz="1100" b="1" i="1" dirty="0" err="1">
                  <a:latin typeface="Arial" panose="020B0604020202020204" pitchFamily="34" charset="0"/>
                  <a:cs typeface="Arial" panose="020B0604020202020204" pitchFamily="34" charset="0"/>
                </a:rPr>
                <a:t>cpk</a:t>
              </a:r>
              <a:r>
                <a:rPr lang="en-US" sz="1100" b="1" i="1" dirty="0">
                  <a:latin typeface="Arial" panose="020B0604020202020204" pitchFamily="34" charset="0"/>
                  <a:cs typeface="Arial" panose="020B0604020202020204" pitchFamily="34" charset="0"/>
                </a:rPr>
                <a:t> cells. </a:t>
              </a:r>
              <a:r>
                <a:rPr lang="en-US" sz="1100" dirty="0">
                  <a:latin typeface="Arial" panose="020B0604020202020204" pitchFamily="34" charset="0"/>
                  <a:cs typeface="Arial" panose="020B0604020202020204" pitchFamily="34" charset="0"/>
                </a:rPr>
                <a:t>Treatment with MG132 (8h, 5</a:t>
              </a:r>
              <a:r>
                <a:rPr lang="en-US" sz="1100" dirty="0">
                  <a:latin typeface="Symbol" pitchFamily="2" charset="2"/>
                  <a:cs typeface="Arial" panose="020B0604020202020204" pitchFamily="34" charset="0"/>
                </a:rPr>
                <a:t>m</a:t>
              </a:r>
              <a:r>
                <a:rPr lang="en-US" sz="1100" dirty="0">
                  <a:latin typeface="Arial" panose="020B0604020202020204" pitchFamily="34" charset="0"/>
                  <a:cs typeface="Arial" panose="020B0604020202020204" pitchFamily="34" charset="0"/>
                </a:rPr>
                <a:t>M) and CQ (4h, 10</a:t>
              </a:r>
              <a:r>
                <a:rPr lang="en-US" sz="1100" dirty="0">
                  <a:latin typeface="Symbol" pitchFamily="2" charset="2"/>
                  <a:cs typeface="Arial" panose="020B0604020202020204" pitchFamily="34" charset="0"/>
                </a:rPr>
                <a:t>m</a:t>
              </a:r>
              <a:r>
                <a:rPr lang="en-US" sz="1100" dirty="0">
                  <a:latin typeface="Arial" panose="020B0604020202020204" pitchFamily="34" charset="0"/>
                  <a:cs typeface="Arial" panose="020B0604020202020204" pitchFamily="34" charset="0"/>
                </a:rPr>
                <a:t>M) resulted in the formation of autophagic particles (autophagosomes). Images were captured on </a:t>
              </a:r>
              <a:r>
                <a:rPr lang="en-US" sz="1100" dirty="0">
                  <a:solidFill>
                    <a:srgbClr val="000000"/>
                  </a:solidFill>
                  <a:effectLst/>
                  <a:latin typeface="Arial" panose="020B0604020202020204" pitchFamily="34" charset="0"/>
                  <a:ea typeface="Times New Roman" panose="02020603050405020304" pitchFamily="18" charset="0"/>
                </a:rPr>
                <a:t>Olympus BX51 microscope with an Q-Color5 camera and </a:t>
              </a:r>
              <a:r>
                <a:rPr lang="en-US" sz="1100" dirty="0" err="1">
                  <a:solidFill>
                    <a:srgbClr val="000000"/>
                  </a:solidFill>
                  <a:effectLst/>
                  <a:latin typeface="Arial" panose="020B0604020202020204" pitchFamily="34" charset="0"/>
                  <a:ea typeface="Times New Roman" panose="02020603050405020304" pitchFamily="18" charset="0"/>
                </a:rPr>
                <a:t>CellSens</a:t>
              </a:r>
              <a:r>
                <a:rPr lang="en-US" sz="1100" dirty="0">
                  <a:solidFill>
                    <a:srgbClr val="000000"/>
                  </a:solidFill>
                  <a:effectLst/>
                  <a:latin typeface="Arial" panose="020B0604020202020204" pitchFamily="34" charset="0"/>
                  <a:ea typeface="Times New Roman" panose="02020603050405020304" pitchFamily="18" charset="0"/>
                </a:rPr>
                <a:t> Standard v1.13 software. White arrows show small p62 particles in controls. Note the presence of some cells expressing higher levels of p63 in </a:t>
              </a:r>
              <a:r>
                <a:rPr lang="en-US" sz="1100" dirty="0" err="1">
                  <a:solidFill>
                    <a:srgbClr val="000000"/>
                  </a:solidFill>
                  <a:effectLst/>
                  <a:latin typeface="Arial" panose="020B0604020202020204" pitchFamily="34" charset="0"/>
                  <a:ea typeface="Times New Roman" panose="02020603050405020304" pitchFamily="18" charset="0"/>
                </a:rPr>
                <a:t>cpk</a:t>
              </a:r>
              <a:r>
                <a:rPr lang="en-US" sz="1100" dirty="0">
                  <a:solidFill>
                    <a:srgbClr val="000000"/>
                  </a:solidFill>
                  <a:effectLst/>
                  <a:latin typeface="Arial" panose="020B0604020202020204" pitchFamily="34" charset="0"/>
                  <a:ea typeface="Times New Roman" panose="02020603050405020304" pitchFamily="18" charset="0"/>
                </a:rPr>
                <a:t> cells. Yellow </a:t>
              </a:r>
              <a:r>
                <a:rPr lang="en-US" sz="1100" dirty="0" err="1">
                  <a:solidFill>
                    <a:srgbClr val="000000"/>
                  </a:solidFill>
                  <a:effectLst/>
                  <a:latin typeface="Arial" panose="020B0604020202020204" pitchFamily="34" charset="0"/>
                  <a:ea typeface="Times New Roman" panose="02020603050405020304" pitchFamily="18" charset="0"/>
                </a:rPr>
                <a:t>arros</a:t>
              </a:r>
              <a:r>
                <a:rPr lang="en-US" sz="1100" dirty="0">
                  <a:solidFill>
                    <a:srgbClr val="000000"/>
                  </a:solidFill>
                  <a:effectLst/>
                  <a:latin typeface="Arial" panose="020B0604020202020204" pitchFamily="34" charset="0"/>
                  <a:ea typeface="Times New Roman" panose="02020603050405020304" pitchFamily="18" charset="0"/>
                </a:rPr>
                <a:t> indicate the formation of larger autophagosomes following MG+CQ treatment.</a:t>
              </a:r>
              <a:endParaRPr lang="en-US" sz="11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81FA7FE0-CF2D-74C7-5640-00D39D63FCAD}"/>
                </a:ext>
              </a:extLst>
            </p:cNvPr>
            <p:cNvSpPr txBox="1"/>
            <p:nvPr/>
          </p:nvSpPr>
          <p:spPr>
            <a:xfrm>
              <a:off x="1257530" y="1147013"/>
              <a:ext cx="415498" cy="369332"/>
            </a:xfrm>
            <a:prstGeom prst="rect">
              <a:avLst/>
            </a:prstGeom>
            <a:noFill/>
          </p:spPr>
          <p:txBody>
            <a:bodyPr wrap="none" rtlCol="0">
              <a:spAutoFit/>
            </a:bodyPr>
            <a:lstStyle/>
            <a:p>
              <a:r>
                <a:rPr lang="en-US" i="1" dirty="0" err="1">
                  <a:latin typeface="Arial" panose="020B0604020202020204" pitchFamily="34" charset="0"/>
                  <a:cs typeface="Arial" panose="020B0604020202020204" pitchFamily="34" charset="0"/>
                </a:rPr>
                <a:t>wt</a:t>
              </a:r>
              <a:endParaRPr lang="en-US" i="1" dirty="0">
                <a:latin typeface="Arial" panose="020B0604020202020204" pitchFamily="34" charset="0"/>
                <a:cs typeface="Arial" panose="020B0604020202020204" pitchFamily="34" charset="0"/>
              </a:endParaRPr>
            </a:p>
          </p:txBody>
        </p:sp>
        <p:grpSp>
          <p:nvGrpSpPr>
            <p:cNvPr id="20" name="Group 19">
              <a:extLst>
                <a:ext uri="{FF2B5EF4-FFF2-40B4-BE49-F238E27FC236}">
                  <a16:creationId xmlns:a16="http://schemas.microsoft.com/office/drawing/2014/main" id="{4083353A-5CB8-DD28-F659-E7673459F4F3}"/>
                </a:ext>
              </a:extLst>
            </p:cNvPr>
            <p:cNvGrpSpPr/>
            <p:nvPr/>
          </p:nvGrpSpPr>
          <p:grpSpPr>
            <a:xfrm>
              <a:off x="118820" y="1165303"/>
              <a:ext cx="6197924" cy="5520722"/>
              <a:chOff x="118821" y="1187090"/>
              <a:chExt cx="6197924" cy="5520722"/>
            </a:xfrm>
          </p:grpSpPr>
          <p:sp>
            <p:nvSpPr>
              <p:cNvPr id="21" name="TextBox 20">
                <a:extLst>
                  <a:ext uri="{FF2B5EF4-FFF2-40B4-BE49-F238E27FC236}">
                    <a16:creationId xmlns:a16="http://schemas.microsoft.com/office/drawing/2014/main" id="{FD2CD877-0C97-1C3D-1BE3-CD0A18C154D3}"/>
                  </a:ext>
                </a:extLst>
              </p:cNvPr>
              <p:cNvSpPr txBox="1"/>
              <p:nvPr/>
            </p:nvSpPr>
            <p:spPr>
              <a:xfrm>
                <a:off x="3909589" y="4097029"/>
                <a:ext cx="1761331" cy="383810"/>
              </a:xfrm>
              <a:prstGeom prst="rect">
                <a:avLst/>
              </a:prstGeom>
              <a:noFill/>
            </p:spPr>
            <p:txBody>
              <a:bodyPr wrap="square" rtlCol="0">
                <a:spAutoFit/>
              </a:bodyPr>
              <a:lstStyle/>
              <a:p>
                <a:r>
                  <a:rPr lang="en-US" i="1" dirty="0" err="1">
                    <a:latin typeface="Arial" panose="020B0604020202020204" pitchFamily="34" charset="0"/>
                    <a:cs typeface="Arial" panose="020B0604020202020204" pitchFamily="34" charset="0"/>
                  </a:rPr>
                  <a:t>cpk</a:t>
                </a:r>
                <a:r>
                  <a:rPr lang="en-US" i="1" dirty="0">
                    <a:latin typeface="Arial" panose="020B0604020202020204" pitchFamily="34" charset="0"/>
                    <a:cs typeface="Arial" panose="020B0604020202020204" pitchFamily="34" charset="0"/>
                  </a:rPr>
                  <a:t> MG+CQ</a:t>
                </a:r>
              </a:p>
            </p:txBody>
          </p:sp>
          <p:sp>
            <p:nvSpPr>
              <p:cNvPr id="3" name="TextBox 2">
                <a:extLst>
                  <a:ext uri="{FF2B5EF4-FFF2-40B4-BE49-F238E27FC236}">
                    <a16:creationId xmlns:a16="http://schemas.microsoft.com/office/drawing/2014/main" id="{4D4973B7-BAF3-AFDD-ED5B-43C80ED617B0}"/>
                  </a:ext>
                </a:extLst>
              </p:cNvPr>
              <p:cNvSpPr txBox="1"/>
              <p:nvPr/>
            </p:nvSpPr>
            <p:spPr>
              <a:xfrm>
                <a:off x="1006820" y="4097029"/>
                <a:ext cx="1332416" cy="369332"/>
              </a:xfrm>
              <a:prstGeom prst="rect">
                <a:avLst/>
              </a:prstGeom>
              <a:noFill/>
            </p:spPr>
            <p:txBody>
              <a:bodyPr wrap="none" rtlCol="0">
                <a:spAutoFit/>
              </a:bodyPr>
              <a:lstStyle/>
              <a:p>
                <a:r>
                  <a:rPr lang="en-US" i="1" dirty="0" err="1">
                    <a:latin typeface="Arial" panose="020B0604020202020204" pitchFamily="34" charset="0"/>
                    <a:cs typeface="Arial" panose="020B0604020202020204" pitchFamily="34" charset="0"/>
                  </a:rPr>
                  <a:t>wt</a:t>
                </a:r>
                <a:r>
                  <a:rPr lang="en-US" i="1" dirty="0">
                    <a:latin typeface="Arial" panose="020B0604020202020204" pitchFamily="34" charset="0"/>
                    <a:cs typeface="Arial" panose="020B0604020202020204" pitchFamily="34" charset="0"/>
                  </a:rPr>
                  <a:t> MG+CQ</a:t>
                </a:r>
              </a:p>
            </p:txBody>
          </p:sp>
          <p:pic>
            <p:nvPicPr>
              <p:cNvPr id="27" name="Picture 26" descr="A picture containing ocean floor&#10;&#10;Description automatically generated">
                <a:extLst>
                  <a:ext uri="{FF2B5EF4-FFF2-40B4-BE49-F238E27FC236}">
                    <a16:creationId xmlns:a16="http://schemas.microsoft.com/office/drawing/2014/main" id="{AA8A27A2-F05F-C6E3-BBB3-D2F53C2E385F}"/>
                  </a:ext>
                </a:extLst>
              </p:cNvPr>
              <p:cNvPicPr>
                <a:picLocks noChangeAspect="1"/>
              </p:cNvPicPr>
              <p:nvPr/>
            </p:nvPicPr>
            <p:blipFill>
              <a:blip r:embed="rId2"/>
              <a:stretch>
                <a:fillRect/>
              </a:stretch>
            </p:blipFill>
            <p:spPr>
              <a:xfrm>
                <a:off x="146874" y="4445004"/>
                <a:ext cx="6094195" cy="2262808"/>
              </a:xfrm>
              <a:prstGeom prst="rect">
                <a:avLst/>
              </a:prstGeom>
            </p:spPr>
          </p:pic>
          <p:pic>
            <p:nvPicPr>
              <p:cNvPr id="4" name="Picture 3" descr="A picture containing screenshot, colorfulness, fractal art&#10;&#10;Description automatically generated">
                <a:extLst>
                  <a:ext uri="{FF2B5EF4-FFF2-40B4-BE49-F238E27FC236}">
                    <a16:creationId xmlns:a16="http://schemas.microsoft.com/office/drawing/2014/main" id="{650F219B-2DB0-BDDC-B02D-E82B36EE66D3}"/>
                  </a:ext>
                </a:extLst>
              </p:cNvPr>
              <p:cNvPicPr>
                <a:picLocks noChangeAspect="1"/>
              </p:cNvPicPr>
              <p:nvPr/>
            </p:nvPicPr>
            <p:blipFill>
              <a:blip r:embed="rId3"/>
              <a:stretch>
                <a:fillRect/>
              </a:stretch>
            </p:blipFill>
            <p:spPr>
              <a:xfrm>
                <a:off x="129381" y="1539746"/>
                <a:ext cx="6187364" cy="2262808"/>
              </a:xfrm>
              <a:prstGeom prst="rect">
                <a:avLst/>
              </a:prstGeom>
            </p:spPr>
          </p:pic>
          <p:sp>
            <p:nvSpPr>
              <p:cNvPr id="5" name="TextBox 4">
                <a:extLst>
                  <a:ext uri="{FF2B5EF4-FFF2-40B4-BE49-F238E27FC236}">
                    <a16:creationId xmlns:a16="http://schemas.microsoft.com/office/drawing/2014/main" id="{765A4400-9793-8FD4-D77A-FDB5E34E9351}"/>
                  </a:ext>
                </a:extLst>
              </p:cNvPr>
              <p:cNvSpPr txBox="1"/>
              <p:nvPr/>
            </p:nvSpPr>
            <p:spPr>
              <a:xfrm>
                <a:off x="146874" y="1541317"/>
                <a:ext cx="486030" cy="369332"/>
              </a:xfrm>
              <a:prstGeom prst="rect">
                <a:avLst/>
              </a:prstGeom>
              <a:noFill/>
            </p:spPr>
            <p:txBody>
              <a:bodyPr wrap="none" rtlCol="0">
                <a:spAutoFit/>
              </a:bodyPr>
              <a:lstStyle/>
              <a:p>
                <a:r>
                  <a:rPr lang="en-US" sz="900" dirty="0">
                    <a:solidFill>
                      <a:srgbClr val="00B050"/>
                    </a:solidFill>
                    <a:latin typeface="Arial" panose="020B0604020202020204" pitchFamily="34" charset="0"/>
                    <a:cs typeface="Arial" panose="020B0604020202020204" pitchFamily="34" charset="0"/>
                  </a:rPr>
                  <a:t>p62</a:t>
                </a:r>
              </a:p>
              <a:p>
                <a:r>
                  <a:rPr lang="en-US" sz="900" dirty="0">
                    <a:solidFill>
                      <a:srgbClr val="0070C0"/>
                    </a:solidFill>
                    <a:latin typeface="Arial" panose="020B0604020202020204" pitchFamily="34" charset="0"/>
                    <a:cs typeface="Arial" panose="020B0604020202020204" pitchFamily="34" charset="0"/>
                  </a:rPr>
                  <a:t>nuclei</a:t>
                </a:r>
              </a:p>
            </p:txBody>
          </p:sp>
          <p:sp>
            <p:nvSpPr>
              <p:cNvPr id="6" name="TextBox 5">
                <a:extLst>
                  <a:ext uri="{FF2B5EF4-FFF2-40B4-BE49-F238E27FC236}">
                    <a16:creationId xmlns:a16="http://schemas.microsoft.com/office/drawing/2014/main" id="{9A5BF2BE-AFE9-54D4-6222-ADA972AEC0A2}"/>
                  </a:ext>
                </a:extLst>
              </p:cNvPr>
              <p:cNvSpPr txBox="1"/>
              <p:nvPr/>
            </p:nvSpPr>
            <p:spPr>
              <a:xfrm>
                <a:off x="3172049" y="1541317"/>
                <a:ext cx="486030" cy="369332"/>
              </a:xfrm>
              <a:prstGeom prst="rect">
                <a:avLst/>
              </a:prstGeom>
              <a:noFill/>
            </p:spPr>
            <p:txBody>
              <a:bodyPr wrap="none" rtlCol="0">
                <a:spAutoFit/>
              </a:bodyPr>
              <a:lstStyle/>
              <a:p>
                <a:r>
                  <a:rPr lang="en-US" sz="900" dirty="0">
                    <a:solidFill>
                      <a:srgbClr val="00B050"/>
                    </a:solidFill>
                    <a:latin typeface="Arial" panose="020B0604020202020204" pitchFamily="34" charset="0"/>
                    <a:cs typeface="Arial" panose="020B0604020202020204" pitchFamily="34" charset="0"/>
                  </a:rPr>
                  <a:t>p62</a:t>
                </a:r>
              </a:p>
              <a:p>
                <a:r>
                  <a:rPr lang="en-US" sz="900" dirty="0">
                    <a:solidFill>
                      <a:srgbClr val="0070C0"/>
                    </a:solidFill>
                    <a:latin typeface="Arial" panose="020B0604020202020204" pitchFamily="34" charset="0"/>
                    <a:cs typeface="Arial" panose="020B0604020202020204" pitchFamily="34" charset="0"/>
                  </a:rPr>
                  <a:t>nuclei</a:t>
                </a:r>
              </a:p>
            </p:txBody>
          </p:sp>
          <p:sp>
            <p:nvSpPr>
              <p:cNvPr id="8" name="TextBox 7">
                <a:extLst>
                  <a:ext uri="{FF2B5EF4-FFF2-40B4-BE49-F238E27FC236}">
                    <a16:creationId xmlns:a16="http://schemas.microsoft.com/office/drawing/2014/main" id="{0EF70D6A-CA87-DA18-0237-02577823329C}"/>
                  </a:ext>
                </a:extLst>
              </p:cNvPr>
              <p:cNvSpPr txBox="1"/>
              <p:nvPr/>
            </p:nvSpPr>
            <p:spPr>
              <a:xfrm>
                <a:off x="4435894" y="1187090"/>
                <a:ext cx="633064" cy="383810"/>
              </a:xfrm>
              <a:prstGeom prst="rect">
                <a:avLst/>
              </a:prstGeom>
              <a:noFill/>
            </p:spPr>
            <p:txBody>
              <a:bodyPr wrap="square" rtlCol="0">
                <a:spAutoFit/>
              </a:bodyPr>
              <a:lstStyle/>
              <a:p>
                <a:r>
                  <a:rPr lang="en-US" i="1" dirty="0" err="1">
                    <a:latin typeface="Arial" panose="020B0604020202020204" pitchFamily="34" charset="0"/>
                    <a:cs typeface="Arial" panose="020B0604020202020204" pitchFamily="34" charset="0"/>
                  </a:rPr>
                  <a:t>cpk</a:t>
                </a:r>
                <a:endParaRPr lang="en-US" i="1" dirty="0">
                  <a:latin typeface="Arial" panose="020B0604020202020204" pitchFamily="34" charset="0"/>
                  <a:cs typeface="Arial" panose="020B0604020202020204" pitchFamily="34" charset="0"/>
                </a:endParaRPr>
              </a:p>
            </p:txBody>
          </p:sp>
          <p:cxnSp>
            <p:nvCxnSpPr>
              <p:cNvPr id="10" name="Straight Connector 9">
                <a:extLst>
                  <a:ext uri="{FF2B5EF4-FFF2-40B4-BE49-F238E27FC236}">
                    <a16:creationId xmlns:a16="http://schemas.microsoft.com/office/drawing/2014/main" id="{A9C579AD-E21F-DCEA-EF32-3B824B0CB450}"/>
                  </a:ext>
                </a:extLst>
              </p:cNvPr>
              <p:cNvCxnSpPr>
                <a:cxnSpLocks/>
              </p:cNvCxnSpPr>
              <p:nvPr/>
            </p:nvCxnSpPr>
            <p:spPr>
              <a:xfrm>
                <a:off x="230732" y="3695308"/>
                <a:ext cx="35338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BF2B8F4-02B4-B27B-F927-D1A580D653BD}"/>
                  </a:ext>
                </a:extLst>
              </p:cNvPr>
              <p:cNvSpPr txBox="1"/>
              <p:nvPr/>
            </p:nvSpPr>
            <p:spPr>
              <a:xfrm>
                <a:off x="118821" y="3433223"/>
                <a:ext cx="542136" cy="246221"/>
              </a:xfrm>
              <a:prstGeom prst="rect">
                <a:avLst/>
              </a:prstGeom>
              <a:noFill/>
            </p:spPr>
            <p:txBody>
              <a:bodyPr wrap="none" rtlCol="0">
                <a:spAutoFit/>
              </a:bodyPr>
              <a:lstStyle/>
              <a:p>
                <a:r>
                  <a:rPr lang="en-US" sz="1000" dirty="0">
                    <a:solidFill>
                      <a:schemeClr val="bg1"/>
                    </a:solidFill>
                    <a:latin typeface="Arial" panose="020B0604020202020204" pitchFamily="34" charset="0"/>
                    <a:cs typeface="Arial" panose="020B0604020202020204" pitchFamily="34" charset="0"/>
                  </a:rPr>
                  <a:t>20 </a:t>
                </a:r>
                <a:r>
                  <a:rPr lang="en-US" sz="1000" dirty="0">
                    <a:solidFill>
                      <a:schemeClr val="bg1"/>
                    </a:solidFill>
                    <a:latin typeface="Symbol" pitchFamily="2" charset="2"/>
                  </a:rPr>
                  <a:t>m</a:t>
                </a:r>
                <a:r>
                  <a:rPr lang="en-US" sz="1000" dirty="0">
                    <a:solidFill>
                      <a:schemeClr val="bg1"/>
                    </a:solidFill>
                    <a:latin typeface="Arial" panose="020B0604020202020204" pitchFamily="34" charset="0"/>
                    <a:cs typeface="Arial" panose="020B0604020202020204" pitchFamily="34" charset="0"/>
                  </a:rPr>
                  <a:t>m</a:t>
                </a:r>
                <a:endParaRPr lang="en-US" sz="1000" dirty="0">
                  <a:solidFill>
                    <a:schemeClr val="bg1"/>
                  </a:solidFill>
                </a:endParaRPr>
              </a:p>
            </p:txBody>
          </p:sp>
          <p:sp>
            <p:nvSpPr>
              <p:cNvPr id="14" name="TextBox 13">
                <a:extLst>
                  <a:ext uri="{FF2B5EF4-FFF2-40B4-BE49-F238E27FC236}">
                    <a16:creationId xmlns:a16="http://schemas.microsoft.com/office/drawing/2014/main" id="{4BCD22D0-65EF-B13E-8BF7-B732F2C21F96}"/>
                  </a:ext>
                </a:extLst>
              </p:cNvPr>
              <p:cNvSpPr txBox="1"/>
              <p:nvPr/>
            </p:nvSpPr>
            <p:spPr>
              <a:xfrm>
                <a:off x="161300" y="6361969"/>
                <a:ext cx="542136" cy="246221"/>
              </a:xfrm>
              <a:prstGeom prst="rect">
                <a:avLst/>
              </a:prstGeom>
              <a:noFill/>
            </p:spPr>
            <p:txBody>
              <a:bodyPr wrap="none" rtlCol="0">
                <a:spAutoFit/>
              </a:bodyPr>
              <a:lstStyle/>
              <a:p>
                <a:r>
                  <a:rPr lang="en-US" sz="1000" dirty="0">
                    <a:solidFill>
                      <a:schemeClr val="bg1"/>
                    </a:solidFill>
                    <a:latin typeface="Arial" panose="020B0604020202020204" pitchFamily="34" charset="0"/>
                    <a:cs typeface="Arial" panose="020B0604020202020204" pitchFamily="34" charset="0"/>
                  </a:rPr>
                  <a:t>10 </a:t>
                </a:r>
                <a:r>
                  <a:rPr lang="en-US" sz="1000" dirty="0">
                    <a:solidFill>
                      <a:schemeClr val="bg1"/>
                    </a:solidFill>
                    <a:latin typeface="Symbol" pitchFamily="2" charset="2"/>
                  </a:rPr>
                  <a:t>m</a:t>
                </a:r>
                <a:r>
                  <a:rPr lang="en-US" sz="1000" dirty="0">
                    <a:solidFill>
                      <a:schemeClr val="bg1"/>
                    </a:solidFill>
                    <a:latin typeface="Arial" panose="020B0604020202020204" pitchFamily="34" charset="0"/>
                    <a:cs typeface="Arial" panose="020B0604020202020204" pitchFamily="34" charset="0"/>
                  </a:rPr>
                  <a:t>m</a:t>
                </a:r>
                <a:endParaRPr lang="en-US" sz="1000" dirty="0">
                  <a:solidFill>
                    <a:schemeClr val="bg1"/>
                  </a:solidFill>
                </a:endParaRPr>
              </a:p>
            </p:txBody>
          </p:sp>
          <p:cxnSp>
            <p:nvCxnSpPr>
              <p:cNvPr id="16" name="Straight Connector 15">
                <a:extLst>
                  <a:ext uri="{FF2B5EF4-FFF2-40B4-BE49-F238E27FC236}">
                    <a16:creationId xmlns:a16="http://schemas.microsoft.com/office/drawing/2014/main" id="{7687A5CD-B338-DDA2-94E0-421D04C60CC3}"/>
                  </a:ext>
                </a:extLst>
              </p:cNvPr>
              <p:cNvCxnSpPr>
                <a:cxnSpLocks/>
              </p:cNvCxnSpPr>
              <p:nvPr/>
            </p:nvCxnSpPr>
            <p:spPr>
              <a:xfrm>
                <a:off x="249586" y="6608190"/>
                <a:ext cx="35338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7D88C2DA-6266-5AF0-7E07-4824950F78C9}"/>
                  </a:ext>
                </a:extLst>
              </p:cNvPr>
              <p:cNvSpPr txBox="1"/>
              <p:nvPr/>
            </p:nvSpPr>
            <p:spPr>
              <a:xfrm>
                <a:off x="3179262" y="6361969"/>
                <a:ext cx="542136" cy="246221"/>
              </a:xfrm>
              <a:prstGeom prst="rect">
                <a:avLst/>
              </a:prstGeom>
              <a:noFill/>
            </p:spPr>
            <p:txBody>
              <a:bodyPr wrap="none" rtlCol="0">
                <a:spAutoFit/>
              </a:bodyPr>
              <a:lstStyle/>
              <a:p>
                <a:r>
                  <a:rPr lang="en-US" sz="1000" dirty="0">
                    <a:solidFill>
                      <a:schemeClr val="bg1"/>
                    </a:solidFill>
                    <a:latin typeface="Arial" panose="020B0604020202020204" pitchFamily="34" charset="0"/>
                    <a:cs typeface="Arial" panose="020B0604020202020204" pitchFamily="34" charset="0"/>
                  </a:rPr>
                  <a:t>10 </a:t>
                </a:r>
                <a:r>
                  <a:rPr lang="en-US" sz="1000" dirty="0">
                    <a:solidFill>
                      <a:schemeClr val="bg1"/>
                    </a:solidFill>
                    <a:latin typeface="Symbol" pitchFamily="2" charset="2"/>
                  </a:rPr>
                  <a:t>m</a:t>
                </a:r>
                <a:r>
                  <a:rPr lang="en-US" sz="1000" dirty="0">
                    <a:solidFill>
                      <a:schemeClr val="bg1"/>
                    </a:solidFill>
                    <a:latin typeface="Arial" panose="020B0604020202020204" pitchFamily="34" charset="0"/>
                    <a:cs typeface="Arial" panose="020B0604020202020204" pitchFamily="34" charset="0"/>
                  </a:rPr>
                  <a:t>m</a:t>
                </a:r>
                <a:endParaRPr lang="en-US" sz="1000" dirty="0">
                  <a:solidFill>
                    <a:schemeClr val="bg1"/>
                  </a:solidFill>
                </a:endParaRPr>
              </a:p>
            </p:txBody>
          </p:sp>
        </p:grpSp>
        <p:sp>
          <p:nvSpPr>
            <p:cNvPr id="24" name="Right Arrow 23">
              <a:extLst>
                <a:ext uri="{FF2B5EF4-FFF2-40B4-BE49-F238E27FC236}">
                  <a16:creationId xmlns:a16="http://schemas.microsoft.com/office/drawing/2014/main" id="{981D079A-6028-DAA0-71AF-5C5BB1D864B2}"/>
                </a:ext>
              </a:extLst>
            </p:cNvPr>
            <p:cNvSpPr/>
            <p:nvPr/>
          </p:nvSpPr>
          <p:spPr>
            <a:xfrm>
              <a:off x="3751868" y="2582943"/>
              <a:ext cx="75414" cy="56560"/>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Arrow 25">
              <a:extLst>
                <a:ext uri="{FF2B5EF4-FFF2-40B4-BE49-F238E27FC236}">
                  <a16:creationId xmlns:a16="http://schemas.microsoft.com/office/drawing/2014/main" id="{804B695D-0EAF-D5AC-6627-A9E87BBB0F39}"/>
                </a:ext>
              </a:extLst>
            </p:cNvPr>
            <p:cNvSpPr/>
            <p:nvPr/>
          </p:nvSpPr>
          <p:spPr>
            <a:xfrm>
              <a:off x="4026819" y="1707821"/>
              <a:ext cx="75414" cy="56560"/>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ght Arrow 27">
              <a:extLst>
                <a:ext uri="{FF2B5EF4-FFF2-40B4-BE49-F238E27FC236}">
                  <a16:creationId xmlns:a16="http://schemas.microsoft.com/office/drawing/2014/main" id="{6167B57A-5FC1-5FAE-9D29-89F18B60D1F5}"/>
                </a:ext>
              </a:extLst>
            </p:cNvPr>
            <p:cNvSpPr/>
            <p:nvPr/>
          </p:nvSpPr>
          <p:spPr>
            <a:xfrm>
              <a:off x="5139180" y="2659927"/>
              <a:ext cx="75414" cy="56560"/>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Arrow 28">
              <a:extLst>
                <a:ext uri="{FF2B5EF4-FFF2-40B4-BE49-F238E27FC236}">
                  <a16:creationId xmlns:a16="http://schemas.microsoft.com/office/drawing/2014/main" id="{41BC5518-364E-5F4D-33DC-DE63F9A0B778}"/>
                </a:ext>
              </a:extLst>
            </p:cNvPr>
            <p:cNvSpPr/>
            <p:nvPr/>
          </p:nvSpPr>
          <p:spPr>
            <a:xfrm>
              <a:off x="4856376" y="2556233"/>
              <a:ext cx="75414" cy="56560"/>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Arrow 29">
              <a:extLst>
                <a:ext uri="{FF2B5EF4-FFF2-40B4-BE49-F238E27FC236}">
                  <a16:creationId xmlns:a16="http://schemas.microsoft.com/office/drawing/2014/main" id="{3C66C833-B209-88B6-58B0-30019C93CAD9}"/>
                </a:ext>
              </a:extLst>
            </p:cNvPr>
            <p:cNvSpPr/>
            <p:nvPr/>
          </p:nvSpPr>
          <p:spPr>
            <a:xfrm>
              <a:off x="2509097" y="2734459"/>
              <a:ext cx="75414" cy="56560"/>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ight Arrow 30">
              <a:extLst>
                <a:ext uri="{FF2B5EF4-FFF2-40B4-BE49-F238E27FC236}">
                  <a16:creationId xmlns:a16="http://schemas.microsoft.com/office/drawing/2014/main" id="{34A5FACC-84B9-A142-96A0-8877BF386AC0}"/>
                </a:ext>
              </a:extLst>
            </p:cNvPr>
            <p:cNvSpPr/>
            <p:nvPr/>
          </p:nvSpPr>
          <p:spPr>
            <a:xfrm>
              <a:off x="4644598" y="5026856"/>
              <a:ext cx="103695" cy="149291"/>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ight Arrow 31">
              <a:extLst>
                <a:ext uri="{FF2B5EF4-FFF2-40B4-BE49-F238E27FC236}">
                  <a16:creationId xmlns:a16="http://schemas.microsoft.com/office/drawing/2014/main" id="{0425183F-DD30-54B0-557D-49CBDFC989AB}"/>
                </a:ext>
              </a:extLst>
            </p:cNvPr>
            <p:cNvSpPr/>
            <p:nvPr/>
          </p:nvSpPr>
          <p:spPr>
            <a:xfrm>
              <a:off x="1257530" y="5669450"/>
              <a:ext cx="103695" cy="149291"/>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Arrow 32">
              <a:extLst>
                <a:ext uri="{FF2B5EF4-FFF2-40B4-BE49-F238E27FC236}">
                  <a16:creationId xmlns:a16="http://schemas.microsoft.com/office/drawing/2014/main" id="{768B0E43-0BBD-20F2-A9D8-AD64436B2FD9}"/>
                </a:ext>
              </a:extLst>
            </p:cNvPr>
            <p:cNvSpPr/>
            <p:nvPr/>
          </p:nvSpPr>
          <p:spPr>
            <a:xfrm>
              <a:off x="1010287" y="4961700"/>
              <a:ext cx="103695" cy="149291"/>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Arrow 33">
              <a:extLst>
                <a:ext uri="{FF2B5EF4-FFF2-40B4-BE49-F238E27FC236}">
                  <a16:creationId xmlns:a16="http://schemas.microsoft.com/office/drawing/2014/main" id="{CF992B16-D83F-EEFA-3808-81A242363422}"/>
                </a:ext>
              </a:extLst>
            </p:cNvPr>
            <p:cNvSpPr/>
            <p:nvPr/>
          </p:nvSpPr>
          <p:spPr>
            <a:xfrm>
              <a:off x="5670919" y="4727060"/>
              <a:ext cx="103695" cy="149291"/>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Arrow 34">
              <a:extLst>
                <a:ext uri="{FF2B5EF4-FFF2-40B4-BE49-F238E27FC236}">
                  <a16:creationId xmlns:a16="http://schemas.microsoft.com/office/drawing/2014/main" id="{5B23AD3F-D713-A0FB-93E2-B95596634A7F}"/>
                </a:ext>
              </a:extLst>
            </p:cNvPr>
            <p:cNvSpPr/>
            <p:nvPr/>
          </p:nvSpPr>
          <p:spPr>
            <a:xfrm>
              <a:off x="3886021" y="4685011"/>
              <a:ext cx="103695" cy="149291"/>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38" name="Straight Connector 37">
            <a:extLst>
              <a:ext uri="{FF2B5EF4-FFF2-40B4-BE49-F238E27FC236}">
                <a16:creationId xmlns:a16="http://schemas.microsoft.com/office/drawing/2014/main" id="{9D30092A-538E-7A25-3677-C59592805ADA}"/>
              </a:ext>
            </a:extLst>
          </p:cNvPr>
          <p:cNvCxnSpPr>
            <a:cxnSpLocks/>
          </p:cNvCxnSpPr>
          <p:nvPr/>
        </p:nvCxnSpPr>
        <p:spPr>
          <a:xfrm>
            <a:off x="3489897" y="3657784"/>
            <a:ext cx="35338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2D9BBAB4-A72E-7888-09A2-10BE8AFE657D}"/>
              </a:ext>
            </a:extLst>
          </p:cNvPr>
          <p:cNvSpPr txBox="1"/>
          <p:nvPr/>
        </p:nvSpPr>
        <p:spPr>
          <a:xfrm>
            <a:off x="3377986" y="3395699"/>
            <a:ext cx="542136" cy="246221"/>
          </a:xfrm>
          <a:prstGeom prst="rect">
            <a:avLst/>
          </a:prstGeom>
          <a:noFill/>
        </p:spPr>
        <p:txBody>
          <a:bodyPr wrap="none" rtlCol="0">
            <a:spAutoFit/>
          </a:bodyPr>
          <a:lstStyle/>
          <a:p>
            <a:r>
              <a:rPr lang="en-US" sz="1000" dirty="0">
                <a:solidFill>
                  <a:schemeClr val="bg1"/>
                </a:solidFill>
                <a:latin typeface="Arial" panose="020B0604020202020204" pitchFamily="34" charset="0"/>
                <a:cs typeface="Arial" panose="020B0604020202020204" pitchFamily="34" charset="0"/>
              </a:rPr>
              <a:t>20 </a:t>
            </a:r>
            <a:r>
              <a:rPr lang="en-US" sz="1000" dirty="0">
                <a:solidFill>
                  <a:schemeClr val="bg1"/>
                </a:solidFill>
                <a:latin typeface="Symbol" pitchFamily="2" charset="2"/>
              </a:rPr>
              <a:t>m</a:t>
            </a:r>
            <a:r>
              <a:rPr lang="en-US" sz="1000" dirty="0">
                <a:solidFill>
                  <a:schemeClr val="bg1"/>
                </a:solidFill>
                <a:latin typeface="Arial" panose="020B0604020202020204" pitchFamily="34" charset="0"/>
                <a:cs typeface="Arial" panose="020B0604020202020204" pitchFamily="34" charset="0"/>
              </a:rPr>
              <a:t>m</a:t>
            </a:r>
            <a:endParaRPr lang="en-US" sz="1000" dirty="0">
              <a:solidFill>
                <a:schemeClr val="bg1"/>
              </a:solidFill>
            </a:endParaRPr>
          </a:p>
        </p:txBody>
      </p:sp>
      <p:cxnSp>
        <p:nvCxnSpPr>
          <p:cNvPr id="41" name="Straight Connector 40">
            <a:extLst>
              <a:ext uri="{FF2B5EF4-FFF2-40B4-BE49-F238E27FC236}">
                <a16:creationId xmlns:a16="http://schemas.microsoft.com/office/drawing/2014/main" id="{995E5E6E-5F00-5EAB-19ED-DD4D231F251C}"/>
              </a:ext>
            </a:extLst>
          </p:cNvPr>
          <p:cNvCxnSpPr>
            <a:cxnSpLocks/>
          </p:cNvCxnSpPr>
          <p:nvPr/>
        </p:nvCxnSpPr>
        <p:spPr>
          <a:xfrm>
            <a:off x="3489897" y="6567133"/>
            <a:ext cx="35338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60368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01DA88C7-0B1E-688E-E235-45475DB1814A}"/>
              </a:ext>
            </a:extLst>
          </p:cNvPr>
          <p:cNvGrpSpPr/>
          <p:nvPr/>
        </p:nvGrpSpPr>
        <p:grpSpPr>
          <a:xfrm>
            <a:off x="200402" y="107003"/>
            <a:ext cx="6139301" cy="8577777"/>
            <a:chOff x="200402" y="107003"/>
            <a:chExt cx="6139301" cy="8577777"/>
          </a:xfrm>
        </p:grpSpPr>
        <p:pic>
          <p:nvPicPr>
            <p:cNvPr id="5" name="Picture 4" descr="A picture containing screenshot, majorelle blue, colorfulness&#10;&#10;Description automatically generated">
              <a:extLst>
                <a:ext uri="{FF2B5EF4-FFF2-40B4-BE49-F238E27FC236}">
                  <a16:creationId xmlns:a16="http://schemas.microsoft.com/office/drawing/2014/main" id="{8E41BB79-CB67-8FC0-BB68-AB131E7D704B}"/>
                </a:ext>
              </a:extLst>
            </p:cNvPr>
            <p:cNvPicPr>
              <a:picLocks noChangeAspect="1"/>
            </p:cNvPicPr>
            <p:nvPr/>
          </p:nvPicPr>
          <p:blipFill>
            <a:blip r:embed="rId2"/>
            <a:stretch>
              <a:fillRect/>
            </a:stretch>
          </p:blipFill>
          <p:spPr>
            <a:xfrm>
              <a:off x="1370520" y="3644048"/>
              <a:ext cx="3605753" cy="3545657"/>
            </a:xfrm>
            <a:prstGeom prst="rect">
              <a:avLst/>
            </a:prstGeom>
          </p:spPr>
        </p:pic>
        <p:pic>
          <p:nvPicPr>
            <p:cNvPr id="6" name="Picture 5">
              <a:extLst>
                <a:ext uri="{FF2B5EF4-FFF2-40B4-BE49-F238E27FC236}">
                  <a16:creationId xmlns:a16="http://schemas.microsoft.com/office/drawing/2014/main" id="{93FA0BC9-F0B0-CC92-3A71-02B14DC955F0}"/>
                </a:ext>
              </a:extLst>
            </p:cNvPr>
            <p:cNvPicPr>
              <a:picLocks noChangeAspect="1"/>
            </p:cNvPicPr>
            <p:nvPr/>
          </p:nvPicPr>
          <p:blipFill>
            <a:blip r:embed="rId3"/>
            <a:stretch>
              <a:fillRect/>
            </a:stretch>
          </p:blipFill>
          <p:spPr>
            <a:xfrm>
              <a:off x="1586258" y="414780"/>
              <a:ext cx="3174278" cy="2817171"/>
            </a:xfrm>
            <a:prstGeom prst="rect">
              <a:avLst/>
            </a:prstGeom>
          </p:spPr>
        </p:pic>
        <p:sp>
          <p:nvSpPr>
            <p:cNvPr id="7" name="TextBox 6">
              <a:extLst>
                <a:ext uri="{FF2B5EF4-FFF2-40B4-BE49-F238E27FC236}">
                  <a16:creationId xmlns:a16="http://schemas.microsoft.com/office/drawing/2014/main" id="{10404867-52CA-5FCE-4F13-6BF5A3839629}"/>
                </a:ext>
              </a:extLst>
            </p:cNvPr>
            <p:cNvSpPr txBox="1"/>
            <p:nvPr/>
          </p:nvSpPr>
          <p:spPr>
            <a:xfrm>
              <a:off x="200402" y="7407507"/>
              <a:ext cx="6139301" cy="1277273"/>
            </a:xfrm>
            <a:prstGeom prst="rect">
              <a:avLst/>
            </a:prstGeom>
            <a:noFill/>
          </p:spPr>
          <p:txBody>
            <a:bodyPr wrap="square" rtlCol="0">
              <a:spAutoFit/>
            </a:bodyPr>
            <a:lstStyle/>
            <a:p>
              <a:pPr algn="just"/>
              <a:r>
                <a:rPr lang="en-US" sz="1100" b="1" i="1" dirty="0">
                  <a:latin typeface="Arial" panose="020B0604020202020204" pitchFamily="34" charset="0"/>
                  <a:cs typeface="Arial" panose="020B0604020202020204" pitchFamily="34" charset="0"/>
                </a:rPr>
                <a:t>S.Fig.4B. Confocal microscopy images of p62 (green) expression and localization in MG+CQ-treated </a:t>
              </a:r>
              <a:r>
                <a:rPr lang="en-US" sz="1100" b="1" i="1" dirty="0" err="1">
                  <a:latin typeface="Arial" panose="020B0604020202020204" pitchFamily="34" charset="0"/>
                  <a:cs typeface="Arial" panose="020B0604020202020204" pitchFamily="34" charset="0"/>
                </a:rPr>
                <a:t>wt</a:t>
              </a:r>
              <a:r>
                <a:rPr lang="en-US" sz="1100" b="1" i="1" dirty="0">
                  <a:latin typeface="Arial" panose="020B0604020202020204" pitchFamily="34" charset="0"/>
                  <a:cs typeface="Arial" panose="020B0604020202020204" pitchFamily="34" charset="0"/>
                </a:rPr>
                <a:t> cells (top) and co-localization of p62 with FPC (red) in MG+CQ-treated cells (bottom). </a:t>
              </a:r>
              <a:r>
                <a:rPr lang="en-US" sz="1100" dirty="0">
                  <a:latin typeface="Arial" panose="020B0604020202020204" pitchFamily="34" charset="0"/>
                  <a:cs typeface="Arial" panose="020B0604020202020204" pitchFamily="34" charset="0"/>
                </a:rPr>
                <a:t>Treatment with MG132 (8h, 5</a:t>
              </a:r>
              <a:r>
                <a:rPr lang="en-US" sz="1100" dirty="0">
                  <a:latin typeface="Symbol" pitchFamily="2" charset="2"/>
                  <a:cs typeface="Arial" panose="020B0604020202020204" pitchFamily="34" charset="0"/>
                </a:rPr>
                <a:t>m</a:t>
              </a:r>
              <a:r>
                <a:rPr lang="en-US" sz="1100" dirty="0">
                  <a:latin typeface="Arial" panose="020B0604020202020204" pitchFamily="34" charset="0"/>
                  <a:cs typeface="Arial" panose="020B0604020202020204" pitchFamily="34" charset="0"/>
                </a:rPr>
                <a:t>M) and CQ (4h, 10</a:t>
              </a:r>
              <a:r>
                <a:rPr lang="en-US" sz="1100" dirty="0">
                  <a:latin typeface="Symbol" pitchFamily="2" charset="2"/>
                  <a:cs typeface="Arial" panose="020B0604020202020204" pitchFamily="34" charset="0"/>
                </a:rPr>
                <a:t>m</a:t>
              </a:r>
              <a:r>
                <a:rPr lang="en-US" sz="1100" dirty="0">
                  <a:latin typeface="Arial" panose="020B0604020202020204" pitchFamily="34" charset="0"/>
                  <a:cs typeface="Arial" panose="020B0604020202020204" pitchFamily="34" charset="0"/>
                </a:rPr>
                <a:t>M) resulted in the formation of autophagic particles (autophagosomes). The lower image shows colocalization of FPC with p62 (yellow staining, white arrows and red staining of FPC in some cells (blue arrow). Please see the red, green and blue channels individually on the next page. </a:t>
              </a:r>
              <a:r>
                <a:rPr lang="en-US" sz="1100" dirty="0">
                  <a:solidFill>
                    <a:srgbClr val="000000"/>
                  </a:solidFill>
                  <a:effectLst/>
                  <a:latin typeface="Arial" panose="020B0604020202020204" pitchFamily="34" charset="0"/>
                  <a:ea typeface="Times New Roman" panose="02020603050405020304" pitchFamily="18" charset="0"/>
                </a:rPr>
                <a:t>Confocal images were captured using Nikon A1R Confocal Microscope and Advanced NIS-Elements software. </a:t>
              </a:r>
              <a:r>
                <a:rPr lang="en-US" sz="1100" dirty="0">
                  <a:latin typeface="Arial" panose="020B0604020202020204" pitchFamily="34" charset="0"/>
                  <a:cs typeface="Arial" panose="020B0604020202020204" pitchFamily="34" charset="0"/>
                </a:rPr>
                <a:t> </a:t>
              </a:r>
            </a:p>
          </p:txBody>
        </p:sp>
        <p:sp>
          <p:nvSpPr>
            <p:cNvPr id="8" name="Right Arrow 7">
              <a:extLst>
                <a:ext uri="{FF2B5EF4-FFF2-40B4-BE49-F238E27FC236}">
                  <a16:creationId xmlns:a16="http://schemas.microsoft.com/office/drawing/2014/main" id="{09C88ABF-B458-AC42-5EA1-7DF62F3700E4}"/>
                </a:ext>
              </a:extLst>
            </p:cNvPr>
            <p:cNvSpPr/>
            <p:nvPr/>
          </p:nvSpPr>
          <p:spPr>
            <a:xfrm>
              <a:off x="2127642" y="2123401"/>
              <a:ext cx="103695" cy="149291"/>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a:extLst>
                <a:ext uri="{FF2B5EF4-FFF2-40B4-BE49-F238E27FC236}">
                  <a16:creationId xmlns:a16="http://schemas.microsoft.com/office/drawing/2014/main" id="{E4EBC9A9-7577-AA2A-740F-41E1832B4240}"/>
                </a:ext>
              </a:extLst>
            </p:cNvPr>
            <p:cNvSpPr/>
            <p:nvPr/>
          </p:nvSpPr>
          <p:spPr>
            <a:xfrm>
              <a:off x="3270053" y="1267133"/>
              <a:ext cx="103695" cy="149291"/>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a:extLst>
                <a:ext uri="{FF2B5EF4-FFF2-40B4-BE49-F238E27FC236}">
                  <a16:creationId xmlns:a16="http://schemas.microsoft.com/office/drawing/2014/main" id="{7811419C-A31F-06A6-A8D7-0BEF5DE22C19}"/>
                </a:ext>
              </a:extLst>
            </p:cNvPr>
            <p:cNvSpPr/>
            <p:nvPr/>
          </p:nvSpPr>
          <p:spPr>
            <a:xfrm>
              <a:off x="3846660" y="1023607"/>
              <a:ext cx="103695" cy="149291"/>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a:extLst>
                <a:ext uri="{FF2B5EF4-FFF2-40B4-BE49-F238E27FC236}">
                  <a16:creationId xmlns:a16="http://schemas.microsoft.com/office/drawing/2014/main" id="{6A327758-B35D-22C4-9827-2A0086A71BBA}"/>
                </a:ext>
              </a:extLst>
            </p:cNvPr>
            <p:cNvSpPr/>
            <p:nvPr/>
          </p:nvSpPr>
          <p:spPr>
            <a:xfrm>
              <a:off x="2987053" y="4660782"/>
              <a:ext cx="103695" cy="149291"/>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extLst>
                <a:ext uri="{FF2B5EF4-FFF2-40B4-BE49-F238E27FC236}">
                  <a16:creationId xmlns:a16="http://schemas.microsoft.com/office/drawing/2014/main" id="{4A2F1CDA-00DF-0CB5-6D42-2340EC8F161C}"/>
                </a:ext>
              </a:extLst>
            </p:cNvPr>
            <p:cNvSpPr/>
            <p:nvPr/>
          </p:nvSpPr>
          <p:spPr>
            <a:xfrm>
              <a:off x="3075691" y="6227203"/>
              <a:ext cx="103695" cy="149291"/>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a:extLst>
                <a:ext uri="{FF2B5EF4-FFF2-40B4-BE49-F238E27FC236}">
                  <a16:creationId xmlns:a16="http://schemas.microsoft.com/office/drawing/2014/main" id="{19630C7F-BE9B-9E6F-424F-577C1C672D25}"/>
                </a:ext>
              </a:extLst>
            </p:cNvPr>
            <p:cNvSpPr/>
            <p:nvPr/>
          </p:nvSpPr>
          <p:spPr>
            <a:xfrm>
              <a:off x="4349881" y="6077912"/>
              <a:ext cx="103695" cy="149291"/>
            </a:xfrm>
            <a:prstGeom prst="rightArrow">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B5FA5188-6D48-25EC-66D8-ACE6E2648062}"/>
                </a:ext>
              </a:extLst>
            </p:cNvPr>
            <p:cNvCxnSpPr>
              <a:cxnSpLocks/>
            </p:cNvCxnSpPr>
            <p:nvPr/>
          </p:nvCxnSpPr>
          <p:spPr>
            <a:xfrm>
              <a:off x="3478751" y="2733773"/>
              <a:ext cx="537328" cy="0"/>
            </a:xfrm>
            <a:prstGeom prst="line">
              <a:avLst/>
            </a:prstGeom>
            <a:ln>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709ADF43-D9A9-5463-C697-B5EE62298501}"/>
                </a:ext>
              </a:extLst>
            </p:cNvPr>
            <p:cNvSpPr txBox="1"/>
            <p:nvPr/>
          </p:nvSpPr>
          <p:spPr>
            <a:xfrm>
              <a:off x="3476347" y="2487552"/>
              <a:ext cx="542136" cy="246221"/>
            </a:xfrm>
            <a:prstGeom prst="rect">
              <a:avLst/>
            </a:prstGeom>
            <a:noFill/>
          </p:spPr>
          <p:txBody>
            <a:bodyPr wrap="none" rtlCol="0">
              <a:spAutoFit/>
            </a:bodyPr>
            <a:lstStyle/>
            <a:p>
              <a:r>
                <a:rPr lang="en-US" sz="1000" dirty="0">
                  <a:solidFill>
                    <a:schemeClr val="bg1"/>
                  </a:solidFill>
                  <a:latin typeface="Arial" panose="020B0604020202020204" pitchFamily="34" charset="0"/>
                  <a:cs typeface="Arial" panose="020B0604020202020204" pitchFamily="34" charset="0"/>
                </a:rPr>
                <a:t>20 </a:t>
              </a:r>
              <a:r>
                <a:rPr lang="en-US" sz="1000" dirty="0">
                  <a:solidFill>
                    <a:schemeClr val="bg1"/>
                  </a:solidFill>
                  <a:latin typeface="Symbol" pitchFamily="2" charset="2"/>
                </a:rPr>
                <a:t>m</a:t>
              </a:r>
              <a:r>
                <a:rPr lang="en-US" sz="1000" dirty="0">
                  <a:solidFill>
                    <a:schemeClr val="bg1"/>
                  </a:solidFill>
                  <a:latin typeface="Arial" panose="020B0604020202020204" pitchFamily="34" charset="0"/>
                  <a:cs typeface="Arial" panose="020B0604020202020204" pitchFamily="34" charset="0"/>
                </a:rPr>
                <a:t>m</a:t>
              </a:r>
              <a:endParaRPr lang="en-US" sz="1000" dirty="0">
                <a:solidFill>
                  <a:schemeClr val="bg1"/>
                </a:solidFill>
              </a:endParaRPr>
            </a:p>
          </p:txBody>
        </p:sp>
        <p:sp>
          <p:nvSpPr>
            <p:cNvPr id="18" name="TextBox 17">
              <a:extLst>
                <a:ext uri="{FF2B5EF4-FFF2-40B4-BE49-F238E27FC236}">
                  <a16:creationId xmlns:a16="http://schemas.microsoft.com/office/drawing/2014/main" id="{2D037196-24B6-3740-AC7D-E7B8D0DD3D15}"/>
                </a:ext>
              </a:extLst>
            </p:cNvPr>
            <p:cNvSpPr txBox="1"/>
            <p:nvPr/>
          </p:nvSpPr>
          <p:spPr>
            <a:xfrm>
              <a:off x="3865332" y="3925316"/>
              <a:ext cx="542136" cy="246221"/>
            </a:xfrm>
            <a:prstGeom prst="rect">
              <a:avLst/>
            </a:prstGeom>
            <a:noFill/>
          </p:spPr>
          <p:txBody>
            <a:bodyPr wrap="none" rtlCol="0">
              <a:spAutoFit/>
            </a:bodyPr>
            <a:lstStyle/>
            <a:p>
              <a:r>
                <a:rPr lang="en-US" sz="1000" dirty="0">
                  <a:solidFill>
                    <a:schemeClr val="bg1"/>
                  </a:solidFill>
                  <a:latin typeface="Arial" panose="020B0604020202020204" pitchFamily="34" charset="0"/>
                  <a:cs typeface="Arial" panose="020B0604020202020204" pitchFamily="34" charset="0"/>
                </a:rPr>
                <a:t>20 </a:t>
              </a:r>
              <a:r>
                <a:rPr lang="en-US" sz="1000" dirty="0">
                  <a:solidFill>
                    <a:schemeClr val="bg1"/>
                  </a:solidFill>
                  <a:latin typeface="Symbol" pitchFamily="2" charset="2"/>
                </a:rPr>
                <a:t>m</a:t>
              </a:r>
              <a:r>
                <a:rPr lang="en-US" sz="1000" dirty="0">
                  <a:solidFill>
                    <a:schemeClr val="bg1"/>
                  </a:solidFill>
                  <a:latin typeface="Arial" panose="020B0604020202020204" pitchFamily="34" charset="0"/>
                  <a:cs typeface="Arial" panose="020B0604020202020204" pitchFamily="34" charset="0"/>
                </a:rPr>
                <a:t>m</a:t>
              </a:r>
              <a:endParaRPr lang="en-US" sz="1000" dirty="0">
                <a:solidFill>
                  <a:schemeClr val="bg1"/>
                </a:solidFill>
              </a:endParaRPr>
            </a:p>
          </p:txBody>
        </p:sp>
        <p:cxnSp>
          <p:nvCxnSpPr>
            <p:cNvPr id="20" name="Straight Connector 19">
              <a:extLst>
                <a:ext uri="{FF2B5EF4-FFF2-40B4-BE49-F238E27FC236}">
                  <a16:creationId xmlns:a16="http://schemas.microsoft.com/office/drawing/2014/main" id="{3939157C-308D-4F37-8861-7CF9CD52309A}"/>
                </a:ext>
              </a:extLst>
            </p:cNvPr>
            <p:cNvCxnSpPr/>
            <p:nvPr/>
          </p:nvCxnSpPr>
          <p:spPr>
            <a:xfrm>
              <a:off x="3662834" y="4166998"/>
              <a:ext cx="9471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814B6F79-9295-56D0-C127-69B9EBE83B07}"/>
                </a:ext>
              </a:extLst>
            </p:cNvPr>
            <p:cNvSpPr txBox="1"/>
            <p:nvPr/>
          </p:nvSpPr>
          <p:spPr>
            <a:xfrm>
              <a:off x="200402" y="107003"/>
              <a:ext cx="901209" cy="307777"/>
            </a:xfrm>
            <a:prstGeom prst="rect">
              <a:avLst/>
            </a:prstGeom>
            <a:noFill/>
          </p:spPr>
          <p:txBody>
            <a:bodyPr wrap="none" rtlCol="0">
              <a:spAutoFit/>
            </a:bodyPr>
            <a:lstStyle/>
            <a:p>
              <a:r>
                <a:rPr lang="en-US" sz="1400" b="1" i="1" dirty="0">
                  <a:latin typeface="Arial" panose="020B0604020202020204" pitchFamily="34" charset="0"/>
                  <a:cs typeface="Arial" panose="020B0604020202020204" pitchFamily="34" charset="0"/>
                </a:rPr>
                <a:t>S.Fig.4B</a:t>
              </a:r>
            </a:p>
          </p:txBody>
        </p:sp>
      </p:grpSp>
    </p:spTree>
    <p:extLst>
      <p:ext uri="{BB962C8B-B14F-4D97-AF65-F5344CB8AC3E}">
        <p14:creationId xmlns:p14="http://schemas.microsoft.com/office/powerpoint/2010/main" val="2010685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C8A69295-07E8-CBC7-3B44-4B78CEDC5C05}"/>
              </a:ext>
            </a:extLst>
          </p:cNvPr>
          <p:cNvGrpSpPr/>
          <p:nvPr/>
        </p:nvGrpSpPr>
        <p:grpSpPr>
          <a:xfrm>
            <a:off x="616384" y="296795"/>
            <a:ext cx="3861350" cy="8694494"/>
            <a:chOff x="616384" y="296795"/>
            <a:chExt cx="3861350" cy="8694494"/>
          </a:xfrm>
        </p:grpSpPr>
        <p:pic>
          <p:nvPicPr>
            <p:cNvPr id="3" name="Picture 2" descr="A picture containing screenshot, astronomical object, space, universe&#10;&#10;Description automatically generated">
              <a:extLst>
                <a:ext uri="{FF2B5EF4-FFF2-40B4-BE49-F238E27FC236}">
                  <a16:creationId xmlns:a16="http://schemas.microsoft.com/office/drawing/2014/main" id="{36CFF02D-7C51-ED4C-E1E0-C5EB099E21A0}"/>
                </a:ext>
              </a:extLst>
            </p:cNvPr>
            <p:cNvPicPr>
              <a:picLocks noChangeAspect="1"/>
            </p:cNvPicPr>
            <p:nvPr/>
          </p:nvPicPr>
          <p:blipFill>
            <a:blip r:embed="rId2"/>
            <a:stretch>
              <a:fillRect/>
            </a:stretch>
          </p:blipFill>
          <p:spPr>
            <a:xfrm>
              <a:off x="1624781" y="3275237"/>
              <a:ext cx="2852952" cy="2816733"/>
            </a:xfrm>
            <a:prstGeom prst="rect">
              <a:avLst/>
            </a:prstGeom>
          </p:spPr>
        </p:pic>
        <p:pic>
          <p:nvPicPr>
            <p:cNvPr id="5" name="Picture 4" descr="A picture containing screenshot, art, monochrome, black and white&#10;&#10;Description automatically generated">
              <a:extLst>
                <a:ext uri="{FF2B5EF4-FFF2-40B4-BE49-F238E27FC236}">
                  <a16:creationId xmlns:a16="http://schemas.microsoft.com/office/drawing/2014/main" id="{D0A1A8BC-0297-698A-4E33-15A69BB5111D}"/>
                </a:ext>
              </a:extLst>
            </p:cNvPr>
            <p:cNvPicPr>
              <a:picLocks noChangeAspect="1"/>
            </p:cNvPicPr>
            <p:nvPr/>
          </p:nvPicPr>
          <p:blipFill>
            <a:blip r:embed="rId3"/>
            <a:stretch>
              <a:fillRect/>
            </a:stretch>
          </p:blipFill>
          <p:spPr>
            <a:xfrm>
              <a:off x="1624781" y="6174556"/>
              <a:ext cx="2852953" cy="2816733"/>
            </a:xfrm>
            <a:prstGeom prst="rect">
              <a:avLst/>
            </a:prstGeom>
          </p:spPr>
        </p:pic>
        <p:pic>
          <p:nvPicPr>
            <p:cNvPr id="7" name="Picture 6" descr="A picture containing screenshot, space, astronomical object, universe&#10;&#10;Description automatically generated">
              <a:extLst>
                <a:ext uri="{FF2B5EF4-FFF2-40B4-BE49-F238E27FC236}">
                  <a16:creationId xmlns:a16="http://schemas.microsoft.com/office/drawing/2014/main" id="{4FD60431-A05F-FFAF-7DDC-370736BF08B4}"/>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40000" contrast="-20000"/>
                      </a14:imgEffect>
                    </a14:imgLayer>
                  </a14:imgProps>
                </a:ext>
              </a:extLst>
            </a:blip>
            <a:stretch>
              <a:fillRect/>
            </a:stretch>
          </p:blipFill>
          <p:spPr>
            <a:xfrm>
              <a:off x="1624781" y="296795"/>
              <a:ext cx="2852952" cy="2816733"/>
            </a:xfrm>
            <a:prstGeom prst="rect">
              <a:avLst/>
            </a:prstGeom>
          </p:spPr>
        </p:pic>
        <p:sp>
          <p:nvSpPr>
            <p:cNvPr id="9" name="TextBox 8">
              <a:extLst>
                <a:ext uri="{FF2B5EF4-FFF2-40B4-BE49-F238E27FC236}">
                  <a16:creationId xmlns:a16="http://schemas.microsoft.com/office/drawing/2014/main" id="{F2D0DB7F-C7FE-F40E-0BCB-7E1D810BFD10}"/>
                </a:ext>
              </a:extLst>
            </p:cNvPr>
            <p:cNvSpPr txBox="1"/>
            <p:nvPr/>
          </p:nvSpPr>
          <p:spPr>
            <a:xfrm>
              <a:off x="757448" y="1167021"/>
              <a:ext cx="800219" cy="646331"/>
            </a:xfrm>
            <a:prstGeom prst="rect">
              <a:avLst/>
            </a:prstGeom>
            <a:noFill/>
          </p:spPr>
          <p:txBody>
            <a:bodyPr wrap="none" rtlCol="0">
              <a:spAutoFit/>
            </a:bodyPr>
            <a:lstStyle/>
            <a:p>
              <a:pPr algn="ctr"/>
              <a:r>
                <a:rPr lang="en-US" dirty="0">
                  <a:latin typeface="Arial" panose="020B0604020202020204" pitchFamily="34" charset="0"/>
                  <a:cs typeface="Arial" panose="020B0604020202020204" pitchFamily="34" charset="0"/>
                </a:rPr>
                <a:t>Red</a:t>
              </a:r>
            </a:p>
            <a:p>
              <a:pPr algn="ctr"/>
              <a:r>
                <a:rPr lang="en-US" dirty="0">
                  <a:latin typeface="Arial" panose="020B0604020202020204" pitchFamily="34" charset="0"/>
                  <a:cs typeface="Arial" panose="020B0604020202020204" pitchFamily="34" charset="0"/>
                </a:rPr>
                <a:t>(FPC)</a:t>
              </a:r>
            </a:p>
          </p:txBody>
        </p:sp>
        <p:sp>
          <p:nvSpPr>
            <p:cNvPr id="10" name="TextBox 9">
              <a:extLst>
                <a:ext uri="{FF2B5EF4-FFF2-40B4-BE49-F238E27FC236}">
                  <a16:creationId xmlns:a16="http://schemas.microsoft.com/office/drawing/2014/main" id="{029D03FA-5C48-FF5D-7429-91B95346C3CC}"/>
                </a:ext>
              </a:extLst>
            </p:cNvPr>
            <p:cNvSpPr txBox="1"/>
            <p:nvPr/>
          </p:nvSpPr>
          <p:spPr>
            <a:xfrm>
              <a:off x="731800" y="4074979"/>
              <a:ext cx="825867" cy="646331"/>
            </a:xfrm>
            <a:prstGeom prst="rect">
              <a:avLst/>
            </a:prstGeom>
            <a:noFill/>
          </p:spPr>
          <p:txBody>
            <a:bodyPr wrap="none" rtlCol="0">
              <a:spAutoFit/>
            </a:bodyPr>
            <a:lstStyle/>
            <a:p>
              <a:pPr algn="ctr"/>
              <a:r>
                <a:rPr lang="en-US" dirty="0">
                  <a:latin typeface="Arial" panose="020B0604020202020204" pitchFamily="34" charset="0"/>
                  <a:cs typeface="Arial" panose="020B0604020202020204" pitchFamily="34" charset="0"/>
                </a:rPr>
                <a:t>Green</a:t>
              </a:r>
            </a:p>
            <a:p>
              <a:pPr algn="ctr"/>
              <a:r>
                <a:rPr lang="en-US" dirty="0">
                  <a:latin typeface="Arial" panose="020B0604020202020204" pitchFamily="34" charset="0"/>
                  <a:cs typeface="Arial" panose="020B0604020202020204" pitchFamily="34" charset="0"/>
                </a:rPr>
                <a:t>(p62)</a:t>
              </a:r>
            </a:p>
          </p:txBody>
        </p:sp>
        <p:sp>
          <p:nvSpPr>
            <p:cNvPr id="11" name="TextBox 10">
              <a:extLst>
                <a:ext uri="{FF2B5EF4-FFF2-40B4-BE49-F238E27FC236}">
                  <a16:creationId xmlns:a16="http://schemas.microsoft.com/office/drawing/2014/main" id="{CA82F1F0-15A6-A57B-8E85-D362B570C5E7}"/>
                </a:ext>
              </a:extLst>
            </p:cNvPr>
            <p:cNvSpPr txBox="1"/>
            <p:nvPr/>
          </p:nvSpPr>
          <p:spPr>
            <a:xfrm>
              <a:off x="616384" y="6996135"/>
              <a:ext cx="941283" cy="646331"/>
            </a:xfrm>
            <a:prstGeom prst="rect">
              <a:avLst/>
            </a:prstGeom>
            <a:noFill/>
          </p:spPr>
          <p:txBody>
            <a:bodyPr wrap="none" rtlCol="0">
              <a:spAutoFit/>
            </a:bodyPr>
            <a:lstStyle/>
            <a:p>
              <a:pPr algn="ctr"/>
              <a:r>
                <a:rPr lang="en-US" dirty="0">
                  <a:latin typeface="Arial" panose="020B0604020202020204" pitchFamily="34" charset="0"/>
                  <a:cs typeface="Arial" panose="020B0604020202020204" pitchFamily="34" charset="0"/>
                </a:rPr>
                <a:t>Blue</a:t>
              </a:r>
            </a:p>
            <a:p>
              <a:pPr algn="ctr"/>
              <a:r>
                <a:rPr lang="en-US" dirty="0">
                  <a:latin typeface="Arial" panose="020B0604020202020204" pitchFamily="34" charset="0"/>
                  <a:cs typeface="Arial" panose="020B0604020202020204" pitchFamily="34" charset="0"/>
                </a:rPr>
                <a:t>(nuclei)</a:t>
              </a:r>
            </a:p>
          </p:txBody>
        </p:sp>
      </p:grpSp>
    </p:spTree>
    <p:extLst>
      <p:ext uri="{BB962C8B-B14F-4D97-AF65-F5344CB8AC3E}">
        <p14:creationId xmlns:p14="http://schemas.microsoft.com/office/powerpoint/2010/main" val="241831974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4928</TotalTime>
  <Words>275</Words>
  <Application>Microsoft Macintosh PowerPoint</Application>
  <PresentationFormat>Letter Paper (8.5x11 in)</PresentationFormat>
  <Paragraphs>24</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Symbol</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Supplemental figures</dc:title>
  <dc:creator>Zsuzsa Bebok</dc:creator>
  <cp:lastModifiedBy>Zsuzsa Bebok</cp:lastModifiedBy>
  <cp:revision>14</cp:revision>
  <dcterms:created xsi:type="dcterms:W3CDTF">2023-04-03T20:09:48Z</dcterms:created>
  <dcterms:modified xsi:type="dcterms:W3CDTF">2023-05-15T21:32:37Z</dcterms:modified>
</cp:coreProperties>
</file>