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3FF7E5D-AF77-5C36-ADA0-EAAED5ECFF62}" name="Guay-Woodford, Lisa" initials="GWL" userId="S::lguaywoo@childrensnational.org::eb994755-cae6-462f-b6b4-75828d510de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191"/>
    <p:restoredTop sz="96327"/>
  </p:normalViewPr>
  <p:slideViewPr>
    <p:cSldViewPr snapToGrid="0">
      <p:cViewPr varScale="1">
        <p:scale>
          <a:sx n="96" d="100"/>
          <a:sy n="96" d="100"/>
        </p:scale>
        <p:origin x="2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10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5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2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67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2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3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69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43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653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67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72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A4395-040C-BF48-88B6-07FF0B894D63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D2108-6927-F544-81BB-2A6EDB481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1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4E226E-3644-B2D7-B9B7-585219E20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89" y="1119413"/>
            <a:ext cx="3217584" cy="24131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D700FC-7826-947F-8B26-3938EF51B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685" y="1119415"/>
            <a:ext cx="3217583" cy="24131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F2EDBBB-9CC7-27EE-C75E-923C5AE6720E}"/>
              </a:ext>
            </a:extLst>
          </p:cNvPr>
          <p:cNvSpPr txBox="1"/>
          <p:nvPr/>
        </p:nvSpPr>
        <p:spPr>
          <a:xfrm>
            <a:off x="528050" y="889774"/>
            <a:ext cx="278794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/>
              <a:t>Primary antibody: anti-</a:t>
            </a:r>
            <a:r>
              <a:rPr lang="en-US" sz="1013" dirty="0" err="1"/>
              <a:t>cystin</a:t>
            </a:r>
            <a:r>
              <a:rPr lang="en-US" sz="1013" dirty="0"/>
              <a:t> (rabbit IgG, 5</a:t>
            </a:r>
            <a:r>
              <a:rPr lang="en-US" sz="1013" dirty="0">
                <a:latin typeface="Symbol" pitchFamily="2" charset="2"/>
              </a:rPr>
              <a:t>m</a:t>
            </a:r>
            <a:r>
              <a:rPr lang="en-US" sz="1013" dirty="0">
                <a:latin typeface="+mj-lt"/>
              </a:rPr>
              <a:t>g/ml</a:t>
            </a:r>
            <a:r>
              <a:rPr lang="en-US" sz="1013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3A94C7-E1FB-BCBF-5565-F5D0AF811E2C}"/>
              </a:ext>
            </a:extLst>
          </p:cNvPr>
          <p:cNvSpPr txBox="1"/>
          <p:nvPr/>
        </p:nvSpPr>
        <p:spPr>
          <a:xfrm>
            <a:off x="3742772" y="889775"/>
            <a:ext cx="288893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/>
              <a:t>Primary antibody: non-immune rabbit IgG (5</a:t>
            </a:r>
            <a:r>
              <a:rPr lang="en-US" sz="1013" dirty="0">
                <a:latin typeface="Symbol" pitchFamily="2" charset="2"/>
              </a:rPr>
              <a:t>m</a:t>
            </a:r>
            <a:r>
              <a:rPr lang="en-US" sz="1013" dirty="0">
                <a:latin typeface="+mj-lt"/>
              </a:rPr>
              <a:t>g/ml)</a:t>
            </a:r>
            <a:endParaRPr lang="en-US" sz="1013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F4DF31-72E0-A2EE-C400-A645B8A4F07D}"/>
              </a:ext>
            </a:extLst>
          </p:cNvPr>
          <p:cNvSpPr txBox="1"/>
          <p:nvPr/>
        </p:nvSpPr>
        <p:spPr>
          <a:xfrm>
            <a:off x="1401324" y="3531268"/>
            <a:ext cx="401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/>
              <a:t>wt</a:t>
            </a:r>
            <a:endParaRPr lang="en-US" sz="16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ECB0C-ACD4-7184-4EFA-FC23CC1E224C}"/>
              </a:ext>
            </a:extLst>
          </p:cNvPr>
          <p:cNvSpPr txBox="1"/>
          <p:nvPr/>
        </p:nvSpPr>
        <p:spPr>
          <a:xfrm>
            <a:off x="193989" y="280071"/>
            <a:ext cx="6560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S.Fig.1A.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Quality testing of the the anti-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cystin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antibody (rabbit IgG) on mouse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CCD cells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A38F42-F16D-DADE-CB7B-88E4892D9C57}"/>
              </a:ext>
            </a:extLst>
          </p:cNvPr>
          <p:cNvSpPr txBox="1"/>
          <p:nvPr/>
        </p:nvSpPr>
        <p:spPr>
          <a:xfrm>
            <a:off x="290951" y="3955879"/>
            <a:ext cx="6340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S.Fig.1B.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Quality testing of the the anti-FPC antibody  (rabbit IgG) on mouse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CCD cells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0891A7-D483-9426-6170-4A31EE3592CF}"/>
              </a:ext>
            </a:extLst>
          </p:cNvPr>
          <p:cNvSpPr txBox="1"/>
          <p:nvPr/>
        </p:nvSpPr>
        <p:spPr>
          <a:xfrm>
            <a:off x="213047" y="7399089"/>
            <a:ext cx="634075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S.Fig1.Qyality test of anti-</a:t>
            </a:r>
            <a:r>
              <a:rPr lang="en-US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cystin</a:t>
            </a:r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(A) and anti-FPC (B) antibodies on </a:t>
            </a:r>
            <a:r>
              <a:rPr lang="en-US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 cells.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Immunocytochemistry was performed on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cells as described in the Materials and Methods. Primary antibodies were applied at 1:200 dilution of the stock solution for two hours at room temperature. In control experiments primary antibodies were substituted with 5 </a:t>
            </a:r>
            <a:r>
              <a:rPr lang="en-US" sz="1100" dirty="0">
                <a:latin typeface="Symbol" pitchFamily="2" charset="2"/>
                <a:cs typeface="Arial" panose="020B0604020202020204" pitchFamily="34" charset="0"/>
              </a:rPr>
              <a:t>m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g/ml concentration of rabbit or rat non-immune IgG diluted in the blocking solution. 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Alexa Fluor-conjugated secondary antibodies (1:500) were applied for one hour at room temperature, nuclei were stained with Hoechst 33258.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Fluorescent microscopic images were captured using identical settings for experimental and control samples on 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Olympus BX51 microscope with an Q-Color5 camera and </a:t>
            </a:r>
            <a:r>
              <a:rPr lang="en-US" sz="1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CellSens</a:t>
            </a:r>
            <a:r>
              <a:rPr lang="en-US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Standard v1.13 software.</a:t>
            </a:r>
            <a:endParaRPr lang="en-US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04160E-41AA-5A59-32F8-18E8E5DC1049}"/>
              </a:ext>
            </a:extLst>
          </p:cNvPr>
          <p:cNvSpPr txBox="1"/>
          <p:nvPr/>
        </p:nvSpPr>
        <p:spPr>
          <a:xfrm>
            <a:off x="5037691" y="3510172"/>
            <a:ext cx="401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/>
              <a:t>wt</a:t>
            </a:r>
            <a:endParaRPr lang="en-US" sz="1600" i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FABC9DA-6C6A-21E4-638B-21959F794934}"/>
              </a:ext>
            </a:extLst>
          </p:cNvPr>
          <p:cNvGrpSpPr/>
          <p:nvPr/>
        </p:nvGrpSpPr>
        <p:grpSpPr>
          <a:xfrm>
            <a:off x="301957" y="4502559"/>
            <a:ext cx="6329747" cy="2896530"/>
            <a:chOff x="301957" y="4635567"/>
            <a:chExt cx="6329747" cy="2896530"/>
          </a:xfrm>
        </p:grpSpPr>
        <p:pic>
          <p:nvPicPr>
            <p:cNvPr id="3" name="Picture 2" descr="A group of colorful lights&#10;&#10;Description automatically generated with low confidence">
              <a:extLst>
                <a:ext uri="{FF2B5EF4-FFF2-40B4-BE49-F238E27FC236}">
                  <a16:creationId xmlns:a16="http://schemas.microsoft.com/office/drawing/2014/main" id="{5B6306A3-1455-FC48-734F-DFB879935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1957" y="4882443"/>
              <a:ext cx="3081467" cy="2311100"/>
            </a:xfrm>
            <a:prstGeom prst="rect">
              <a:avLst/>
            </a:prstGeom>
          </p:spPr>
        </p:pic>
        <p:pic>
          <p:nvPicPr>
            <p:cNvPr id="11" name="Picture 10" descr="A picture containing night sky&#10;&#10;Description automatically generated">
              <a:extLst>
                <a:ext uri="{FF2B5EF4-FFF2-40B4-BE49-F238E27FC236}">
                  <a16:creationId xmlns:a16="http://schemas.microsoft.com/office/drawing/2014/main" id="{30D0BCA5-E7E1-4FB8-77BB-036C7D705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50237" y="4882443"/>
              <a:ext cx="3081467" cy="23111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4C58B3F-5B41-06B0-27DE-FF9298A42698}"/>
                </a:ext>
              </a:extLst>
            </p:cNvPr>
            <p:cNvSpPr txBox="1"/>
            <p:nvPr/>
          </p:nvSpPr>
          <p:spPr>
            <a:xfrm>
              <a:off x="576250" y="4635567"/>
              <a:ext cx="2066591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/>
                <a:t>Primary antibody: anti-FPC (rat IgG)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C117FB9-6EE8-696C-ADB8-551FB75ED930}"/>
                </a:ext>
              </a:extLst>
            </p:cNvPr>
            <p:cNvSpPr txBox="1"/>
            <p:nvPr/>
          </p:nvSpPr>
          <p:spPr>
            <a:xfrm>
              <a:off x="3808717" y="4642449"/>
              <a:ext cx="2719014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/>
                <a:t>Primary antibody: non-immune rat </a:t>
              </a:r>
              <a:r>
                <a:rPr lang="en-US" sz="1013" dirty="0" err="1"/>
                <a:t>igG</a:t>
              </a:r>
              <a:r>
                <a:rPr lang="en-US" sz="1013" dirty="0"/>
                <a:t> (5</a:t>
              </a:r>
              <a:r>
                <a:rPr lang="en-US" sz="1013" dirty="0">
                  <a:latin typeface="Symbol" pitchFamily="2" charset="2"/>
                </a:rPr>
                <a:t>m</a:t>
              </a:r>
              <a:r>
                <a:rPr lang="en-US" sz="1013" dirty="0">
                  <a:latin typeface="+mj-lt"/>
                </a:rPr>
                <a:t>g/ml)</a:t>
              </a:r>
              <a:endParaRPr lang="en-US" sz="1013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FBC73F3-E66C-B071-8CF0-3740B5F4DDFB}"/>
                </a:ext>
              </a:extLst>
            </p:cNvPr>
            <p:cNvSpPr txBox="1"/>
            <p:nvPr/>
          </p:nvSpPr>
          <p:spPr>
            <a:xfrm>
              <a:off x="1520564" y="7193543"/>
              <a:ext cx="4014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/>
                <a:t>wt</a:t>
              </a:r>
              <a:endParaRPr lang="en-US" sz="1600" i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4F83B21-63A4-F6D6-8687-82B92F9EC520}"/>
                </a:ext>
              </a:extLst>
            </p:cNvPr>
            <p:cNvSpPr txBox="1"/>
            <p:nvPr/>
          </p:nvSpPr>
          <p:spPr>
            <a:xfrm>
              <a:off x="4967495" y="7193543"/>
              <a:ext cx="4014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/>
                <a:t>wt</a:t>
              </a:r>
              <a:endParaRPr lang="en-US" sz="1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67258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4927</TotalTime>
  <Words>218</Words>
  <Application>Microsoft Macintosh PowerPoint</Application>
  <PresentationFormat>Letter Paper (8.5x11 in)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figures</dc:title>
  <dc:creator>Zsuzsa Bebok</dc:creator>
  <cp:lastModifiedBy>Zsuzsa Bebok</cp:lastModifiedBy>
  <cp:revision>13</cp:revision>
  <dcterms:created xsi:type="dcterms:W3CDTF">2023-04-03T20:09:48Z</dcterms:created>
  <dcterms:modified xsi:type="dcterms:W3CDTF">2023-05-15T21:29:34Z</dcterms:modified>
</cp:coreProperties>
</file>