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5">
  <p:sldMasterIdLst>
    <p:sldMasterId id="2147483660" r:id="rId1"/>
  </p:sldMasterIdLst>
  <p:notesMasterIdLst>
    <p:notesMasterId r:id="rId9"/>
  </p:notesMasterIdLst>
  <p:sldIdLst>
    <p:sldId id="273" r:id="rId2"/>
    <p:sldId id="274" r:id="rId3"/>
    <p:sldId id="268" r:id="rId4"/>
    <p:sldId id="276" r:id="rId5"/>
    <p:sldId id="278" r:id="rId6"/>
    <p:sldId id="266" r:id="rId7"/>
    <p:sldId id="265" r:id="rId8"/>
  </p:sldIdLst>
  <p:sldSz cx="6858000" cy="9906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2FA9D30-7D9D-A274-1938-4893AA2D662E}" name="Andreas.birkenfeld" initials="" userId="S::Andreas.birkenfeld@med.uni-tuebingen.de::6f0e8ab1-d4c3-4c7d-93aa-4ba9df91338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00"/>
    <p:restoredTop sz="94672"/>
  </p:normalViewPr>
  <p:slideViewPr>
    <p:cSldViewPr snapToGrid="0" snapToObjects="1">
      <p:cViewPr>
        <p:scale>
          <a:sx n="136" d="100"/>
          <a:sy n="136" d="100"/>
        </p:scale>
        <p:origin x="1656" y="-5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8/10/relationships/authors" Targe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5" Type="http://schemas.openxmlformats.org/officeDocument/2006/relationships/image" Target="../media/image5.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8.emf"/><Relationship Id="rId1" Type="http://schemas.openxmlformats.org/officeDocument/2006/relationships/image" Target="../media/image7.emf"/><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emf"/><Relationship Id="rId4"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4.emf"/><Relationship Id="rId2" Type="http://schemas.openxmlformats.org/officeDocument/2006/relationships/image" Target="../media/image19.emf"/><Relationship Id="rId1" Type="http://schemas.openxmlformats.org/officeDocument/2006/relationships/image" Target="../media/image18.emf"/><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image" Target="../media/image26.emf"/><Relationship Id="rId1" Type="http://schemas.openxmlformats.org/officeDocument/2006/relationships/image" Target="../media/image25.emf"/><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 Id="rId9"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87612-8024-4F39-BC30-0A9DCE42D833}" type="datetimeFigureOut">
              <a:rPr lang="de-DE" smtClean="0"/>
              <a:t>01.03.2024</a:t>
            </a:fld>
            <a:endParaRPr lang="de-DE"/>
          </a:p>
        </p:txBody>
      </p:sp>
      <p:sp>
        <p:nvSpPr>
          <p:cNvPr id="4" name="Folienbildplatzhalt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C0FAED-15E3-453F-94D3-CCBC3682ACD8}" type="slidenum">
              <a:rPr lang="de-DE" smtClean="0"/>
              <a:t>‹Nr.›</a:t>
            </a:fld>
            <a:endParaRPr lang="de-DE"/>
          </a:p>
        </p:txBody>
      </p:sp>
    </p:spTree>
    <p:extLst>
      <p:ext uri="{BB962C8B-B14F-4D97-AF65-F5344CB8AC3E}">
        <p14:creationId xmlns:p14="http://schemas.microsoft.com/office/powerpoint/2010/main" val="3703406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3C0FAED-15E3-453F-94D3-CCBC3682ACD8}" type="slidenum">
              <a:rPr lang="de-DE" smtClean="0"/>
              <a:t>2</a:t>
            </a:fld>
            <a:endParaRPr lang="de-DE"/>
          </a:p>
        </p:txBody>
      </p:sp>
    </p:spTree>
    <p:extLst>
      <p:ext uri="{BB962C8B-B14F-4D97-AF65-F5344CB8AC3E}">
        <p14:creationId xmlns:p14="http://schemas.microsoft.com/office/powerpoint/2010/main" val="4198279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B2CB7021-5979-5646-83F1-312419EA77C7}" type="datetimeFigureOut">
              <a:rPr lang="de-DE" smtClean="0"/>
              <a:t>01.03.2024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2CB7021-5979-5646-83F1-312419EA77C7}" type="datetimeFigureOut">
              <a:rPr lang="de-DE" smtClean="0"/>
              <a:t>01.03.2024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2CB7021-5979-5646-83F1-312419EA77C7}" type="datetimeFigureOut">
              <a:rPr lang="de-DE" smtClean="0"/>
              <a:t>01.03.2024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422854"/>
          </a:xfrm>
        </p:spPr>
        <p:txBody>
          <a:bodyPr>
            <a:normAutofit/>
          </a:bodyPr>
          <a:lstStyle>
            <a:lvl1pPr>
              <a:defRPr sz="1200">
                <a:latin typeface="Times New Roman" charset="0"/>
                <a:ea typeface="Times New Roman" charset="0"/>
                <a:cs typeface="Times New Roman" charset="0"/>
              </a:defRPr>
            </a:lvl1pPr>
          </a:lstStyle>
          <a:p>
            <a:r>
              <a:rPr lang="de-DE" dirty="0"/>
              <a:t>Mastertitelformat bearbeiten</a:t>
            </a:r>
            <a:endParaRPr lang="en-US" dirty="0"/>
          </a:p>
        </p:txBody>
      </p:sp>
      <p:sp>
        <p:nvSpPr>
          <p:cNvPr id="3" name="Content Placeholder 2"/>
          <p:cNvSpPr>
            <a:spLocks noGrp="1"/>
          </p:cNvSpPr>
          <p:nvPr>
            <p:ph idx="1"/>
          </p:nvPr>
        </p:nvSpPr>
        <p:spPr>
          <a:xfrm>
            <a:off x="471488" y="1075765"/>
            <a:ext cx="5915025" cy="7846515"/>
          </a:xfrm>
        </p:spPr>
        <p:txBody>
          <a:bodyPr/>
          <a:lstStyle>
            <a:lvl1pPr>
              <a:defRPr>
                <a:latin typeface="Times New Roman" charset="0"/>
                <a:ea typeface="Times New Roman" charset="0"/>
                <a:cs typeface="Times New Roman" charset="0"/>
              </a:defRPr>
            </a:lvl1pPr>
            <a:lvl2pPr>
              <a:defRPr>
                <a:latin typeface="Times New Roman" charset="0"/>
                <a:ea typeface="Times New Roman" charset="0"/>
                <a:cs typeface="Times New Roman" charset="0"/>
              </a:defRPr>
            </a:lvl2pPr>
            <a:lvl3pPr>
              <a:defRPr>
                <a:latin typeface="Times New Roman" charset="0"/>
                <a:ea typeface="Times New Roman" charset="0"/>
                <a:cs typeface="Times New Roman" charset="0"/>
              </a:defRPr>
            </a:lvl3pPr>
            <a:lvl4pPr>
              <a:defRPr>
                <a:latin typeface="Times New Roman" charset="0"/>
                <a:ea typeface="Times New Roman" charset="0"/>
                <a:cs typeface="Times New Roman" charset="0"/>
              </a:defRPr>
            </a:lvl4pPr>
            <a:lvl5pPr>
              <a:defRPr>
                <a:latin typeface="Times New Roman" charset="0"/>
                <a:ea typeface="Times New Roman" charset="0"/>
                <a:cs typeface="Times New Roman"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B2CB7021-5979-5646-83F1-312419EA77C7}" type="datetimeFigureOut">
              <a:rPr lang="de-DE" smtClean="0"/>
              <a:t>01.03.2024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B2CB7021-5979-5646-83F1-312419EA77C7}" type="datetimeFigureOut">
              <a:rPr lang="de-DE" smtClean="0"/>
              <a:t>01.03.2024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2CB7021-5979-5646-83F1-312419EA77C7}" type="datetimeFigureOut">
              <a:rPr lang="de-DE" smtClean="0"/>
              <a:t>01.03.2024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B2CB7021-5979-5646-83F1-312419EA77C7}" type="datetimeFigureOut">
              <a:rPr lang="de-DE" smtClean="0"/>
              <a:t>01.03.2024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B2CB7021-5979-5646-83F1-312419EA77C7}" type="datetimeFigureOut">
              <a:rPr lang="de-DE" smtClean="0"/>
              <a:t>01.03.2024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B7021-5979-5646-83F1-312419EA77C7}" type="datetimeFigureOut">
              <a:rPr lang="de-DE" smtClean="0"/>
              <a:t>01.03.2024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2CB7021-5979-5646-83F1-312419EA77C7}" type="datetimeFigureOut">
              <a:rPr lang="de-DE" smtClean="0"/>
              <a:t>01.03.2024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auf Platzhalter ziehen oder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2CB7021-5979-5646-83F1-312419EA77C7}" type="datetimeFigureOut">
              <a:rPr lang="de-DE" smtClean="0"/>
              <a:t>01.03.2024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3609AE3-9766-F849-91CE-1973117C5630}"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2CB7021-5979-5646-83F1-312419EA77C7}" type="datetimeFigureOut">
              <a:rPr lang="de-DE" smtClean="0"/>
              <a:t>01.03.2024</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3609AE3-9766-F849-91CE-1973117C5630}" type="slidenum">
              <a:rPr lang="de-DE" smtClean="0"/>
              <a:t>‹Nr.›</a:t>
            </a:fld>
            <a:endParaRPr lang="de-DE"/>
          </a:p>
        </p:txBody>
      </p:sp>
    </p:spTree>
    <p:extLst>
      <p:ext uri="{BB962C8B-B14F-4D97-AF65-F5344CB8AC3E}">
        <p14:creationId xmlns:p14="http://schemas.microsoft.com/office/powerpoint/2010/main" val="1242723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image" Target="../media/image6.png"/><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1.emf"/><Relationship Id="rId3" Type="http://schemas.openxmlformats.org/officeDocument/2006/relationships/notesSlide" Target="../notesSlides/notesSlide1.xml"/><Relationship Id="rId7" Type="http://schemas.openxmlformats.org/officeDocument/2006/relationships/image" Target="../media/image8.emf"/><Relationship Id="rId12" Type="http://schemas.openxmlformats.org/officeDocument/2006/relationships/oleObject" Target="../embeddings/oleObject10.bin"/><Relationship Id="rId17" Type="http://schemas.openxmlformats.org/officeDocument/2006/relationships/image" Target="../media/image13.emf"/><Relationship Id="rId2" Type="http://schemas.openxmlformats.org/officeDocument/2006/relationships/slideLayout" Target="../slideLayouts/slideLayout2.xml"/><Relationship Id="rId16" Type="http://schemas.openxmlformats.org/officeDocument/2006/relationships/oleObject" Target="../embeddings/oleObject12.bin"/><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10.emf"/><Relationship Id="rId5" Type="http://schemas.openxmlformats.org/officeDocument/2006/relationships/image" Target="../media/image7.emf"/><Relationship Id="rId15" Type="http://schemas.openxmlformats.org/officeDocument/2006/relationships/image" Target="../media/image12.e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9.emf"/><Relationship Id="rId1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emf"/><Relationship Id="rId5" Type="http://schemas.openxmlformats.org/officeDocument/2006/relationships/oleObject" Target="../embeddings/oleObject14.bin"/><Relationship Id="rId10" Type="http://schemas.openxmlformats.org/officeDocument/2006/relationships/image" Target="../media/image17.emf"/><Relationship Id="rId4" Type="http://schemas.openxmlformats.org/officeDocument/2006/relationships/image" Target="../media/image14.emf"/><Relationship Id="rId9" Type="http://schemas.openxmlformats.org/officeDocument/2006/relationships/oleObject" Target="../embeddings/oleObject16.bin"/></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22.emf"/><Relationship Id="rId2" Type="http://schemas.openxmlformats.org/officeDocument/2006/relationships/slideLayout" Target="../slideLayouts/slideLayout2.xml"/><Relationship Id="rId16" Type="http://schemas.openxmlformats.org/officeDocument/2006/relationships/image" Target="../media/image24.emf"/><Relationship Id="rId1" Type="http://schemas.openxmlformats.org/officeDocument/2006/relationships/vmlDrawing" Target="../drawings/vmlDrawing4.vml"/><Relationship Id="rId6" Type="http://schemas.openxmlformats.org/officeDocument/2006/relationships/image" Target="../media/image19.emf"/><Relationship Id="rId11" Type="http://schemas.openxmlformats.org/officeDocument/2006/relationships/oleObject" Target="../embeddings/oleObject21.bin"/><Relationship Id="rId5" Type="http://schemas.openxmlformats.org/officeDocument/2006/relationships/oleObject" Target="../embeddings/oleObject18.bin"/><Relationship Id="rId15" Type="http://schemas.openxmlformats.org/officeDocument/2006/relationships/oleObject" Target="../embeddings/oleObject23.bin"/><Relationship Id="rId10" Type="http://schemas.openxmlformats.org/officeDocument/2006/relationships/image" Target="../media/image21.emf"/><Relationship Id="rId4" Type="http://schemas.openxmlformats.org/officeDocument/2006/relationships/image" Target="../media/image18.emf"/><Relationship Id="rId9" Type="http://schemas.openxmlformats.org/officeDocument/2006/relationships/oleObject" Target="../embeddings/oleObject20.bin"/><Relationship Id="rId14" Type="http://schemas.openxmlformats.org/officeDocument/2006/relationships/image" Target="../media/image23.emf"/></Relationships>
</file>

<file path=ppt/slides/_rels/slide5.xml.rels><?xml version="1.0" encoding="UTF-8" standalone="yes"?>
<Relationships xmlns="http://schemas.openxmlformats.org/package/2006/relationships"><Relationship Id="rId8" Type="http://schemas.openxmlformats.org/officeDocument/2006/relationships/image" Target="../media/image27.emf"/><Relationship Id="rId13" Type="http://schemas.openxmlformats.org/officeDocument/2006/relationships/oleObject" Target="../embeddings/oleObject29.bin"/><Relationship Id="rId18" Type="http://schemas.openxmlformats.org/officeDocument/2006/relationships/image" Target="../media/image32.emf"/><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9.emf"/><Relationship Id="rId17" Type="http://schemas.openxmlformats.org/officeDocument/2006/relationships/oleObject" Target="../embeddings/oleObject31.bin"/><Relationship Id="rId2" Type="http://schemas.openxmlformats.org/officeDocument/2006/relationships/slideLayout" Target="../slideLayouts/slideLayout2.xml"/><Relationship Id="rId16" Type="http://schemas.openxmlformats.org/officeDocument/2006/relationships/image" Target="../media/image31.emf"/><Relationship Id="rId20" Type="http://schemas.openxmlformats.org/officeDocument/2006/relationships/image" Target="../media/image33.emf"/><Relationship Id="rId1" Type="http://schemas.openxmlformats.org/officeDocument/2006/relationships/vmlDrawing" Target="../drawings/vmlDrawing5.vml"/><Relationship Id="rId6" Type="http://schemas.openxmlformats.org/officeDocument/2006/relationships/image" Target="../media/image26.e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oleObject" Target="../embeddings/oleObject30.bin"/><Relationship Id="rId10" Type="http://schemas.openxmlformats.org/officeDocument/2006/relationships/image" Target="../media/image28.emf"/><Relationship Id="rId19" Type="http://schemas.openxmlformats.org/officeDocument/2006/relationships/oleObject" Target="../embeddings/oleObject32.bin"/><Relationship Id="rId4" Type="http://schemas.openxmlformats.org/officeDocument/2006/relationships/image" Target="../media/image25.emf"/><Relationship Id="rId9" Type="http://schemas.openxmlformats.org/officeDocument/2006/relationships/oleObject" Target="../embeddings/oleObject27.bin"/><Relationship Id="rId14" Type="http://schemas.openxmlformats.org/officeDocument/2006/relationships/image" Target="../media/image3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el 1">
            <a:extLst>
              <a:ext uri="{FF2B5EF4-FFF2-40B4-BE49-F238E27FC236}">
                <a16:creationId xmlns:a16="http://schemas.microsoft.com/office/drawing/2014/main" id="{0FCAA970-285B-4230-BFD9-8D3133A9DE27}"/>
              </a:ext>
            </a:extLst>
          </p:cNvPr>
          <p:cNvSpPr>
            <a:spLocks noGrp="1"/>
          </p:cNvSpPr>
          <p:nvPr/>
        </p:nvSpPr>
        <p:spPr>
          <a:xfrm>
            <a:off x="410805" y="55016"/>
            <a:ext cx="5915025" cy="122146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1200" kern="1200">
                <a:solidFill>
                  <a:schemeClr val="tx1"/>
                </a:solidFill>
                <a:latin typeface="Times New Roman" charset="0"/>
                <a:ea typeface="Times New Roman" charset="0"/>
                <a:cs typeface="Times New Roman" charset="0"/>
              </a:defRPr>
            </a:lvl1pPr>
          </a:lstStyle>
          <a:p>
            <a:r>
              <a:rPr lang="de-DE" sz="1100" b="1" dirty="0" err="1"/>
              <a:t>Supplementary</a:t>
            </a:r>
            <a:r>
              <a:rPr lang="de-DE" sz="1100" b="1" dirty="0"/>
              <a:t> </a:t>
            </a:r>
            <a:r>
              <a:rPr lang="de-DE" sz="1100" b="1" dirty="0" err="1"/>
              <a:t>figure</a:t>
            </a:r>
            <a:r>
              <a:rPr lang="de-DE" sz="1100" b="1" dirty="0"/>
              <a:t> 1 </a:t>
            </a:r>
            <a:r>
              <a:rPr lang="en-US" sz="1100" b="1" dirty="0"/>
              <a:t>– Indirect calorimetry analysis in NCD fed animals.</a:t>
            </a:r>
            <a:br>
              <a:rPr lang="de-DE" sz="1100" b="1" dirty="0"/>
            </a:br>
            <a:r>
              <a:rPr lang="en-US" sz="1100" dirty="0"/>
              <a:t>(A) Respiratory exchange ratio, </a:t>
            </a:r>
            <a:r>
              <a:rPr lang="en-US" sz="1100" dirty="0">
                <a:latin typeface="Times New Roman" panose="02020603050405020304" pitchFamily="18" charset="0"/>
                <a:cs typeface="Times New Roman" panose="02020603050405020304" pitchFamily="18" charset="0"/>
              </a:rPr>
              <a:t>(B-D) </a:t>
            </a:r>
            <a:r>
              <a:rPr lang="en-US" altLang="de-DE" sz="1100" dirty="0">
                <a:latin typeface="Times New Roman" panose="02020603050405020304" pitchFamily="18" charset="0"/>
                <a:ea typeface="Calibri" panose="020F0502020204030204" pitchFamily="34" charset="0"/>
                <a:cs typeface="Times New Roman" panose="02020603050405020304" pitchFamily="18" charset="0"/>
              </a:rPr>
              <a:t>energy expenditure analyzed over 24 h (B), as mean per day (C) and ANCOVA of daily energy expenditure versus body weight (D),</a:t>
            </a:r>
            <a:r>
              <a:rPr lang="en-US" sz="1100" dirty="0">
                <a:latin typeface="Times New Roman" panose="02020603050405020304" pitchFamily="18" charset="0"/>
                <a:cs typeface="Times New Roman" panose="02020603050405020304" pitchFamily="18" charset="0"/>
              </a:rPr>
              <a:t> </a:t>
            </a:r>
            <a:r>
              <a:rPr lang="en-US" sz="1100" dirty="0"/>
              <a:t>(E) locomotor activity and (F) food/water intake (n=8-10). Data represents mean ± SEM.</a:t>
            </a:r>
            <a:endParaRPr lang="de-DE" sz="1100" dirty="0"/>
          </a:p>
        </p:txBody>
      </p:sp>
      <p:sp>
        <p:nvSpPr>
          <p:cNvPr id="43" name="Textfeld 42">
            <a:extLst>
              <a:ext uri="{FF2B5EF4-FFF2-40B4-BE49-F238E27FC236}">
                <a16:creationId xmlns:a16="http://schemas.microsoft.com/office/drawing/2014/main" id="{E258BDD5-B1F8-4843-A687-DCEF0B33ACA8}"/>
              </a:ext>
            </a:extLst>
          </p:cNvPr>
          <p:cNvSpPr txBox="1"/>
          <p:nvPr/>
        </p:nvSpPr>
        <p:spPr>
          <a:xfrm>
            <a:off x="414981" y="1002464"/>
            <a:ext cx="296876" cy="369332"/>
          </a:xfrm>
          <a:prstGeom prst="rect">
            <a:avLst/>
          </a:prstGeom>
          <a:noFill/>
        </p:spPr>
        <p:txBody>
          <a:bodyPr wrap="square" rtlCol="0">
            <a:spAutoFit/>
          </a:bodyPr>
          <a:lstStyle/>
          <a:p>
            <a:r>
              <a:rPr lang="en-US" b="1" dirty="0"/>
              <a:t>A</a:t>
            </a:r>
          </a:p>
        </p:txBody>
      </p:sp>
      <p:sp>
        <p:nvSpPr>
          <p:cNvPr id="44" name="Textfeld 43">
            <a:extLst>
              <a:ext uri="{FF2B5EF4-FFF2-40B4-BE49-F238E27FC236}">
                <a16:creationId xmlns:a16="http://schemas.microsoft.com/office/drawing/2014/main" id="{C70E872E-44CA-4D8A-A427-5BB835267642}"/>
              </a:ext>
            </a:extLst>
          </p:cNvPr>
          <p:cNvSpPr txBox="1"/>
          <p:nvPr/>
        </p:nvSpPr>
        <p:spPr>
          <a:xfrm>
            <a:off x="3275570" y="1035627"/>
            <a:ext cx="296876" cy="369332"/>
          </a:xfrm>
          <a:prstGeom prst="rect">
            <a:avLst/>
          </a:prstGeom>
          <a:noFill/>
        </p:spPr>
        <p:txBody>
          <a:bodyPr wrap="square" rtlCol="0">
            <a:spAutoFit/>
          </a:bodyPr>
          <a:lstStyle/>
          <a:p>
            <a:r>
              <a:rPr lang="en-US" b="1" dirty="0"/>
              <a:t>B</a:t>
            </a:r>
          </a:p>
        </p:txBody>
      </p:sp>
      <p:sp>
        <p:nvSpPr>
          <p:cNvPr id="45" name="Textfeld 44">
            <a:extLst>
              <a:ext uri="{FF2B5EF4-FFF2-40B4-BE49-F238E27FC236}">
                <a16:creationId xmlns:a16="http://schemas.microsoft.com/office/drawing/2014/main" id="{7F8114B1-5E4E-4BE6-B4F2-D7D65A55C573}"/>
              </a:ext>
            </a:extLst>
          </p:cNvPr>
          <p:cNvSpPr txBox="1"/>
          <p:nvPr/>
        </p:nvSpPr>
        <p:spPr>
          <a:xfrm>
            <a:off x="414981" y="4590655"/>
            <a:ext cx="296876" cy="369332"/>
          </a:xfrm>
          <a:prstGeom prst="rect">
            <a:avLst/>
          </a:prstGeom>
          <a:noFill/>
        </p:spPr>
        <p:txBody>
          <a:bodyPr wrap="square" rtlCol="0">
            <a:spAutoFit/>
          </a:bodyPr>
          <a:lstStyle/>
          <a:p>
            <a:r>
              <a:rPr lang="en-US" b="1" dirty="0"/>
              <a:t>E</a:t>
            </a:r>
          </a:p>
        </p:txBody>
      </p:sp>
      <p:sp>
        <p:nvSpPr>
          <p:cNvPr id="46" name="Textfeld 45">
            <a:extLst>
              <a:ext uri="{FF2B5EF4-FFF2-40B4-BE49-F238E27FC236}">
                <a16:creationId xmlns:a16="http://schemas.microsoft.com/office/drawing/2014/main" id="{6BD6C1B8-71D3-4065-B924-EFF20724C6BA}"/>
              </a:ext>
            </a:extLst>
          </p:cNvPr>
          <p:cNvSpPr txBox="1"/>
          <p:nvPr/>
        </p:nvSpPr>
        <p:spPr>
          <a:xfrm>
            <a:off x="3270058" y="4700304"/>
            <a:ext cx="296876" cy="369332"/>
          </a:xfrm>
          <a:prstGeom prst="rect">
            <a:avLst/>
          </a:prstGeom>
          <a:noFill/>
        </p:spPr>
        <p:txBody>
          <a:bodyPr wrap="square" rtlCol="0">
            <a:spAutoFit/>
          </a:bodyPr>
          <a:lstStyle/>
          <a:p>
            <a:r>
              <a:rPr lang="en-US" b="1" dirty="0"/>
              <a:t>F</a:t>
            </a:r>
          </a:p>
        </p:txBody>
      </p:sp>
      <p:graphicFrame>
        <p:nvGraphicFramePr>
          <p:cNvPr id="8" name="Objekt 7">
            <a:extLst>
              <a:ext uri="{FF2B5EF4-FFF2-40B4-BE49-F238E27FC236}">
                <a16:creationId xmlns:a16="http://schemas.microsoft.com/office/drawing/2014/main" id="{4B70299F-9EFE-447B-95B8-8C9D5D339679}"/>
              </a:ext>
            </a:extLst>
          </p:cNvPr>
          <p:cNvGraphicFramePr>
            <a:graphicFrameLocks noChangeAspect="1"/>
          </p:cNvGraphicFramePr>
          <p:nvPr>
            <p:extLst>
              <p:ext uri="{D42A27DB-BD31-4B8C-83A1-F6EECF244321}">
                <p14:modId xmlns:p14="http://schemas.microsoft.com/office/powerpoint/2010/main" val="2350300147"/>
              </p:ext>
            </p:extLst>
          </p:nvPr>
        </p:nvGraphicFramePr>
        <p:xfrm>
          <a:off x="424320" y="2885941"/>
          <a:ext cx="2935351" cy="1809917"/>
        </p:xfrm>
        <a:graphic>
          <a:graphicData uri="http://schemas.openxmlformats.org/presentationml/2006/ole">
            <mc:AlternateContent xmlns:mc="http://schemas.openxmlformats.org/markup-compatibility/2006">
              <mc:Choice xmlns:v="urn:schemas-microsoft-com:vml" Requires="v">
                <p:oleObj spid="_x0000_s1096" name="Prism 9" r:id="rId3" imgW="3942406" imgH="2430319" progId="Prism9.Document">
                  <p:embed/>
                </p:oleObj>
              </mc:Choice>
              <mc:Fallback>
                <p:oleObj name="Prism 9" r:id="rId3" imgW="3942406" imgH="2430319" progId="Prism9.Document">
                  <p:embed/>
                  <p:pic>
                    <p:nvPicPr>
                      <p:cNvPr id="0" name=""/>
                      <p:cNvPicPr/>
                      <p:nvPr/>
                    </p:nvPicPr>
                    <p:blipFill>
                      <a:blip r:embed="rId4"/>
                      <a:stretch>
                        <a:fillRect/>
                      </a:stretch>
                    </p:blipFill>
                    <p:spPr>
                      <a:xfrm>
                        <a:off x="424320" y="2885941"/>
                        <a:ext cx="2935351" cy="1809917"/>
                      </a:xfrm>
                      <a:prstGeom prst="rect">
                        <a:avLst/>
                      </a:prstGeom>
                    </p:spPr>
                  </p:pic>
                </p:oleObj>
              </mc:Fallback>
            </mc:AlternateContent>
          </a:graphicData>
        </a:graphic>
      </p:graphicFrame>
      <p:sp>
        <p:nvSpPr>
          <p:cNvPr id="14" name="Textfeld 13">
            <a:extLst>
              <a:ext uri="{FF2B5EF4-FFF2-40B4-BE49-F238E27FC236}">
                <a16:creationId xmlns:a16="http://schemas.microsoft.com/office/drawing/2014/main" id="{55D3207E-EEB2-4CA2-8EBF-364C332D411B}"/>
              </a:ext>
            </a:extLst>
          </p:cNvPr>
          <p:cNvSpPr txBox="1"/>
          <p:nvPr/>
        </p:nvSpPr>
        <p:spPr>
          <a:xfrm>
            <a:off x="414981" y="2616677"/>
            <a:ext cx="296876" cy="369332"/>
          </a:xfrm>
          <a:prstGeom prst="rect">
            <a:avLst/>
          </a:prstGeom>
          <a:noFill/>
        </p:spPr>
        <p:txBody>
          <a:bodyPr wrap="square" rtlCol="0">
            <a:spAutoFit/>
          </a:bodyPr>
          <a:lstStyle/>
          <a:p>
            <a:r>
              <a:rPr lang="en-US" b="1" dirty="0"/>
              <a:t>C</a:t>
            </a:r>
          </a:p>
        </p:txBody>
      </p:sp>
      <p:graphicFrame>
        <p:nvGraphicFramePr>
          <p:cNvPr id="10" name="Objekt 9">
            <a:extLst>
              <a:ext uri="{FF2B5EF4-FFF2-40B4-BE49-F238E27FC236}">
                <a16:creationId xmlns:a16="http://schemas.microsoft.com/office/drawing/2014/main" id="{53510FAF-874A-469C-8714-9B0146128028}"/>
              </a:ext>
            </a:extLst>
          </p:cNvPr>
          <p:cNvGraphicFramePr>
            <a:graphicFrameLocks noChangeAspect="1"/>
          </p:cNvGraphicFramePr>
          <p:nvPr>
            <p:extLst>
              <p:ext uri="{D42A27DB-BD31-4B8C-83A1-F6EECF244321}">
                <p14:modId xmlns:p14="http://schemas.microsoft.com/office/powerpoint/2010/main" val="4102653505"/>
              </p:ext>
            </p:extLst>
          </p:nvPr>
        </p:nvGraphicFramePr>
        <p:xfrm>
          <a:off x="3507300" y="4833094"/>
          <a:ext cx="2351630" cy="1584000"/>
        </p:xfrm>
        <a:graphic>
          <a:graphicData uri="http://schemas.openxmlformats.org/presentationml/2006/ole">
            <mc:AlternateContent xmlns:mc="http://schemas.openxmlformats.org/markup-compatibility/2006">
              <mc:Choice xmlns:v="urn:schemas-microsoft-com:vml" Requires="v">
                <p:oleObj spid="_x0000_s1097" name="Prism 9" r:id="rId5" imgW="3677346" imgH="2476059" progId="Prism9.Document">
                  <p:embed/>
                </p:oleObj>
              </mc:Choice>
              <mc:Fallback>
                <p:oleObj name="Prism 9" r:id="rId5" imgW="3677346" imgH="2476059" progId="Prism9.Document">
                  <p:embed/>
                  <p:pic>
                    <p:nvPicPr>
                      <p:cNvPr id="0" name=""/>
                      <p:cNvPicPr/>
                      <p:nvPr/>
                    </p:nvPicPr>
                    <p:blipFill>
                      <a:blip r:embed="rId6"/>
                      <a:stretch>
                        <a:fillRect/>
                      </a:stretch>
                    </p:blipFill>
                    <p:spPr>
                      <a:xfrm>
                        <a:off x="3507300" y="4833094"/>
                        <a:ext cx="2351630" cy="1584000"/>
                      </a:xfrm>
                      <a:prstGeom prst="rect">
                        <a:avLst/>
                      </a:prstGeom>
                    </p:spPr>
                  </p:pic>
                </p:oleObj>
              </mc:Fallback>
            </mc:AlternateContent>
          </a:graphicData>
        </a:graphic>
      </p:graphicFrame>
      <p:graphicFrame>
        <p:nvGraphicFramePr>
          <p:cNvPr id="12" name="Objekt 11">
            <a:extLst>
              <a:ext uri="{FF2B5EF4-FFF2-40B4-BE49-F238E27FC236}">
                <a16:creationId xmlns:a16="http://schemas.microsoft.com/office/drawing/2014/main" id="{B074FEB7-9946-4361-8A8C-D8BF5F299909}"/>
              </a:ext>
            </a:extLst>
          </p:cNvPr>
          <p:cNvGraphicFramePr>
            <a:graphicFrameLocks noChangeAspect="1"/>
          </p:cNvGraphicFramePr>
          <p:nvPr>
            <p:extLst>
              <p:ext uri="{D42A27DB-BD31-4B8C-83A1-F6EECF244321}">
                <p14:modId xmlns:p14="http://schemas.microsoft.com/office/powerpoint/2010/main" val="3821251537"/>
              </p:ext>
            </p:extLst>
          </p:nvPr>
        </p:nvGraphicFramePr>
        <p:xfrm>
          <a:off x="428662" y="1065400"/>
          <a:ext cx="3013651" cy="1883820"/>
        </p:xfrm>
        <a:graphic>
          <a:graphicData uri="http://schemas.openxmlformats.org/presentationml/2006/ole">
            <mc:AlternateContent xmlns:mc="http://schemas.openxmlformats.org/markup-compatibility/2006">
              <mc:Choice xmlns:v="urn:schemas-microsoft-com:vml" Requires="v">
                <p:oleObj spid="_x0000_s1098" name="Prism 9" r:id="rId7" imgW="4149844" imgH="2593469" progId="Prism9.Document">
                  <p:embed/>
                </p:oleObj>
              </mc:Choice>
              <mc:Fallback>
                <p:oleObj name="Prism 9" r:id="rId7" imgW="4149844" imgH="2593469" progId="Prism9.Document">
                  <p:embed/>
                  <p:pic>
                    <p:nvPicPr>
                      <p:cNvPr id="0" name=""/>
                      <p:cNvPicPr/>
                      <p:nvPr/>
                    </p:nvPicPr>
                    <p:blipFill>
                      <a:blip r:embed="rId8"/>
                      <a:stretch>
                        <a:fillRect/>
                      </a:stretch>
                    </p:blipFill>
                    <p:spPr>
                      <a:xfrm>
                        <a:off x="428662" y="1065400"/>
                        <a:ext cx="3013651" cy="1883820"/>
                      </a:xfrm>
                      <a:prstGeom prst="rect">
                        <a:avLst/>
                      </a:prstGeom>
                    </p:spPr>
                  </p:pic>
                </p:oleObj>
              </mc:Fallback>
            </mc:AlternateContent>
          </a:graphicData>
        </a:graphic>
      </p:graphicFrame>
      <p:graphicFrame>
        <p:nvGraphicFramePr>
          <p:cNvPr id="13" name="Objekt 12">
            <a:extLst>
              <a:ext uri="{FF2B5EF4-FFF2-40B4-BE49-F238E27FC236}">
                <a16:creationId xmlns:a16="http://schemas.microsoft.com/office/drawing/2014/main" id="{3FF47EFF-A9E7-4CD2-B490-8085820E986C}"/>
              </a:ext>
            </a:extLst>
          </p:cNvPr>
          <p:cNvGraphicFramePr>
            <a:graphicFrameLocks noChangeAspect="1"/>
          </p:cNvGraphicFramePr>
          <p:nvPr>
            <p:extLst>
              <p:ext uri="{D42A27DB-BD31-4B8C-83A1-F6EECF244321}">
                <p14:modId xmlns:p14="http://schemas.microsoft.com/office/powerpoint/2010/main" val="1683513698"/>
              </p:ext>
            </p:extLst>
          </p:nvPr>
        </p:nvGraphicFramePr>
        <p:xfrm>
          <a:off x="414981" y="4769479"/>
          <a:ext cx="2954030" cy="1791297"/>
        </p:xfrm>
        <a:graphic>
          <a:graphicData uri="http://schemas.openxmlformats.org/presentationml/2006/ole">
            <mc:AlternateContent xmlns:mc="http://schemas.openxmlformats.org/markup-compatibility/2006">
              <mc:Choice xmlns:v="urn:schemas-microsoft-com:vml" Requires="v">
                <p:oleObj spid="_x0000_s1099" name="Prism 9" r:id="rId9" imgW="4222951" imgH="2561416" progId="Prism9.Document">
                  <p:embed/>
                </p:oleObj>
              </mc:Choice>
              <mc:Fallback>
                <p:oleObj name="Prism 9" r:id="rId9" imgW="4222951" imgH="2561416" progId="Prism9.Document">
                  <p:embed/>
                  <p:pic>
                    <p:nvPicPr>
                      <p:cNvPr id="0" name=""/>
                      <p:cNvPicPr/>
                      <p:nvPr/>
                    </p:nvPicPr>
                    <p:blipFill>
                      <a:blip r:embed="rId10"/>
                      <a:stretch>
                        <a:fillRect/>
                      </a:stretch>
                    </p:blipFill>
                    <p:spPr>
                      <a:xfrm>
                        <a:off x="414981" y="4769479"/>
                        <a:ext cx="2954030" cy="1791297"/>
                      </a:xfrm>
                      <a:prstGeom prst="rect">
                        <a:avLst/>
                      </a:prstGeom>
                    </p:spPr>
                  </p:pic>
                </p:oleObj>
              </mc:Fallback>
            </mc:AlternateContent>
          </a:graphicData>
        </a:graphic>
      </p:graphicFrame>
      <p:graphicFrame>
        <p:nvGraphicFramePr>
          <p:cNvPr id="15" name="Objekt 14">
            <a:extLst>
              <a:ext uri="{FF2B5EF4-FFF2-40B4-BE49-F238E27FC236}">
                <a16:creationId xmlns:a16="http://schemas.microsoft.com/office/drawing/2014/main" id="{74C7B231-885F-4531-A080-BE6BF3EADFDB}"/>
              </a:ext>
            </a:extLst>
          </p:cNvPr>
          <p:cNvGraphicFramePr>
            <a:graphicFrameLocks noChangeAspect="1"/>
          </p:cNvGraphicFramePr>
          <p:nvPr>
            <p:extLst>
              <p:ext uri="{D42A27DB-BD31-4B8C-83A1-F6EECF244321}">
                <p14:modId xmlns:p14="http://schemas.microsoft.com/office/powerpoint/2010/main" val="2864960982"/>
              </p:ext>
            </p:extLst>
          </p:nvPr>
        </p:nvGraphicFramePr>
        <p:xfrm>
          <a:off x="3270058" y="1174440"/>
          <a:ext cx="3013651" cy="1894000"/>
        </p:xfrm>
        <a:graphic>
          <a:graphicData uri="http://schemas.openxmlformats.org/presentationml/2006/ole">
            <mc:AlternateContent xmlns:mc="http://schemas.openxmlformats.org/markup-compatibility/2006">
              <mc:Choice xmlns:v="urn:schemas-microsoft-com:vml" Requires="v">
                <p:oleObj spid="_x0000_s1100" name="Prism 9" r:id="rId11" imgW="4171092" imgH="2620841" progId="Prism9.Document">
                  <p:embed/>
                </p:oleObj>
              </mc:Choice>
              <mc:Fallback>
                <p:oleObj name="Prism 9" r:id="rId11" imgW="4171092" imgH="2620841" progId="Prism9.Document">
                  <p:embed/>
                  <p:pic>
                    <p:nvPicPr>
                      <p:cNvPr id="0" name=""/>
                      <p:cNvPicPr/>
                      <p:nvPr/>
                    </p:nvPicPr>
                    <p:blipFill>
                      <a:blip r:embed="rId12"/>
                      <a:stretch>
                        <a:fillRect/>
                      </a:stretch>
                    </p:blipFill>
                    <p:spPr>
                      <a:xfrm>
                        <a:off x="3270058" y="1174440"/>
                        <a:ext cx="3013651" cy="1894000"/>
                      </a:xfrm>
                      <a:prstGeom prst="rect">
                        <a:avLst/>
                      </a:prstGeom>
                    </p:spPr>
                  </p:pic>
                </p:oleObj>
              </mc:Fallback>
            </mc:AlternateContent>
          </a:graphicData>
        </a:graphic>
      </p:graphicFrame>
      <p:sp>
        <p:nvSpPr>
          <p:cNvPr id="16" name="Textfeld 15">
            <a:extLst>
              <a:ext uri="{FF2B5EF4-FFF2-40B4-BE49-F238E27FC236}">
                <a16:creationId xmlns:a16="http://schemas.microsoft.com/office/drawing/2014/main" id="{758146C1-F7B7-4042-8C9E-9EC41A88FEA1}"/>
              </a:ext>
            </a:extLst>
          </p:cNvPr>
          <p:cNvSpPr txBox="1"/>
          <p:nvPr/>
        </p:nvSpPr>
        <p:spPr>
          <a:xfrm>
            <a:off x="3263777" y="2668684"/>
            <a:ext cx="296876" cy="369332"/>
          </a:xfrm>
          <a:prstGeom prst="rect">
            <a:avLst/>
          </a:prstGeom>
          <a:noFill/>
        </p:spPr>
        <p:txBody>
          <a:bodyPr wrap="square" rtlCol="0">
            <a:spAutoFit/>
          </a:bodyPr>
          <a:lstStyle/>
          <a:p>
            <a:r>
              <a:rPr lang="en-US" b="1" dirty="0"/>
              <a:t>D</a:t>
            </a:r>
          </a:p>
        </p:txBody>
      </p:sp>
      <p:pic>
        <p:nvPicPr>
          <p:cNvPr id="3" name="Grafik 2" descr="Ein Bild, das Text, Screenshot, Reihe, Schrift enthält.&#10;&#10;Automatisch generierte Beschreibung">
            <a:extLst>
              <a:ext uri="{FF2B5EF4-FFF2-40B4-BE49-F238E27FC236}">
                <a16:creationId xmlns:a16="http://schemas.microsoft.com/office/drawing/2014/main" id="{5FB1545C-448E-32DE-E87C-39BE5A0F448B}"/>
              </a:ext>
            </a:extLst>
          </p:cNvPr>
          <p:cNvPicPr>
            <a:picLocks noChangeAspect="1"/>
          </p:cNvPicPr>
          <p:nvPr/>
        </p:nvPicPr>
        <p:blipFill>
          <a:blip r:embed="rId13"/>
          <a:stretch>
            <a:fillRect/>
          </a:stretch>
        </p:blipFill>
        <p:spPr>
          <a:xfrm>
            <a:off x="3572446" y="3079836"/>
            <a:ext cx="1977179" cy="1618245"/>
          </a:xfrm>
          <a:prstGeom prst="rect">
            <a:avLst/>
          </a:prstGeom>
        </p:spPr>
      </p:pic>
    </p:spTree>
    <p:extLst>
      <p:ext uri="{BB962C8B-B14F-4D97-AF65-F5344CB8AC3E}">
        <p14:creationId xmlns:p14="http://schemas.microsoft.com/office/powerpoint/2010/main" val="2122869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17067473-8491-4493-E15E-4A99C4C71997}"/>
              </a:ext>
            </a:extLst>
          </p:cNvPr>
          <p:cNvSpPr>
            <a:spLocks noGrp="1"/>
          </p:cNvSpPr>
          <p:nvPr/>
        </p:nvSpPr>
        <p:spPr>
          <a:xfrm>
            <a:off x="388099" y="-209065"/>
            <a:ext cx="5915025" cy="219413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1200" kern="1200">
                <a:solidFill>
                  <a:schemeClr val="tx1"/>
                </a:solidFill>
                <a:latin typeface="Times New Roman" charset="0"/>
                <a:ea typeface="Times New Roman" charset="0"/>
                <a:cs typeface="Times New Roman" charset="0"/>
              </a:defRPr>
            </a:lvl1pPr>
          </a:lstStyle>
          <a:p>
            <a:r>
              <a:rPr lang="de-DE" sz="1100" b="1" dirty="0" err="1"/>
              <a:t>Supplementary</a:t>
            </a:r>
            <a:r>
              <a:rPr lang="de-DE" sz="1100" b="1" dirty="0"/>
              <a:t> </a:t>
            </a:r>
            <a:r>
              <a:rPr lang="de-DE" sz="1100" b="1" dirty="0" err="1"/>
              <a:t>figure</a:t>
            </a:r>
            <a:r>
              <a:rPr lang="de-DE" sz="1100" b="1" dirty="0"/>
              <a:t> 2 </a:t>
            </a:r>
            <a:r>
              <a:rPr lang="en-US" sz="1100" b="1" dirty="0"/>
              <a:t>– Human and murine KST plasma levels and tissue expression in mice.</a:t>
            </a:r>
            <a:br>
              <a:rPr lang="de-DE" sz="1100" b="1" dirty="0"/>
            </a:br>
            <a:r>
              <a:rPr lang="en-US" sz="1100" dirty="0"/>
              <a:t>(A) Ratio of </a:t>
            </a:r>
            <a:r>
              <a:rPr lang="en-US" sz="1100" dirty="0" err="1"/>
              <a:t>mKST</a:t>
            </a:r>
            <a:r>
              <a:rPr lang="en-US" sz="1100" dirty="0"/>
              <a:t> tissue expression to </a:t>
            </a:r>
            <a:r>
              <a:rPr lang="en-US" sz="1100" dirty="0" err="1"/>
              <a:t>mKST</a:t>
            </a:r>
            <a:r>
              <a:rPr lang="en-US" sz="1100" dirty="0"/>
              <a:t> liver expression of WT mice in liver, SM and </a:t>
            </a:r>
            <a:r>
              <a:rPr lang="en-US" sz="1100" dirty="0" err="1"/>
              <a:t>eWAT</a:t>
            </a:r>
            <a:r>
              <a:rPr lang="en-US" sz="1100" dirty="0"/>
              <a:t> in 25 weeks old HFD fed mice, (B) Ratio of </a:t>
            </a:r>
            <a:r>
              <a:rPr lang="en-US" sz="1100" dirty="0" err="1"/>
              <a:t>hKST</a:t>
            </a:r>
            <a:r>
              <a:rPr lang="en-US" sz="1100" dirty="0"/>
              <a:t> tissue expression of </a:t>
            </a:r>
            <a:r>
              <a:rPr lang="en-US" sz="1100" dirty="0" err="1"/>
              <a:t>hKST</a:t>
            </a:r>
            <a:r>
              <a:rPr lang="en-US" sz="1100" dirty="0"/>
              <a:t>-TG mice to </a:t>
            </a:r>
            <a:r>
              <a:rPr lang="en-US" sz="1100" dirty="0" err="1"/>
              <a:t>mKST</a:t>
            </a:r>
            <a:r>
              <a:rPr lang="en-US" sz="1100" dirty="0"/>
              <a:t> tissue expression of WT mice in liver, SM and </a:t>
            </a:r>
            <a:r>
              <a:rPr lang="en-US" sz="1100" dirty="0" err="1"/>
              <a:t>eWAT</a:t>
            </a:r>
            <a:r>
              <a:rPr lang="en-US" sz="1100" dirty="0"/>
              <a:t> (C) Murine plasma KST levels of NCD and HFD fed mice (D) Human plasma KST levels in NCD and HFD fed mice, (E) Murine plasma KST levels in </a:t>
            </a:r>
            <a:r>
              <a:rPr lang="en-US" sz="1100" dirty="0" err="1"/>
              <a:t>hKST</a:t>
            </a:r>
            <a:r>
              <a:rPr lang="en-US" sz="1100" dirty="0"/>
              <a:t>-TG NCD fed mice at 12 and 25 weeks of age, (F) Murine plasma KST levels of HFD fed mice at 12 and 25 weeks of age, (G) Human plasma KST levels of </a:t>
            </a:r>
            <a:r>
              <a:rPr lang="en-US" sz="1100" dirty="0" err="1"/>
              <a:t>hKST</a:t>
            </a:r>
            <a:r>
              <a:rPr lang="en-US" sz="1100" dirty="0"/>
              <a:t>-TG HFD fed mice at 12 and 25 weeks of age (n=5-10). Data represents mean ± SEM. </a:t>
            </a:r>
            <a:r>
              <a:rPr lang="de-DE" sz="1100" dirty="0"/>
              <a:t>*P &lt; 0.05, **P &lt; 0.01, ***P &lt; 0.001. </a:t>
            </a:r>
            <a:br>
              <a:rPr lang="de-DE" sz="1100" dirty="0"/>
            </a:br>
            <a:endParaRPr lang="de-DE" sz="1100" b="1" dirty="0"/>
          </a:p>
        </p:txBody>
      </p:sp>
      <p:graphicFrame>
        <p:nvGraphicFramePr>
          <p:cNvPr id="6" name="Objekt 5">
            <a:extLst>
              <a:ext uri="{FF2B5EF4-FFF2-40B4-BE49-F238E27FC236}">
                <a16:creationId xmlns:a16="http://schemas.microsoft.com/office/drawing/2014/main" id="{F9F01366-7319-E404-D9E2-DB2CFFCB7D64}"/>
              </a:ext>
            </a:extLst>
          </p:cNvPr>
          <p:cNvGraphicFramePr>
            <a:graphicFrameLocks noChangeAspect="1"/>
          </p:cNvGraphicFramePr>
          <p:nvPr>
            <p:extLst>
              <p:ext uri="{D42A27DB-BD31-4B8C-83A1-F6EECF244321}">
                <p14:modId xmlns:p14="http://schemas.microsoft.com/office/powerpoint/2010/main" val="2863062201"/>
              </p:ext>
            </p:extLst>
          </p:nvPr>
        </p:nvGraphicFramePr>
        <p:xfrm>
          <a:off x="274900" y="3749198"/>
          <a:ext cx="2748209" cy="1862007"/>
        </p:xfrm>
        <a:graphic>
          <a:graphicData uri="http://schemas.openxmlformats.org/presentationml/2006/ole">
            <mc:AlternateContent xmlns:mc="http://schemas.openxmlformats.org/markup-compatibility/2006">
              <mc:Choice xmlns:v="urn:schemas-microsoft-com:vml" Requires="v">
                <p:oleObj spid="_x0000_s2148" name="Prism 9" r:id="rId4" imgW="3992825" imgH="2704757" progId="Prism9.Document">
                  <p:embed/>
                </p:oleObj>
              </mc:Choice>
              <mc:Fallback>
                <p:oleObj name="Prism 9" r:id="rId4" imgW="3992825" imgH="2704757" progId="Prism9.Document">
                  <p:embed/>
                  <p:pic>
                    <p:nvPicPr>
                      <p:cNvPr id="3" name="Objekt 2">
                        <a:extLst>
                          <a:ext uri="{FF2B5EF4-FFF2-40B4-BE49-F238E27FC236}">
                            <a16:creationId xmlns:a16="http://schemas.microsoft.com/office/drawing/2014/main" id="{22729CFA-86CE-4AD3-AB02-ED2BE54DA1DC}"/>
                          </a:ext>
                        </a:extLst>
                      </p:cNvPr>
                      <p:cNvPicPr/>
                      <p:nvPr/>
                    </p:nvPicPr>
                    <p:blipFill>
                      <a:blip r:embed="rId5"/>
                      <a:stretch>
                        <a:fillRect/>
                      </a:stretch>
                    </p:blipFill>
                    <p:spPr>
                      <a:xfrm>
                        <a:off x="274900" y="3749198"/>
                        <a:ext cx="2748209" cy="1862007"/>
                      </a:xfrm>
                      <a:prstGeom prst="rect">
                        <a:avLst/>
                      </a:prstGeom>
                    </p:spPr>
                  </p:pic>
                </p:oleObj>
              </mc:Fallback>
            </mc:AlternateContent>
          </a:graphicData>
        </a:graphic>
      </p:graphicFrame>
      <p:graphicFrame>
        <p:nvGraphicFramePr>
          <p:cNvPr id="7" name="Objekt 6">
            <a:extLst>
              <a:ext uri="{FF2B5EF4-FFF2-40B4-BE49-F238E27FC236}">
                <a16:creationId xmlns:a16="http://schemas.microsoft.com/office/drawing/2014/main" id="{DB264697-813F-0E56-CCA3-E14294CD269A}"/>
              </a:ext>
            </a:extLst>
          </p:cNvPr>
          <p:cNvGraphicFramePr>
            <a:graphicFrameLocks noChangeAspect="1"/>
          </p:cNvGraphicFramePr>
          <p:nvPr>
            <p:extLst>
              <p:ext uri="{D42A27DB-BD31-4B8C-83A1-F6EECF244321}">
                <p14:modId xmlns:p14="http://schemas.microsoft.com/office/powerpoint/2010/main" val="185036527"/>
              </p:ext>
            </p:extLst>
          </p:nvPr>
        </p:nvGraphicFramePr>
        <p:xfrm>
          <a:off x="3073162" y="3772210"/>
          <a:ext cx="2593905" cy="1802616"/>
        </p:xfrm>
        <a:graphic>
          <a:graphicData uri="http://schemas.openxmlformats.org/presentationml/2006/ole">
            <mc:AlternateContent xmlns:mc="http://schemas.openxmlformats.org/markup-compatibility/2006">
              <mc:Choice xmlns:v="urn:schemas-microsoft-com:vml" Requires="v">
                <p:oleObj spid="_x0000_s2149" name="Prism 9" r:id="rId6" imgW="3892347" imgH="2704757" progId="Prism9.Document">
                  <p:embed/>
                </p:oleObj>
              </mc:Choice>
              <mc:Fallback>
                <p:oleObj name="Prism 9" r:id="rId6" imgW="3892347" imgH="2704757" progId="Prism9.Document">
                  <p:embed/>
                  <p:pic>
                    <p:nvPicPr>
                      <p:cNvPr id="8" name="Objekt 7">
                        <a:extLst>
                          <a:ext uri="{FF2B5EF4-FFF2-40B4-BE49-F238E27FC236}">
                            <a16:creationId xmlns:a16="http://schemas.microsoft.com/office/drawing/2014/main" id="{B8A0C89B-701E-4BF1-888B-D8BBB47909A1}"/>
                          </a:ext>
                        </a:extLst>
                      </p:cNvPr>
                      <p:cNvPicPr/>
                      <p:nvPr/>
                    </p:nvPicPr>
                    <p:blipFill>
                      <a:blip r:embed="rId7"/>
                      <a:stretch>
                        <a:fillRect/>
                      </a:stretch>
                    </p:blipFill>
                    <p:spPr>
                      <a:xfrm>
                        <a:off x="3073162" y="3772210"/>
                        <a:ext cx="2593905" cy="1802616"/>
                      </a:xfrm>
                      <a:prstGeom prst="rect">
                        <a:avLst/>
                      </a:prstGeom>
                    </p:spPr>
                  </p:pic>
                </p:oleObj>
              </mc:Fallback>
            </mc:AlternateContent>
          </a:graphicData>
        </a:graphic>
      </p:graphicFrame>
      <p:graphicFrame>
        <p:nvGraphicFramePr>
          <p:cNvPr id="8" name="Objekt 7">
            <a:extLst>
              <a:ext uri="{FF2B5EF4-FFF2-40B4-BE49-F238E27FC236}">
                <a16:creationId xmlns:a16="http://schemas.microsoft.com/office/drawing/2014/main" id="{2A2C1E90-6C67-1979-7104-C98DBB5E40F8}"/>
              </a:ext>
            </a:extLst>
          </p:cNvPr>
          <p:cNvGraphicFramePr>
            <a:graphicFrameLocks noChangeAspect="1"/>
          </p:cNvGraphicFramePr>
          <p:nvPr>
            <p:extLst>
              <p:ext uri="{D42A27DB-BD31-4B8C-83A1-F6EECF244321}">
                <p14:modId xmlns:p14="http://schemas.microsoft.com/office/powerpoint/2010/main" val="2235704120"/>
              </p:ext>
            </p:extLst>
          </p:nvPr>
        </p:nvGraphicFramePr>
        <p:xfrm>
          <a:off x="3053694" y="5599349"/>
          <a:ext cx="2993067" cy="2027907"/>
        </p:xfrm>
        <a:graphic>
          <a:graphicData uri="http://schemas.openxmlformats.org/presentationml/2006/ole">
            <mc:AlternateContent xmlns:mc="http://schemas.openxmlformats.org/markup-compatibility/2006">
              <mc:Choice xmlns:v="urn:schemas-microsoft-com:vml" Requires="v">
                <p:oleObj spid="_x0000_s2150" name="Prism 9" r:id="rId8" imgW="3992825" imgH="2704757" progId="Prism9.Document">
                  <p:embed/>
                </p:oleObj>
              </mc:Choice>
              <mc:Fallback>
                <p:oleObj name="Prism 9" r:id="rId8" imgW="3992825" imgH="2704757" progId="Prism9.Document">
                  <p:embed/>
                  <p:pic>
                    <p:nvPicPr>
                      <p:cNvPr id="11" name="Objekt 10">
                        <a:extLst>
                          <a:ext uri="{FF2B5EF4-FFF2-40B4-BE49-F238E27FC236}">
                            <a16:creationId xmlns:a16="http://schemas.microsoft.com/office/drawing/2014/main" id="{BBAC6277-9216-4907-A8D2-BAC78497E57E}"/>
                          </a:ext>
                        </a:extLst>
                      </p:cNvPr>
                      <p:cNvPicPr/>
                      <p:nvPr/>
                    </p:nvPicPr>
                    <p:blipFill>
                      <a:blip r:embed="rId9"/>
                      <a:stretch>
                        <a:fillRect/>
                      </a:stretch>
                    </p:blipFill>
                    <p:spPr>
                      <a:xfrm>
                        <a:off x="3053694" y="5599349"/>
                        <a:ext cx="2993067" cy="2027907"/>
                      </a:xfrm>
                      <a:prstGeom prst="rect">
                        <a:avLst/>
                      </a:prstGeom>
                    </p:spPr>
                  </p:pic>
                </p:oleObj>
              </mc:Fallback>
            </mc:AlternateContent>
          </a:graphicData>
        </a:graphic>
      </p:graphicFrame>
      <p:graphicFrame>
        <p:nvGraphicFramePr>
          <p:cNvPr id="9" name="Objekt 8">
            <a:extLst>
              <a:ext uri="{FF2B5EF4-FFF2-40B4-BE49-F238E27FC236}">
                <a16:creationId xmlns:a16="http://schemas.microsoft.com/office/drawing/2014/main" id="{64AD056E-FF97-322E-0A2D-9D4A5C66CFD5}"/>
              </a:ext>
            </a:extLst>
          </p:cNvPr>
          <p:cNvGraphicFramePr>
            <a:graphicFrameLocks noChangeAspect="1"/>
          </p:cNvGraphicFramePr>
          <p:nvPr>
            <p:extLst>
              <p:ext uri="{D42A27DB-BD31-4B8C-83A1-F6EECF244321}">
                <p14:modId xmlns:p14="http://schemas.microsoft.com/office/powerpoint/2010/main" val="1367023078"/>
              </p:ext>
            </p:extLst>
          </p:nvPr>
        </p:nvGraphicFramePr>
        <p:xfrm>
          <a:off x="219493" y="5638650"/>
          <a:ext cx="2915153" cy="1975117"/>
        </p:xfrm>
        <a:graphic>
          <a:graphicData uri="http://schemas.openxmlformats.org/presentationml/2006/ole">
            <mc:AlternateContent xmlns:mc="http://schemas.openxmlformats.org/markup-compatibility/2006">
              <mc:Choice xmlns:v="urn:schemas-microsoft-com:vml" Requires="v">
                <p:oleObj spid="_x0000_s2151" name="Prism 9" r:id="rId10" imgW="3992825" imgH="2704757" progId="Prism9.Document">
                  <p:embed/>
                </p:oleObj>
              </mc:Choice>
              <mc:Fallback>
                <p:oleObj name="Prism 9" r:id="rId10" imgW="3992825" imgH="2704757" progId="Prism9.Document">
                  <p:embed/>
                  <p:pic>
                    <p:nvPicPr>
                      <p:cNvPr id="12" name="Objekt 11">
                        <a:extLst>
                          <a:ext uri="{FF2B5EF4-FFF2-40B4-BE49-F238E27FC236}">
                            <a16:creationId xmlns:a16="http://schemas.microsoft.com/office/drawing/2014/main" id="{007CA390-2B37-4871-B870-753DD8F14535}"/>
                          </a:ext>
                        </a:extLst>
                      </p:cNvPr>
                      <p:cNvPicPr/>
                      <p:nvPr/>
                    </p:nvPicPr>
                    <p:blipFill>
                      <a:blip r:embed="rId11"/>
                      <a:stretch>
                        <a:fillRect/>
                      </a:stretch>
                    </p:blipFill>
                    <p:spPr>
                      <a:xfrm>
                        <a:off x="219493" y="5638650"/>
                        <a:ext cx="2915153" cy="1975117"/>
                      </a:xfrm>
                      <a:prstGeom prst="rect">
                        <a:avLst/>
                      </a:prstGeom>
                    </p:spPr>
                  </p:pic>
                </p:oleObj>
              </mc:Fallback>
            </mc:AlternateContent>
          </a:graphicData>
        </a:graphic>
      </p:graphicFrame>
      <p:graphicFrame>
        <p:nvGraphicFramePr>
          <p:cNvPr id="10" name="Objekt 9">
            <a:extLst>
              <a:ext uri="{FF2B5EF4-FFF2-40B4-BE49-F238E27FC236}">
                <a16:creationId xmlns:a16="http://schemas.microsoft.com/office/drawing/2014/main" id="{8DEDE2E8-1743-41F0-2A50-0EAFA08FE20A}"/>
              </a:ext>
            </a:extLst>
          </p:cNvPr>
          <p:cNvGraphicFramePr>
            <a:graphicFrameLocks noChangeAspect="1"/>
          </p:cNvGraphicFramePr>
          <p:nvPr>
            <p:extLst>
              <p:ext uri="{D42A27DB-BD31-4B8C-83A1-F6EECF244321}">
                <p14:modId xmlns:p14="http://schemas.microsoft.com/office/powerpoint/2010/main" val="3719962795"/>
              </p:ext>
            </p:extLst>
          </p:nvPr>
        </p:nvGraphicFramePr>
        <p:xfrm>
          <a:off x="388744" y="7713962"/>
          <a:ext cx="2866627" cy="1802616"/>
        </p:xfrm>
        <a:graphic>
          <a:graphicData uri="http://schemas.openxmlformats.org/presentationml/2006/ole">
            <mc:AlternateContent xmlns:mc="http://schemas.openxmlformats.org/markup-compatibility/2006">
              <mc:Choice xmlns:v="urn:schemas-microsoft-com:vml" Requires="v">
                <p:oleObj spid="_x0000_s2152" name="Prism 10" r:id="rId12" imgW="3887665" imgH="2444005" progId="Prism10.Document">
                  <p:embed/>
                </p:oleObj>
              </mc:Choice>
              <mc:Fallback>
                <p:oleObj name="Prism 10" r:id="rId12" imgW="3887665" imgH="2444005" progId="Prism10.Document">
                  <p:embed/>
                  <p:pic>
                    <p:nvPicPr>
                      <p:cNvPr id="4" name="Objekt 3">
                        <a:extLst>
                          <a:ext uri="{FF2B5EF4-FFF2-40B4-BE49-F238E27FC236}">
                            <a16:creationId xmlns:a16="http://schemas.microsoft.com/office/drawing/2014/main" id="{31850003-1FC8-48DD-A421-4C54F53F734E}"/>
                          </a:ext>
                        </a:extLst>
                      </p:cNvPr>
                      <p:cNvPicPr/>
                      <p:nvPr/>
                    </p:nvPicPr>
                    <p:blipFill>
                      <a:blip r:embed="rId13"/>
                      <a:stretch>
                        <a:fillRect/>
                      </a:stretch>
                    </p:blipFill>
                    <p:spPr>
                      <a:xfrm>
                        <a:off x="388744" y="7713962"/>
                        <a:ext cx="2866627" cy="1802616"/>
                      </a:xfrm>
                      <a:prstGeom prst="rect">
                        <a:avLst/>
                      </a:prstGeom>
                    </p:spPr>
                  </p:pic>
                </p:oleObj>
              </mc:Fallback>
            </mc:AlternateContent>
          </a:graphicData>
        </a:graphic>
      </p:graphicFrame>
      <p:sp>
        <p:nvSpPr>
          <p:cNvPr id="11" name="Textfeld 10">
            <a:extLst>
              <a:ext uri="{FF2B5EF4-FFF2-40B4-BE49-F238E27FC236}">
                <a16:creationId xmlns:a16="http://schemas.microsoft.com/office/drawing/2014/main" id="{C48C2E79-D35D-6F6D-5F0B-0C113E578EFA}"/>
              </a:ext>
            </a:extLst>
          </p:cNvPr>
          <p:cNvSpPr txBox="1"/>
          <p:nvPr/>
        </p:nvSpPr>
        <p:spPr>
          <a:xfrm>
            <a:off x="448028" y="1605735"/>
            <a:ext cx="324128" cy="369332"/>
          </a:xfrm>
          <a:prstGeom prst="rect">
            <a:avLst/>
          </a:prstGeom>
          <a:noFill/>
        </p:spPr>
        <p:txBody>
          <a:bodyPr wrap="none" rtlCol="0">
            <a:spAutoFit/>
          </a:bodyPr>
          <a:lstStyle/>
          <a:p>
            <a:r>
              <a:rPr lang="en-US" b="1" dirty="0"/>
              <a:t>A</a:t>
            </a:r>
          </a:p>
        </p:txBody>
      </p:sp>
      <p:sp>
        <p:nvSpPr>
          <p:cNvPr id="12" name="Textfeld 11">
            <a:extLst>
              <a:ext uri="{FF2B5EF4-FFF2-40B4-BE49-F238E27FC236}">
                <a16:creationId xmlns:a16="http://schemas.microsoft.com/office/drawing/2014/main" id="{0EBE42BD-5D4F-085E-EDB5-6B20EC6982B0}"/>
              </a:ext>
            </a:extLst>
          </p:cNvPr>
          <p:cNvSpPr txBox="1"/>
          <p:nvPr/>
        </p:nvSpPr>
        <p:spPr>
          <a:xfrm>
            <a:off x="3073162" y="1605735"/>
            <a:ext cx="314510" cy="369332"/>
          </a:xfrm>
          <a:prstGeom prst="rect">
            <a:avLst/>
          </a:prstGeom>
          <a:noFill/>
        </p:spPr>
        <p:txBody>
          <a:bodyPr wrap="none" rtlCol="0">
            <a:spAutoFit/>
          </a:bodyPr>
          <a:lstStyle/>
          <a:p>
            <a:r>
              <a:rPr lang="en-US" b="1" dirty="0"/>
              <a:t>B</a:t>
            </a:r>
          </a:p>
        </p:txBody>
      </p:sp>
      <p:sp>
        <p:nvSpPr>
          <p:cNvPr id="13" name="Textfeld 12">
            <a:extLst>
              <a:ext uri="{FF2B5EF4-FFF2-40B4-BE49-F238E27FC236}">
                <a16:creationId xmlns:a16="http://schemas.microsoft.com/office/drawing/2014/main" id="{341C3011-8E34-7C46-513C-1FA7DC0F62FC}"/>
              </a:ext>
            </a:extLst>
          </p:cNvPr>
          <p:cNvSpPr txBox="1"/>
          <p:nvPr/>
        </p:nvSpPr>
        <p:spPr>
          <a:xfrm>
            <a:off x="465662" y="3571946"/>
            <a:ext cx="306494" cy="369332"/>
          </a:xfrm>
          <a:prstGeom prst="rect">
            <a:avLst/>
          </a:prstGeom>
          <a:noFill/>
        </p:spPr>
        <p:txBody>
          <a:bodyPr wrap="none" rtlCol="0">
            <a:spAutoFit/>
          </a:bodyPr>
          <a:lstStyle/>
          <a:p>
            <a:r>
              <a:rPr lang="en-US" b="1" dirty="0"/>
              <a:t>C</a:t>
            </a:r>
          </a:p>
        </p:txBody>
      </p:sp>
      <p:sp>
        <p:nvSpPr>
          <p:cNvPr id="14" name="Textfeld 13">
            <a:extLst>
              <a:ext uri="{FF2B5EF4-FFF2-40B4-BE49-F238E27FC236}">
                <a16:creationId xmlns:a16="http://schemas.microsoft.com/office/drawing/2014/main" id="{46A1847E-F2BA-DEB0-A8F5-4E5C6F0AE7F0}"/>
              </a:ext>
            </a:extLst>
          </p:cNvPr>
          <p:cNvSpPr txBox="1"/>
          <p:nvPr/>
        </p:nvSpPr>
        <p:spPr>
          <a:xfrm>
            <a:off x="3109073" y="3602542"/>
            <a:ext cx="330540" cy="369332"/>
          </a:xfrm>
          <a:prstGeom prst="rect">
            <a:avLst/>
          </a:prstGeom>
          <a:noFill/>
        </p:spPr>
        <p:txBody>
          <a:bodyPr wrap="none" rtlCol="0">
            <a:spAutoFit/>
          </a:bodyPr>
          <a:lstStyle/>
          <a:p>
            <a:r>
              <a:rPr lang="en-US" b="1" dirty="0"/>
              <a:t>D</a:t>
            </a:r>
          </a:p>
        </p:txBody>
      </p:sp>
      <p:sp>
        <p:nvSpPr>
          <p:cNvPr id="15" name="Textfeld 14">
            <a:extLst>
              <a:ext uri="{FF2B5EF4-FFF2-40B4-BE49-F238E27FC236}">
                <a16:creationId xmlns:a16="http://schemas.microsoft.com/office/drawing/2014/main" id="{EF7B8B60-48C5-F00C-565C-3B69CB9AB58C}"/>
              </a:ext>
            </a:extLst>
          </p:cNvPr>
          <p:cNvSpPr txBox="1"/>
          <p:nvPr/>
        </p:nvSpPr>
        <p:spPr>
          <a:xfrm>
            <a:off x="424010" y="5435936"/>
            <a:ext cx="296876" cy="369332"/>
          </a:xfrm>
          <a:prstGeom prst="rect">
            <a:avLst/>
          </a:prstGeom>
          <a:noFill/>
        </p:spPr>
        <p:txBody>
          <a:bodyPr wrap="none" rtlCol="0">
            <a:spAutoFit/>
          </a:bodyPr>
          <a:lstStyle/>
          <a:p>
            <a:r>
              <a:rPr lang="en-US" b="1" dirty="0"/>
              <a:t>E</a:t>
            </a:r>
          </a:p>
        </p:txBody>
      </p:sp>
      <p:sp>
        <p:nvSpPr>
          <p:cNvPr id="18" name="Textfeld 17">
            <a:extLst>
              <a:ext uri="{FF2B5EF4-FFF2-40B4-BE49-F238E27FC236}">
                <a16:creationId xmlns:a16="http://schemas.microsoft.com/office/drawing/2014/main" id="{A56C9005-289E-90E1-7ABD-B158D5649900}"/>
              </a:ext>
            </a:extLst>
          </p:cNvPr>
          <p:cNvSpPr txBox="1"/>
          <p:nvPr/>
        </p:nvSpPr>
        <p:spPr>
          <a:xfrm>
            <a:off x="3149149" y="5464903"/>
            <a:ext cx="290464" cy="369332"/>
          </a:xfrm>
          <a:prstGeom prst="rect">
            <a:avLst/>
          </a:prstGeom>
          <a:noFill/>
        </p:spPr>
        <p:txBody>
          <a:bodyPr wrap="none" rtlCol="0">
            <a:spAutoFit/>
          </a:bodyPr>
          <a:lstStyle/>
          <a:p>
            <a:r>
              <a:rPr lang="en-US" b="1" dirty="0"/>
              <a:t>F</a:t>
            </a:r>
          </a:p>
        </p:txBody>
      </p:sp>
      <p:sp>
        <p:nvSpPr>
          <p:cNvPr id="19" name="Textfeld 18">
            <a:extLst>
              <a:ext uri="{FF2B5EF4-FFF2-40B4-BE49-F238E27FC236}">
                <a16:creationId xmlns:a16="http://schemas.microsoft.com/office/drawing/2014/main" id="{985ADBA0-389D-5E97-DE05-6C50FC6FDD80}"/>
              </a:ext>
            </a:extLst>
          </p:cNvPr>
          <p:cNvSpPr txBox="1"/>
          <p:nvPr/>
        </p:nvSpPr>
        <p:spPr>
          <a:xfrm>
            <a:off x="388744" y="7532265"/>
            <a:ext cx="332142" cy="369332"/>
          </a:xfrm>
          <a:prstGeom prst="rect">
            <a:avLst/>
          </a:prstGeom>
          <a:noFill/>
        </p:spPr>
        <p:txBody>
          <a:bodyPr wrap="none" rtlCol="0">
            <a:spAutoFit/>
          </a:bodyPr>
          <a:lstStyle/>
          <a:p>
            <a:r>
              <a:rPr lang="en-US" b="1" dirty="0"/>
              <a:t>G</a:t>
            </a:r>
          </a:p>
        </p:txBody>
      </p:sp>
      <p:graphicFrame>
        <p:nvGraphicFramePr>
          <p:cNvPr id="16" name="Objekt 15">
            <a:extLst>
              <a:ext uri="{FF2B5EF4-FFF2-40B4-BE49-F238E27FC236}">
                <a16:creationId xmlns:a16="http://schemas.microsoft.com/office/drawing/2014/main" id="{B69EB7C7-81FF-4357-9E54-CA9D8118EB46}"/>
              </a:ext>
            </a:extLst>
          </p:cNvPr>
          <p:cNvGraphicFramePr>
            <a:graphicFrameLocks noChangeAspect="1"/>
          </p:cNvGraphicFramePr>
          <p:nvPr>
            <p:extLst>
              <p:ext uri="{D42A27DB-BD31-4B8C-83A1-F6EECF244321}">
                <p14:modId xmlns:p14="http://schemas.microsoft.com/office/powerpoint/2010/main" val="3823030669"/>
              </p:ext>
            </p:extLst>
          </p:nvPr>
        </p:nvGraphicFramePr>
        <p:xfrm>
          <a:off x="274900" y="1681135"/>
          <a:ext cx="2876571" cy="2159737"/>
        </p:xfrm>
        <a:graphic>
          <a:graphicData uri="http://schemas.openxmlformats.org/presentationml/2006/ole">
            <mc:AlternateContent xmlns:mc="http://schemas.openxmlformats.org/markup-compatibility/2006">
              <mc:Choice xmlns:v="urn:schemas-microsoft-com:vml" Requires="v">
                <p:oleObj spid="_x0000_s2153" name="Prism 10" r:id="rId14" imgW="3956451" imgH="2970190" progId="Prism10.Document">
                  <p:embed/>
                </p:oleObj>
              </mc:Choice>
              <mc:Fallback>
                <p:oleObj name="Prism 10" r:id="rId14" imgW="3956451" imgH="2970190" progId="Prism10.Document">
                  <p:embed/>
                  <p:pic>
                    <p:nvPicPr>
                      <p:cNvPr id="0" name=""/>
                      <p:cNvPicPr/>
                      <p:nvPr/>
                    </p:nvPicPr>
                    <p:blipFill>
                      <a:blip r:embed="rId15"/>
                      <a:stretch>
                        <a:fillRect/>
                      </a:stretch>
                    </p:blipFill>
                    <p:spPr>
                      <a:xfrm>
                        <a:off x="274900" y="1681135"/>
                        <a:ext cx="2876571" cy="2159737"/>
                      </a:xfrm>
                      <a:prstGeom prst="rect">
                        <a:avLst/>
                      </a:prstGeom>
                    </p:spPr>
                  </p:pic>
                </p:oleObj>
              </mc:Fallback>
            </mc:AlternateContent>
          </a:graphicData>
        </a:graphic>
      </p:graphicFrame>
      <p:graphicFrame>
        <p:nvGraphicFramePr>
          <p:cNvPr id="17" name="Objekt 16">
            <a:extLst>
              <a:ext uri="{FF2B5EF4-FFF2-40B4-BE49-F238E27FC236}">
                <a16:creationId xmlns:a16="http://schemas.microsoft.com/office/drawing/2014/main" id="{29F7E9DE-4877-40F8-A11E-FA30A1B95602}"/>
              </a:ext>
            </a:extLst>
          </p:cNvPr>
          <p:cNvGraphicFramePr>
            <a:graphicFrameLocks noChangeAspect="1"/>
          </p:cNvGraphicFramePr>
          <p:nvPr>
            <p:extLst>
              <p:ext uri="{D42A27DB-BD31-4B8C-83A1-F6EECF244321}">
                <p14:modId xmlns:p14="http://schemas.microsoft.com/office/powerpoint/2010/main" val="3786326020"/>
              </p:ext>
            </p:extLst>
          </p:nvPr>
        </p:nvGraphicFramePr>
        <p:xfrm>
          <a:off x="2881346" y="1666805"/>
          <a:ext cx="2993067" cy="2194131"/>
        </p:xfrm>
        <a:graphic>
          <a:graphicData uri="http://schemas.openxmlformats.org/presentationml/2006/ole">
            <mc:AlternateContent xmlns:mc="http://schemas.openxmlformats.org/markup-compatibility/2006">
              <mc:Choice xmlns:v="urn:schemas-microsoft-com:vml" Requires="v">
                <p:oleObj spid="_x0000_s2154" name="Prism 10" r:id="rId16" imgW="4032440" imgH="2956144" progId="Prism10.Document">
                  <p:embed/>
                </p:oleObj>
              </mc:Choice>
              <mc:Fallback>
                <p:oleObj name="Prism 10" r:id="rId16" imgW="4032440" imgH="2956144" progId="Prism10.Document">
                  <p:embed/>
                  <p:pic>
                    <p:nvPicPr>
                      <p:cNvPr id="0" name=""/>
                      <p:cNvPicPr/>
                      <p:nvPr/>
                    </p:nvPicPr>
                    <p:blipFill>
                      <a:blip r:embed="rId17"/>
                      <a:stretch>
                        <a:fillRect/>
                      </a:stretch>
                    </p:blipFill>
                    <p:spPr>
                      <a:xfrm>
                        <a:off x="2881346" y="1666805"/>
                        <a:ext cx="2993067" cy="2194131"/>
                      </a:xfrm>
                      <a:prstGeom prst="rect">
                        <a:avLst/>
                      </a:prstGeom>
                    </p:spPr>
                  </p:pic>
                </p:oleObj>
              </mc:Fallback>
            </mc:AlternateContent>
          </a:graphicData>
        </a:graphic>
      </p:graphicFrame>
    </p:spTree>
    <p:extLst>
      <p:ext uri="{BB962C8B-B14F-4D97-AF65-F5344CB8AC3E}">
        <p14:creationId xmlns:p14="http://schemas.microsoft.com/office/powerpoint/2010/main" val="2300628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A53ABE-25D8-4503-AAD9-D4FA54552F03}"/>
              </a:ext>
            </a:extLst>
          </p:cNvPr>
          <p:cNvSpPr>
            <a:spLocks noGrp="1"/>
          </p:cNvSpPr>
          <p:nvPr>
            <p:ph type="title"/>
          </p:nvPr>
        </p:nvSpPr>
        <p:spPr>
          <a:xfrm>
            <a:off x="358458" y="205218"/>
            <a:ext cx="6202362" cy="939888"/>
          </a:xfrm>
        </p:spPr>
        <p:txBody>
          <a:bodyPr>
            <a:noAutofit/>
          </a:bodyPr>
          <a:lstStyle/>
          <a:p>
            <a:r>
              <a:rPr lang="de-DE" sz="1100" b="1" dirty="0" err="1"/>
              <a:t>Supplementary</a:t>
            </a:r>
            <a:r>
              <a:rPr lang="de-DE" sz="1100" b="1" dirty="0"/>
              <a:t> </a:t>
            </a:r>
            <a:r>
              <a:rPr lang="de-DE" sz="1100" b="1" dirty="0" err="1"/>
              <a:t>figure</a:t>
            </a:r>
            <a:r>
              <a:rPr lang="de-DE" sz="1100" b="1" dirty="0"/>
              <a:t> 3 </a:t>
            </a:r>
            <a:r>
              <a:rPr lang="en-US" sz="1100" b="1" dirty="0"/>
              <a:t>– DAG profile in liver and muscle of HFD fed mice.</a:t>
            </a:r>
            <a:br>
              <a:rPr lang="en-US" sz="1100" b="1" dirty="0"/>
            </a:br>
            <a:r>
              <a:rPr lang="en-US" sz="1100" b="1" dirty="0"/>
              <a:t> </a:t>
            </a:r>
            <a:r>
              <a:rPr lang="de-DE" sz="1100" dirty="0"/>
              <a:t>(A) DAGs in </a:t>
            </a:r>
            <a:r>
              <a:rPr lang="de-DE" sz="1100" dirty="0" err="1"/>
              <a:t>membrane</a:t>
            </a:r>
            <a:r>
              <a:rPr lang="de-DE" sz="1100" dirty="0"/>
              <a:t> in </a:t>
            </a:r>
            <a:r>
              <a:rPr lang="de-DE" sz="1100" dirty="0" err="1"/>
              <a:t>the</a:t>
            </a:r>
            <a:r>
              <a:rPr lang="de-DE" sz="1100" dirty="0"/>
              <a:t> </a:t>
            </a:r>
            <a:r>
              <a:rPr lang="de-DE" sz="1100" dirty="0" err="1"/>
              <a:t>liver</a:t>
            </a:r>
            <a:r>
              <a:rPr lang="de-DE" sz="1100" dirty="0"/>
              <a:t>, (B) DAGs in </a:t>
            </a:r>
            <a:r>
              <a:rPr lang="de-DE" sz="1100" dirty="0" err="1"/>
              <a:t>cytosol</a:t>
            </a:r>
            <a:r>
              <a:rPr lang="de-DE" sz="1100" dirty="0"/>
              <a:t> in </a:t>
            </a:r>
            <a:r>
              <a:rPr lang="de-DE" sz="1100" dirty="0" err="1"/>
              <a:t>the</a:t>
            </a:r>
            <a:r>
              <a:rPr lang="de-DE" sz="1100" dirty="0"/>
              <a:t> </a:t>
            </a:r>
            <a:r>
              <a:rPr lang="de-DE" sz="1100" dirty="0" err="1"/>
              <a:t>liver</a:t>
            </a:r>
            <a:r>
              <a:rPr lang="de-DE" sz="1100" dirty="0"/>
              <a:t>, (C) DAGs in </a:t>
            </a:r>
            <a:r>
              <a:rPr lang="de-DE" sz="1100" dirty="0" err="1"/>
              <a:t>membrane</a:t>
            </a:r>
            <a:r>
              <a:rPr lang="de-DE" sz="1100" dirty="0"/>
              <a:t> in </a:t>
            </a:r>
            <a:r>
              <a:rPr lang="de-DE" sz="1100" dirty="0" err="1"/>
              <a:t>the</a:t>
            </a:r>
            <a:r>
              <a:rPr lang="de-DE" sz="1100" dirty="0"/>
              <a:t> </a:t>
            </a:r>
            <a:r>
              <a:rPr lang="de-DE" sz="1100" dirty="0" err="1"/>
              <a:t>muscle</a:t>
            </a:r>
            <a:r>
              <a:rPr lang="de-DE" sz="1100" dirty="0"/>
              <a:t>, (D) DAGs in </a:t>
            </a:r>
            <a:r>
              <a:rPr lang="de-DE" sz="1100" dirty="0" err="1"/>
              <a:t>cytosol</a:t>
            </a:r>
            <a:r>
              <a:rPr lang="de-DE" sz="1100" dirty="0"/>
              <a:t> in </a:t>
            </a:r>
            <a:r>
              <a:rPr lang="de-DE" sz="1100" dirty="0" err="1"/>
              <a:t>the</a:t>
            </a:r>
            <a:r>
              <a:rPr lang="de-DE" sz="1100" dirty="0"/>
              <a:t> </a:t>
            </a:r>
            <a:r>
              <a:rPr lang="de-DE" sz="1100" dirty="0" err="1"/>
              <a:t>muscle</a:t>
            </a:r>
            <a:r>
              <a:rPr lang="de-DE" sz="1100" dirty="0"/>
              <a:t> (</a:t>
            </a:r>
            <a:r>
              <a:rPr lang="de-DE" sz="1100" dirty="0" err="1"/>
              <a:t>n</a:t>
            </a:r>
            <a:r>
              <a:rPr lang="de-DE" sz="1100" dirty="0"/>
              <a:t>=5) Data </a:t>
            </a:r>
            <a:r>
              <a:rPr lang="de-DE" sz="1100" dirty="0" err="1"/>
              <a:t>represents</a:t>
            </a:r>
            <a:r>
              <a:rPr lang="de-DE" sz="1100" dirty="0"/>
              <a:t> </a:t>
            </a:r>
            <a:r>
              <a:rPr lang="de-DE" sz="1100" dirty="0" err="1"/>
              <a:t>mean</a:t>
            </a:r>
            <a:r>
              <a:rPr lang="de-DE" sz="1100" dirty="0"/>
              <a:t> ± SEM. *P &lt; 0.05, **P &lt; 0.01. </a:t>
            </a:r>
            <a:br>
              <a:rPr lang="de-DE" sz="1100" dirty="0"/>
            </a:br>
            <a:endParaRPr lang="de-DE" sz="1100" dirty="0"/>
          </a:p>
        </p:txBody>
      </p:sp>
      <p:sp>
        <p:nvSpPr>
          <p:cNvPr id="9" name="Textfeld 8">
            <a:extLst>
              <a:ext uri="{FF2B5EF4-FFF2-40B4-BE49-F238E27FC236}">
                <a16:creationId xmlns:a16="http://schemas.microsoft.com/office/drawing/2014/main" id="{7E390FCE-356B-4AB5-9D85-637E9B7309D8}"/>
              </a:ext>
            </a:extLst>
          </p:cNvPr>
          <p:cNvSpPr txBox="1"/>
          <p:nvPr/>
        </p:nvSpPr>
        <p:spPr>
          <a:xfrm>
            <a:off x="618663" y="919643"/>
            <a:ext cx="324128" cy="369332"/>
          </a:xfrm>
          <a:prstGeom prst="rect">
            <a:avLst/>
          </a:prstGeom>
          <a:noFill/>
        </p:spPr>
        <p:txBody>
          <a:bodyPr wrap="none" rtlCol="0">
            <a:spAutoFit/>
          </a:bodyPr>
          <a:lstStyle/>
          <a:p>
            <a:r>
              <a:rPr lang="en-US" b="1" dirty="0"/>
              <a:t>A</a:t>
            </a:r>
          </a:p>
        </p:txBody>
      </p:sp>
      <p:sp>
        <p:nvSpPr>
          <p:cNvPr id="10" name="Textfeld 9">
            <a:extLst>
              <a:ext uri="{FF2B5EF4-FFF2-40B4-BE49-F238E27FC236}">
                <a16:creationId xmlns:a16="http://schemas.microsoft.com/office/drawing/2014/main" id="{8AB29596-9AF3-41DE-A644-1102FDAEBBF1}"/>
              </a:ext>
            </a:extLst>
          </p:cNvPr>
          <p:cNvSpPr txBox="1"/>
          <p:nvPr/>
        </p:nvSpPr>
        <p:spPr>
          <a:xfrm>
            <a:off x="559878" y="2854599"/>
            <a:ext cx="314510" cy="369332"/>
          </a:xfrm>
          <a:prstGeom prst="rect">
            <a:avLst/>
          </a:prstGeom>
          <a:noFill/>
        </p:spPr>
        <p:txBody>
          <a:bodyPr wrap="none" rtlCol="0">
            <a:spAutoFit/>
          </a:bodyPr>
          <a:lstStyle/>
          <a:p>
            <a:r>
              <a:rPr lang="en-US" b="1" dirty="0"/>
              <a:t>B</a:t>
            </a:r>
          </a:p>
        </p:txBody>
      </p:sp>
      <p:sp>
        <p:nvSpPr>
          <p:cNvPr id="11" name="Textfeld 10">
            <a:extLst>
              <a:ext uri="{FF2B5EF4-FFF2-40B4-BE49-F238E27FC236}">
                <a16:creationId xmlns:a16="http://schemas.microsoft.com/office/drawing/2014/main" id="{CDA62A17-4110-46DF-B962-63FA04DE878F}"/>
              </a:ext>
            </a:extLst>
          </p:cNvPr>
          <p:cNvSpPr txBox="1"/>
          <p:nvPr/>
        </p:nvSpPr>
        <p:spPr>
          <a:xfrm>
            <a:off x="628281" y="4889949"/>
            <a:ext cx="306494" cy="369332"/>
          </a:xfrm>
          <a:prstGeom prst="rect">
            <a:avLst/>
          </a:prstGeom>
          <a:noFill/>
        </p:spPr>
        <p:txBody>
          <a:bodyPr wrap="none" rtlCol="0">
            <a:spAutoFit/>
          </a:bodyPr>
          <a:lstStyle/>
          <a:p>
            <a:r>
              <a:rPr lang="en-US" b="1" dirty="0"/>
              <a:t>C</a:t>
            </a:r>
          </a:p>
        </p:txBody>
      </p:sp>
      <p:sp>
        <p:nvSpPr>
          <p:cNvPr id="12" name="Textfeld 11">
            <a:extLst>
              <a:ext uri="{FF2B5EF4-FFF2-40B4-BE49-F238E27FC236}">
                <a16:creationId xmlns:a16="http://schemas.microsoft.com/office/drawing/2014/main" id="{135FD4D0-4158-40AE-8BD9-D1E7EF4E086B}"/>
              </a:ext>
            </a:extLst>
          </p:cNvPr>
          <p:cNvSpPr txBox="1"/>
          <p:nvPr/>
        </p:nvSpPr>
        <p:spPr>
          <a:xfrm>
            <a:off x="618663" y="7003049"/>
            <a:ext cx="330540" cy="369332"/>
          </a:xfrm>
          <a:prstGeom prst="rect">
            <a:avLst/>
          </a:prstGeom>
          <a:noFill/>
        </p:spPr>
        <p:txBody>
          <a:bodyPr wrap="none" rtlCol="0">
            <a:spAutoFit/>
          </a:bodyPr>
          <a:lstStyle/>
          <a:p>
            <a:r>
              <a:rPr lang="en-US" b="1" dirty="0"/>
              <a:t>D</a:t>
            </a:r>
          </a:p>
        </p:txBody>
      </p:sp>
      <p:graphicFrame>
        <p:nvGraphicFramePr>
          <p:cNvPr id="20" name="Objekt 19">
            <a:extLst>
              <a:ext uri="{FF2B5EF4-FFF2-40B4-BE49-F238E27FC236}">
                <a16:creationId xmlns:a16="http://schemas.microsoft.com/office/drawing/2014/main" id="{D1DEBC08-85AE-4839-A78B-98FC8AC1C72C}"/>
              </a:ext>
            </a:extLst>
          </p:cNvPr>
          <p:cNvGraphicFramePr>
            <a:graphicFrameLocks noChangeAspect="1"/>
          </p:cNvGraphicFramePr>
          <p:nvPr>
            <p:extLst>
              <p:ext uri="{D42A27DB-BD31-4B8C-83A1-F6EECF244321}">
                <p14:modId xmlns:p14="http://schemas.microsoft.com/office/powerpoint/2010/main" val="2184768736"/>
              </p:ext>
            </p:extLst>
          </p:nvPr>
        </p:nvGraphicFramePr>
        <p:xfrm>
          <a:off x="618663" y="5265466"/>
          <a:ext cx="4608245" cy="2039068"/>
        </p:xfrm>
        <a:graphic>
          <a:graphicData uri="http://schemas.openxmlformats.org/presentationml/2006/ole">
            <mc:AlternateContent xmlns:mc="http://schemas.openxmlformats.org/markup-compatibility/2006">
              <mc:Choice xmlns:v="urn:schemas-microsoft-com:vml" Requires="v">
                <p:oleObj spid="_x0000_s3127" name="Prism 10" r:id="rId3" imgW="6113664" imgH="2704757" progId="Prism10.Document">
                  <p:embed/>
                </p:oleObj>
              </mc:Choice>
              <mc:Fallback>
                <p:oleObj name="Prism 10" r:id="rId3" imgW="6113664" imgH="2704757" progId="Prism10.Document">
                  <p:embed/>
                  <p:pic>
                    <p:nvPicPr>
                      <p:cNvPr id="0" name=""/>
                      <p:cNvPicPr/>
                      <p:nvPr/>
                    </p:nvPicPr>
                    <p:blipFill>
                      <a:blip r:embed="rId4"/>
                      <a:stretch>
                        <a:fillRect/>
                      </a:stretch>
                    </p:blipFill>
                    <p:spPr>
                      <a:xfrm>
                        <a:off x="618663" y="5265466"/>
                        <a:ext cx="4608245" cy="2039068"/>
                      </a:xfrm>
                      <a:prstGeom prst="rect">
                        <a:avLst/>
                      </a:prstGeom>
                    </p:spPr>
                  </p:pic>
                </p:oleObj>
              </mc:Fallback>
            </mc:AlternateContent>
          </a:graphicData>
        </a:graphic>
      </p:graphicFrame>
      <p:graphicFrame>
        <p:nvGraphicFramePr>
          <p:cNvPr id="21" name="Objekt 20">
            <a:extLst>
              <a:ext uri="{FF2B5EF4-FFF2-40B4-BE49-F238E27FC236}">
                <a16:creationId xmlns:a16="http://schemas.microsoft.com/office/drawing/2014/main" id="{0CBC488E-E251-4F3E-9D9A-8190652DA8A1}"/>
              </a:ext>
            </a:extLst>
          </p:cNvPr>
          <p:cNvGraphicFramePr>
            <a:graphicFrameLocks noChangeAspect="1"/>
          </p:cNvGraphicFramePr>
          <p:nvPr>
            <p:extLst>
              <p:ext uri="{D42A27DB-BD31-4B8C-83A1-F6EECF244321}">
                <p14:modId xmlns:p14="http://schemas.microsoft.com/office/powerpoint/2010/main" val="3552431941"/>
              </p:ext>
            </p:extLst>
          </p:nvPr>
        </p:nvGraphicFramePr>
        <p:xfrm>
          <a:off x="618663" y="7363182"/>
          <a:ext cx="4521404" cy="2001681"/>
        </p:xfrm>
        <a:graphic>
          <a:graphicData uri="http://schemas.openxmlformats.org/presentationml/2006/ole">
            <mc:AlternateContent xmlns:mc="http://schemas.openxmlformats.org/markup-compatibility/2006">
              <mc:Choice xmlns:v="urn:schemas-microsoft-com:vml" Requires="v">
                <p:oleObj spid="_x0000_s3128" name="Prism 10" r:id="rId5" imgW="6110423" imgH="2704757" progId="Prism10.Document">
                  <p:embed/>
                </p:oleObj>
              </mc:Choice>
              <mc:Fallback>
                <p:oleObj name="Prism 10" r:id="rId5" imgW="6110423" imgH="2704757" progId="Prism10.Document">
                  <p:embed/>
                  <p:pic>
                    <p:nvPicPr>
                      <p:cNvPr id="0" name=""/>
                      <p:cNvPicPr/>
                      <p:nvPr/>
                    </p:nvPicPr>
                    <p:blipFill>
                      <a:blip r:embed="rId6"/>
                      <a:stretch>
                        <a:fillRect/>
                      </a:stretch>
                    </p:blipFill>
                    <p:spPr>
                      <a:xfrm>
                        <a:off x="618663" y="7363182"/>
                        <a:ext cx="4521404" cy="2001681"/>
                      </a:xfrm>
                      <a:prstGeom prst="rect">
                        <a:avLst/>
                      </a:prstGeom>
                    </p:spPr>
                  </p:pic>
                </p:oleObj>
              </mc:Fallback>
            </mc:AlternateContent>
          </a:graphicData>
        </a:graphic>
      </p:graphicFrame>
      <p:graphicFrame>
        <p:nvGraphicFramePr>
          <p:cNvPr id="22" name="Objekt 21">
            <a:extLst>
              <a:ext uri="{FF2B5EF4-FFF2-40B4-BE49-F238E27FC236}">
                <a16:creationId xmlns:a16="http://schemas.microsoft.com/office/drawing/2014/main" id="{2A26DB23-B182-4EAC-A2AA-B3DC9E903221}"/>
              </a:ext>
            </a:extLst>
          </p:cNvPr>
          <p:cNvGraphicFramePr>
            <a:graphicFrameLocks noChangeAspect="1"/>
          </p:cNvGraphicFramePr>
          <p:nvPr>
            <p:extLst>
              <p:ext uri="{D42A27DB-BD31-4B8C-83A1-F6EECF244321}">
                <p14:modId xmlns:p14="http://schemas.microsoft.com/office/powerpoint/2010/main" val="413190619"/>
              </p:ext>
            </p:extLst>
          </p:nvPr>
        </p:nvGraphicFramePr>
        <p:xfrm>
          <a:off x="474382" y="3216535"/>
          <a:ext cx="4752526" cy="2077021"/>
        </p:xfrm>
        <a:graphic>
          <a:graphicData uri="http://schemas.openxmlformats.org/presentationml/2006/ole">
            <mc:AlternateContent xmlns:mc="http://schemas.openxmlformats.org/markup-compatibility/2006">
              <mc:Choice xmlns:v="urn:schemas-microsoft-com:vml" Requires="v">
                <p:oleObj spid="_x0000_s3129" name="Prism 10" r:id="rId7" imgW="6189653" imgH="2704757" progId="Prism10.Document">
                  <p:embed/>
                </p:oleObj>
              </mc:Choice>
              <mc:Fallback>
                <p:oleObj name="Prism 10" r:id="rId7" imgW="6189653" imgH="2704757" progId="Prism10.Document">
                  <p:embed/>
                  <p:pic>
                    <p:nvPicPr>
                      <p:cNvPr id="0" name=""/>
                      <p:cNvPicPr/>
                      <p:nvPr/>
                    </p:nvPicPr>
                    <p:blipFill>
                      <a:blip r:embed="rId8"/>
                      <a:stretch>
                        <a:fillRect/>
                      </a:stretch>
                    </p:blipFill>
                    <p:spPr>
                      <a:xfrm>
                        <a:off x="474382" y="3216535"/>
                        <a:ext cx="4752526" cy="2077021"/>
                      </a:xfrm>
                      <a:prstGeom prst="rect">
                        <a:avLst/>
                      </a:prstGeom>
                    </p:spPr>
                  </p:pic>
                </p:oleObj>
              </mc:Fallback>
            </mc:AlternateContent>
          </a:graphicData>
        </a:graphic>
      </p:graphicFrame>
      <p:graphicFrame>
        <p:nvGraphicFramePr>
          <p:cNvPr id="24" name="Objekt 23">
            <a:extLst>
              <a:ext uri="{FF2B5EF4-FFF2-40B4-BE49-F238E27FC236}">
                <a16:creationId xmlns:a16="http://schemas.microsoft.com/office/drawing/2014/main" id="{39137A80-2036-4119-9F74-0203E82172B6}"/>
              </a:ext>
            </a:extLst>
          </p:cNvPr>
          <p:cNvGraphicFramePr>
            <a:graphicFrameLocks noChangeAspect="1"/>
          </p:cNvGraphicFramePr>
          <p:nvPr>
            <p:extLst>
              <p:ext uri="{D42A27DB-BD31-4B8C-83A1-F6EECF244321}">
                <p14:modId xmlns:p14="http://schemas.microsoft.com/office/powerpoint/2010/main" val="1725752592"/>
              </p:ext>
            </p:extLst>
          </p:nvPr>
        </p:nvGraphicFramePr>
        <p:xfrm>
          <a:off x="474382" y="1145106"/>
          <a:ext cx="4752526" cy="2078620"/>
        </p:xfrm>
        <a:graphic>
          <a:graphicData uri="http://schemas.openxmlformats.org/presentationml/2006/ole">
            <mc:AlternateContent xmlns:mc="http://schemas.openxmlformats.org/markup-compatibility/2006">
              <mc:Choice xmlns:v="urn:schemas-microsoft-com:vml" Requires="v">
                <p:oleObj spid="_x0000_s3130" name="Prism 10" r:id="rId9" imgW="6185331" imgH="2704757" progId="Prism10.Document">
                  <p:embed/>
                </p:oleObj>
              </mc:Choice>
              <mc:Fallback>
                <p:oleObj name="Prism 10" r:id="rId9" imgW="6185331" imgH="2704757" progId="Prism10.Document">
                  <p:embed/>
                  <p:pic>
                    <p:nvPicPr>
                      <p:cNvPr id="0" name=""/>
                      <p:cNvPicPr/>
                      <p:nvPr/>
                    </p:nvPicPr>
                    <p:blipFill>
                      <a:blip r:embed="rId10"/>
                      <a:stretch>
                        <a:fillRect/>
                      </a:stretch>
                    </p:blipFill>
                    <p:spPr>
                      <a:xfrm>
                        <a:off x="474382" y="1145106"/>
                        <a:ext cx="4752526" cy="2078620"/>
                      </a:xfrm>
                      <a:prstGeom prst="rect">
                        <a:avLst/>
                      </a:prstGeom>
                    </p:spPr>
                  </p:pic>
                </p:oleObj>
              </mc:Fallback>
            </mc:AlternateContent>
          </a:graphicData>
        </a:graphic>
      </p:graphicFrame>
    </p:spTree>
    <p:extLst>
      <p:ext uri="{BB962C8B-B14F-4D97-AF65-F5344CB8AC3E}">
        <p14:creationId xmlns:p14="http://schemas.microsoft.com/office/powerpoint/2010/main" val="282096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6939B-89B8-306B-31A3-505E688BA432}"/>
              </a:ext>
            </a:extLst>
          </p:cNvPr>
          <p:cNvSpPr txBox="1">
            <a:spLocks/>
          </p:cNvSpPr>
          <p:nvPr/>
        </p:nvSpPr>
        <p:spPr>
          <a:xfrm>
            <a:off x="370179" y="268888"/>
            <a:ext cx="6190641" cy="93988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1200" kern="1200">
                <a:solidFill>
                  <a:schemeClr val="tx1"/>
                </a:solidFill>
                <a:latin typeface="Times New Roman" charset="0"/>
                <a:ea typeface="Times New Roman" charset="0"/>
                <a:cs typeface="Times New Roman" charset="0"/>
              </a:defRPr>
            </a:lvl1pPr>
          </a:lstStyle>
          <a:p>
            <a:r>
              <a:rPr lang="de-DE" sz="1100" b="1" dirty="0" err="1"/>
              <a:t>Supplementary</a:t>
            </a:r>
            <a:r>
              <a:rPr lang="de-DE" sz="1100" b="1" dirty="0"/>
              <a:t> </a:t>
            </a:r>
            <a:r>
              <a:rPr lang="de-DE" sz="1100" b="1" dirty="0" err="1"/>
              <a:t>figure</a:t>
            </a:r>
            <a:r>
              <a:rPr lang="de-DE" sz="1100" b="1" dirty="0"/>
              <a:t> 4 </a:t>
            </a:r>
            <a:r>
              <a:rPr lang="en-US" sz="1100" b="1" dirty="0"/>
              <a:t>– Liver expression levels in HFD fed mice.</a:t>
            </a:r>
          </a:p>
          <a:p>
            <a:r>
              <a:rPr lang="en-US" sz="1100" dirty="0"/>
              <a:t>Expression levels of genes involved in (A) Angiogenesis, (B) lipid and glucose uptake, (C) lipogenesis, (D) lipolysis, (E) </a:t>
            </a:r>
            <a:r>
              <a:rPr lang="de-DE" sz="1100" dirty="0"/>
              <a:t>β-oxidation, </a:t>
            </a:r>
            <a:r>
              <a:rPr lang="en-US" sz="1100" dirty="0"/>
              <a:t>(F) lipid import/export and (G) glucose homeostasis (n=3-8). </a:t>
            </a:r>
            <a:r>
              <a:rPr lang="de-DE" sz="1100" dirty="0"/>
              <a:t>Data </a:t>
            </a:r>
            <a:r>
              <a:rPr lang="de-DE" sz="1100" dirty="0" err="1"/>
              <a:t>represents</a:t>
            </a:r>
            <a:r>
              <a:rPr lang="de-DE" sz="1100" dirty="0"/>
              <a:t> </a:t>
            </a:r>
            <a:r>
              <a:rPr lang="de-DE" sz="1100" dirty="0" err="1"/>
              <a:t>mean</a:t>
            </a:r>
            <a:r>
              <a:rPr lang="de-DE" sz="1100" dirty="0"/>
              <a:t> ± SEM. *P &lt; 0.05. </a:t>
            </a:r>
            <a:br>
              <a:rPr lang="de-DE" sz="1100" dirty="0"/>
            </a:br>
            <a:endParaRPr lang="de-DE" sz="1100" dirty="0"/>
          </a:p>
        </p:txBody>
      </p:sp>
      <p:sp>
        <p:nvSpPr>
          <p:cNvPr id="15" name="Textfeld 14">
            <a:extLst>
              <a:ext uri="{FF2B5EF4-FFF2-40B4-BE49-F238E27FC236}">
                <a16:creationId xmlns:a16="http://schemas.microsoft.com/office/drawing/2014/main" id="{7BE590C4-8D69-AA63-1E21-7D273B3D67DD}"/>
              </a:ext>
            </a:extLst>
          </p:cNvPr>
          <p:cNvSpPr txBox="1"/>
          <p:nvPr/>
        </p:nvSpPr>
        <p:spPr>
          <a:xfrm>
            <a:off x="373796" y="1213199"/>
            <a:ext cx="324128" cy="369332"/>
          </a:xfrm>
          <a:prstGeom prst="rect">
            <a:avLst/>
          </a:prstGeom>
          <a:noFill/>
        </p:spPr>
        <p:txBody>
          <a:bodyPr wrap="none" rtlCol="0">
            <a:spAutoFit/>
          </a:bodyPr>
          <a:lstStyle/>
          <a:p>
            <a:r>
              <a:rPr lang="en-US" b="1" dirty="0"/>
              <a:t>A</a:t>
            </a:r>
          </a:p>
        </p:txBody>
      </p:sp>
      <p:sp>
        <p:nvSpPr>
          <p:cNvPr id="16" name="Textfeld 15">
            <a:extLst>
              <a:ext uri="{FF2B5EF4-FFF2-40B4-BE49-F238E27FC236}">
                <a16:creationId xmlns:a16="http://schemas.microsoft.com/office/drawing/2014/main" id="{B8FC3007-C77E-9D10-48D7-12C4E07FAAF9}"/>
              </a:ext>
            </a:extLst>
          </p:cNvPr>
          <p:cNvSpPr txBox="1"/>
          <p:nvPr/>
        </p:nvSpPr>
        <p:spPr>
          <a:xfrm>
            <a:off x="2341358" y="1213199"/>
            <a:ext cx="314510" cy="369332"/>
          </a:xfrm>
          <a:prstGeom prst="rect">
            <a:avLst/>
          </a:prstGeom>
          <a:noFill/>
        </p:spPr>
        <p:txBody>
          <a:bodyPr wrap="none" rtlCol="0">
            <a:spAutoFit/>
          </a:bodyPr>
          <a:lstStyle/>
          <a:p>
            <a:r>
              <a:rPr lang="en-US" b="1" dirty="0"/>
              <a:t>B</a:t>
            </a:r>
          </a:p>
        </p:txBody>
      </p:sp>
      <p:sp>
        <p:nvSpPr>
          <p:cNvPr id="18" name="Textfeld 17">
            <a:extLst>
              <a:ext uri="{FF2B5EF4-FFF2-40B4-BE49-F238E27FC236}">
                <a16:creationId xmlns:a16="http://schemas.microsoft.com/office/drawing/2014/main" id="{0F674497-766A-3344-3FA8-98FF8B8C3DB4}"/>
              </a:ext>
            </a:extLst>
          </p:cNvPr>
          <p:cNvSpPr txBox="1"/>
          <p:nvPr/>
        </p:nvSpPr>
        <p:spPr>
          <a:xfrm>
            <a:off x="4370322" y="1225040"/>
            <a:ext cx="306494" cy="369332"/>
          </a:xfrm>
          <a:prstGeom prst="rect">
            <a:avLst/>
          </a:prstGeom>
          <a:noFill/>
        </p:spPr>
        <p:txBody>
          <a:bodyPr wrap="none" rtlCol="0">
            <a:spAutoFit/>
          </a:bodyPr>
          <a:lstStyle/>
          <a:p>
            <a:r>
              <a:rPr lang="en-US" b="1" dirty="0"/>
              <a:t>C</a:t>
            </a:r>
          </a:p>
        </p:txBody>
      </p:sp>
      <p:sp>
        <p:nvSpPr>
          <p:cNvPr id="19" name="Textfeld 18">
            <a:extLst>
              <a:ext uri="{FF2B5EF4-FFF2-40B4-BE49-F238E27FC236}">
                <a16:creationId xmlns:a16="http://schemas.microsoft.com/office/drawing/2014/main" id="{EAF766DA-DE2C-1CA0-9F74-4EEE0473CF18}"/>
              </a:ext>
            </a:extLst>
          </p:cNvPr>
          <p:cNvSpPr txBox="1"/>
          <p:nvPr/>
        </p:nvSpPr>
        <p:spPr>
          <a:xfrm>
            <a:off x="321728" y="3286144"/>
            <a:ext cx="330540" cy="369332"/>
          </a:xfrm>
          <a:prstGeom prst="rect">
            <a:avLst/>
          </a:prstGeom>
          <a:noFill/>
        </p:spPr>
        <p:txBody>
          <a:bodyPr wrap="none" rtlCol="0">
            <a:spAutoFit/>
          </a:bodyPr>
          <a:lstStyle/>
          <a:p>
            <a:r>
              <a:rPr lang="en-US" b="1" dirty="0"/>
              <a:t>D</a:t>
            </a:r>
          </a:p>
        </p:txBody>
      </p:sp>
      <p:sp>
        <p:nvSpPr>
          <p:cNvPr id="20" name="Textfeld 19">
            <a:extLst>
              <a:ext uri="{FF2B5EF4-FFF2-40B4-BE49-F238E27FC236}">
                <a16:creationId xmlns:a16="http://schemas.microsoft.com/office/drawing/2014/main" id="{7739076D-B0DF-031A-E131-D2B06EE6758D}"/>
              </a:ext>
            </a:extLst>
          </p:cNvPr>
          <p:cNvSpPr txBox="1"/>
          <p:nvPr/>
        </p:nvSpPr>
        <p:spPr>
          <a:xfrm>
            <a:off x="2415762" y="3296751"/>
            <a:ext cx="306494" cy="369332"/>
          </a:xfrm>
          <a:prstGeom prst="rect">
            <a:avLst/>
          </a:prstGeom>
          <a:noFill/>
        </p:spPr>
        <p:txBody>
          <a:bodyPr wrap="square" rtlCol="0">
            <a:spAutoFit/>
          </a:bodyPr>
          <a:lstStyle/>
          <a:p>
            <a:r>
              <a:rPr lang="en-US" b="1" dirty="0"/>
              <a:t>E</a:t>
            </a:r>
          </a:p>
        </p:txBody>
      </p:sp>
      <p:sp>
        <p:nvSpPr>
          <p:cNvPr id="21" name="Textfeld 20">
            <a:extLst>
              <a:ext uri="{FF2B5EF4-FFF2-40B4-BE49-F238E27FC236}">
                <a16:creationId xmlns:a16="http://schemas.microsoft.com/office/drawing/2014/main" id="{B334166C-A6CE-4FB0-45D0-7AAFEA7CD97D}"/>
              </a:ext>
            </a:extLst>
          </p:cNvPr>
          <p:cNvSpPr txBox="1"/>
          <p:nvPr/>
        </p:nvSpPr>
        <p:spPr>
          <a:xfrm>
            <a:off x="4792245" y="3296751"/>
            <a:ext cx="290464" cy="369332"/>
          </a:xfrm>
          <a:prstGeom prst="rect">
            <a:avLst/>
          </a:prstGeom>
          <a:noFill/>
        </p:spPr>
        <p:txBody>
          <a:bodyPr wrap="none" rtlCol="0">
            <a:spAutoFit/>
          </a:bodyPr>
          <a:lstStyle/>
          <a:p>
            <a:r>
              <a:rPr lang="en-US" b="1" dirty="0"/>
              <a:t>F</a:t>
            </a:r>
          </a:p>
        </p:txBody>
      </p:sp>
      <p:sp>
        <p:nvSpPr>
          <p:cNvPr id="27" name="Textfeld 26">
            <a:extLst>
              <a:ext uri="{FF2B5EF4-FFF2-40B4-BE49-F238E27FC236}">
                <a16:creationId xmlns:a16="http://schemas.microsoft.com/office/drawing/2014/main" id="{FCB5CEE4-2886-1940-3C45-3CBE557AA676}"/>
              </a:ext>
            </a:extLst>
          </p:cNvPr>
          <p:cNvSpPr txBox="1"/>
          <p:nvPr/>
        </p:nvSpPr>
        <p:spPr>
          <a:xfrm>
            <a:off x="266945" y="5529140"/>
            <a:ext cx="332142" cy="369332"/>
          </a:xfrm>
          <a:prstGeom prst="rect">
            <a:avLst/>
          </a:prstGeom>
          <a:noFill/>
        </p:spPr>
        <p:txBody>
          <a:bodyPr wrap="none" rtlCol="0">
            <a:spAutoFit/>
          </a:bodyPr>
          <a:lstStyle/>
          <a:p>
            <a:r>
              <a:rPr lang="en-US" b="1" dirty="0"/>
              <a:t>G</a:t>
            </a:r>
          </a:p>
        </p:txBody>
      </p:sp>
      <p:graphicFrame>
        <p:nvGraphicFramePr>
          <p:cNvPr id="6" name="Objekt 5">
            <a:extLst>
              <a:ext uri="{FF2B5EF4-FFF2-40B4-BE49-F238E27FC236}">
                <a16:creationId xmlns:a16="http://schemas.microsoft.com/office/drawing/2014/main" id="{1F801D6B-3587-4EDF-8246-C132D516540F}"/>
              </a:ext>
            </a:extLst>
          </p:cNvPr>
          <p:cNvGraphicFramePr>
            <a:graphicFrameLocks noChangeAspect="1"/>
          </p:cNvGraphicFramePr>
          <p:nvPr>
            <p:extLst>
              <p:ext uri="{D42A27DB-BD31-4B8C-83A1-F6EECF244321}">
                <p14:modId xmlns:p14="http://schemas.microsoft.com/office/powerpoint/2010/main" val="2561975050"/>
              </p:ext>
            </p:extLst>
          </p:nvPr>
        </p:nvGraphicFramePr>
        <p:xfrm>
          <a:off x="25319" y="1180626"/>
          <a:ext cx="2509406" cy="1974136"/>
        </p:xfrm>
        <a:graphic>
          <a:graphicData uri="http://schemas.openxmlformats.org/presentationml/2006/ole">
            <mc:AlternateContent xmlns:mc="http://schemas.openxmlformats.org/markup-compatibility/2006">
              <mc:Choice xmlns:v="urn:schemas-microsoft-com:vml" Requires="v">
                <p:oleObj spid="_x0000_s4203" name="Prism 10" r:id="rId3" imgW="3817439" imgH="3003685" progId="Prism10.Document">
                  <p:embed/>
                </p:oleObj>
              </mc:Choice>
              <mc:Fallback>
                <p:oleObj name="Prism 10" r:id="rId3" imgW="3817439" imgH="3003685" progId="Prism10.Document">
                  <p:embed/>
                  <p:pic>
                    <p:nvPicPr>
                      <p:cNvPr id="0" name=""/>
                      <p:cNvPicPr/>
                      <p:nvPr/>
                    </p:nvPicPr>
                    <p:blipFill>
                      <a:blip r:embed="rId4"/>
                      <a:stretch>
                        <a:fillRect/>
                      </a:stretch>
                    </p:blipFill>
                    <p:spPr>
                      <a:xfrm>
                        <a:off x="25319" y="1180626"/>
                        <a:ext cx="2509406" cy="1974136"/>
                      </a:xfrm>
                      <a:prstGeom prst="rect">
                        <a:avLst/>
                      </a:prstGeom>
                    </p:spPr>
                  </p:pic>
                </p:oleObj>
              </mc:Fallback>
            </mc:AlternateContent>
          </a:graphicData>
        </a:graphic>
      </p:graphicFrame>
      <p:graphicFrame>
        <p:nvGraphicFramePr>
          <p:cNvPr id="8" name="Objekt 7">
            <a:extLst>
              <a:ext uri="{FF2B5EF4-FFF2-40B4-BE49-F238E27FC236}">
                <a16:creationId xmlns:a16="http://schemas.microsoft.com/office/drawing/2014/main" id="{F4956410-0C0C-4514-AC1B-56C64BB03600}"/>
              </a:ext>
            </a:extLst>
          </p:cNvPr>
          <p:cNvGraphicFramePr>
            <a:graphicFrameLocks noChangeAspect="1"/>
          </p:cNvGraphicFramePr>
          <p:nvPr>
            <p:extLst>
              <p:ext uri="{D42A27DB-BD31-4B8C-83A1-F6EECF244321}">
                <p14:modId xmlns:p14="http://schemas.microsoft.com/office/powerpoint/2010/main" val="865834053"/>
              </p:ext>
            </p:extLst>
          </p:nvPr>
        </p:nvGraphicFramePr>
        <p:xfrm>
          <a:off x="2185848" y="1252766"/>
          <a:ext cx="2397548" cy="1884219"/>
        </p:xfrm>
        <a:graphic>
          <a:graphicData uri="http://schemas.openxmlformats.org/presentationml/2006/ole">
            <mc:AlternateContent xmlns:mc="http://schemas.openxmlformats.org/markup-compatibility/2006">
              <mc:Choice xmlns:v="urn:schemas-microsoft-com:vml" Requires="v">
                <p:oleObj spid="_x0000_s4204" name="Prism 10" r:id="rId5" imgW="3781065" imgH="2971631" progId="Prism10.Document">
                  <p:embed/>
                </p:oleObj>
              </mc:Choice>
              <mc:Fallback>
                <p:oleObj name="Prism 10" r:id="rId5" imgW="3781065" imgH="2971631" progId="Prism10.Document">
                  <p:embed/>
                  <p:pic>
                    <p:nvPicPr>
                      <p:cNvPr id="0" name=""/>
                      <p:cNvPicPr/>
                      <p:nvPr/>
                    </p:nvPicPr>
                    <p:blipFill>
                      <a:blip r:embed="rId6"/>
                      <a:stretch>
                        <a:fillRect/>
                      </a:stretch>
                    </p:blipFill>
                    <p:spPr>
                      <a:xfrm>
                        <a:off x="2185848" y="1252766"/>
                        <a:ext cx="2397548" cy="1884219"/>
                      </a:xfrm>
                      <a:prstGeom prst="rect">
                        <a:avLst/>
                      </a:prstGeom>
                    </p:spPr>
                  </p:pic>
                </p:oleObj>
              </mc:Fallback>
            </mc:AlternateContent>
          </a:graphicData>
        </a:graphic>
      </p:graphicFrame>
      <p:graphicFrame>
        <p:nvGraphicFramePr>
          <p:cNvPr id="9" name="Objekt 8">
            <a:extLst>
              <a:ext uri="{FF2B5EF4-FFF2-40B4-BE49-F238E27FC236}">
                <a16:creationId xmlns:a16="http://schemas.microsoft.com/office/drawing/2014/main" id="{F57BCF49-62E6-4937-AA45-CA4E8767268B}"/>
              </a:ext>
            </a:extLst>
          </p:cNvPr>
          <p:cNvGraphicFramePr>
            <a:graphicFrameLocks noChangeAspect="1"/>
          </p:cNvGraphicFramePr>
          <p:nvPr>
            <p:extLst>
              <p:ext uri="{D42A27DB-BD31-4B8C-83A1-F6EECF244321}">
                <p14:modId xmlns:p14="http://schemas.microsoft.com/office/powerpoint/2010/main" val="244313364"/>
              </p:ext>
            </p:extLst>
          </p:nvPr>
        </p:nvGraphicFramePr>
        <p:xfrm>
          <a:off x="4370321" y="1180626"/>
          <a:ext cx="2490969" cy="1929595"/>
        </p:xfrm>
        <a:graphic>
          <a:graphicData uri="http://schemas.openxmlformats.org/presentationml/2006/ole">
            <mc:AlternateContent xmlns:mc="http://schemas.openxmlformats.org/markup-compatibility/2006">
              <mc:Choice xmlns:v="urn:schemas-microsoft-com:vml" Requires="v">
                <p:oleObj spid="_x0000_s4205" name="Prism 10" r:id="rId7" imgW="3817439" imgH="2957945" progId="Prism10.Document">
                  <p:embed/>
                </p:oleObj>
              </mc:Choice>
              <mc:Fallback>
                <p:oleObj name="Prism 10" r:id="rId7" imgW="3817439" imgH="2957945" progId="Prism10.Document">
                  <p:embed/>
                  <p:pic>
                    <p:nvPicPr>
                      <p:cNvPr id="0" name=""/>
                      <p:cNvPicPr/>
                      <p:nvPr/>
                    </p:nvPicPr>
                    <p:blipFill>
                      <a:blip r:embed="rId8"/>
                      <a:stretch>
                        <a:fillRect/>
                      </a:stretch>
                    </p:blipFill>
                    <p:spPr>
                      <a:xfrm>
                        <a:off x="4370321" y="1180626"/>
                        <a:ext cx="2490969" cy="1929595"/>
                      </a:xfrm>
                      <a:prstGeom prst="rect">
                        <a:avLst/>
                      </a:prstGeom>
                    </p:spPr>
                  </p:pic>
                </p:oleObj>
              </mc:Fallback>
            </mc:AlternateContent>
          </a:graphicData>
        </a:graphic>
      </p:graphicFrame>
      <p:graphicFrame>
        <p:nvGraphicFramePr>
          <p:cNvPr id="10" name="Objekt 9">
            <a:extLst>
              <a:ext uri="{FF2B5EF4-FFF2-40B4-BE49-F238E27FC236}">
                <a16:creationId xmlns:a16="http://schemas.microsoft.com/office/drawing/2014/main" id="{8E1EA954-A22A-4C4E-BB21-2F763B18CA11}"/>
              </a:ext>
            </a:extLst>
          </p:cNvPr>
          <p:cNvGraphicFramePr>
            <a:graphicFrameLocks noChangeAspect="1"/>
          </p:cNvGraphicFramePr>
          <p:nvPr>
            <p:extLst>
              <p:ext uri="{D42A27DB-BD31-4B8C-83A1-F6EECF244321}">
                <p14:modId xmlns:p14="http://schemas.microsoft.com/office/powerpoint/2010/main" val="2858530111"/>
              </p:ext>
            </p:extLst>
          </p:nvPr>
        </p:nvGraphicFramePr>
        <p:xfrm>
          <a:off x="0" y="3286144"/>
          <a:ext cx="2686853" cy="2081334"/>
        </p:xfrm>
        <a:graphic>
          <a:graphicData uri="http://schemas.openxmlformats.org/presentationml/2006/ole">
            <mc:AlternateContent xmlns:mc="http://schemas.openxmlformats.org/markup-compatibility/2006">
              <mc:Choice xmlns:v="urn:schemas-microsoft-com:vml" Requires="v">
                <p:oleObj spid="_x0000_s4206" name="Prism 10" r:id="rId9" imgW="3817439" imgH="2957945" progId="Prism10.Document">
                  <p:embed/>
                </p:oleObj>
              </mc:Choice>
              <mc:Fallback>
                <p:oleObj name="Prism 10" r:id="rId9" imgW="3817439" imgH="2957945" progId="Prism10.Document">
                  <p:embed/>
                  <p:pic>
                    <p:nvPicPr>
                      <p:cNvPr id="0" name=""/>
                      <p:cNvPicPr/>
                      <p:nvPr/>
                    </p:nvPicPr>
                    <p:blipFill>
                      <a:blip r:embed="rId10"/>
                      <a:stretch>
                        <a:fillRect/>
                      </a:stretch>
                    </p:blipFill>
                    <p:spPr>
                      <a:xfrm>
                        <a:off x="0" y="3286144"/>
                        <a:ext cx="2686853" cy="2081334"/>
                      </a:xfrm>
                      <a:prstGeom prst="rect">
                        <a:avLst/>
                      </a:prstGeom>
                    </p:spPr>
                  </p:pic>
                </p:oleObj>
              </mc:Fallback>
            </mc:AlternateContent>
          </a:graphicData>
        </a:graphic>
      </p:graphicFrame>
      <p:graphicFrame>
        <p:nvGraphicFramePr>
          <p:cNvPr id="11" name="Objekt 10">
            <a:extLst>
              <a:ext uri="{FF2B5EF4-FFF2-40B4-BE49-F238E27FC236}">
                <a16:creationId xmlns:a16="http://schemas.microsoft.com/office/drawing/2014/main" id="{276F3827-DE62-424A-B2AB-FDBAED09B450}"/>
              </a:ext>
            </a:extLst>
          </p:cNvPr>
          <p:cNvGraphicFramePr>
            <a:graphicFrameLocks noChangeAspect="1"/>
          </p:cNvGraphicFramePr>
          <p:nvPr>
            <p:extLst>
              <p:ext uri="{D42A27DB-BD31-4B8C-83A1-F6EECF244321}">
                <p14:modId xmlns:p14="http://schemas.microsoft.com/office/powerpoint/2010/main" val="3987893216"/>
              </p:ext>
            </p:extLst>
          </p:nvPr>
        </p:nvGraphicFramePr>
        <p:xfrm>
          <a:off x="2288515" y="3322221"/>
          <a:ext cx="2618021" cy="2028014"/>
        </p:xfrm>
        <a:graphic>
          <a:graphicData uri="http://schemas.openxmlformats.org/presentationml/2006/ole">
            <mc:AlternateContent xmlns:mc="http://schemas.openxmlformats.org/markup-compatibility/2006">
              <mc:Choice xmlns:v="urn:schemas-microsoft-com:vml" Requires="v">
                <p:oleObj spid="_x0000_s4207" name="Prism 10" r:id="rId11" imgW="3817439" imgH="2957945" progId="Prism10.Document">
                  <p:embed/>
                </p:oleObj>
              </mc:Choice>
              <mc:Fallback>
                <p:oleObj name="Prism 10" r:id="rId11" imgW="3817439" imgH="2957945" progId="Prism10.Document">
                  <p:embed/>
                  <p:pic>
                    <p:nvPicPr>
                      <p:cNvPr id="0" name=""/>
                      <p:cNvPicPr/>
                      <p:nvPr/>
                    </p:nvPicPr>
                    <p:blipFill>
                      <a:blip r:embed="rId12"/>
                      <a:stretch>
                        <a:fillRect/>
                      </a:stretch>
                    </p:blipFill>
                    <p:spPr>
                      <a:xfrm>
                        <a:off x="2288515" y="3322221"/>
                        <a:ext cx="2618021" cy="2028014"/>
                      </a:xfrm>
                      <a:prstGeom prst="rect">
                        <a:avLst/>
                      </a:prstGeom>
                    </p:spPr>
                  </p:pic>
                </p:oleObj>
              </mc:Fallback>
            </mc:AlternateContent>
          </a:graphicData>
        </a:graphic>
      </p:graphicFrame>
      <p:graphicFrame>
        <p:nvGraphicFramePr>
          <p:cNvPr id="3" name="Objekt 2">
            <a:extLst>
              <a:ext uri="{FF2B5EF4-FFF2-40B4-BE49-F238E27FC236}">
                <a16:creationId xmlns:a16="http://schemas.microsoft.com/office/drawing/2014/main" id="{B514B086-50C0-4CFF-B2F7-E31413507DF1}"/>
              </a:ext>
            </a:extLst>
          </p:cNvPr>
          <p:cNvGraphicFramePr>
            <a:graphicFrameLocks noChangeAspect="1"/>
          </p:cNvGraphicFramePr>
          <p:nvPr>
            <p:extLst>
              <p:ext uri="{D42A27DB-BD31-4B8C-83A1-F6EECF244321}">
                <p14:modId xmlns:p14="http://schemas.microsoft.com/office/powerpoint/2010/main" val="4137337971"/>
              </p:ext>
            </p:extLst>
          </p:nvPr>
        </p:nvGraphicFramePr>
        <p:xfrm>
          <a:off x="4575347" y="3385038"/>
          <a:ext cx="2440497" cy="1893542"/>
        </p:xfrm>
        <a:graphic>
          <a:graphicData uri="http://schemas.openxmlformats.org/presentationml/2006/ole">
            <mc:AlternateContent xmlns:mc="http://schemas.openxmlformats.org/markup-compatibility/2006">
              <mc:Choice xmlns:v="urn:schemas-microsoft-com:vml" Requires="v">
                <p:oleObj spid="_x0000_s4208" name="Prism 10" r:id="rId13" imgW="3817439" imgH="2962267" progId="Prism10.Document">
                  <p:embed/>
                </p:oleObj>
              </mc:Choice>
              <mc:Fallback>
                <p:oleObj name="Prism 10" r:id="rId13" imgW="3817439" imgH="2962267" progId="Prism10.Document">
                  <p:embed/>
                  <p:pic>
                    <p:nvPicPr>
                      <p:cNvPr id="0" name=""/>
                      <p:cNvPicPr/>
                      <p:nvPr/>
                    </p:nvPicPr>
                    <p:blipFill>
                      <a:blip r:embed="rId14"/>
                      <a:stretch>
                        <a:fillRect/>
                      </a:stretch>
                    </p:blipFill>
                    <p:spPr>
                      <a:xfrm>
                        <a:off x="4575347" y="3385038"/>
                        <a:ext cx="2440497" cy="1893542"/>
                      </a:xfrm>
                      <a:prstGeom prst="rect">
                        <a:avLst/>
                      </a:prstGeom>
                    </p:spPr>
                  </p:pic>
                </p:oleObj>
              </mc:Fallback>
            </mc:AlternateContent>
          </a:graphicData>
        </a:graphic>
      </p:graphicFrame>
      <p:graphicFrame>
        <p:nvGraphicFramePr>
          <p:cNvPr id="4" name="Objekt 3">
            <a:extLst>
              <a:ext uri="{FF2B5EF4-FFF2-40B4-BE49-F238E27FC236}">
                <a16:creationId xmlns:a16="http://schemas.microsoft.com/office/drawing/2014/main" id="{7264B1C3-87FD-4AF0-98AC-2F5969D94698}"/>
              </a:ext>
            </a:extLst>
          </p:cNvPr>
          <p:cNvGraphicFramePr>
            <a:graphicFrameLocks noChangeAspect="1"/>
          </p:cNvGraphicFramePr>
          <p:nvPr>
            <p:extLst>
              <p:ext uri="{D42A27DB-BD31-4B8C-83A1-F6EECF244321}">
                <p14:modId xmlns:p14="http://schemas.microsoft.com/office/powerpoint/2010/main" val="1358064876"/>
              </p:ext>
            </p:extLst>
          </p:nvPr>
        </p:nvGraphicFramePr>
        <p:xfrm>
          <a:off x="105708" y="5552714"/>
          <a:ext cx="3906222" cy="2190207"/>
        </p:xfrm>
        <a:graphic>
          <a:graphicData uri="http://schemas.openxmlformats.org/presentationml/2006/ole">
            <mc:AlternateContent xmlns:mc="http://schemas.openxmlformats.org/markup-compatibility/2006">
              <mc:Choice xmlns:v="urn:schemas-microsoft-com:vml" Requires="v">
                <p:oleObj spid="_x0000_s4209" name="Prism 10" r:id="rId15" imgW="5282831" imgH="2962267" progId="Prism10.Document">
                  <p:embed/>
                </p:oleObj>
              </mc:Choice>
              <mc:Fallback>
                <p:oleObj name="Prism 10" r:id="rId15" imgW="5282831" imgH="2962267" progId="Prism10.Document">
                  <p:embed/>
                  <p:pic>
                    <p:nvPicPr>
                      <p:cNvPr id="0" name=""/>
                      <p:cNvPicPr/>
                      <p:nvPr/>
                    </p:nvPicPr>
                    <p:blipFill>
                      <a:blip r:embed="rId16"/>
                      <a:stretch>
                        <a:fillRect/>
                      </a:stretch>
                    </p:blipFill>
                    <p:spPr>
                      <a:xfrm>
                        <a:off x="105708" y="5552714"/>
                        <a:ext cx="3906222" cy="2190207"/>
                      </a:xfrm>
                      <a:prstGeom prst="rect">
                        <a:avLst/>
                      </a:prstGeom>
                    </p:spPr>
                  </p:pic>
                </p:oleObj>
              </mc:Fallback>
            </mc:AlternateContent>
          </a:graphicData>
        </a:graphic>
      </p:graphicFrame>
    </p:spTree>
    <p:extLst>
      <p:ext uri="{BB962C8B-B14F-4D97-AF65-F5344CB8AC3E}">
        <p14:creationId xmlns:p14="http://schemas.microsoft.com/office/powerpoint/2010/main" val="843856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EECA2C-5DB0-4688-AB81-9E574ACC5292}"/>
              </a:ext>
            </a:extLst>
          </p:cNvPr>
          <p:cNvSpPr>
            <a:spLocks noGrp="1"/>
          </p:cNvSpPr>
          <p:nvPr>
            <p:ph type="title"/>
          </p:nvPr>
        </p:nvSpPr>
        <p:spPr/>
        <p:txBody>
          <a:bodyPr/>
          <a:lstStyle/>
          <a:p>
            <a:r>
              <a:rPr lang="de-DE" dirty="0"/>
              <a:t> </a:t>
            </a:r>
          </a:p>
        </p:txBody>
      </p:sp>
      <p:sp>
        <p:nvSpPr>
          <p:cNvPr id="4" name="Titel 1">
            <a:extLst>
              <a:ext uri="{FF2B5EF4-FFF2-40B4-BE49-F238E27FC236}">
                <a16:creationId xmlns:a16="http://schemas.microsoft.com/office/drawing/2014/main" id="{E1BBAD84-6B28-9D62-8DA9-4FA98E840FDA}"/>
              </a:ext>
            </a:extLst>
          </p:cNvPr>
          <p:cNvSpPr txBox="1">
            <a:spLocks/>
          </p:cNvSpPr>
          <p:nvPr/>
        </p:nvSpPr>
        <p:spPr>
          <a:xfrm>
            <a:off x="127939" y="234599"/>
            <a:ext cx="6602121" cy="93988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1200" kern="1200">
                <a:solidFill>
                  <a:schemeClr val="tx1"/>
                </a:solidFill>
                <a:latin typeface="Times New Roman" charset="0"/>
                <a:ea typeface="Times New Roman" charset="0"/>
                <a:cs typeface="Times New Roman" charset="0"/>
              </a:defRPr>
            </a:lvl1pPr>
          </a:lstStyle>
          <a:p>
            <a:r>
              <a:rPr lang="de-DE" sz="1100" b="1" dirty="0" err="1"/>
              <a:t>Supplementary</a:t>
            </a:r>
            <a:r>
              <a:rPr lang="de-DE" sz="1100" b="1" dirty="0"/>
              <a:t> </a:t>
            </a:r>
            <a:r>
              <a:rPr lang="de-DE" sz="1100" b="1" dirty="0" err="1"/>
              <a:t>figure</a:t>
            </a:r>
            <a:r>
              <a:rPr lang="de-DE" sz="1100" b="1" dirty="0"/>
              <a:t> 5 </a:t>
            </a:r>
            <a:r>
              <a:rPr lang="en-US" sz="1100" b="1" dirty="0"/>
              <a:t>– Muscle and adipose tissue mRNA expression levels in HFD fed mice. </a:t>
            </a:r>
          </a:p>
          <a:p>
            <a:r>
              <a:rPr lang="en-US" sz="1100" dirty="0"/>
              <a:t>(A) Angiogenesis (SM), (B) lipid and glucose uptake (SM), (C) angiogenesis (</a:t>
            </a:r>
            <a:r>
              <a:rPr lang="en-US" sz="1100" dirty="0" err="1"/>
              <a:t>eWAT</a:t>
            </a:r>
            <a:r>
              <a:rPr lang="en-US" sz="1100" dirty="0"/>
              <a:t>), (D) inflammation (</a:t>
            </a:r>
            <a:r>
              <a:rPr lang="en-US" sz="1100" dirty="0" err="1"/>
              <a:t>eWAT</a:t>
            </a:r>
            <a:r>
              <a:rPr lang="en-US" sz="1100" dirty="0"/>
              <a:t>), (E) lipid and glucose uptake (</a:t>
            </a:r>
            <a:r>
              <a:rPr lang="en-US" sz="1100" dirty="0" err="1"/>
              <a:t>eWAT</a:t>
            </a:r>
            <a:r>
              <a:rPr lang="en-US" sz="1100" dirty="0"/>
              <a:t>), (F) lipogenesis (</a:t>
            </a:r>
            <a:r>
              <a:rPr lang="en-US" sz="1100" dirty="0" err="1"/>
              <a:t>eWAT</a:t>
            </a:r>
            <a:r>
              <a:rPr lang="en-US" sz="1100" dirty="0"/>
              <a:t>), (G) angiogenesis (</a:t>
            </a:r>
            <a:r>
              <a:rPr lang="en-US" sz="1100" dirty="0" err="1"/>
              <a:t>sWAT</a:t>
            </a:r>
            <a:r>
              <a:rPr lang="en-US" sz="1100" dirty="0"/>
              <a:t>), (H) inflammation (</a:t>
            </a:r>
            <a:r>
              <a:rPr lang="en-US" sz="1100" dirty="0" err="1"/>
              <a:t>sWAT</a:t>
            </a:r>
            <a:r>
              <a:rPr lang="en-US" sz="1100" dirty="0"/>
              <a:t>), (I) lipid and glucose uptake (</a:t>
            </a:r>
            <a:r>
              <a:rPr lang="en-US" sz="1100" dirty="0" err="1"/>
              <a:t>sWAT</a:t>
            </a:r>
            <a:r>
              <a:rPr lang="en-US" sz="1100" dirty="0"/>
              <a:t>) (n=3-5). </a:t>
            </a:r>
            <a:r>
              <a:rPr lang="de-DE" sz="1100" dirty="0"/>
              <a:t>Data </a:t>
            </a:r>
            <a:r>
              <a:rPr lang="de-DE" sz="1100" dirty="0" err="1"/>
              <a:t>represents</a:t>
            </a:r>
            <a:r>
              <a:rPr lang="de-DE" sz="1100" dirty="0"/>
              <a:t> </a:t>
            </a:r>
            <a:r>
              <a:rPr lang="de-DE" sz="1100" dirty="0" err="1"/>
              <a:t>mean</a:t>
            </a:r>
            <a:r>
              <a:rPr lang="de-DE" sz="1100" dirty="0"/>
              <a:t> ± SEM. *P &lt; 0.05. </a:t>
            </a:r>
            <a:br>
              <a:rPr lang="de-DE" sz="1100" dirty="0"/>
            </a:br>
            <a:endParaRPr lang="de-DE" sz="1100" dirty="0"/>
          </a:p>
        </p:txBody>
      </p:sp>
      <p:sp>
        <p:nvSpPr>
          <p:cNvPr id="13" name="Textfeld 12">
            <a:extLst>
              <a:ext uri="{FF2B5EF4-FFF2-40B4-BE49-F238E27FC236}">
                <a16:creationId xmlns:a16="http://schemas.microsoft.com/office/drawing/2014/main" id="{4FF66102-2DEE-5038-0AA4-4F9624CD8136}"/>
              </a:ext>
            </a:extLst>
          </p:cNvPr>
          <p:cNvSpPr txBox="1"/>
          <p:nvPr/>
        </p:nvSpPr>
        <p:spPr>
          <a:xfrm>
            <a:off x="435681" y="1210012"/>
            <a:ext cx="324128" cy="369332"/>
          </a:xfrm>
          <a:prstGeom prst="rect">
            <a:avLst/>
          </a:prstGeom>
          <a:noFill/>
        </p:spPr>
        <p:txBody>
          <a:bodyPr wrap="none" rtlCol="0">
            <a:spAutoFit/>
          </a:bodyPr>
          <a:lstStyle/>
          <a:p>
            <a:r>
              <a:rPr lang="en-US" b="1" dirty="0"/>
              <a:t>A</a:t>
            </a:r>
          </a:p>
        </p:txBody>
      </p:sp>
      <p:sp>
        <p:nvSpPr>
          <p:cNvPr id="14" name="Textfeld 13">
            <a:extLst>
              <a:ext uri="{FF2B5EF4-FFF2-40B4-BE49-F238E27FC236}">
                <a16:creationId xmlns:a16="http://schemas.microsoft.com/office/drawing/2014/main" id="{790801A7-30B0-88EE-B095-2E465A4D6EC6}"/>
              </a:ext>
            </a:extLst>
          </p:cNvPr>
          <p:cNvSpPr txBox="1"/>
          <p:nvPr/>
        </p:nvSpPr>
        <p:spPr>
          <a:xfrm>
            <a:off x="2436972" y="1190037"/>
            <a:ext cx="314510" cy="369332"/>
          </a:xfrm>
          <a:prstGeom prst="rect">
            <a:avLst/>
          </a:prstGeom>
          <a:noFill/>
        </p:spPr>
        <p:txBody>
          <a:bodyPr wrap="none" rtlCol="0">
            <a:spAutoFit/>
          </a:bodyPr>
          <a:lstStyle/>
          <a:p>
            <a:r>
              <a:rPr lang="en-US" b="1" dirty="0"/>
              <a:t>B</a:t>
            </a:r>
          </a:p>
        </p:txBody>
      </p:sp>
      <p:sp>
        <p:nvSpPr>
          <p:cNvPr id="24" name="Textfeld 23">
            <a:extLst>
              <a:ext uri="{FF2B5EF4-FFF2-40B4-BE49-F238E27FC236}">
                <a16:creationId xmlns:a16="http://schemas.microsoft.com/office/drawing/2014/main" id="{EF53437D-FD41-36F4-48F5-27672308ACC3}"/>
              </a:ext>
            </a:extLst>
          </p:cNvPr>
          <p:cNvSpPr txBox="1"/>
          <p:nvPr/>
        </p:nvSpPr>
        <p:spPr>
          <a:xfrm>
            <a:off x="341996" y="2975617"/>
            <a:ext cx="306494" cy="369332"/>
          </a:xfrm>
          <a:prstGeom prst="rect">
            <a:avLst/>
          </a:prstGeom>
          <a:noFill/>
        </p:spPr>
        <p:txBody>
          <a:bodyPr wrap="none" rtlCol="0">
            <a:spAutoFit/>
          </a:bodyPr>
          <a:lstStyle/>
          <a:p>
            <a:r>
              <a:rPr lang="en-US" b="1" dirty="0"/>
              <a:t>C</a:t>
            </a:r>
          </a:p>
        </p:txBody>
      </p:sp>
      <p:sp>
        <p:nvSpPr>
          <p:cNvPr id="25" name="Textfeld 24">
            <a:extLst>
              <a:ext uri="{FF2B5EF4-FFF2-40B4-BE49-F238E27FC236}">
                <a16:creationId xmlns:a16="http://schemas.microsoft.com/office/drawing/2014/main" id="{EEEBA95C-D4B2-B928-BB90-10C96A274863}"/>
              </a:ext>
            </a:extLst>
          </p:cNvPr>
          <p:cNvSpPr txBox="1"/>
          <p:nvPr/>
        </p:nvSpPr>
        <p:spPr>
          <a:xfrm>
            <a:off x="2359798" y="2984520"/>
            <a:ext cx="330540" cy="369332"/>
          </a:xfrm>
          <a:prstGeom prst="rect">
            <a:avLst/>
          </a:prstGeom>
          <a:noFill/>
        </p:spPr>
        <p:txBody>
          <a:bodyPr wrap="none" rtlCol="0">
            <a:spAutoFit/>
          </a:bodyPr>
          <a:lstStyle/>
          <a:p>
            <a:r>
              <a:rPr lang="en-US" b="1" dirty="0"/>
              <a:t>D</a:t>
            </a:r>
          </a:p>
        </p:txBody>
      </p:sp>
      <p:sp>
        <p:nvSpPr>
          <p:cNvPr id="26" name="Textfeld 25">
            <a:extLst>
              <a:ext uri="{FF2B5EF4-FFF2-40B4-BE49-F238E27FC236}">
                <a16:creationId xmlns:a16="http://schemas.microsoft.com/office/drawing/2014/main" id="{74A6ED0C-6663-2E0F-5D00-1EB4D63E9559}"/>
              </a:ext>
            </a:extLst>
          </p:cNvPr>
          <p:cNvSpPr txBox="1"/>
          <p:nvPr/>
        </p:nvSpPr>
        <p:spPr>
          <a:xfrm>
            <a:off x="4556940" y="2986647"/>
            <a:ext cx="296876" cy="369332"/>
          </a:xfrm>
          <a:prstGeom prst="rect">
            <a:avLst/>
          </a:prstGeom>
          <a:noFill/>
        </p:spPr>
        <p:txBody>
          <a:bodyPr wrap="none" rtlCol="0">
            <a:spAutoFit/>
          </a:bodyPr>
          <a:lstStyle/>
          <a:p>
            <a:r>
              <a:rPr lang="en-US" b="1" dirty="0"/>
              <a:t>E</a:t>
            </a:r>
          </a:p>
        </p:txBody>
      </p:sp>
      <p:sp>
        <p:nvSpPr>
          <p:cNvPr id="10" name="Textfeld 9">
            <a:extLst>
              <a:ext uri="{FF2B5EF4-FFF2-40B4-BE49-F238E27FC236}">
                <a16:creationId xmlns:a16="http://schemas.microsoft.com/office/drawing/2014/main" id="{5AA606E9-032F-8559-DCAE-92066D754D19}"/>
              </a:ext>
            </a:extLst>
          </p:cNvPr>
          <p:cNvSpPr txBox="1"/>
          <p:nvPr/>
        </p:nvSpPr>
        <p:spPr>
          <a:xfrm>
            <a:off x="291397" y="4862940"/>
            <a:ext cx="290464" cy="369332"/>
          </a:xfrm>
          <a:prstGeom prst="rect">
            <a:avLst/>
          </a:prstGeom>
          <a:noFill/>
        </p:spPr>
        <p:txBody>
          <a:bodyPr wrap="none" rtlCol="0">
            <a:spAutoFit/>
          </a:bodyPr>
          <a:lstStyle/>
          <a:p>
            <a:r>
              <a:rPr lang="en-US" b="1" dirty="0"/>
              <a:t>F</a:t>
            </a:r>
          </a:p>
        </p:txBody>
      </p:sp>
      <p:sp>
        <p:nvSpPr>
          <p:cNvPr id="23" name="Textfeld 22">
            <a:extLst>
              <a:ext uri="{FF2B5EF4-FFF2-40B4-BE49-F238E27FC236}">
                <a16:creationId xmlns:a16="http://schemas.microsoft.com/office/drawing/2014/main" id="{2F45DCD3-8244-B0E3-E8A9-A4C6CC11B4CD}"/>
              </a:ext>
            </a:extLst>
          </p:cNvPr>
          <p:cNvSpPr txBox="1"/>
          <p:nvPr/>
        </p:nvSpPr>
        <p:spPr>
          <a:xfrm>
            <a:off x="4581153" y="6689725"/>
            <a:ext cx="245580" cy="369332"/>
          </a:xfrm>
          <a:prstGeom prst="rect">
            <a:avLst/>
          </a:prstGeom>
          <a:noFill/>
        </p:spPr>
        <p:txBody>
          <a:bodyPr wrap="none" rtlCol="0">
            <a:spAutoFit/>
          </a:bodyPr>
          <a:lstStyle/>
          <a:p>
            <a:r>
              <a:rPr lang="en-US" b="1" dirty="0"/>
              <a:t>I</a:t>
            </a:r>
          </a:p>
        </p:txBody>
      </p:sp>
      <p:sp>
        <p:nvSpPr>
          <p:cNvPr id="9" name="Textfeld 8">
            <a:extLst>
              <a:ext uri="{FF2B5EF4-FFF2-40B4-BE49-F238E27FC236}">
                <a16:creationId xmlns:a16="http://schemas.microsoft.com/office/drawing/2014/main" id="{BFBA1A09-F38D-04B0-C0FA-DC97CB27D0DC}"/>
              </a:ext>
            </a:extLst>
          </p:cNvPr>
          <p:cNvSpPr txBox="1"/>
          <p:nvPr/>
        </p:nvSpPr>
        <p:spPr>
          <a:xfrm>
            <a:off x="294691" y="6681313"/>
            <a:ext cx="332142" cy="369332"/>
          </a:xfrm>
          <a:prstGeom prst="rect">
            <a:avLst/>
          </a:prstGeom>
          <a:noFill/>
        </p:spPr>
        <p:txBody>
          <a:bodyPr wrap="none" rtlCol="0">
            <a:spAutoFit/>
          </a:bodyPr>
          <a:lstStyle/>
          <a:p>
            <a:r>
              <a:rPr lang="en-US" b="1" dirty="0"/>
              <a:t>G</a:t>
            </a:r>
          </a:p>
        </p:txBody>
      </p:sp>
      <p:sp>
        <p:nvSpPr>
          <p:cNvPr id="28" name="Textfeld 27">
            <a:extLst>
              <a:ext uri="{FF2B5EF4-FFF2-40B4-BE49-F238E27FC236}">
                <a16:creationId xmlns:a16="http://schemas.microsoft.com/office/drawing/2014/main" id="{5E2A15B9-E090-49AC-B16C-635EDA31ADFA}"/>
              </a:ext>
            </a:extLst>
          </p:cNvPr>
          <p:cNvSpPr txBox="1"/>
          <p:nvPr/>
        </p:nvSpPr>
        <p:spPr>
          <a:xfrm>
            <a:off x="2500789" y="6681313"/>
            <a:ext cx="330540" cy="369332"/>
          </a:xfrm>
          <a:prstGeom prst="rect">
            <a:avLst/>
          </a:prstGeom>
          <a:noFill/>
        </p:spPr>
        <p:txBody>
          <a:bodyPr wrap="none" rtlCol="0">
            <a:spAutoFit/>
          </a:bodyPr>
          <a:lstStyle/>
          <a:p>
            <a:r>
              <a:rPr lang="en-US" b="1" dirty="0"/>
              <a:t>H</a:t>
            </a:r>
          </a:p>
        </p:txBody>
      </p:sp>
      <p:graphicFrame>
        <p:nvGraphicFramePr>
          <p:cNvPr id="3" name="Objekt 2">
            <a:extLst>
              <a:ext uri="{FF2B5EF4-FFF2-40B4-BE49-F238E27FC236}">
                <a16:creationId xmlns:a16="http://schemas.microsoft.com/office/drawing/2014/main" id="{91D1BE40-00AC-45C8-B203-D38B31566E30}"/>
              </a:ext>
            </a:extLst>
          </p:cNvPr>
          <p:cNvGraphicFramePr>
            <a:graphicFrameLocks noChangeAspect="1"/>
          </p:cNvGraphicFramePr>
          <p:nvPr>
            <p:extLst>
              <p:ext uri="{D42A27DB-BD31-4B8C-83A1-F6EECF244321}">
                <p14:modId xmlns:p14="http://schemas.microsoft.com/office/powerpoint/2010/main" val="2619270223"/>
              </p:ext>
            </p:extLst>
          </p:nvPr>
        </p:nvGraphicFramePr>
        <p:xfrm>
          <a:off x="109272" y="1217682"/>
          <a:ext cx="2528599" cy="1977669"/>
        </p:xfrm>
        <a:graphic>
          <a:graphicData uri="http://schemas.openxmlformats.org/presentationml/2006/ole">
            <mc:AlternateContent xmlns:mc="http://schemas.openxmlformats.org/markup-compatibility/2006">
              <mc:Choice xmlns:v="urn:schemas-microsoft-com:vml" Requires="v">
                <p:oleObj spid="_x0000_s5266" name="Prism 10" r:id="rId3" imgW="3817439" imgH="2985317" progId="Prism10.Document">
                  <p:embed/>
                </p:oleObj>
              </mc:Choice>
              <mc:Fallback>
                <p:oleObj name="Prism 10" r:id="rId3" imgW="3817439" imgH="2985317" progId="Prism10.Document">
                  <p:embed/>
                  <p:pic>
                    <p:nvPicPr>
                      <p:cNvPr id="0" name=""/>
                      <p:cNvPicPr/>
                      <p:nvPr/>
                    </p:nvPicPr>
                    <p:blipFill>
                      <a:blip r:embed="rId4"/>
                      <a:stretch>
                        <a:fillRect/>
                      </a:stretch>
                    </p:blipFill>
                    <p:spPr>
                      <a:xfrm>
                        <a:off x="109272" y="1217682"/>
                        <a:ext cx="2528599" cy="1977669"/>
                      </a:xfrm>
                      <a:prstGeom prst="rect">
                        <a:avLst/>
                      </a:prstGeom>
                    </p:spPr>
                  </p:pic>
                </p:oleObj>
              </mc:Fallback>
            </mc:AlternateContent>
          </a:graphicData>
        </a:graphic>
      </p:graphicFrame>
      <p:graphicFrame>
        <p:nvGraphicFramePr>
          <p:cNvPr id="5" name="Objekt 4">
            <a:extLst>
              <a:ext uri="{FF2B5EF4-FFF2-40B4-BE49-F238E27FC236}">
                <a16:creationId xmlns:a16="http://schemas.microsoft.com/office/drawing/2014/main" id="{8AD66F0A-FCBD-4F8D-8B24-567FCF1FB527}"/>
              </a:ext>
            </a:extLst>
          </p:cNvPr>
          <p:cNvGraphicFramePr>
            <a:graphicFrameLocks noChangeAspect="1"/>
          </p:cNvGraphicFramePr>
          <p:nvPr>
            <p:extLst>
              <p:ext uri="{D42A27DB-BD31-4B8C-83A1-F6EECF244321}">
                <p14:modId xmlns:p14="http://schemas.microsoft.com/office/powerpoint/2010/main" val="3347937929"/>
              </p:ext>
            </p:extLst>
          </p:nvPr>
        </p:nvGraphicFramePr>
        <p:xfrm>
          <a:off x="242888" y="4963172"/>
          <a:ext cx="2382837" cy="1806575"/>
        </p:xfrm>
        <a:graphic>
          <a:graphicData uri="http://schemas.openxmlformats.org/presentationml/2006/ole">
            <mc:AlternateContent xmlns:mc="http://schemas.openxmlformats.org/markup-compatibility/2006">
              <mc:Choice xmlns:v="urn:schemas-microsoft-com:vml" Requires="v">
                <p:oleObj spid="_x0000_s5267" name="Prism 10" r:id="rId5" imgW="3878662" imgH="2939577" progId="Prism10.Document">
                  <p:embed/>
                </p:oleObj>
              </mc:Choice>
              <mc:Fallback>
                <p:oleObj name="Prism 10" r:id="rId5" imgW="3878662" imgH="2939577" progId="Prism10.Document">
                  <p:embed/>
                  <p:pic>
                    <p:nvPicPr>
                      <p:cNvPr id="0" name=""/>
                      <p:cNvPicPr/>
                      <p:nvPr/>
                    </p:nvPicPr>
                    <p:blipFill>
                      <a:blip r:embed="rId6"/>
                      <a:stretch>
                        <a:fillRect/>
                      </a:stretch>
                    </p:blipFill>
                    <p:spPr>
                      <a:xfrm>
                        <a:off x="242888" y="4963172"/>
                        <a:ext cx="2382837" cy="1806575"/>
                      </a:xfrm>
                      <a:prstGeom prst="rect">
                        <a:avLst/>
                      </a:prstGeom>
                    </p:spPr>
                  </p:pic>
                </p:oleObj>
              </mc:Fallback>
            </mc:AlternateContent>
          </a:graphicData>
        </a:graphic>
      </p:graphicFrame>
      <p:graphicFrame>
        <p:nvGraphicFramePr>
          <p:cNvPr id="8" name="Objekt 7">
            <a:extLst>
              <a:ext uri="{FF2B5EF4-FFF2-40B4-BE49-F238E27FC236}">
                <a16:creationId xmlns:a16="http://schemas.microsoft.com/office/drawing/2014/main" id="{6E4EE021-A966-4F6F-9946-F5C34C13A68F}"/>
              </a:ext>
            </a:extLst>
          </p:cNvPr>
          <p:cNvGraphicFramePr>
            <a:graphicFrameLocks noChangeAspect="1"/>
          </p:cNvGraphicFramePr>
          <p:nvPr>
            <p:extLst>
              <p:ext uri="{D42A27DB-BD31-4B8C-83A1-F6EECF244321}">
                <p14:modId xmlns:p14="http://schemas.microsoft.com/office/powerpoint/2010/main" val="3470451358"/>
              </p:ext>
            </p:extLst>
          </p:nvPr>
        </p:nvGraphicFramePr>
        <p:xfrm>
          <a:off x="2500789" y="1230894"/>
          <a:ext cx="2458988" cy="1914023"/>
        </p:xfrm>
        <a:graphic>
          <a:graphicData uri="http://schemas.openxmlformats.org/presentationml/2006/ole">
            <mc:AlternateContent xmlns:mc="http://schemas.openxmlformats.org/markup-compatibility/2006">
              <mc:Choice xmlns:v="urn:schemas-microsoft-com:vml" Requires="v">
                <p:oleObj spid="_x0000_s5268" name="Prism 10" r:id="rId7" imgW="3817439" imgH="2971631" progId="Prism10.Document">
                  <p:embed/>
                </p:oleObj>
              </mc:Choice>
              <mc:Fallback>
                <p:oleObj name="Prism 10" r:id="rId7" imgW="3817439" imgH="2971631" progId="Prism10.Document">
                  <p:embed/>
                  <p:pic>
                    <p:nvPicPr>
                      <p:cNvPr id="0" name=""/>
                      <p:cNvPicPr/>
                      <p:nvPr/>
                    </p:nvPicPr>
                    <p:blipFill>
                      <a:blip r:embed="rId8"/>
                      <a:stretch>
                        <a:fillRect/>
                      </a:stretch>
                    </p:blipFill>
                    <p:spPr>
                      <a:xfrm>
                        <a:off x="2500789" y="1230894"/>
                        <a:ext cx="2458988" cy="1914023"/>
                      </a:xfrm>
                      <a:prstGeom prst="rect">
                        <a:avLst/>
                      </a:prstGeom>
                    </p:spPr>
                  </p:pic>
                </p:oleObj>
              </mc:Fallback>
            </mc:AlternateContent>
          </a:graphicData>
        </a:graphic>
      </p:graphicFrame>
      <p:graphicFrame>
        <p:nvGraphicFramePr>
          <p:cNvPr id="11" name="Objekt 10">
            <a:extLst>
              <a:ext uri="{FF2B5EF4-FFF2-40B4-BE49-F238E27FC236}">
                <a16:creationId xmlns:a16="http://schemas.microsoft.com/office/drawing/2014/main" id="{57B12CA7-14B1-4670-8093-2DFB452DDDF3}"/>
              </a:ext>
            </a:extLst>
          </p:cNvPr>
          <p:cNvGraphicFramePr>
            <a:graphicFrameLocks noChangeAspect="1"/>
          </p:cNvGraphicFramePr>
          <p:nvPr>
            <p:extLst>
              <p:ext uri="{D42A27DB-BD31-4B8C-83A1-F6EECF244321}">
                <p14:modId xmlns:p14="http://schemas.microsoft.com/office/powerpoint/2010/main" val="1464062711"/>
              </p:ext>
            </p:extLst>
          </p:nvPr>
        </p:nvGraphicFramePr>
        <p:xfrm>
          <a:off x="271694" y="6789957"/>
          <a:ext cx="2435503" cy="1977670"/>
        </p:xfrm>
        <a:graphic>
          <a:graphicData uri="http://schemas.openxmlformats.org/presentationml/2006/ole">
            <mc:AlternateContent xmlns:mc="http://schemas.openxmlformats.org/markup-compatibility/2006">
              <mc:Choice xmlns:v="urn:schemas-microsoft-com:vml" Requires="v">
                <p:oleObj spid="_x0000_s5269" name="Prism 10" r:id="rId9" imgW="3698594" imgH="3003685" progId="Prism10.Document">
                  <p:embed/>
                </p:oleObj>
              </mc:Choice>
              <mc:Fallback>
                <p:oleObj name="Prism 10" r:id="rId9" imgW="3698594" imgH="3003685" progId="Prism10.Document">
                  <p:embed/>
                  <p:pic>
                    <p:nvPicPr>
                      <p:cNvPr id="0" name=""/>
                      <p:cNvPicPr/>
                      <p:nvPr/>
                    </p:nvPicPr>
                    <p:blipFill>
                      <a:blip r:embed="rId10"/>
                      <a:stretch>
                        <a:fillRect/>
                      </a:stretch>
                    </p:blipFill>
                    <p:spPr>
                      <a:xfrm>
                        <a:off x="271694" y="6789957"/>
                        <a:ext cx="2435503" cy="1977670"/>
                      </a:xfrm>
                      <a:prstGeom prst="rect">
                        <a:avLst/>
                      </a:prstGeom>
                    </p:spPr>
                  </p:pic>
                </p:oleObj>
              </mc:Fallback>
            </mc:AlternateContent>
          </a:graphicData>
        </a:graphic>
      </p:graphicFrame>
      <p:graphicFrame>
        <p:nvGraphicFramePr>
          <p:cNvPr id="15" name="Objekt 14">
            <a:extLst>
              <a:ext uri="{FF2B5EF4-FFF2-40B4-BE49-F238E27FC236}">
                <a16:creationId xmlns:a16="http://schemas.microsoft.com/office/drawing/2014/main" id="{01ADDA16-FECC-41BB-AD46-A5A2F08502FD}"/>
              </a:ext>
            </a:extLst>
          </p:cNvPr>
          <p:cNvGraphicFramePr>
            <a:graphicFrameLocks noChangeAspect="1"/>
          </p:cNvGraphicFramePr>
          <p:nvPr>
            <p:extLst>
              <p:ext uri="{D42A27DB-BD31-4B8C-83A1-F6EECF244321}">
                <p14:modId xmlns:p14="http://schemas.microsoft.com/office/powerpoint/2010/main" val="3247987373"/>
              </p:ext>
            </p:extLst>
          </p:nvPr>
        </p:nvGraphicFramePr>
        <p:xfrm>
          <a:off x="2412487" y="6822377"/>
          <a:ext cx="2423311" cy="1906405"/>
        </p:xfrm>
        <a:graphic>
          <a:graphicData uri="http://schemas.openxmlformats.org/presentationml/2006/ole">
            <mc:AlternateContent xmlns:mc="http://schemas.openxmlformats.org/markup-compatibility/2006">
              <mc:Choice xmlns:v="urn:schemas-microsoft-com:vml" Requires="v">
                <p:oleObj spid="_x0000_s5270" name="Prism 10" r:id="rId11" imgW="3817439" imgH="3003685" progId="Prism10.Document">
                  <p:embed/>
                </p:oleObj>
              </mc:Choice>
              <mc:Fallback>
                <p:oleObj name="Prism 10" r:id="rId11" imgW="3817439" imgH="3003685" progId="Prism10.Document">
                  <p:embed/>
                  <p:pic>
                    <p:nvPicPr>
                      <p:cNvPr id="0" name=""/>
                      <p:cNvPicPr/>
                      <p:nvPr/>
                    </p:nvPicPr>
                    <p:blipFill>
                      <a:blip r:embed="rId12"/>
                      <a:stretch>
                        <a:fillRect/>
                      </a:stretch>
                    </p:blipFill>
                    <p:spPr>
                      <a:xfrm>
                        <a:off x="2412487" y="6822377"/>
                        <a:ext cx="2423311" cy="1906405"/>
                      </a:xfrm>
                      <a:prstGeom prst="rect">
                        <a:avLst/>
                      </a:prstGeom>
                    </p:spPr>
                  </p:pic>
                </p:oleObj>
              </mc:Fallback>
            </mc:AlternateContent>
          </a:graphicData>
        </a:graphic>
      </p:graphicFrame>
      <p:graphicFrame>
        <p:nvGraphicFramePr>
          <p:cNvPr id="18" name="Objekt 17">
            <a:extLst>
              <a:ext uri="{FF2B5EF4-FFF2-40B4-BE49-F238E27FC236}">
                <a16:creationId xmlns:a16="http://schemas.microsoft.com/office/drawing/2014/main" id="{77BEFCA5-4A3B-4333-A41D-A29D19E9F386}"/>
              </a:ext>
            </a:extLst>
          </p:cNvPr>
          <p:cNvGraphicFramePr>
            <a:graphicFrameLocks noChangeAspect="1"/>
          </p:cNvGraphicFramePr>
          <p:nvPr>
            <p:extLst>
              <p:ext uri="{D42A27DB-BD31-4B8C-83A1-F6EECF244321}">
                <p14:modId xmlns:p14="http://schemas.microsoft.com/office/powerpoint/2010/main" val="1627239486"/>
              </p:ext>
            </p:extLst>
          </p:nvPr>
        </p:nvGraphicFramePr>
        <p:xfrm>
          <a:off x="4556940" y="6786744"/>
          <a:ext cx="2532639" cy="1977670"/>
        </p:xfrm>
        <a:graphic>
          <a:graphicData uri="http://schemas.openxmlformats.org/presentationml/2006/ole">
            <mc:AlternateContent xmlns:mc="http://schemas.openxmlformats.org/markup-compatibility/2006">
              <mc:Choice xmlns:v="urn:schemas-microsoft-com:vml" Requires="v">
                <p:oleObj spid="_x0000_s5271" name="Prism 10" r:id="rId13" imgW="3817439" imgH="2980635" progId="Prism10.Document">
                  <p:embed/>
                </p:oleObj>
              </mc:Choice>
              <mc:Fallback>
                <p:oleObj name="Prism 10" r:id="rId13" imgW="3817439" imgH="2980635" progId="Prism10.Document">
                  <p:embed/>
                  <p:pic>
                    <p:nvPicPr>
                      <p:cNvPr id="0" name=""/>
                      <p:cNvPicPr/>
                      <p:nvPr/>
                    </p:nvPicPr>
                    <p:blipFill>
                      <a:blip r:embed="rId14"/>
                      <a:stretch>
                        <a:fillRect/>
                      </a:stretch>
                    </p:blipFill>
                    <p:spPr>
                      <a:xfrm>
                        <a:off x="4556940" y="6786744"/>
                        <a:ext cx="2532639" cy="1977670"/>
                      </a:xfrm>
                      <a:prstGeom prst="rect">
                        <a:avLst/>
                      </a:prstGeom>
                    </p:spPr>
                  </p:pic>
                </p:oleObj>
              </mc:Fallback>
            </mc:AlternateContent>
          </a:graphicData>
        </a:graphic>
      </p:graphicFrame>
      <p:graphicFrame>
        <p:nvGraphicFramePr>
          <p:cNvPr id="6" name="Objekt 5">
            <a:extLst>
              <a:ext uri="{FF2B5EF4-FFF2-40B4-BE49-F238E27FC236}">
                <a16:creationId xmlns:a16="http://schemas.microsoft.com/office/drawing/2014/main" id="{368310E9-E043-4DA3-A2F5-99926335604F}"/>
              </a:ext>
            </a:extLst>
          </p:cNvPr>
          <p:cNvGraphicFramePr>
            <a:graphicFrameLocks noChangeAspect="1"/>
          </p:cNvGraphicFramePr>
          <p:nvPr>
            <p:extLst>
              <p:ext uri="{D42A27DB-BD31-4B8C-83A1-F6EECF244321}">
                <p14:modId xmlns:p14="http://schemas.microsoft.com/office/powerpoint/2010/main" val="4118876372"/>
              </p:ext>
            </p:extLst>
          </p:nvPr>
        </p:nvGraphicFramePr>
        <p:xfrm>
          <a:off x="2303463" y="3078163"/>
          <a:ext cx="2514600" cy="1978025"/>
        </p:xfrm>
        <a:graphic>
          <a:graphicData uri="http://schemas.openxmlformats.org/presentationml/2006/ole">
            <mc:AlternateContent xmlns:mc="http://schemas.openxmlformats.org/markup-compatibility/2006">
              <mc:Choice xmlns:v="urn:schemas-microsoft-com:vml" Requires="v">
                <p:oleObj spid="_x0000_s5272" name="Prism 10" r:id="rId15" imgW="3817439" imgH="3003685" progId="Prism10.Document">
                  <p:embed/>
                </p:oleObj>
              </mc:Choice>
              <mc:Fallback>
                <p:oleObj name="Prism 10" r:id="rId15" imgW="3817439" imgH="3003685" progId="Prism10.Document">
                  <p:embed/>
                  <p:pic>
                    <p:nvPicPr>
                      <p:cNvPr id="0" name=""/>
                      <p:cNvPicPr/>
                      <p:nvPr/>
                    </p:nvPicPr>
                    <p:blipFill>
                      <a:blip r:embed="rId16"/>
                      <a:stretch>
                        <a:fillRect/>
                      </a:stretch>
                    </p:blipFill>
                    <p:spPr>
                      <a:xfrm>
                        <a:off x="2303463" y="3078163"/>
                        <a:ext cx="2514600" cy="1978025"/>
                      </a:xfrm>
                      <a:prstGeom prst="rect">
                        <a:avLst/>
                      </a:prstGeom>
                    </p:spPr>
                  </p:pic>
                </p:oleObj>
              </mc:Fallback>
            </mc:AlternateContent>
          </a:graphicData>
        </a:graphic>
      </p:graphicFrame>
      <p:graphicFrame>
        <p:nvGraphicFramePr>
          <p:cNvPr id="16" name="Objekt 15">
            <a:extLst>
              <a:ext uri="{FF2B5EF4-FFF2-40B4-BE49-F238E27FC236}">
                <a16:creationId xmlns:a16="http://schemas.microsoft.com/office/drawing/2014/main" id="{1316D7D5-13F9-4E3E-B070-A3898FC7090C}"/>
              </a:ext>
            </a:extLst>
          </p:cNvPr>
          <p:cNvGraphicFramePr>
            <a:graphicFrameLocks noChangeAspect="1"/>
          </p:cNvGraphicFramePr>
          <p:nvPr>
            <p:extLst>
              <p:ext uri="{D42A27DB-BD31-4B8C-83A1-F6EECF244321}">
                <p14:modId xmlns:p14="http://schemas.microsoft.com/office/powerpoint/2010/main" val="443599512"/>
              </p:ext>
            </p:extLst>
          </p:nvPr>
        </p:nvGraphicFramePr>
        <p:xfrm>
          <a:off x="4542637" y="3005321"/>
          <a:ext cx="2619489" cy="2045489"/>
        </p:xfrm>
        <a:graphic>
          <a:graphicData uri="http://schemas.openxmlformats.org/presentationml/2006/ole">
            <mc:AlternateContent xmlns:mc="http://schemas.openxmlformats.org/markup-compatibility/2006">
              <mc:Choice xmlns:v="urn:schemas-microsoft-com:vml" Requires="v">
                <p:oleObj spid="_x0000_s5273" name="Prism 10" r:id="rId17" imgW="3817439" imgH="2980635" progId="Prism10.Document">
                  <p:embed/>
                </p:oleObj>
              </mc:Choice>
              <mc:Fallback>
                <p:oleObj name="Prism 10" r:id="rId17" imgW="3817439" imgH="2980635" progId="Prism10.Document">
                  <p:embed/>
                  <p:pic>
                    <p:nvPicPr>
                      <p:cNvPr id="0" name=""/>
                      <p:cNvPicPr/>
                      <p:nvPr/>
                    </p:nvPicPr>
                    <p:blipFill>
                      <a:blip r:embed="rId18"/>
                      <a:stretch>
                        <a:fillRect/>
                      </a:stretch>
                    </p:blipFill>
                    <p:spPr>
                      <a:xfrm>
                        <a:off x="4542637" y="3005321"/>
                        <a:ext cx="2619489" cy="2045489"/>
                      </a:xfrm>
                      <a:prstGeom prst="rect">
                        <a:avLst/>
                      </a:prstGeom>
                    </p:spPr>
                  </p:pic>
                </p:oleObj>
              </mc:Fallback>
            </mc:AlternateContent>
          </a:graphicData>
        </a:graphic>
      </p:graphicFrame>
      <p:graphicFrame>
        <p:nvGraphicFramePr>
          <p:cNvPr id="17" name="Objekt 16">
            <a:extLst>
              <a:ext uri="{FF2B5EF4-FFF2-40B4-BE49-F238E27FC236}">
                <a16:creationId xmlns:a16="http://schemas.microsoft.com/office/drawing/2014/main" id="{E1AB47FF-384B-466F-B07B-B557AD755014}"/>
              </a:ext>
            </a:extLst>
          </p:cNvPr>
          <p:cNvGraphicFramePr>
            <a:graphicFrameLocks noChangeAspect="1"/>
          </p:cNvGraphicFramePr>
          <p:nvPr>
            <p:extLst>
              <p:ext uri="{D42A27DB-BD31-4B8C-83A1-F6EECF244321}">
                <p14:modId xmlns:p14="http://schemas.microsoft.com/office/powerpoint/2010/main" val="236862556"/>
              </p:ext>
            </p:extLst>
          </p:nvPr>
        </p:nvGraphicFramePr>
        <p:xfrm>
          <a:off x="73519" y="3088432"/>
          <a:ext cx="2531868" cy="1991807"/>
        </p:xfrm>
        <a:graphic>
          <a:graphicData uri="http://schemas.openxmlformats.org/presentationml/2006/ole">
            <mc:AlternateContent xmlns:mc="http://schemas.openxmlformats.org/markup-compatibility/2006">
              <mc:Choice xmlns:v="urn:schemas-microsoft-com:vml" Requires="v">
                <p:oleObj spid="_x0000_s5274" name="Prism 10" r:id="rId19" imgW="3817439" imgH="3003685" progId="Prism10.Document">
                  <p:embed/>
                </p:oleObj>
              </mc:Choice>
              <mc:Fallback>
                <p:oleObj name="Prism 10" r:id="rId19" imgW="3817439" imgH="3003685" progId="Prism10.Document">
                  <p:embed/>
                  <p:pic>
                    <p:nvPicPr>
                      <p:cNvPr id="0" name=""/>
                      <p:cNvPicPr/>
                      <p:nvPr/>
                    </p:nvPicPr>
                    <p:blipFill>
                      <a:blip r:embed="rId20"/>
                      <a:stretch>
                        <a:fillRect/>
                      </a:stretch>
                    </p:blipFill>
                    <p:spPr>
                      <a:xfrm>
                        <a:off x="73519" y="3088432"/>
                        <a:ext cx="2531868" cy="1991807"/>
                      </a:xfrm>
                      <a:prstGeom prst="rect">
                        <a:avLst/>
                      </a:prstGeom>
                    </p:spPr>
                  </p:pic>
                </p:oleObj>
              </mc:Fallback>
            </mc:AlternateContent>
          </a:graphicData>
        </a:graphic>
      </p:graphicFrame>
    </p:spTree>
    <p:extLst>
      <p:ext uri="{BB962C8B-B14F-4D97-AF65-F5344CB8AC3E}">
        <p14:creationId xmlns:p14="http://schemas.microsoft.com/office/powerpoint/2010/main" val="4118588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Inhaltsplatzhalter 12">
            <a:extLst>
              <a:ext uri="{FF2B5EF4-FFF2-40B4-BE49-F238E27FC236}">
                <a16:creationId xmlns:a16="http://schemas.microsoft.com/office/drawing/2014/main" id="{CD52E6DE-44C8-4DD6-972C-CC20EBB026DA}"/>
              </a:ext>
            </a:extLst>
          </p:cNvPr>
          <p:cNvGraphicFramePr>
            <a:graphicFrameLocks noGrp="1"/>
          </p:cNvGraphicFramePr>
          <p:nvPr>
            <p:ph idx="1"/>
            <p:extLst>
              <p:ext uri="{D42A27DB-BD31-4B8C-83A1-F6EECF244321}">
                <p14:modId xmlns:p14="http://schemas.microsoft.com/office/powerpoint/2010/main" val="3074148670"/>
              </p:ext>
            </p:extLst>
          </p:nvPr>
        </p:nvGraphicFramePr>
        <p:xfrm>
          <a:off x="471488" y="1130448"/>
          <a:ext cx="5851200" cy="2406592"/>
        </p:xfrm>
        <a:graphic>
          <a:graphicData uri="http://schemas.openxmlformats.org/drawingml/2006/table">
            <a:tbl>
              <a:tblPr firstRow="1" firstCol="1" bandRow="1"/>
              <a:tblGrid>
                <a:gridCol w="1790698">
                  <a:extLst>
                    <a:ext uri="{9D8B030D-6E8A-4147-A177-3AD203B41FA5}">
                      <a16:colId xmlns:a16="http://schemas.microsoft.com/office/drawing/2014/main" val="1013843535"/>
                    </a:ext>
                  </a:extLst>
                </a:gridCol>
                <a:gridCol w="895033">
                  <a:extLst>
                    <a:ext uri="{9D8B030D-6E8A-4147-A177-3AD203B41FA5}">
                      <a16:colId xmlns:a16="http://schemas.microsoft.com/office/drawing/2014/main" val="336453165"/>
                    </a:ext>
                  </a:extLst>
                </a:gridCol>
                <a:gridCol w="985358">
                  <a:extLst>
                    <a:ext uri="{9D8B030D-6E8A-4147-A177-3AD203B41FA5}">
                      <a16:colId xmlns:a16="http://schemas.microsoft.com/office/drawing/2014/main" val="483228759"/>
                    </a:ext>
                  </a:extLst>
                </a:gridCol>
                <a:gridCol w="93980">
                  <a:extLst>
                    <a:ext uri="{9D8B030D-6E8A-4147-A177-3AD203B41FA5}">
                      <a16:colId xmlns:a16="http://schemas.microsoft.com/office/drawing/2014/main" val="1252029810"/>
                    </a:ext>
                  </a:extLst>
                </a:gridCol>
                <a:gridCol w="162560">
                  <a:extLst>
                    <a:ext uri="{9D8B030D-6E8A-4147-A177-3AD203B41FA5}">
                      <a16:colId xmlns:a16="http://schemas.microsoft.com/office/drawing/2014/main" val="828561601"/>
                    </a:ext>
                  </a:extLst>
                </a:gridCol>
                <a:gridCol w="93980">
                  <a:extLst>
                    <a:ext uri="{9D8B030D-6E8A-4147-A177-3AD203B41FA5}">
                      <a16:colId xmlns:a16="http://schemas.microsoft.com/office/drawing/2014/main" val="161923866"/>
                    </a:ext>
                  </a:extLst>
                </a:gridCol>
                <a:gridCol w="93980">
                  <a:extLst>
                    <a:ext uri="{9D8B030D-6E8A-4147-A177-3AD203B41FA5}">
                      <a16:colId xmlns:a16="http://schemas.microsoft.com/office/drawing/2014/main" val="3729210693"/>
                    </a:ext>
                  </a:extLst>
                </a:gridCol>
                <a:gridCol w="835659">
                  <a:extLst>
                    <a:ext uri="{9D8B030D-6E8A-4147-A177-3AD203B41FA5}">
                      <a16:colId xmlns:a16="http://schemas.microsoft.com/office/drawing/2014/main" val="2010062971"/>
                    </a:ext>
                  </a:extLst>
                </a:gridCol>
                <a:gridCol w="93980">
                  <a:extLst>
                    <a:ext uri="{9D8B030D-6E8A-4147-A177-3AD203B41FA5}">
                      <a16:colId xmlns:a16="http://schemas.microsoft.com/office/drawing/2014/main" val="1633521222"/>
                    </a:ext>
                  </a:extLst>
                </a:gridCol>
                <a:gridCol w="805972">
                  <a:extLst>
                    <a:ext uri="{9D8B030D-6E8A-4147-A177-3AD203B41FA5}">
                      <a16:colId xmlns:a16="http://schemas.microsoft.com/office/drawing/2014/main" val="4294133720"/>
                    </a:ext>
                  </a:extLst>
                </a:gridCol>
              </a:tblGrid>
              <a:tr h="0">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28575" cap="flat" cmpd="sng" algn="ctr">
                      <a:solidFill>
                        <a:srgbClr val="000000"/>
                      </a:solidFill>
                      <a:prstDash val="solid"/>
                      <a:round/>
                      <a:headEnd type="none" w="med" len="med"/>
                      <a:tailEnd type="none" w="med" len="med"/>
                    </a:lnT>
                    <a:lnB>
                      <a:noFill/>
                    </a:lnB>
                  </a:tcPr>
                </a:tc>
                <a:tc gridSpan="3">
                  <a:txBody>
                    <a:bodyPr/>
                    <a:lstStyle/>
                    <a:p>
                      <a:pPr algn="ctr">
                        <a:spcAft>
                          <a:spcPts val="0"/>
                        </a:spcAft>
                      </a:pPr>
                      <a:r>
                        <a:rPr lang="de-DE" sz="900" dirty="0" err="1">
                          <a:effectLst/>
                          <a:latin typeface="Cambria" panose="02040503050406030204" pitchFamily="18" charset="0"/>
                          <a:ea typeface="Times New Roman" panose="02020603050405020304" pitchFamily="18" charset="0"/>
                          <a:cs typeface="Times New Roman" panose="02020603050405020304" pitchFamily="18" charset="0"/>
                        </a:rPr>
                        <a:t>Reduced</a:t>
                      </a:r>
                      <a:r>
                        <a:rPr lang="de-DE" sz="900" dirty="0">
                          <a:effectLst/>
                          <a:latin typeface="Cambria" panose="02040503050406030204" pitchFamily="18" charset="0"/>
                          <a:ea typeface="Times New Roman" panose="02020603050405020304" pitchFamily="18" charset="0"/>
                          <a:cs typeface="Times New Roman" panose="02020603050405020304" pitchFamily="18" charset="0"/>
                        </a:rPr>
                        <a:t> </a:t>
                      </a:r>
                      <a:r>
                        <a:rPr lang="de-DE" sz="900" dirty="0" err="1">
                          <a:effectLst/>
                          <a:latin typeface="Cambria" panose="02040503050406030204" pitchFamily="18" charset="0"/>
                          <a:ea typeface="Times New Roman" panose="02020603050405020304" pitchFamily="18" charset="0"/>
                          <a:cs typeface="Times New Roman" panose="02020603050405020304" pitchFamily="18" charset="0"/>
                        </a:rPr>
                        <a:t>carbohydrate</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hMerge="1">
                  <a:txBody>
                    <a:bodyPr/>
                    <a:lstStyle/>
                    <a:p>
                      <a:endParaRPr lang="de-DE"/>
                    </a:p>
                  </a:txBody>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gridSpan="5">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Reduced fat</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806900925"/>
                  </a:ext>
                </a:extLst>
              </a:tr>
              <a:tr h="191135">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Variable</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28575" cap="flat" cmpd="sng" algn="ctr">
                      <a:solidFill>
                        <a:srgbClr val="000000"/>
                      </a:solidFill>
                      <a:prstDash val="solid"/>
                      <a:round/>
                      <a:headEnd type="none" w="med" len="med"/>
                      <a:tailEnd type="none" w="med" len="med"/>
                    </a:lnB>
                  </a:tcPr>
                </a:tc>
                <a:tc>
                  <a:txBody>
                    <a:bodyPr/>
                    <a:lstStyle/>
                    <a:p>
                      <a:pPr marL="111125" indent="-111125"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Baseline</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28575"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6 months</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28575" cap="flat" cmpd="sng" algn="ctr">
                      <a:solidFill>
                        <a:srgbClr val="000000"/>
                      </a:solidFill>
                      <a:prstDash val="solid"/>
                      <a:round/>
                      <a:headEnd type="none" w="med" len="med"/>
                      <a:tailEnd type="none" w="med" len="med"/>
                    </a:lnB>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Baseline</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28575"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6 months</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6540323"/>
                  </a:ext>
                </a:extLst>
              </a:tr>
              <a:tr h="0">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N (men/women)</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tcPr>
                </a:tc>
                <a:tc gridSpan="3">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41 (5/36)</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hMerge="1">
                  <a:txBody>
                    <a:bodyPr/>
                    <a:lstStyle/>
                    <a:p>
                      <a:endParaRPr lang="de-DE"/>
                    </a:p>
                  </a:txBody>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49 (9/40)</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396931192"/>
                  </a:ext>
                </a:extLst>
              </a:tr>
              <a:tr h="0">
                <a:tc>
                  <a:txBody>
                    <a:bodyPr/>
                    <a:lstStyle/>
                    <a:p>
                      <a:pPr algn="just">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Age (y)</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3">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44±9</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45±8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800024437"/>
                  </a:ext>
                </a:extLst>
              </a:tr>
              <a:tr h="0">
                <a:tc>
                  <a:txBody>
                    <a:bodyPr/>
                    <a:lstStyle/>
                    <a:p>
                      <a:pPr algn="just">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Body weight (kg)</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91±15</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84±14**</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91±17</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85±16**</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2514840535"/>
                  </a:ext>
                </a:extLst>
              </a:tr>
              <a:tr h="0">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BMI (kg/m</a:t>
                      </a:r>
                      <a:r>
                        <a:rPr lang="en-US" sz="900" baseline="30000">
                          <a:effectLst/>
                          <a:latin typeface="Cambria" panose="02040503050406030204" pitchFamily="18" charset="0"/>
                          <a:ea typeface="Times New Roman" panose="02020603050405020304" pitchFamily="18" charset="0"/>
                          <a:cs typeface="Times New Roman" panose="02020603050405020304" pitchFamily="18" charset="0"/>
                        </a:rPr>
                        <a:t>2</a:t>
                      </a:r>
                      <a:r>
                        <a:rPr lang="en-US" sz="900">
                          <a:effectLst/>
                          <a:latin typeface="Cambria" panose="02040503050406030204" pitchFamily="18" charset="0"/>
                          <a:ea typeface="Times New Roman" panose="02020603050405020304" pitchFamily="18" charset="0"/>
                          <a:cs typeface="Times New Roman" panose="02020603050405020304" pitchFamily="18" charset="0"/>
                        </a:rPr>
                        <a:t>)</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33.0±4.5</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30.4±4.3*</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32.9±4.0</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30.6±3.9**</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1589466231"/>
                  </a:ext>
                </a:extLst>
              </a:tr>
              <a:tr h="0">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Total body fat (kg)</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32.6±9.3</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28.1±8.2**</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33.3±9.2</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28.9±7.1**</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1042263434"/>
                  </a:ext>
                </a:extLst>
              </a:tr>
              <a:tr h="227330">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Waist circumference (cm)</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101±13</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95±11**</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102±12</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96±11**</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3079188749"/>
                  </a:ext>
                </a:extLst>
              </a:tr>
              <a:tr h="0">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Glucose metabolism</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1775264650"/>
                  </a:ext>
                </a:extLst>
              </a:tr>
              <a:tr h="0">
                <a:tc>
                  <a:txBody>
                    <a:bodyPr/>
                    <a:lstStyle/>
                    <a:p>
                      <a:pPr marL="180340" algn="just">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Fasting insulin (µl/ml)</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6.3±3.7</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4.5±2.8**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6.8±3.8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5.2±3.0**</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1324238575"/>
                  </a:ext>
                </a:extLst>
              </a:tr>
              <a:tr h="0">
                <a:tc>
                  <a:txBody>
                    <a:bodyPr/>
                    <a:lstStyle/>
                    <a:p>
                      <a:pPr marL="180340" algn="just">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Fasting glucose (mg/dl)</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95±8</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90±11**</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95±8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90±10**</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hMerge="1">
                  <a:txBody>
                    <a:bodyPr/>
                    <a:lstStyle/>
                    <a:p>
                      <a:endParaRPr lang="de-DE"/>
                    </a:p>
                  </a:txBody>
                  <a:tcPr/>
                </a:tc>
                <a:extLst>
                  <a:ext uri="{0D108BD9-81ED-4DB2-BD59-A6C34878D82A}">
                    <a16:rowId xmlns:a16="http://schemas.microsoft.com/office/drawing/2014/main" val="67539225"/>
                  </a:ext>
                </a:extLst>
              </a:tr>
              <a:tr h="0">
                <a:tc>
                  <a:txBody>
                    <a:bodyPr/>
                    <a:lstStyle/>
                    <a:p>
                      <a:pPr marL="180340" algn="just">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HOMA-IR (arbitrary unit)</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1.4±0.9</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1.0±0.7**</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gridSpan="4">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1.6±0.9</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gridSpan="2">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1.2±0.8**</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noFill/>
                      <a:prstDash val="solid"/>
                      <a:round/>
                      <a:headEnd type="none" w="med" len="med"/>
                      <a:tailEnd type="none" w="med" len="med"/>
                    </a:lnB>
                  </a:tcPr>
                </a:tc>
                <a:tc hMerge="1">
                  <a:txBody>
                    <a:bodyPr/>
                    <a:lstStyle/>
                    <a:p>
                      <a:endParaRPr lang="de-DE"/>
                    </a:p>
                  </a:txBody>
                  <a:tcPr/>
                </a:tc>
                <a:extLst>
                  <a:ext uri="{0D108BD9-81ED-4DB2-BD59-A6C34878D82A}">
                    <a16:rowId xmlns:a16="http://schemas.microsoft.com/office/drawing/2014/main" val="3113354321"/>
                  </a:ext>
                </a:extLst>
              </a:tr>
              <a:tr h="0">
                <a:tc>
                  <a:txBody>
                    <a:bodyPr/>
                    <a:lstStyle/>
                    <a:p>
                      <a:pPr marL="180340" algn="just">
                        <a:lnSpc>
                          <a:spcPct val="150000"/>
                        </a:lnSpc>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HbA1c (%), n= 33</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5.2</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±0.3</a:t>
                      </a:r>
                      <a:endParaRPr lang="de-DE" sz="9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5.2</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±0.4</a:t>
                      </a:r>
                      <a:endParaRPr lang="de-DE" sz="9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gridSpan="4">
                  <a:txBody>
                    <a:bodyPr/>
                    <a:lstStyle/>
                    <a:p>
                      <a:pPr algn="ctr">
                        <a:lnSpc>
                          <a:spcPct val="150000"/>
                        </a:lnSpc>
                        <a:spcAft>
                          <a:spcPts val="0"/>
                        </a:spcAft>
                      </a:pPr>
                      <a:endParaRPr lang="de-DE" sz="9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5.5</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±0.3</a:t>
                      </a:r>
                      <a:endParaRPr lang="de-DE" sz="9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5.3</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±0.4</a:t>
                      </a:r>
                      <a:endParaRPr lang="de-DE" sz="9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hMerge="1">
                  <a:txBody>
                    <a:bodyPr/>
                    <a:lstStyle/>
                    <a:p>
                      <a:endParaRPr lang="de-DE" dirty="0"/>
                    </a:p>
                  </a:txBody>
                  <a:tcPr/>
                </a:tc>
                <a:extLst>
                  <a:ext uri="{0D108BD9-81ED-4DB2-BD59-A6C34878D82A}">
                    <a16:rowId xmlns:a16="http://schemas.microsoft.com/office/drawing/2014/main" val="2705096883"/>
                  </a:ext>
                </a:extLst>
              </a:tr>
            </a:tbl>
          </a:graphicData>
        </a:graphic>
      </p:graphicFrame>
      <p:graphicFrame>
        <p:nvGraphicFramePr>
          <p:cNvPr id="14" name="Tabelle 13">
            <a:extLst>
              <a:ext uri="{FF2B5EF4-FFF2-40B4-BE49-F238E27FC236}">
                <a16:creationId xmlns:a16="http://schemas.microsoft.com/office/drawing/2014/main" id="{8227A2E2-3B4A-417D-AA00-6BC5FE7B8AE7}"/>
              </a:ext>
            </a:extLst>
          </p:cNvPr>
          <p:cNvGraphicFramePr>
            <a:graphicFrameLocks noGrp="1"/>
          </p:cNvGraphicFramePr>
          <p:nvPr>
            <p:extLst>
              <p:ext uri="{D42A27DB-BD31-4B8C-83A1-F6EECF244321}">
                <p14:modId xmlns:p14="http://schemas.microsoft.com/office/powerpoint/2010/main" val="1328946302"/>
              </p:ext>
            </p:extLst>
          </p:nvPr>
        </p:nvGraphicFramePr>
        <p:xfrm>
          <a:off x="388855" y="4720049"/>
          <a:ext cx="5915025" cy="2620406"/>
        </p:xfrm>
        <a:graphic>
          <a:graphicData uri="http://schemas.openxmlformats.org/drawingml/2006/table">
            <a:tbl>
              <a:tblPr firstRow="1" firstCol="1" bandRow="1"/>
              <a:tblGrid>
                <a:gridCol w="1448037">
                  <a:extLst>
                    <a:ext uri="{9D8B030D-6E8A-4147-A177-3AD203B41FA5}">
                      <a16:colId xmlns:a16="http://schemas.microsoft.com/office/drawing/2014/main" val="2706057922"/>
                    </a:ext>
                  </a:extLst>
                </a:gridCol>
                <a:gridCol w="1052096">
                  <a:extLst>
                    <a:ext uri="{9D8B030D-6E8A-4147-A177-3AD203B41FA5}">
                      <a16:colId xmlns:a16="http://schemas.microsoft.com/office/drawing/2014/main" val="2510997927"/>
                    </a:ext>
                  </a:extLst>
                </a:gridCol>
                <a:gridCol w="1108326">
                  <a:extLst>
                    <a:ext uri="{9D8B030D-6E8A-4147-A177-3AD203B41FA5}">
                      <a16:colId xmlns:a16="http://schemas.microsoft.com/office/drawing/2014/main" val="249576619"/>
                    </a:ext>
                  </a:extLst>
                </a:gridCol>
                <a:gridCol w="265374">
                  <a:extLst>
                    <a:ext uri="{9D8B030D-6E8A-4147-A177-3AD203B41FA5}">
                      <a16:colId xmlns:a16="http://schemas.microsoft.com/office/drawing/2014/main" val="2586204339"/>
                    </a:ext>
                  </a:extLst>
                </a:gridCol>
                <a:gridCol w="1055875">
                  <a:extLst>
                    <a:ext uri="{9D8B030D-6E8A-4147-A177-3AD203B41FA5}">
                      <a16:colId xmlns:a16="http://schemas.microsoft.com/office/drawing/2014/main" val="1625773987"/>
                    </a:ext>
                  </a:extLst>
                </a:gridCol>
                <a:gridCol w="985317">
                  <a:extLst>
                    <a:ext uri="{9D8B030D-6E8A-4147-A177-3AD203B41FA5}">
                      <a16:colId xmlns:a16="http://schemas.microsoft.com/office/drawing/2014/main" val="1177696125"/>
                    </a:ext>
                  </a:extLst>
                </a:gridCol>
              </a:tblGrid>
              <a:tr h="180704">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Normal diet</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gridSpan="2">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High fat diet</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extLst>
                  <a:ext uri="{0D108BD9-81ED-4DB2-BD59-A6C34878D82A}">
                    <a16:rowId xmlns:a16="http://schemas.microsoft.com/office/drawing/2014/main" val="1786246974"/>
                  </a:ext>
                </a:extLst>
              </a:tr>
              <a:tr h="256788">
                <a:tc>
                  <a:txBody>
                    <a:bodyPr/>
                    <a:lstStyle/>
                    <a:p>
                      <a:pPr algn="just">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WT (n=10)</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hKST-TG (n=8)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WT (n=11)</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hKST-TG (n=10)</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00938"/>
                  </a:ext>
                </a:extLst>
              </a:tr>
              <a:tr h="180704">
                <a:tc>
                  <a:txBody>
                    <a:bodyPr/>
                    <a:lstStyle/>
                    <a:p>
                      <a:pPr algn="l">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VO</a:t>
                      </a:r>
                      <a:r>
                        <a:rPr lang="en-US" sz="900" baseline="-25000" dirty="0">
                          <a:effectLst/>
                          <a:latin typeface="Cambria" panose="02040503050406030204" pitchFamily="18" charset="0"/>
                          <a:ea typeface="Times New Roman" panose="02020603050405020304" pitchFamily="18" charset="0"/>
                          <a:cs typeface="Times New Roman" panose="02020603050405020304" pitchFamily="18" charset="0"/>
                        </a:rPr>
                        <a:t>2</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 (ml/d/mouse)</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2511.00±50.88</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2518.22±42.22</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1590.71±75.08</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1492. 60±82.02</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w="28575"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8503173"/>
                  </a:ext>
                </a:extLst>
              </a:tr>
              <a:tr h="180704">
                <a:tc>
                  <a:txBody>
                    <a:bodyPr/>
                    <a:lstStyle/>
                    <a:p>
                      <a:pPr algn="l">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VCO</a:t>
                      </a:r>
                      <a:r>
                        <a:rPr lang="en-US" sz="900" baseline="-25000" dirty="0">
                          <a:effectLst/>
                          <a:latin typeface="Cambria" panose="02040503050406030204" pitchFamily="18" charset="0"/>
                          <a:ea typeface="Times New Roman" panose="02020603050405020304" pitchFamily="18" charset="0"/>
                          <a:cs typeface="Times New Roman" panose="02020603050405020304" pitchFamily="18" charset="0"/>
                        </a:rPr>
                        <a:t>2 </a:t>
                      </a:r>
                      <a:r>
                        <a:rPr lang="en-US" sz="900" dirty="0">
                          <a:effectLst/>
                          <a:latin typeface="Cambria" panose="02040503050406030204" pitchFamily="18" charset="0"/>
                          <a:ea typeface="Times New Roman" panose="02020603050405020304" pitchFamily="18" charset="0"/>
                          <a:cs typeface="Times New Roman" panose="02020603050405020304" pitchFamily="18" charset="0"/>
                        </a:rPr>
                        <a:t>(ml/d/mouse)</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1941.83±86.67</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2059.91±62.97</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1117.91±58.69</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1090.22±87.05</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1599050754"/>
                  </a:ext>
                </a:extLst>
              </a:tr>
              <a:tr h="100405">
                <a:tc>
                  <a:txBody>
                    <a:bodyPr/>
                    <a:lstStyle/>
                    <a:p>
                      <a:pPr algn="l">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1157489842"/>
                  </a:ext>
                </a:extLst>
              </a:tr>
              <a:tr h="180704">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RER (VCO</a:t>
                      </a:r>
                      <a:r>
                        <a:rPr lang="en-US" sz="900" baseline="-25000">
                          <a:effectLst/>
                          <a:latin typeface="Cambria" panose="02040503050406030204" pitchFamily="18" charset="0"/>
                          <a:ea typeface="Times New Roman" panose="02020603050405020304" pitchFamily="18" charset="0"/>
                          <a:cs typeface="Times New Roman" panose="02020603050405020304" pitchFamily="18" charset="0"/>
                        </a:rPr>
                        <a:t>2</a:t>
                      </a:r>
                      <a:r>
                        <a:rPr lang="en-US" sz="900">
                          <a:effectLst/>
                          <a:latin typeface="Cambria" panose="02040503050406030204" pitchFamily="18" charset="0"/>
                          <a:ea typeface="Times New Roman" panose="02020603050405020304" pitchFamily="18" charset="0"/>
                          <a:cs typeface="Times New Roman" panose="02020603050405020304" pitchFamily="18" charset="0"/>
                        </a:rPr>
                        <a:t>/VO</a:t>
                      </a:r>
                      <a:r>
                        <a:rPr lang="en-US" sz="900" baseline="-25000">
                          <a:effectLst/>
                          <a:latin typeface="Cambria" panose="02040503050406030204" pitchFamily="18" charset="0"/>
                          <a:ea typeface="Times New Roman" panose="02020603050405020304" pitchFamily="18" charset="0"/>
                          <a:cs typeface="Times New Roman" panose="02020603050405020304" pitchFamily="18" charset="0"/>
                        </a:rPr>
                        <a:t>2</a:t>
                      </a:r>
                      <a:r>
                        <a:rPr lang="en-US" sz="900">
                          <a:effectLst/>
                          <a:latin typeface="Cambria" panose="02040503050406030204" pitchFamily="18" charset="0"/>
                          <a:ea typeface="Times New Roman" panose="02020603050405020304" pitchFamily="18" charset="0"/>
                          <a:cs typeface="Times New Roman" panose="02020603050405020304" pitchFamily="18" charset="0"/>
                        </a:rPr>
                        <a:t>)</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0.852±0.016</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0.874±0.015</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0.764±0.004</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0.770±0.005</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2815079195"/>
                  </a:ext>
                </a:extLst>
              </a:tr>
              <a:tr h="383012">
                <a:tc>
                  <a:txBody>
                    <a:bodyPr/>
                    <a:lstStyle/>
                    <a:p>
                      <a:pPr algn="l">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Energy expenditure (kcal/d/mouse)</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11.69±0.45</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12.23±0.23</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14.58±0.66</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14.59±1.05</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3503542334"/>
                  </a:ext>
                </a:extLst>
              </a:tr>
              <a:tr h="100405">
                <a:tc>
                  <a:txBody>
                    <a:bodyPr/>
                    <a:lstStyle/>
                    <a:p>
                      <a:pPr algn="l">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699086883"/>
                  </a:ext>
                </a:extLst>
              </a:tr>
              <a:tr h="180704">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Food intake (g/d)</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3.27 ± 0.37</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3.80±0.35</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2.28±0.32</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1.85±0.19</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2194992541"/>
                  </a:ext>
                </a:extLst>
              </a:tr>
              <a:tr h="180704">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Water consumption (ml/d)</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2.66±0.28</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2.98±0.27</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2.05±0.24</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1.64±0.12</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2126424264"/>
                  </a:ext>
                </a:extLst>
              </a:tr>
              <a:tr h="100405">
                <a:tc>
                  <a:txBody>
                    <a:bodyPr/>
                    <a:lstStyle/>
                    <a:p>
                      <a:pPr algn="l">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tc>
                  <a:txBody>
                    <a:bodyPr/>
                    <a:lstStyle/>
                    <a:p>
                      <a:pPr algn="ctr">
                        <a:lnSpc>
                          <a:spcPct val="150000"/>
                        </a:lnSpc>
                        <a:spcAft>
                          <a:spcPts val="0"/>
                        </a:spcAft>
                      </a:pPr>
                      <a:r>
                        <a:rPr lang="en-US" sz="5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a:noFill/>
                    </a:lnB>
                  </a:tcPr>
                </a:tc>
                <a:extLst>
                  <a:ext uri="{0D108BD9-81ED-4DB2-BD59-A6C34878D82A}">
                    <a16:rowId xmlns:a16="http://schemas.microsoft.com/office/drawing/2014/main" val="3717005761"/>
                  </a:ext>
                </a:extLst>
              </a:tr>
              <a:tr h="383012">
                <a:tc>
                  <a:txBody>
                    <a:bodyPr/>
                    <a:lstStyle/>
                    <a:p>
                      <a:pPr algn="l">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Locomotor activity night phase (counts)</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2073.06±185.86</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1904.51±97.64</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2060.98±186.59</a:t>
                      </a:r>
                      <a:endParaRPr lang="de-DE"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1693.28±116.89</a:t>
                      </a:r>
                      <a:endParaRPr lang="de-DE"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7436" marR="67436"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7899920"/>
                  </a:ext>
                </a:extLst>
              </a:tr>
            </a:tbl>
          </a:graphicData>
        </a:graphic>
      </p:graphicFrame>
      <p:cxnSp>
        <p:nvCxnSpPr>
          <p:cNvPr id="15" name="Gerade Verbindung 225">
            <a:extLst>
              <a:ext uri="{FF2B5EF4-FFF2-40B4-BE49-F238E27FC236}">
                <a16:creationId xmlns:a16="http://schemas.microsoft.com/office/drawing/2014/main" id="{7798F390-D8CD-4349-9294-8FF248FC8414}"/>
              </a:ext>
            </a:extLst>
          </p:cNvPr>
          <p:cNvCxnSpPr/>
          <p:nvPr/>
        </p:nvCxnSpPr>
        <p:spPr>
          <a:xfrm>
            <a:off x="2241724" y="4938787"/>
            <a:ext cx="1403350" cy="0"/>
          </a:xfrm>
          <a:prstGeom prst="line">
            <a:avLst/>
          </a:prstGeom>
          <a:ln w="31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 name="Gerade Verbindung 228">
            <a:extLst>
              <a:ext uri="{FF2B5EF4-FFF2-40B4-BE49-F238E27FC236}">
                <a16:creationId xmlns:a16="http://schemas.microsoft.com/office/drawing/2014/main" id="{7C403CFC-82A8-4118-BA10-511101BF5F6C}"/>
              </a:ext>
            </a:extLst>
          </p:cNvPr>
          <p:cNvCxnSpPr/>
          <p:nvPr/>
        </p:nvCxnSpPr>
        <p:spPr>
          <a:xfrm>
            <a:off x="4653147" y="4938787"/>
            <a:ext cx="1401763" cy="0"/>
          </a:xfrm>
          <a:prstGeom prst="line">
            <a:avLst/>
          </a:prstGeom>
          <a:ln w="31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9" name="Rectangle 12">
            <a:extLst>
              <a:ext uri="{FF2B5EF4-FFF2-40B4-BE49-F238E27FC236}">
                <a16:creationId xmlns:a16="http://schemas.microsoft.com/office/drawing/2014/main" id="{2B566783-61E4-4873-8C9D-FE17A448C641}"/>
              </a:ext>
            </a:extLst>
          </p:cNvPr>
          <p:cNvSpPr>
            <a:spLocks noChangeArrowheads="1"/>
          </p:cNvSpPr>
          <p:nvPr/>
        </p:nvSpPr>
        <p:spPr bwMode="auto">
          <a:xfrm>
            <a:off x="388854" y="417268"/>
            <a:ext cx="5915026"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de-DE" altLang="de-DE" sz="400" b="0" i="0" u="none" strike="noStrike" cap="none" normalizeH="0" baseline="0" dirty="0" bmk="_Toc462337698">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de-DE" sz="1050" b="1" i="0" u="none" strike="noStrike" cap="none" normalizeH="0" baseline="0" dirty="0" bmk="_Toc462337698">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Supplementary table 1: Anthropometric and metabolic data before and after the 6 months dietary intervention randomized to reduced carbohydrate or reduced fat diets.</a:t>
            </a:r>
            <a:r>
              <a:rPr kumimoji="0" lang="en-US" altLang="de-DE" sz="105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altLang="de-DE" sz="2000" b="0" i="0" u="none" strike="noStrike" cap="none" normalizeH="0" baseline="0" dirty="0">
              <a:ln>
                <a:noFill/>
              </a:ln>
              <a:solidFill>
                <a:schemeClr val="tx1"/>
              </a:solidFill>
              <a:effectLst/>
              <a:latin typeface="Arial" panose="020B0604020202020204" pitchFamily="34" charset="0"/>
            </a:endParaRPr>
          </a:p>
        </p:txBody>
      </p:sp>
      <p:sp>
        <p:nvSpPr>
          <p:cNvPr id="20" name="Rectangle 13">
            <a:extLst>
              <a:ext uri="{FF2B5EF4-FFF2-40B4-BE49-F238E27FC236}">
                <a16:creationId xmlns:a16="http://schemas.microsoft.com/office/drawing/2014/main" id="{340A65AC-3358-4FA4-8287-7C25F9FD766F}"/>
              </a:ext>
            </a:extLst>
          </p:cNvPr>
          <p:cNvSpPr>
            <a:spLocks noChangeArrowheads="1"/>
          </p:cNvSpPr>
          <p:nvPr/>
        </p:nvSpPr>
        <p:spPr bwMode="auto">
          <a:xfrm>
            <a:off x="351184" y="4069680"/>
            <a:ext cx="5184433"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de-DE" sz="9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de-DE" sz="1000" b="1" i="0" u="none" strike="noStrike" cap="none" normalizeH="0" baseline="0" dirty="0" bmk="_Toc46233770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Supplementary table 2: Indirect calorimetry data for normal diet and high fat diet fed mice</a:t>
            </a:r>
            <a:endParaRPr kumimoji="0" lang="en-US" altLang="de-DE" sz="1800" b="0" i="0" u="none" strike="noStrike" cap="none" normalizeH="0" baseline="0" dirty="0">
              <a:ln>
                <a:noFill/>
              </a:ln>
              <a:solidFill>
                <a:schemeClr val="tx1"/>
              </a:solidFill>
              <a:effectLst/>
              <a:latin typeface="Arial" panose="020B0604020202020204" pitchFamily="34" charset="0"/>
            </a:endParaRPr>
          </a:p>
        </p:txBody>
      </p:sp>
      <p:sp>
        <p:nvSpPr>
          <p:cNvPr id="21" name="Rectangle 14">
            <a:extLst>
              <a:ext uri="{FF2B5EF4-FFF2-40B4-BE49-F238E27FC236}">
                <a16:creationId xmlns:a16="http://schemas.microsoft.com/office/drawing/2014/main" id="{08024715-7740-4F25-B4CC-DAF19F425D37}"/>
              </a:ext>
            </a:extLst>
          </p:cNvPr>
          <p:cNvSpPr>
            <a:spLocks noChangeArrowheads="1"/>
          </p:cNvSpPr>
          <p:nvPr/>
        </p:nvSpPr>
        <p:spPr bwMode="auto">
          <a:xfrm>
            <a:off x="382758" y="7203305"/>
            <a:ext cx="156645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de-DE" sz="9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9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Data represents mean ± SEM.</a:t>
            </a:r>
            <a:endParaRPr kumimoji="0" lang="de-DE" altLang="de-DE" sz="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22" name="Rechteck 21">
            <a:extLst>
              <a:ext uri="{FF2B5EF4-FFF2-40B4-BE49-F238E27FC236}">
                <a16:creationId xmlns:a16="http://schemas.microsoft.com/office/drawing/2014/main" id="{E9ADFF1D-6749-4E8F-A297-1A8108D7FF7D}"/>
              </a:ext>
            </a:extLst>
          </p:cNvPr>
          <p:cNvSpPr/>
          <p:nvPr/>
        </p:nvSpPr>
        <p:spPr>
          <a:xfrm>
            <a:off x="382758" y="3685569"/>
            <a:ext cx="5997659" cy="369332"/>
          </a:xfrm>
          <a:prstGeom prst="rect">
            <a:avLst/>
          </a:prstGeom>
        </p:spPr>
        <p:txBody>
          <a:bodyPr wrap="square">
            <a:spAutoFit/>
          </a:bodyPr>
          <a:lstStyle/>
          <a:p>
            <a:pPr lvl="0" algn="just" eaLnBrk="0" fontAlgn="base" hangingPunct="0">
              <a:spcBef>
                <a:spcPct val="0"/>
              </a:spcBef>
              <a:spcAft>
                <a:spcPct val="0"/>
              </a:spcAft>
            </a:pPr>
            <a:r>
              <a:rPr lang="en-US" altLang="de-DE" sz="900" dirty="0">
                <a:latin typeface="Times New Roman" panose="02020603050405020304" pitchFamily="18" charset="0"/>
                <a:ea typeface="Times New Roman" panose="02020603050405020304" pitchFamily="18" charset="0"/>
                <a:cs typeface="Times New Roman" panose="02020603050405020304" pitchFamily="18" charset="0"/>
              </a:rPr>
              <a:t>Data represents mean ± SD. *p&lt;0.05, **p&lt;0.01 vs baseline (Student t test for paired samples). Adapted from (</a:t>
            </a:r>
            <a:r>
              <a:rPr lang="en-US" altLang="de-DE" sz="900" dirty="0" err="1">
                <a:latin typeface="Times New Roman" panose="02020603050405020304" pitchFamily="18" charset="0"/>
                <a:ea typeface="Times New Roman" panose="02020603050405020304" pitchFamily="18" charset="0"/>
                <a:cs typeface="Times New Roman" panose="02020603050405020304" pitchFamily="18" charset="0"/>
              </a:rPr>
              <a:t>Haufe</a:t>
            </a:r>
            <a:r>
              <a:rPr lang="en-US" altLang="de-DE" sz="900" dirty="0">
                <a:latin typeface="Times New Roman" panose="02020603050405020304" pitchFamily="18" charset="0"/>
                <a:ea typeface="Times New Roman" panose="02020603050405020304" pitchFamily="18" charset="0"/>
                <a:cs typeface="Times New Roman" panose="02020603050405020304" pitchFamily="18" charset="0"/>
              </a:rPr>
              <a:t> et al. 2012).</a:t>
            </a:r>
            <a:endParaRPr lang="de-DE" altLang="de-DE" sz="900" dirty="0"/>
          </a:p>
        </p:txBody>
      </p:sp>
      <p:cxnSp>
        <p:nvCxnSpPr>
          <p:cNvPr id="23" name="Gerade Verbindung 225">
            <a:extLst>
              <a:ext uri="{FF2B5EF4-FFF2-40B4-BE49-F238E27FC236}">
                <a16:creationId xmlns:a16="http://schemas.microsoft.com/office/drawing/2014/main" id="{7ECE9817-D2FD-432C-B14B-EC2990D6EB48}"/>
              </a:ext>
            </a:extLst>
          </p:cNvPr>
          <p:cNvCxnSpPr/>
          <p:nvPr/>
        </p:nvCxnSpPr>
        <p:spPr>
          <a:xfrm>
            <a:off x="2490694" y="1305996"/>
            <a:ext cx="1403350" cy="0"/>
          </a:xfrm>
          <a:prstGeom prst="line">
            <a:avLst/>
          </a:prstGeom>
          <a:ln w="31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 name="Gerade Verbindung 228">
            <a:extLst>
              <a:ext uri="{FF2B5EF4-FFF2-40B4-BE49-F238E27FC236}">
                <a16:creationId xmlns:a16="http://schemas.microsoft.com/office/drawing/2014/main" id="{9A6E5C36-E286-4890-9145-BC3ED0C00769}"/>
              </a:ext>
            </a:extLst>
          </p:cNvPr>
          <p:cNvCxnSpPr/>
          <p:nvPr/>
        </p:nvCxnSpPr>
        <p:spPr>
          <a:xfrm>
            <a:off x="4742629" y="1305996"/>
            <a:ext cx="1401763" cy="0"/>
          </a:xfrm>
          <a:prstGeom prst="line">
            <a:avLst/>
          </a:prstGeom>
          <a:ln w="31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extfeld 1">
            <a:extLst>
              <a:ext uri="{FF2B5EF4-FFF2-40B4-BE49-F238E27FC236}">
                <a16:creationId xmlns:a16="http://schemas.microsoft.com/office/drawing/2014/main" id="{4957D87C-1294-CA6C-9C95-F9CD2D2ADD74}"/>
              </a:ext>
            </a:extLst>
          </p:cNvPr>
          <p:cNvSpPr txBox="1"/>
          <p:nvPr/>
        </p:nvSpPr>
        <p:spPr>
          <a:xfrm>
            <a:off x="211361" y="8994838"/>
            <a:ext cx="6435277" cy="507831"/>
          </a:xfrm>
          <a:prstGeom prst="rect">
            <a:avLst/>
          </a:prstGeom>
          <a:noFill/>
        </p:spPr>
        <p:txBody>
          <a:bodyPr wrap="square" rtlCol="0">
            <a:spAutoFit/>
          </a:bodyPr>
          <a:lstStyle/>
          <a:p>
            <a:r>
              <a:rPr lang="de-DE" sz="900" dirty="0">
                <a:latin typeface="Times New Roman" panose="02020603050405020304" pitchFamily="18" charset="0"/>
                <a:cs typeface="Times New Roman" panose="02020603050405020304" pitchFamily="18" charset="0"/>
              </a:rPr>
              <a:t>Reference:</a:t>
            </a:r>
          </a:p>
          <a:p>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S.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Haufe</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900" i="1" dirty="0">
                <a:effectLst/>
                <a:latin typeface="Times New Roman" panose="02020603050405020304" pitchFamily="18" charset="0"/>
                <a:ea typeface="Times New Roman" panose="02020603050405020304" pitchFamily="18" charset="0"/>
                <a:cs typeface="Times New Roman" panose="02020603050405020304" pitchFamily="18" charset="0"/>
              </a:rPr>
              <a:t>et al.</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‘Randomized comparison of reduced fat and reduced carbohydrate hypocaloric diets on intrahepatic fat in overweight and obese human subjects’, </a:t>
            </a:r>
            <a:r>
              <a:rPr lang="en-US" sz="900" i="1" dirty="0">
                <a:effectLst/>
                <a:latin typeface="Times New Roman" panose="02020603050405020304" pitchFamily="18" charset="0"/>
                <a:ea typeface="Times New Roman" panose="02020603050405020304" pitchFamily="18" charset="0"/>
                <a:cs typeface="Times New Roman" panose="02020603050405020304" pitchFamily="18" charset="0"/>
              </a:rPr>
              <a:t>Hepatology</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vol. 53, no. 5, pp. 1504–1514, 2011,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10.1002/hep.24242.</a:t>
            </a:r>
            <a:endParaRPr lang="de-DE" sz="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1786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elle 18">
            <a:extLst>
              <a:ext uri="{FF2B5EF4-FFF2-40B4-BE49-F238E27FC236}">
                <a16:creationId xmlns:a16="http://schemas.microsoft.com/office/drawing/2014/main" id="{550FC940-23E5-4731-A994-267BC7B34916}"/>
              </a:ext>
            </a:extLst>
          </p:cNvPr>
          <p:cNvGraphicFramePr>
            <a:graphicFrameLocks noGrp="1"/>
          </p:cNvGraphicFramePr>
          <p:nvPr>
            <p:extLst>
              <p:ext uri="{D42A27DB-BD31-4B8C-83A1-F6EECF244321}">
                <p14:modId xmlns:p14="http://schemas.microsoft.com/office/powerpoint/2010/main" val="3556998374"/>
              </p:ext>
            </p:extLst>
          </p:nvPr>
        </p:nvGraphicFramePr>
        <p:xfrm>
          <a:off x="551649" y="736551"/>
          <a:ext cx="5829300" cy="2606040"/>
        </p:xfrm>
        <a:graphic>
          <a:graphicData uri="http://schemas.openxmlformats.org/drawingml/2006/table">
            <a:tbl>
              <a:tblPr firstRow="1" firstCol="1" bandRow="1"/>
              <a:tblGrid>
                <a:gridCol w="1689100">
                  <a:extLst>
                    <a:ext uri="{9D8B030D-6E8A-4147-A177-3AD203B41FA5}">
                      <a16:colId xmlns:a16="http://schemas.microsoft.com/office/drawing/2014/main" val="392375366"/>
                    </a:ext>
                  </a:extLst>
                </a:gridCol>
                <a:gridCol w="989965">
                  <a:extLst>
                    <a:ext uri="{9D8B030D-6E8A-4147-A177-3AD203B41FA5}">
                      <a16:colId xmlns:a16="http://schemas.microsoft.com/office/drawing/2014/main" val="2904529809"/>
                    </a:ext>
                  </a:extLst>
                </a:gridCol>
                <a:gridCol w="899795">
                  <a:extLst>
                    <a:ext uri="{9D8B030D-6E8A-4147-A177-3AD203B41FA5}">
                      <a16:colId xmlns:a16="http://schemas.microsoft.com/office/drawing/2014/main" val="2357161951"/>
                    </a:ext>
                  </a:extLst>
                </a:gridCol>
                <a:gridCol w="408305">
                  <a:extLst>
                    <a:ext uri="{9D8B030D-6E8A-4147-A177-3AD203B41FA5}">
                      <a16:colId xmlns:a16="http://schemas.microsoft.com/office/drawing/2014/main" val="378598833"/>
                    </a:ext>
                  </a:extLst>
                </a:gridCol>
                <a:gridCol w="852170">
                  <a:extLst>
                    <a:ext uri="{9D8B030D-6E8A-4147-A177-3AD203B41FA5}">
                      <a16:colId xmlns:a16="http://schemas.microsoft.com/office/drawing/2014/main" val="1697238613"/>
                    </a:ext>
                  </a:extLst>
                </a:gridCol>
                <a:gridCol w="989965">
                  <a:extLst>
                    <a:ext uri="{9D8B030D-6E8A-4147-A177-3AD203B41FA5}">
                      <a16:colId xmlns:a16="http://schemas.microsoft.com/office/drawing/2014/main" val="2252712205"/>
                    </a:ext>
                  </a:extLst>
                </a:gridCol>
              </a:tblGrid>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Normal diet</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High fat diet</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extLst>
                  <a:ext uri="{0D108BD9-81ED-4DB2-BD59-A6C34878D82A}">
                    <a16:rowId xmlns:a16="http://schemas.microsoft.com/office/drawing/2014/main" val="3390838144"/>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WT (n=6)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hKST-TG (n=7)</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WT (n=8)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hKST-TG (n=8)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64400"/>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Body weight (g)</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25.5±0.4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26.1±0.9</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38.1±1.8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34.4±1.6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9136532"/>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612821669"/>
                  </a:ext>
                </a:extLst>
              </a:tr>
              <a:tr h="0">
                <a:tc>
                  <a:txBody>
                    <a:bodyPr/>
                    <a:lstStyle/>
                    <a:p>
                      <a:pPr>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Basal plasma glucose (mg/dl)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131.1±9.1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145.3±9.3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141.9±3.3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152.1±11.3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280513015"/>
                  </a:ext>
                </a:extLst>
              </a:tr>
              <a:tr h="0">
                <a:tc>
                  <a:txBody>
                    <a:bodyPr/>
                    <a:lstStyle/>
                    <a:p>
                      <a:pPr>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Clamp plasma glucose (mg/dl)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115.4±4.4</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114.3±9.3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127±2.6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121.7±5.4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140864628"/>
                  </a:ext>
                </a:extLst>
              </a:tr>
              <a:tr h="0">
                <a:tc>
                  <a:txBody>
                    <a:bodyPr/>
                    <a:lstStyle/>
                    <a:p>
                      <a:pPr>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Basal plasma insulin (ng/ml)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0.4±0.1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0.5±0.5</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0.9±0.1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0.7±0.1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930749881"/>
                  </a:ext>
                </a:extLst>
              </a:tr>
              <a:tr h="0">
                <a:tc>
                  <a:txBody>
                    <a:bodyPr/>
                    <a:lstStyle/>
                    <a:p>
                      <a:pPr>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Clamp plasma insulin (ng/ml)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1.9±0.2</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1.9±0.1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2.9±0.3</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2.8±0.3</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50238769"/>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953104477"/>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Basal plasma FFA (mg/dl)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44.2±4.1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40.1±2.0</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37.5±2.7</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42.0±3.1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680326666"/>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Clamp plasma FFA (mg(dl)</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9.6 ±1.0</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10.6±1.3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18.7±1.6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16.3±1.8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827096203"/>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543248272"/>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Basal EGP (mg/kg/min)</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15.5±1.4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15.9±1.5</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12.8±0.8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13.9±1.2</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526918189"/>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GIR (mg/kg/min)</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56.8±2.3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55.0±1.1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18.1±3.5</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31.5±3.7*</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571215306"/>
                  </a:ext>
                </a:extLst>
              </a:tr>
              <a:tr h="0">
                <a:tc>
                  <a:txBody>
                    <a:bodyPr/>
                    <a:lstStyle/>
                    <a:p>
                      <a:pPr>
                        <a:spcAft>
                          <a:spcPts val="0"/>
                        </a:spcAft>
                      </a:pPr>
                      <a:r>
                        <a:rPr lang="en-US" sz="900">
                          <a:effectLst/>
                          <a:latin typeface="Cambria" panose="02040503050406030204" pitchFamily="18" charset="0"/>
                          <a:ea typeface="Times New Roman" panose="02020603050405020304" pitchFamily="18" charset="0"/>
                          <a:cs typeface="Times New Roman" panose="02020603050405020304" pitchFamily="18" charset="0"/>
                        </a:rPr>
                        <a:t>Peripheral glucose uptake (mg/kg/min)</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55.4±2.2</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55.0±1.1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30.3±2.8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39.3±3.1*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975076731"/>
                  </a:ext>
                </a:extLst>
              </a:tr>
              <a:tr h="0">
                <a:tc>
                  <a:txBody>
                    <a:bodyPr/>
                    <a:lstStyle/>
                    <a:p>
                      <a:pP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Glycolysis (mg/kg/min)</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59.0±21.4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34.7±9.5</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34.7±5.1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40.4±15.9</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44168980"/>
                  </a:ext>
                </a:extLst>
              </a:tr>
              <a:tr h="0">
                <a:tc>
                  <a:txBody>
                    <a:bodyPr/>
                    <a:lstStyle/>
                    <a:p>
                      <a:pP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EGP </a:t>
                      </a:r>
                      <a:r>
                        <a:rPr lang="de-DE" sz="900" dirty="0" err="1">
                          <a:effectLst/>
                          <a:latin typeface="Cambria" panose="02040503050406030204" pitchFamily="18" charset="0"/>
                          <a:ea typeface="Times New Roman" panose="02020603050405020304" pitchFamily="18" charset="0"/>
                          <a:cs typeface="Times New Roman" panose="02020603050405020304" pitchFamily="18" charset="0"/>
                        </a:rPr>
                        <a:t>suppression</a:t>
                      </a:r>
                      <a:r>
                        <a:rPr lang="de-DE" sz="900" dirty="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108.9±10.2</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103.2±14.1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a:effectLst/>
                          <a:latin typeface="Cambria" panose="02040503050406030204" pitchFamily="18" charset="0"/>
                          <a:ea typeface="Times New Roman" panose="02020603050405020304" pitchFamily="18" charset="0"/>
                          <a:cs typeface="Times New Roman" panose="02020603050405020304" pitchFamily="18" charset="0"/>
                        </a:rPr>
                        <a:t> </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16.2±15.4</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a:spcAft>
                          <a:spcPts val="0"/>
                        </a:spcAft>
                      </a:pPr>
                      <a:r>
                        <a:rPr lang="de-DE" sz="900" dirty="0">
                          <a:effectLst/>
                          <a:latin typeface="Cambria" panose="02040503050406030204" pitchFamily="18" charset="0"/>
                          <a:ea typeface="Times New Roman" panose="02020603050405020304" pitchFamily="18" charset="0"/>
                          <a:cs typeface="Times New Roman" panose="02020603050405020304" pitchFamily="18" charset="0"/>
                        </a:rPr>
                        <a:t>70.73±11.9*</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4380957"/>
                  </a:ext>
                </a:extLst>
              </a:tr>
              <a:tr h="0">
                <a:tc gridSpan="6">
                  <a:txBody>
                    <a:bodyPr/>
                    <a:lstStyle/>
                    <a:p>
                      <a:pPr>
                        <a:spcAft>
                          <a:spcPts val="0"/>
                        </a:spcAft>
                      </a:pPr>
                      <a:r>
                        <a:rPr lang="en-US" sz="900" dirty="0">
                          <a:effectLst/>
                          <a:latin typeface="Cambria" panose="02040503050406030204" pitchFamily="18" charset="0"/>
                          <a:ea typeface="Times New Roman" panose="02020603050405020304" pitchFamily="18" charset="0"/>
                          <a:cs typeface="Times New Roman" panose="02020603050405020304" pitchFamily="18" charset="0"/>
                        </a:rPr>
                        <a:t>EGP: Endogenous glucose production; GIR: Glucose infusion rate. Data are mean ± SEM. *P&lt;0.05 vs. WT (HFD).</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085268735"/>
                  </a:ext>
                </a:extLst>
              </a:tr>
            </a:tbl>
          </a:graphicData>
        </a:graphic>
      </p:graphicFrame>
      <p:cxnSp>
        <p:nvCxnSpPr>
          <p:cNvPr id="20" name="Gerade Verbindung 231">
            <a:extLst>
              <a:ext uri="{FF2B5EF4-FFF2-40B4-BE49-F238E27FC236}">
                <a16:creationId xmlns:a16="http://schemas.microsoft.com/office/drawing/2014/main" id="{4D1B0F4C-0CAD-4F51-AC9C-6F30F338B72C}"/>
              </a:ext>
            </a:extLst>
          </p:cNvPr>
          <p:cNvCxnSpPr/>
          <p:nvPr/>
        </p:nvCxnSpPr>
        <p:spPr>
          <a:xfrm>
            <a:off x="3311525" y="12220575"/>
            <a:ext cx="1600200"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Gerade Verbindung 234">
            <a:extLst>
              <a:ext uri="{FF2B5EF4-FFF2-40B4-BE49-F238E27FC236}">
                <a16:creationId xmlns:a16="http://schemas.microsoft.com/office/drawing/2014/main" id="{EF944B76-9686-4CC6-B2F1-8CCE02E55A91}"/>
              </a:ext>
            </a:extLst>
          </p:cNvPr>
          <p:cNvCxnSpPr/>
          <p:nvPr/>
        </p:nvCxnSpPr>
        <p:spPr>
          <a:xfrm>
            <a:off x="5543550" y="12230100"/>
            <a:ext cx="1600200"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Rectangle 13">
            <a:extLst>
              <a:ext uri="{FF2B5EF4-FFF2-40B4-BE49-F238E27FC236}">
                <a16:creationId xmlns:a16="http://schemas.microsoft.com/office/drawing/2014/main" id="{0300AD89-8860-4426-954E-359DDD0C4F0B}"/>
              </a:ext>
            </a:extLst>
          </p:cNvPr>
          <p:cNvSpPr>
            <a:spLocks noChangeArrowheads="1"/>
          </p:cNvSpPr>
          <p:nvPr/>
        </p:nvSpPr>
        <p:spPr bwMode="auto">
          <a:xfrm>
            <a:off x="551649" y="233119"/>
            <a:ext cx="4616970"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de-DE" sz="9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de-DE" sz="1000" b="1" i="0" u="none" strike="noStrike" cap="none" normalizeH="0" baseline="0" dirty="0" bmk="_Toc46233770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Supplementary table </a:t>
            </a:r>
            <a:r>
              <a:rPr lang="en-US" altLang="de-DE" sz="1000" b="1" dirty="0" bmk="_Toc462337700">
                <a:latin typeface="Times New Roman" panose="02020603050405020304" pitchFamily="18" charset="0"/>
                <a:ea typeface="Times New Roman" panose="02020603050405020304" pitchFamily="18" charset="0"/>
                <a:cs typeface="Times New Roman" panose="02020603050405020304" pitchFamily="18" charset="0"/>
              </a:rPr>
              <a:t>3</a:t>
            </a:r>
            <a:r>
              <a:rPr kumimoji="0" lang="en-US" altLang="de-DE" sz="1000" b="1" i="0" u="none" strike="noStrike" cap="none" normalizeH="0" baseline="0" dirty="0" bmk="_Toc46233770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HE clamp data for normal diet and high fat diet fed mice</a:t>
            </a:r>
            <a:endParaRPr kumimoji="0" lang="en-US" altLang="de-DE"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elle 1">
            <a:extLst>
              <a:ext uri="{FF2B5EF4-FFF2-40B4-BE49-F238E27FC236}">
                <a16:creationId xmlns:a16="http://schemas.microsoft.com/office/drawing/2014/main" id="{8C5B20E3-6BFB-B320-3A43-93E2A002F7C2}"/>
              </a:ext>
            </a:extLst>
          </p:cNvPr>
          <p:cNvGraphicFramePr>
            <a:graphicFrameLocks noGrp="1"/>
          </p:cNvGraphicFramePr>
          <p:nvPr>
            <p:extLst>
              <p:ext uri="{D42A27DB-BD31-4B8C-83A1-F6EECF244321}">
                <p14:modId xmlns:p14="http://schemas.microsoft.com/office/powerpoint/2010/main" val="914524379"/>
              </p:ext>
            </p:extLst>
          </p:nvPr>
        </p:nvGraphicFramePr>
        <p:xfrm>
          <a:off x="589141" y="3846022"/>
          <a:ext cx="5679718" cy="5701665"/>
        </p:xfrm>
        <a:graphic>
          <a:graphicData uri="http://schemas.openxmlformats.org/drawingml/2006/table">
            <a:tbl>
              <a:tblPr firstRow="1" firstCol="1" bandRow="1"/>
              <a:tblGrid>
                <a:gridCol w="956934">
                  <a:extLst>
                    <a:ext uri="{9D8B030D-6E8A-4147-A177-3AD203B41FA5}">
                      <a16:colId xmlns:a16="http://schemas.microsoft.com/office/drawing/2014/main" val="392375366"/>
                    </a:ext>
                  </a:extLst>
                </a:gridCol>
                <a:gridCol w="2711428">
                  <a:extLst>
                    <a:ext uri="{9D8B030D-6E8A-4147-A177-3AD203B41FA5}">
                      <a16:colId xmlns:a16="http://schemas.microsoft.com/office/drawing/2014/main" val="2904529809"/>
                    </a:ext>
                  </a:extLst>
                </a:gridCol>
                <a:gridCol w="2011356">
                  <a:extLst>
                    <a:ext uri="{9D8B030D-6E8A-4147-A177-3AD203B41FA5}">
                      <a16:colId xmlns:a16="http://schemas.microsoft.com/office/drawing/2014/main" val="2357161951"/>
                    </a:ext>
                  </a:extLst>
                </a:gridCol>
              </a:tblGrid>
              <a:tr h="0">
                <a:tc>
                  <a:txBody>
                    <a:bodyPr/>
                    <a:lstStyle/>
                    <a:p>
                      <a:pPr>
                        <a:spcAft>
                          <a:spcPts val="0"/>
                        </a:spcAft>
                      </a:pPr>
                      <a:r>
                        <a:rPr lang="de-DE" sz="900" i="0" dirty="0">
                          <a:effectLst/>
                          <a:latin typeface="Cambria" panose="02040503050406030204" pitchFamily="18" charset="0"/>
                          <a:ea typeface="Times New Roman" panose="02020603050405020304" pitchFamily="18" charset="0"/>
                          <a:cs typeface="Times New Roman" panose="02020603050405020304" pitchFamily="18" charset="0"/>
                        </a:rPr>
                        <a:t>Gene</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l">
                        <a:spcAft>
                          <a:spcPts val="0"/>
                        </a:spcAft>
                      </a:pPr>
                      <a:r>
                        <a:rPr lang="de-DE" sz="900" i="0" dirty="0">
                          <a:effectLst/>
                          <a:latin typeface="Cambria" panose="02040503050406030204" pitchFamily="18" charset="0"/>
                          <a:ea typeface="Times New Roman" panose="02020603050405020304" pitchFamily="18" charset="0"/>
                          <a:cs typeface="Times New Roman" panose="02020603050405020304" pitchFamily="18" charset="0"/>
                        </a:rPr>
                        <a:t>Forward primer (5‘-3‘)</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900" i="0" dirty="0">
                          <a:effectLst/>
                          <a:latin typeface="Cambria" panose="02040503050406030204" pitchFamily="18" charset="0"/>
                          <a:ea typeface="Times New Roman" panose="02020603050405020304" pitchFamily="18" charset="0"/>
                          <a:cs typeface="Times New Roman" panose="02020603050405020304" pitchFamily="18" charset="0"/>
                        </a:rPr>
                        <a:t>Reverse primer (5‘-3‘)</a:t>
                      </a:r>
                    </a:p>
                    <a:p>
                      <a:pPr algn="ctr">
                        <a:spcAft>
                          <a:spcPts val="0"/>
                        </a:spcAft>
                      </a:pPr>
                      <a:endParaRPr lang="de-DE" sz="900" i="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64400"/>
                  </a:ext>
                </a:extLst>
              </a:tr>
              <a:tr h="0">
                <a:tc>
                  <a:txBody>
                    <a:bodyPr/>
                    <a:lstStyle/>
                    <a:p>
                      <a:pPr algn="l" fontAlgn="b"/>
                      <a:r>
                        <a:rPr lang="de-DE" sz="900" b="0" i="1" u="none" strike="noStrike" dirty="0">
                          <a:solidFill>
                            <a:srgbClr val="000000"/>
                          </a:solidFill>
                          <a:effectLst/>
                          <a:latin typeface="Cambria" panose="02040503050406030204" pitchFamily="18" charset="0"/>
                        </a:rPr>
                        <a:t> m </a:t>
                      </a:r>
                      <a:r>
                        <a:rPr lang="el-GR" sz="900" b="0" i="1" u="none" strike="noStrike" dirty="0">
                          <a:solidFill>
                            <a:srgbClr val="000000"/>
                          </a:solidFill>
                          <a:effectLst/>
                          <a:latin typeface="Cambria" panose="02040503050406030204" pitchFamily="18" charset="0"/>
                        </a:rPr>
                        <a:t>β-</a:t>
                      </a:r>
                      <a:r>
                        <a:rPr lang="de-DE" sz="900" b="0" i="1" u="none" strike="noStrike" dirty="0">
                          <a:solidFill>
                            <a:srgbClr val="000000"/>
                          </a:solidFill>
                          <a:effectLst/>
                          <a:latin typeface="Cambria" panose="02040503050406030204" pitchFamily="18" charset="0"/>
                        </a:rPr>
                        <a:t>ACTIN</a:t>
                      </a:r>
                    </a:p>
                  </a:txBody>
                  <a:tcPr marL="9525" marR="9525" marT="9525" marB="0" anchor="b">
                    <a:lnL>
                      <a:noFill/>
                    </a:lnL>
                    <a:lnR>
                      <a:noFill/>
                    </a:lnR>
                    <a:lnT w="28575" cap="flat" cmpd="sng" algn="ctr">
                      <a:solidFill>
                        <a:srgbClr val="000000"/>
                      </a:solid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GCCAACCGTGAAAAGATGACC</a:t>
                      </a:r>
                    </a:p>
                  </a:txBody>
                  <a:tcPr marL="9525" marR="9525" marT="9525" marB="0" anchor="b">
                    <a:lnL>
                      <a:noFill/>
                    </a:lnL>
                    <a:lnR>
                      <a:noFill/>
                    </a:lnR>
                    <a:lnT w="28575" cap="flat" cmpd="sng" algn="ctr">
                      <a:solidFill>
                        <a:srgbClr val="000000"/>
                      </a:solid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CCCTCGTAGATGGGCACAGT </a:t>
                      </a:r>
                    </a:p>
                  </a:txBody>
                  <a:tcPr marL="9525" marR="9525" marT="9525" marB="0" anchor="b">
                    <a:lnL>
                      <a:noFill/>
                    </a:lnL>
                    <a:lnR>
                      <a:noFill/>
                    </a:lnR>
                    <a:lnT w="28575"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9136532"/>
                  </a:ext>
                </a:extLst>
              </a:tr>
              <a:tr h="0">
                <a:tc>
                  <a:txBody>
                    <a:bodyPr/>
                    <a:lstStyle/>
                    <a:p>
                      <a:pPr algn="l" fontAlgn="b"/>
                      <a:r>
                        <a:rPr lang="de-DE" sz="900" b="0" i="1" u="none" strike="noStrike" dirty="0">
                          <a:solidFill>
                            <a:srgbClr val="000000"/>
                          </a:solidFill>
                          <a:effectLst/>
                          <a:latin typeface="Cambria" panose="02040503050406030204" pitchFamily="18" charset="0"/>
                        </a:rPr>
                        <a:t> m HPRT1</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GCAAACTTTGCTTTCCCTGG</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ACTTCGAGAGGTCCTTTTCACC</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666215180"/>
                  </a:ext>
                </a:extLst>
              </a:tr>
              <a:tr h="0">
                <a:tc>
                  <a:txBody>
                    <a:bodyPr/>
                    <a:lstStyle/>
                    <a:p>
                      <a:pPr algn="l" fontAlgn="b"/>
                      <a:r>
                        <a:rPr lang="de-DE" sz="900" b="0" i="1" u="none" strike="noStrike" dirty="0">
                          <a:solidFill>
                            <a:srgbClr val="000000"/>
                          </a:solidFill>
                          <a:effectLst/>
                          <a:latin typeface="Cambria" panose="02040503050406030204" pitchFamily="18" charset="0"/>
                        </a:rPr>
                        <a:t> m TNF</a:t>
                      </a:r>
                      <a:r>
                        <a:rPr lang="el-GR" sz="900" b="0" i="1" u="none" strike="noStrike" dirty="0">
                          <a:solidFill>
                            <a:srgbClr val="000000"/>
                          </a:solidFill>
                          <a:effectLst/>
                          <a:latin typeface="Cambria" panose="02040503050406030204" pitchFamily="18" charset="0"/>
                        </a:rPr>
                        <a:t>α</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CTGTAGCCCACGTCGTAGC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TTGAGATCCATGCCGTTG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645373232"/>
                  </a:ext>
                </a:extLst>
              </a:tr>
              <a:tr h="0">
                <a:tc>
                  <a:txBody>
                    <a:bodyPr/>
                    <a:lstStyle/>
                    <a:p>
                      <a:pPr algn="l" fontAlgn="b"/>
                      <a:r>
                        <a:rPr lang="de-DE" sz="900" b="0" i="1" u="none" strike="noStrike" dirty="0">
                          <a:solidFill>
                            <a:srgbClr val="000000"/>
                          </a:solidFill>
                          <a:effectLst/>
                          <a:latin typeface="Cambria" panose="02040503050406030204" pitchFamily="18" charset="0"/>
                        </a:rPr>
                        <a:t> m IL-6</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GAGGATACCACTCCCAACAGACC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AAGTGCATCATCGTTGTTCATACA</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514649786"/>
                  </a:ext>
                </a:extLst>
              </a:tr>
              <a:tr h="0">
                <a:tc>
                  <a:txBody>
                    <a:bodyPr/>
                    <a:lstStyle/>
                    <a:p>
                      <a:pPr algn="l" fontAlgn="b"/>
                      <a:r>
                        <a:rPr lang="de-DE" sz="900" b="0" i="1" u="none" strike="noStrike" dirty="0">
                          <a:solidFill>
                            <a:srgbClr val="000000"/>
                          </a:solidFill>
                          <a:effectLst/>
                          <a:latin typeface="Cambria" panose="02040503050406030204" pitchFamily="18" charset="0"/>
                        </a:rPr>
                        <a:t> m IL-1</a:t>
                      </a:r>
                      <a:r>
                        <a:rPr lang="el-GR" sz="900" b="0" i="1" u="none" strike="noStrike" dirty="0">
                          <a:solidFill>
                            <a:srgbClr val="000000"/>
                          </a:solidFill>
                          <a:effectLst/>
                          <a:latin typeface="Cambria" panose="02040503050406030204" pitchFamily="18" charset="0"/>
                        </a:rPr>
                        <a:t>β</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CTTCAGGCAGGCAGTATCACTCAT</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TCTAATGGGAACGTCACACACCAG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476679274"/>
                  </a:ext>
                </a:extLst>
              </a:tr>
              <a:tr h="0">
                <a:tc>
                  <a:txBody>
                    <a:bodyPr/>
                    <a:lstStyle/>
                    <a:p>
                      <a:pPr algn="l" fontAlgn="b"/>
                      <a:r>
                        <a:rPr lang="de-DE" sz="900" b="0" i="1" u="none" strike="noStrike" dirty="0">
                          <a:solidFill>
                            <a:srgbClr val="000000"/>
                          </a:solidFill>
                          <a:effectLst/>
                          <a:latin typeface="Cambria" panose="02040503050406030204" pitchFamily="18" charset="0"/>
                        </a:rPr>
                        <a:t> m MYC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ATGCCCCTCAACGTGAACTTC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CGCAACATAGGATGGAGAGCA</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695918318"/>
                  </a:ext>
                </a:extLst>
              </a:tr>
              <a:tr h="0">
                <a:tc>
                  <a:txBody>
                    <a:bodyPr/>
                    <a:lstStyle/>
                    <a:p>
                      <a:pPr algn="l" fontAlgn="b"/>
                      <a:r>
                        <a:rPr lang="de-DE" sz="900" b="0" i="1" u="none" strike="noStrike" dirty="0">
                          <a:solidFill>
                            <a:srgbClr val="000000"/>
                          </a:solidFill>
                          <a:effectLst/>
                          <a:latin typeface="Cambria" panose="02040503050406030204" pitchFamily="18" charset="0"/>
                        </a:rPr>
                        <a:t> m MCT1</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ctr"/>
                      <a:r>
                        <a:rPr lang="de-DE" sz="900" b="0" i="1" u="none" strike="noStrike">
                          <a:solidFill>
                            <a:srgbClr val="000000"/>
                          </a:solidFill>
                          <a:effectLst/>
                          <a:latin typeface="Cambria" panose="02040503050406030204" pitchFamily="18" charset="0"/>
                        </a:rPr>
                        <a:t>TCAGTGCAACGACCAGTGAA</a:t>
                      </a:r>
                    </a:p>
                  </a:txBody>
                  <a:tcPr marL="9525" marR="9525" marT="9525" marB="0" anchor="ctr">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TGAAAGCAAGCCCAAGACCT</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573175358"/>
                  </a:ext>
                </a:extLst>
              </a:tr>
              <a:tr h="0">
                <a:tc>
                  <a:txBody>
                    <a:bodyPr/>
                    <a:lstStyle/>
                    <a:p>
                      <a:pPr algn="l" fontAlgn="b"/>
                      <a:r>
                        <a:rPr lang="de-DE" sz="900" b="0" i="1" u="none" strike="noStrike" dirty="0">
                          <a:solidFill>
                            <a:srgbClr val="000000"/>
                          </a:solidFill>
                          <a:effectLst/>
                          <a:latin typeface="Cambria" panose="02040503050406030204" pitchFamily="18" charset="0"/>
                        </a:rPr>
                        <a:t> m LRP6</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CTGAATGCTGACAACAGGACCTG</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GACGTTCCGAAGGCTGTGGATA</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638322364"/>
                  </a:ext>
                </a:extLst>
              </a:tr>
              <a:tr h="0">
                <a:tc>
                  <a:txBody>
                    <a:bodyPr/>
                    <a:lstStyle/>
                    <a:p>
                      <a:pPr algn="l" fontAlgn="b"/>
                      <a:r>
                        <a:rPr lang="de-DE" sz="900" b="0" i="1" u="none" strike="noStrike" dirty="0">
                          <a:solidFill>
                            <a:srgbClr val="000000"/>
                          </a:solidFill>
                          <a:effectLst/>
                          <a:latin typeface="Cambria" panose="02040503050406030204" pitchFamily="18" charset="0"/>
                        </a:rPr>
                        <a:t> m FGF2</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GCGAGAAGAGCGACCCACAC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AACTGGAGTATTTCCGTGACCG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447260739"/>
                  </a:ext>
                </a:extLst>
              </a:tr>
              <a:tr h="0">
                <a:tc>
                  <a:txBody>
                    <a:bodyPr/>
                    <a:lstStyle/>
                    <a:p>
                      <a:pPr algn="l" fontAlgn="b"/>
                      <a:r>
                        <a:rPr lang="de-DE" sz="900" b="0" i="1" u="none" strike="noStrike" dirty="0">
                          <a:solidFill>
                            <a:srgbClr val="000000"/>
                          </a:solidFill>
                          <a:effectLst/>
                          <a:latin typeface="Cambria" panose="02040503050406030204" pitchFamily="18" charset="0"/>
                        </a:rPr>
                        <a:t> m PIGF</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GCGAGCTTTGAAATGCTGTGTC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ctr"/>
                      <a:r>
                        <a:rPr lang="de-DE" sz="900" b="0" i="1" u="none" strike="noStrike">
                          <a:solidFill>
                            <a:srgbClr val="000000"/>
                          </a:solidFill>
                          <a:effectLst/>
                          <a:latin typeface="Cambria" panose="02040503050406030204" pitchFamily="18" charset="0"/>
                        </a:rPr>
                        <a:t>AGCCATGCTTTGAGGTTTGGTC</a:t>
                      </a:r>
                    </a:p>
                  </a:txBody>
                  <a:tcPr marL="9525" marR="9525" marT="9525" marB="0" anchor="ctr">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3574699325"/>
                  </a:ext>
                </a:extLst>
              </a:tr>
              <a:tr h="0">
                <a:tc>
                  <a:txBody>
                    <a:bodyPr/>
                    <a:lstStyle/>
                    <a:p>
                      <a:pPr algn="l" fontAlgn="b"/>
                      <a:r>
                        <a:rPr lang="de-DE" sz="900" b="0" i="1" u="none" strike="noStrike" dirty="0">
                          <a:solidFill>
                            <a:srgbClr val="000000"/>
                          </a:solidFill>
                          <a:effectLst/>
                          <a:latin typeface="Cambria" panose="02040503050406030204" pitchFamily="18" charset="0"/>
                        </a:rPr>
                        <a:t> m VEGF</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ACTTTCTGCTGTCTTGGGTGCATT</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TCACCGCCTCGGCTTGTCACA</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546967047"/>
                  </a:ext>
                </a:extLst>
              </a:tr>
              <a:tr h="0">
                <a:tc>
                  <a:txBody>
                    <a:bodyPr/>
                    <a:lstStyle/>
                    <a:p>
                      <a:pPr algn="l" fontAlgn="b"/>
                      <a:r>
                        <a:rPr lang="de-DE" sz="900" b="0" i="1" u="none" strike="noStrike" dirty="0">
                          <a:solidFill>
                            <a:srgbClr val="000000"/>
                          </a:solidFill>
                          <a:effectLst/>
                          <a:latin typeface="Cambria" panose="02040503050406030204" pitchFamily="18" charset="0"/>
                        </a:rPr>
                        <a:t> m CD36</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TCGCTTCCACATTTCCTACA</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GTTGACCTGCAGTCGTTTTG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1978965583"/>
                  </a:ext>
                </a:extLst>
              </a:tr>
              <a:tr h="0">
                <a:tc>
                  <a:txBody>
                    <a:bodyPr/>
                    <a:lstStyle/>
                    <a:p>
                      <a:pPr algn="l" fontAlgn="b"/>
                      <a:r>
                        <a:rPr lang="de-DE" sz="900" b="0" i="1" u="none" strike="noStrike" dirty="0">
                          <a:solidFill>
                            <a:srgbClr val="000000"/>
                          </a:solidFill>
                          <a:effectLst/>
                          <a:latin typeface="Cambria" panose="02040503050406030204" pitchFamily="18" charset="0"/>
                        </a:rPr>
                        <a:t> m Glut4</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GGCTGTGCCATCTTGATGAC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AAGACGTAAGGACCCATAGCAT</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2524604051"/>
                  </a:ext>
                </a:extLst>
              </a:tr>
              <a:tr h="0">
                <a:tc>
                  <a:txBody>
                    <a:bodyPr/>
                    <a:lstStyle/>
                    <a:p>
                      <a:pPr algn="l" fontAlgn="b"/>
                      <a:r>
                        <a:rPr lang="de-DE" sz="900" b="0" i="1" u="none" strike="noStrike" dirty="0">
                          <a:solidFill>
                            <a:srgbClr val="000000"/>
                          </a:solidFill>
                          <a:effectLst/>
                          <a:latin typeface="Cambria" panose="02040503050406030204" pitchFamily="18" charset="0"/>
                        </a:rPr>
                        <a:t> m FABP1</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GCAGAGCCAGGAGAACTTTG</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GGGTCCATAGGTGATGGTGAG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1378332982"/>
                  </a:ext>
                </a:extLst>
              </a:tr>
              <a:tr h="0">
                <a:tc>
                  <a:txBody>
                    <a:bodyPr/>
                    <a:lstStyle/>
                    <a:p>
                      <a:pPr algn="l" fontAlgn="b"/>
                      <a:r>
                        <a:rPr lang="de-DE" sz="900" b="0" i="1" u="none" strike="noStrike" dirty="0">
                          <a:solidFill>
                            <a:srgbClr val="000000"/>
                          </a:solidFill>
                          <a:effectLst/>
                          <a:latin typeface="Cambria" panose="02040503050406030204" pitchFamily="18" charset="0"/>
                        </a:rPr>
                        <a:t> m FABP4</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GCGTAAATGGGGATTTGGTCAC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TCGTTTTCTCTTTATTGTGGTCG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1732518819"/>
                  </a:ext>
                </a:extLst>
              </a:tr>
              <a:tr h="0">
                <a:tc>
                  <a:txBody>
                    <a:bodyPr/>
                    <a:lstStyle/>
                    <a:p>
                      <a:pPr algn="l" fontAlgn="b"/>
                      <a:r>
                        <a:rPr lang="de-DE" sz="900" b="0" i="1" u="none" strike="noStrike" dirty="0">
                          <a:solidFill>
                            <a:srgbClr val="000000"/>
                          </a:solidFill>
                          <a:effectLst/>
                          <a:latin typeface="Cambria" panose="02040503050406030204" pitchFamily="18" charset="0"/>
                        </a:rPr>
                        <a:t> m SREPB1c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CGACTACATCCGCTTCTTGCAG</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CCTCCATAGACACATCTGTGCC</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3201161593"/>
                  </a:ext>
                </a:extLst>
              </a:tr>
              <a:tr h="0">
                <a:tc>
                  <a:txBody>
                    <a:bodyPr/>
                    <a:lstStyle/>
                    <a:p>
                      <a:pPr algn="l" fontAlgn="b"/>
                      <a:r>
                        <a:rPr lang="de-DE" sz="900" b="0" i="1" u="none" strike="noStrike" dirty="0">
                          <a:solidFill>
                            <a:srgbClr val="000000"/>
                          </a:solidFill>
                          <a:effectLst/>
                          <a:latin typeface="Cambria" panose="02040503050406030204" pitchFamily="18" charset="0"/>
                        </a:rPr>
                        <a:t> m ACC2</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ACAGAGATTTCACCGTTGCGT</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CGCAGCGATGCCATTGT</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966265534"/>
                  </a:ext>
                </a:extLst>
              </a:tr>
              <a:tr h="0">
                <a:tc>
                  <a:txBody>
                    <a:bodyPr/>
                    <a:lstStyle/>
                    <a:p>
                      <a:pPr algn="l" fontAlgn="b"/>
                      <a:r>
                        <a:rPr lang="de-DE" sz="900" b="0" i="1" u="none" strike="noStrike" dirty="0">
                          <a:solidFill>
                            <a:srgbClr val="000000"/>
                          </a:solidFill>
                          <a:effectLst/>
                          <a:latin typeface="Cambria" panose="02040503050406030204" pitchFamily="18" charset="0"/>
                        </a:rPr>
                        <a:t> m FAS</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CACAGTGCTCAAAGGACATGCC</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CACCAGGTGTAGTGCCTTCCTC</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3955816746"/>
                  </a:ext>
                </a:extLst>
              </a:tr>
              <a:tr h="0">
                <a:tc>
                  <a:txBody>
                    <a:bodyPr/>
                    <a:lstStyle/>
                    <a:p>
                      <a:pPr algn="l" fontAlgn="b"/>
                      <a:r>
                        <a:rPr lang="de-DE" sz="900" b="0" i="1" u="none" strike="noStrike" dirty="0">
                          <a:solidFill>
                            <a:srgbClr val="000000"/>
                          </a:solidFill>
                          <a:effectLst/>
                          <a:latin typeface="Cambria" panose="02040503050406030204" pitchFamily="18" charset="0"/>
                        </a:rPr>
                        <a:t> m SCD1</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GCAAGCTCTACACCTGCCTCTT</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CGTGCCTTGTAAGTTCTGTGGC</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1348373237"/>
                  </a:ext>
                </a:extLst>
              </a:tr>
              <a:tr h="0">
                <a:tc>
                  <a:txBody>
                    <a:bodyPr/>
                    <a:lstStyle/>
                    <a:p>
                      <a:pPr algn="l" fontAlgn="b"/>
                      <a:r>
                        <a:rPr lang="de-DE" sz="900" b="0" i="1" u="none" strike="noStrike" dirty="0">
                          <a:solidFill>
                            <a:srgbClr val="000000"/>
                          </a:solidFill>
                          <a:effectLst/>
                          <a:latin typeface="Cambria" panose="02040503050406030204" pitchFamily="18" charset="0"/>
                        </a:rPr>
                        <a:t> m PNPLA2</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a:solidFill>
                            <a:srgbClr val="000000"/>
                          </a:solidFill>
                          <a:effectLst/>
                          <a:latin typeface="Cambria" panose="02040503050406030204" pitchFamily="18" charset="0"/>
                        </a:rPr>
                        <a:t>CAACGCCACTCACATCTACG</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b"/>
                      <a:r>
                        <a:rPr lang="de-DE" sz="900" b="0" i="1" u="none" strike="noStrike" dirty="0">
                          <a:solidFill>
                            <a:srgbClr val="000000"/>
                          </a:solidFill>
                          <a:effectLst/>
                          <a:latin typeface="Cambria" panose="02040503050406030204" pitchFamily="18" charset="0"/>
                        </a:rPr>
                        <a:t>GGATGGTCTTCACCAGGTTG</a:t>
                      </a:r>
                    </a:p>
                  </a:txBody>
                  <a:tcPr marL="9525" marR="9525" marT="9525" marB="0" anchor="b">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799959990"/>
                  </a:ext>
                </a:extLst>
              </a:tr>
              <a:tr h="0">
                <a:tc>
                  <a:txBody>
                    <a:bodyPr/>
                    <a:lstStyle/>
                    <a:p>
                      <a:pPr algn="l" fontAlgn="b"/>
                      <a:r>
                        <a:rPr lang="de-DE" sz="900" b="0" i="1" u="none" strike="noStrike" dirty="0">
                          <a:solidFill>
                            <a:srgbClr val="000000"/>
                          </a:solidFill>
                          <a:effectLst/>
                          <a:latin typeface="Cambria" panose="02040503050406030204" pitchFamily="18" charset="0"/>
                        </a:rPr>
                        <a:t> m HSL</a:t>
                      </a:r>
                    </a:p>
                  </a:txBody>
                  <a:tcPr marL="9525" marR="9525" marT="9525" marB="0" anchor="b">
                    <a:lnL>
                      <a:noFill/>
                    </a:lnL>
                    <a:lnR>
                      <a:noFill/>
                    </a:lnR>
                    <a:lnT w="28575" cap="flat" cmpd="sng" algn="ctr">
                      <a:noFill/>
                      <a:prstDash val="solid"/>
                      <a:round/>
                      <a:headEnd type="none" w="med" len="med"/>
                      <a:tailEnd type="none" w="med" len="med"/>
                    </a:lnT>
                    <a:lnB>
                      <a:noFill/>
                    </a:lnB>
                  </a:tcPr>
                </a:tc>
                <a:tc>
                  <a:txBody>
                    <a:bodyPr/>
                    <a:lstStyle/>
                    <a:p>
                      <a:pPr algn="l" fontAlgn="ctr"/>
                      <a:r>
                        <a:rPr lang="de-DE" sz="900" b="0" i="1" u="none" strike="noStrike">
                          <a:solidFill>
                            <a:srgbClr val="000000"/>
                          </a:solidFill>
                          <a:effectLst/>
                          <a:latin typeface="Cambria" panose="02040503050406030204" pitchFamily="18" charset="0"/>
                        </a:rPr>
                        <a:t>TCCTCATGGCTCAACTCCTT</a:t>
                      </a:r>
                    </a:p>
                  </a:txBody>
                  <a:tcPr marL="9525" marR="9525" marT="9525" marB="0" anchor="ctr">
                    <a:lnL>
                      <a:noFill/>
                    </a:lnL>
                    <a:lnR>
                      <a:noFill/>
                    </a:lnR>
                    <a:lnT w="28575" cap="flat" cmpd="sng" algn="ctr">
                      <a:noFill/>
                      <a:prstDash val="solid"/>
                      <a:round/>
                      <a:headEnd type="none" w="med" len="med"/>
                      <a:tailEnd type="none" w="med" len="med"/>
                    </a:lnT>
                    <a:lnB>
                      <a:noFill/>
                    </a:lnB>
                  </a:tcPr>
                </a:tc>
                <a:tc>
                  <a:txBody>
                    <a:bodyPr/>
                    <a:lstStyle/>
                    <a:p>
                      <a:pPr algn="l" fontAlgn="ctr"/>
                      <a:r>
                        <a:rPr lang="de-DE" sz="900" b="0" i="1" u="none" strike="noStrike">
                          <a:solidFill>
                            <a:srgbClr val="000000"/>
                          </a:solidFill>
                          <a:effectLst/>
                          <a:latin typeface="Cambria" panose="02040503050406030204" pitchFamily="18" charset="0"/>
                        </a:rPr>
                        <a:t>CTGCCTCAGACACACTCCTG</a:t>
                      </a:r>
                    </a:p>
                  </a:txBody>
                  <a:tcPr marL="9525" marR="9525" marT="9525" marB="0" anchor="ctr">
                    <a:lnL>
                      <a:noFill/>
                    </a:lnL>
                    <a:lnR>
                      <a:noFill/>
                    </a:lnR>
                    <a:lnT w="28575" cap="flat" cmpd="sng" algn="ctr">
                      <a:noFill/>
                      <a:prstDash val="solid"/>
                      <a:round/>
                      <a:headEnd type="none" w="med" len="med"/>
                      <a:tailEnd type="none" w="med" len="med"/>
                    </a:lnT>
                    <a:lnB>
                      <a:noFill/>
                    </a:lnB>
                  </a:tcPr>
                </a:tc>
                <a:extLst>
                  <a:ext uri="{0D108BD9-81ED-4DB2-BD59-A6C34878D82A}">
                    <a16:rowId xmlns:a16="http://schemas.microsoft.com/office/drawing/2014/main" val="329470236"/>
                  </a:ext>
                </a:extLst>
              </a:tr>
              <a:tr h="0">
                <a:tc>
                  <a:txBody>
                    <a:bodyPr/>
                    <a:lstStyle/>
                    <a:p>
                      <a:pPr algn="l" fontAlgn="b"/>
                      <a:r>
                        <a:rPr lang="de-DE" sz="900" b="0" i="1" u="none" strike="noStrike" dirty="0">
                          <a:solidFill>
                            <a:srgbClr val="000000"/>
                          </a:solidFill>
                          <a:effectLst/>
                          <a:latin typeface="Cambria" panose="02040503050406030204" pitchFamily="18" charset="0"/>
                        </a:rPr>
                        <a:t> m CPT1A</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AAACCCACCAGGCTACAGTG</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CCCATGTCCTTGTAATGTGCG</a:t>
                      </a:r>
                    </a:p>
                  </a:txBody>
                  <a:tcPr marL="9525" marR="9525" marT="9525" marB="0" anchor="b">
                    <a:lnL>
                      <a:noFill/>
                    </a:lnL>
                    <a:lnR>
                      <a:noFill/>
                    </a:lnR>
                    <a:lnT>
                      <a:noFill/>
                    </a:lnT>
                    <a:lnB>
                      <a:noFill/>
                    </a:lnB>
                  </a:tcPr>
                </a:tc>
                <a:extLst>
                  <a:ext uri="{0D108BD9-81ED-4DB2-BD59-A6C34878D82A}">
                    <a16:rowId xmlns:a16="http://schemas.microsoft.com/office/drawing/2014/main" val="2612821669"/>
                  </a:ext>
                </a:extLst>
              </a:tr>
              <a:tr h="0">
                <a:tc>
                  <a:txBody>
                    <a:bodyPr/>
                    <a:lstStyle/>
                    <a:p>
                      <a:pPr algn="l" fontAlgn="b"/>
                      <a:r>
                        <a:rPr lang="de-DE" sz="900" b="0" i="1" u="none" strike="noStrike" dirty="0">
                          <a:solidFill>
                            <a:srgbClr val="000000"/>
                          </a:solidFill>
                          <a:effectLst/>
                          <a:latin typeface="Cambria" panose="02040503050406030204" pitchFamily="18" charset="0"/>
                        </a:rPr>
                        <a:t> m PPAR</a:t>
                      </a:r>
                      <a:r>
                        <a:rPr lang="el-GR" sz="900" b="0" i="1" u="none" strike="noStrike" dirty="0">
                          <a:solidFill>
                            <a:srgbClr val="000000"/>
                          </a:solidFill>
                          <a:effectLst/>
                          <a:latin typeface="Cambria" panose="02040503050406030204" pitchFamily="18" charset="0"/>
                        </a:rPr>
                        <a:t>α</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AGACCCTCGGGGAACTTAGA</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GTGGGGAGAGAGGACAGATG</a:t>
                      </a:r>
                    </a:p>
                  </a:txBody>
                  <a:tcPr marL="9525" marR="9525" marT="9525" marB="0" anchor="b">
                    <a:lnL>
                      <a:noFill/>
                    </a:lnL>
                    <a:lnR>
                      <a:noFill/>
                    </a:lnR>
                    <a:lnT>
                      <a:noFill/>
                    </a:lnT>
                    <a:lnB>
                      <a:noFill/>
                    </a:lnB>
                  </a:tcPr>
                </a:tc>
                <a:extLst>
                  <a:ext uri="{0D108BD9-81ED-4DB2-BD59-A6C34878D82A}">
                    <a16:rowId xmlns:a16="http://schemas.microsoft.com/office/drawing/2014/main" val="2280513015"/>
                  </a:ext>
                </a:extLst>
              </a:tr>
              <a:tr h="0">
                <a:tc>
                  <a:txBody>
                    <a:bodyPr/>
                    <a:lstStyle/>
                    <a:p>
                      <a:pPr algn="l" fontAlgn="b"/>
                      <a:r>
                        <a:rPr lang="de-DE" sz="900" b="0" i="1" u="none" strike="noStrike" dirty="0">
                          <a:solidFill>
                            <a:srgbClr val="000000"/>
                          </a:solidFill>
                          <a:effectLst/>
                          <a:latin typeface="Cambria" panose="02040503050406030204" pitchFamily="18" charset="0"/>
                        </a:rPr>
                        <a:t> m MTP</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CCAGGAAAGGTTCCTCTATGCC</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GACTCTCTGATGTCGTTGCTTGC</a:t>
                      </a:r>
                    </a:p>
                  </a:txBody>
                  <a:tcPr marL="9525" marR="9525" marT="9525" marB="0" anchor="b">
                    <a:lnL>
                      <a:noFill/>
                    </a:lnL>
                    <a:lnR>
                      <a:noFill/>
                    </a:lnR>
                    <a:lnT>
                      <a:noFill/>
                    </a:lnT>
                    <a:lnB>
                      <a:noFill/>
                    </a:lnB>
                  </a:tcPr>
                </a:tc>
                <a:extLst>
                  <a:ext uri="{0D108BD9-81ED-4DB2-BD59-A6C34878D82A}">
                    <a16:rowId xmlns:a16="http://schemas.microsoft.com/office/drawing/2014/main" val="1140864628"/>
                  </a:ext>
                </a:extLst>
              </a:tr>
              <a:tr h="0">
                <a:tc>
                  <a:txBody>
                    <a:bodyPr/>
                    <a:lstStyle/>
                    <a:p>
                      <a:pPr algn="l" fontAlgn="b"/>
                      <a:r>
                        <a:rPr lang="de-DE" sz="900" b="0" i="1" u="none" strike="noStrike" dirty="0">
                          <a:solidFill>
                            <a:srgbClr val="000000"/>
                          </a:solidFill>
                          <a:effectLst/>
                          <a:latin typeface="Cambria" panose="02040503050406030204" pitchFamily="18" charset="0"/>
                        </a:rPr>
                        <a:t> m GYS2</a:t>
                      </a:r>
                    </a:p>
                  </a:txBody>
                  <a:tcPr marL="9525" marR="9525" marT="9525" marB="0" anchor="b">
                    <a:lnL>
                      <a:noFill/>
                    </a:lnL>
                    <a:lnR>
                      <a:noFill/>
                    </a:lnR>
                    <a:lnT>
                      <a:noFill/>
                    </a:lnT>
                    <a:lnB>
                      <a:noFill/>
                    </a:lnB>
                  </a:tcPr>
                </a:tc>
                <a:tc>
                  <a:txBody>
                    <a:bodyPr/>
                    <a:lstStyle/>
                    <a:p>
                      <a:pPr algn="l" fontAlgn="ctr"/>
                      <a:r>
                        <a:rPr lang="de-DE" sz="900" b="0" i="1" u="none" strike="noStrike">
                          <a:solidFill>
                            <a:srgbClr val="000000"/>
                          </a:solidFill>
                          <a:effectLst/>
                          <a:latin typeface="Cambria" panose="02040503050406030204" pitchFamily="18" charset="0"/>
                        </a:rPr>
                        <a:t>GAGTGGGGAGAGAATTACTTCCT</a:t>
                      </a:r>
                    </a:p>
                  </a:txBody>
                  <a:tcPr marL="9525" marR="9525" marT="9525" marB="0" anchor="ctr">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GGGCTCACATTGTTCTACTTGA</a:t>
                      </a:r>
                    </a:p>
                  </a:txBody>
                  <a:tcPr marL="9525" marR="9525" marT="9525" marB="0" anchor="b">
                    <a:lnL>
                      <a:noFill/>
                    </a:lnL>
                    <a:lnR>
                      <a:noFill/>
                    </a:lnR>
                    <a:lnT>
                      <a:noFill/>
                    </a:lnT>
                    <a:lnB>
                      <a:noFill/>
                    </a:lnB>
                  </a:tcPr>
                </a:tc>
                <a:extLst>
                  <a:ext uri="{0D108BD9-81ED-4DB2-BD59-A6C34878D82A}">
                    <a16:rowId xmlns:a16="http://schemas.microsoft.com/office/drawing/2014/main" val="2930749881"/>
                  </a:ext>
                </a:extLst>
              </a:tr>
              <a:tr h="0">
                <a:tc>
                  <a:txBody>
                    <a:bodyPr/>
                    <a:lstStyle/>
                    <a:p>
                      <a:pPr algn="l" fontAlgn="b"/>
                      <a:r>
                        <a:rPr lang="de-DE" sz="900" b="0" i="1" u="none" strike="noStrike" dirty="0">
                          <a:solidFill>
                            <a:srgbClr val="000000"/>
                          </a:solidFill>
                          <a:effectLst/>
                          <a:latin typeface="Cambria" panose="02040503050406030204" pitchFamily="18" charset="0"/>
                        </a:rPr>
                        <a:t> m UGP2</a:t>
                      </a:r>
                    </a:p>
                  </a:txBody>
                  <a:tcPr marL="9525" marR="9525" marT="9525" marB="0" anchor="b">
                    <a:lnL>
                      <a:noFill/>
                    </a:lnL>
                    <a:lnR>
                      <a:noFill/>
                    </a:lnR>
                    <a:lnT>
                      <a:noFill/>
                    </a:lnT>
                    <a:lnB>
                      <a:noFill/>
                    </a:lnB>
                  </a:tcPr>
                </a:tc>
                <a:tc>
                  <a:txBody>
                    <a:bodyPr/>
                    <a:lstStyle/>
                    <a:p>
                      <a:pPr algn="l" fontAlgn="ctr"/>
                      <a:r>
                        <a:rPr lang="de-DE" sz="900" b="0" i="1" u="none" strike="noStrike">
                          <a:solidFill>
                            <a:srgbClr val="000000"/>
                          </a:solidFill>
                          <a:effectLst/>
                          <a:latin typeface="Cambria" panose="02040503050406030204" pitchFamily="18" charset="0"/>
                        </a:rPr>
                        <a:t>CTGGTGGAAATCGCTCAAGT</a:t>
                      </a:r>
                    </a:p>
                  </a:txBody>
                  <a:tcPr marL="9525" marR="9525" marT="9525" marB="0" anchor="ctr">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TTACATTCAGGCCTCCATCC</a:t>
                      </a:r>
                    </a:p>
                  </a:txBody>
                  <a:tcPr marL="9525" marR="9525" marT="9525" marB="0" anchor="b">
                    <a:lnL>
                      <a:noFill/>
                    </a:lnL>
                    <a:lnR>
                      <a:noFill/>
                    </a:lnR>
                    <a:lnT>
                      <a:noFill/>
                    </a:lnT>
                    <a:lnB>
                      <a:noFill/>
                    </a:lnB>
                  </a:tcPr>
                </a:tc>
                <a:extLst>
                  <a:ext uri="{0D108BD9-81ED-4DB2-BD59-A6C34878D82A}">
                    <a16:rowId xmlns:a16="http://schemas.microsoft.com/office/drawing/2014/main" val="250238769"/>
                  </a:ext>
                </a:extLst>
              </a:tr>
              <a:tr h="0">
                <a:tc>
                  <a:txBody>
                    <a:bodyPr/>
                    <a:lstStyle/>
                    <a:p>
                      <a:pPr algn="l" fontAlgn="b"/>
                      <a:r>
                        <a:rPr lang="de-DE" sz="900" b="0" i="1" u="none" strike="noStrike" dirty="0">
                          <a:solidFill>
                            <a:srgbClr val="000000"/>
                          </a:solidFill>
                          <a:effectLst/>
                          <a:latin typeface="Cambria" panose="02040503050406030204" pitchFamily="18" charset="0"/>
                        </a:rPr>
                        <a:t> m GYG</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GGTGGCCTGACTGTTTCAAT</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CAAATGGCAGGTGTTTTGTG</a:t>
                      </a:r>
                    </a:p>
                  </a:txBody>
                  <a:tcPr marL="9525" marR="9525" marT="9525" marB="0" anchor="b">
                    <a:lnL>
                      <a:noFill/>
                    </a:lnL>
                    <a:lnR>
                      <a:noFill/>
                    </a:lnR>
                    <a:lnT>
                      <a:noFill/>
                    </a:lnT>
                    <a:lnB>
                      <a:noFill/>
                    </a:lnB>
                  </a:tcPr>
                </a:tc>
                <a:extLst>
                  <a:ext uri="{0D108BD9-81ED-4DB2-BD59-A6C34878D82A}">
                    <a16:rowId xmlns:a16="http://schemas.microsoft.com/office/drawing/2014/main" val="1953104477"/>
                  </a:ext>
                </a:extLst>
              </a:tr>
              <a:tr h="0">
                <a:tc>
                  <a:txBody>
                    <a:bodyPr/>
                    <a:lstStyle/>
                    <a:p>
                      <a:pPr algn="l" fontAlgn="ctr"/>
                      <a:r>
                        <a:rPr lang="de-DE" sz="900" b="0" i="1" u="none" strike="noStrike" dirty="0">
                          <a:solidFill>
                            <a:srgbClr val="000000"/>
                          </a:solidFill>
                          <a:effectLst/>
                          <a:latin typeface="Cambria" panose="02040503050406030204" pitchFamily="18" charset="0"/>
                        </a:rPr>
                        <a:t> m G6PC </a:t>
                      </a:r>
                    </a:p>
                  </a:txBody>
                  <a:tcPr marL="9525" marR="9525" marT="9525" marB="0" anchor="ctr">
                    <a:lnL>
                      <a:noFill/>
                    </a:lnL>
                    <a:lnR>
                      <a:noFill/>
                    </a:lnR>
                    <a:lnT>
                      <a:noFill/>
                    </a:lnT>
                    <a:lnB>
                      <a:noFill/>
                    </a:lnB>
                  </a:tcPr>
                </a:tc>
                <a:tc>
                  <a:txBody>
                    <a:bodyPr/>
                    <a:lstStyle/>
                    <a:p>
                      <a:pPr algn="l" fontAlgn="ctr"/>
                      <a:r>
                        <a:rPr lang="de-DE" sz="900" b="0" i="1" u="none" strike="noStrike">
                          <a:solidFill>
                            <a:srgbClr val="000000"/>
                          </a:solidFill>
                          <a:effectLst/>
                          <a:latin typeface="Cambria" panose="02040503050406030204" pitchFamily="18" charset="0"/>
                        </a:rPr>
                        <a:t>CGAGGAAAGAAAAAGCCAAC</a:t>
                      </a:r>
                    </a:p>
                  </a:txBody>
                  <a:tcPr marL="9525" marR="9525" marT="9525" marB="0" anchor="ctr">
                    <a:lnL>
                      <a:noFill/>
                    </a:lnL>
                    <a:lnR>
                      <a:noFill/>
                    </a:lnR>
                    <a:lnT>
                      <a:noFill/>
                    </a:lnT>
                    <a:lnB>
                      <a:noFill/>
                    </a:lnB>
                  </a:tcPr>
                </a:tc>
                <a:tc>
                  <a:txBody>
                    <a:bodyPr/>
                    <a:lstStyle/>
                    <a:p>
                      <a:pPr algn="l" fontAlgn="ctr"/>
                      <a:r>
                        <a:rPr lang="de-DE" sz="900" b="0" i="1" u="none" strike="noStrike">
                          <a:solidFill>
                            <a:srgbClr val="000000"/>
                          </a:solidFill>
                          <a:effectLst/>
                          <a:latin typeface="Cambria" panose="02040503050406030204" pitchFamily="18" charset="0"/>
                        </a:rPr>
                        <a:t>GGGACAGACAGACGTTCAGC</a:t>
                      </a:r>
                    </a:p>
                  </a:txBody>
                  <a:tcPr marL="9525" marR="9525" marT="9525" marB="0" anchor="ctr">
                    <a:lnL>
                      <a:noFill/>
                    </a:lnL>
                    <a:lnR>
                      <a:noFill/>
                    </a:lnR>
                    <a:lnT>
                      <a:noFill/>
                    </a:lnT>
                    <a:lnB>
                      <a:noFill/>
                    </a:lnB>
                  </a:tcPr>
                </a:tc>
                <a:extLst>
                  <a:ext uri="{0D108BD9-81ED-4DB2-BD59-A6C34878D82A}">
                    <a16:rowId xmlns:a16="http://schemas.microsoft.com/office/drawing/2014/main" val="3680326666"/>
                  </a:ext>
                </a:extLst>
              </a:tr>
              <a:tr h="0">
                <a:tc>
                  <a:txBody>
                    <a:bodyPr/>
                    <a:lstStyle/>
                    <a:p>
                      <a:pPr algn="l" fontAlgn="b"/>
                      <a:r>
                        <a:rPr lang="de-DE" sz="900" b="0" i="1" u="none" strike="noStrike" dirty="0">
                          <a:solidFill>
                            <a:srgbClr val="000000"/>
                          </a:solidFill>
                          <a:effectLst/>
                          <a:latin typeface="Cambria" panose="02040503050406030204" pitchFamily="18" charset="0"/>
                        </a:rPr>
                        <a:t> m PYG</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AAGATCCGAGAGGGATGGCA</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AGCCTTCTCCCAAGGGTTTC</a:t>
                      </a:r>
                    </a:p>
                  </a:txBody>
                  <a:tcPr marL="9525" marR="9525" marT="9525" marB="0" anchor="b">
                    <a:lnL>
                      <a:noFill/>
                    </a:lnL>
                    <a:lnR>
                      <a:noFill/>
                    </a:lnR>
                    <a:lnT>
                      <a:noFill/>
                    </a:lnT>
                    <a:lnB>
                      <a:noFill/>
                    </a:lnB>
                  </a:tcPr>
                </a:tc>
                <a:extLst>
                  <a:ext uri="{0D108BD9-81ED-4DB2-BD59-A6C34878D82A}">
                    <a16:rowId xmlns:a16="http://schemas.microsoft.com/office/drawing/2014/main" val="2827096203"/>
                  </a:ext>
                </a:extLst>
              </a:tr>
              <a:tr h="0">
                <a:tc>
                  <a:txBody>
                    <a:bodyPr/>
                    <a:lstStyle/>
                    <a:p>
                      <a:pPr algn="l" fontAlgn="b"/>
                      <a:r>
                        <a:rPr lang="de-DE" sz="900" b="0" i="1" u="none" strike="noStrike" dirty="0">
                          <a:solidFill>
                            <a:srgbClr val="000000"/>
                          </a:solidFill>
                          <a:effectLst/>
                          <a:latin typeface="Cambria" panose="02040503050406030204" pitchFamily="18" charset="0"/>
                        </a:rPr>
                        <a:t> m GSK3a</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AAGCTCTGCGATTTTGGCAGT</a:t>
                      </a:r>
                    </a:p>
                  </a:txBody>
                  <a:tcPr marL="9525" marR="9525" marT="9525" marB="0" anchor="b">
                    <a:lnL>
                      <a:noFill/>
                    </a:lnL>
                    <a:lnR>
                      <a:noFill/>
                    </a:lnR>
                    <a:lnT>
                      <a:noFill/>
                    </a:lnT>
                    <a:lnB>
                      <a:noFill/>
                    </a:lnB>
                  </a:tcPr>
                </a:tc>
                <a:tc>
                  <a:txBody>
                    <a:bodyPr/>
                    <a:lstStyle/>
                    <a:p>
                      <a:pPr algn="l" fontAlgn="ctr"/>
                      <a:r>
                        <a:rPr lang="de-DE" sz="900" b="0" i="1" u="none" strike="noStrike" dirty="0">
                          <a:solidFill>
                            <a:srgbClr val="000000"/>
                          </a:solidFill>
                          <a:effectLst/>
                          <a:latin typeface="Cambria" panose="02040503050406030204" pitchFamily="18" charset="0"/>
                        </a:rPr>
                        <a:t>GAGTTCTGGAGCACGGTAGTA</a:t>
                      </a:r>
                    </a:p>
                  </a:txBody>
                  <a:tcPr marL="9525" marR="9525" marT="9525" marB="0" anchor="ctr">
                    <a:lnL>
                      <a:noFill/>
                    </a:lnL>
                    <a:lnR>
                      <a:noFill/>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1543248272"/>
                  </a:ext>
                </a:extLst>
              </a:tr>
              <a:tr h="0">
                <a:tc>
                  <a:txBody>
                    <a:bodyPr/>
                    <a:lstStyle/>
                    <a:p>
                      <a:pPr algn="l" fontAlgn="b"/>
                      <a:r>
                        <a:rPr lang="de-DE" sz="900" b="0" i="1" u="none" strike="noStrike" dirty="0">
                          <a:solidFill>
                            <a:srgbClr val="000000"/>
                          </a:solidFill>
                          <a:effectLst/>
                          <a:latin typeface="Cambria" panose="02040503050406030204" pitchFamily="18" charset="0"/>
                        </a:rPr>
                        <a:t> m GSK3b</a:t>
                      </a:r>
                    </a:p>
                  </a:txBody>
                  <a:tcPr marL="9525" marR="9525" marT="9525" marB="0" anchor="b">
                    <a:lnL>
                      <a:noFill/>
                    </a:lnL>
                    <a:lnR>
                      <a:noFill/>
                    </a:lnR>
                    <a:lnT>
                      <a:noFill/>
                    </a:lnT>
                    <a:lnB>
                      <a:noFill/>
                    </a:lnB>
                  </a:tcPr>
                </a:tc>
                <a:tc>
                  <a:txBody>
                    <a:bodyPr/>
                    <a:lstStyle/>
                    <a:p>
                      <a:pPr algn="l" fontAlgn="b"/>
                      <a:r>
                        <a:rPr lang="de-DE" sz="900" b="0" i="1" u="none" strike="noStrike">
                          <a:solidFill>
                            <a:srgbClr val="000000"/>
                          </a:solidFill>
                          <a:effectLst/>
                          <a:latin typeface="Cambria" panose="02040503050406030204" pitchFamily="18" charset="0"/>
                        </a:rPr>
                        <a:t>TGGCAGCAAGGTAACCACAG</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CGGTTCTTAAATCGCTTGTCCTG</a:t>
                      </a:r>
                    </a:p>
                  </a:txBody>
                  <a:tcPr marL="9525" marR="9525" marT="9525" marB="0" anchor="b">
                    <a:lnL>
                      <a:noFill/>
                    </a:lnL>
                    <a:lnR>
                      <a:noFill/>
                    </a:lnR>
                    <a:lnT w="12700" cap="flat" cmpd="sng" algn="ctr">
                      <a:noFill/>
                      <a:prstDash val="solid"/>
                      <a:round/>
                      <a:headEnd type="none" w="med" len="med"/>
                      <a:tailEnd type="none" w="med" len="med"/>
                    </a:lnT>
                    <a:lnB>
                      <a:noFill/>
                    </a:lnB>
                  </a:tcPr>
                </a:tc>
                <a:extLst>
                  <a:ext uri="{0D108BD9-81ED-4DB2-BD59-A6C34878D82A}">
                    <a16:rowId xmlns:a16="http://schemas.microsoft.com/office/drawing/2014/main" val="3526918189"/>
                  </a:ext>
                </a:extLst>
              </a:tr>
              <a:tr h="0">
                <a:tc>
                  <a:txBody>
                    <a:bodyPr/>
                    <a:lstStyle/>
                    <a:p>
                      <a:pPr algn="l" fontAlgn="b"/>
                      <a:r>
                        <a:rPr lang="de-DE" sz="900" b="0" i="1" u="none" strike="noStrike" dirty="0">
                          <a:solidFill>
                            <a:srgbClr val="000000"/>
                          </a:solidFill>
                          <a:effectLst/>
                          <a:latin typeface="Cambria" panose="02040503050406030204" pitchFamily="18" charset="0"/>
                        </a:rPr>
                        <a:t> m PEPCK</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ATCATCTTTGGTGGCCGTAG </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CCTCAGATCTCATGGCTGCT</a:t>
                      </a:r>
                    </a:p>
                  </a:txBody>
                  <a:tcPr marL="9525" marR="9525" marT="9525" marB="0" anchor="b">
                    <a:lnL>
                      <a:noFill/>
                    </a:lnL>
                    <a:lnR>
                      <a:noFill/>
                    </a:lnR>
                    <a:lnT>
                      <a:noFill/>
                    </a:lnT>
                    <a:lnB>
                      <a:noFill/>
                    </a:lnB>
                  </a:tcPr>
                </a:tc>
                <a:extLst>
                  <a:ext uri="{0D108BD9-81ED-4DB2-BD59-A6C34878D82A}">
                    <a16:rowId xmlns:a16="http://schemas.microsoft.com/office/drawing/2014/main" val="2571215306"/>
                  </a:ext>
                </a:extLst>
              </a:tr>
              <a:tr h="0">
                <a:tc>
                  <a:txBody>
                    <a:bodyPr/>
                    <a:lstStyle/>
                    <a:p>
                      <a:pPr algn="l" fontAlgn="b"/>
                      <a:r>
                        <a:rPr lang="de-DE" sz="900" b="0" i="1" u="none" strike="noStrike" dirty="0">
                          <a:solidFill>
                            <a:srgbClr val="000000"/>
                          </a:solidFill>
                          <a:effectLst/>
                          <a:latin typeface="Cambria" panose="02040503050406030204" pitchFamily="18" charset="0"/>
                        </a:rPr>
                        <a:t> m SERPINA3C</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CTGGGGCTCGTGATAACTGG</a:t>
                      </a:r>
                    </a:p>
                  </a:txBody>
                  <a:tcPr marL="9525" marR="9525" marT="9525" marB="0" anchor="b">
                    <a:lnL>
                      <a:noFill/>
                    </a:lnL>
                    <a:lnR>
                      <a:noFill/>
                    </a:lnR>
                    <a:lnT>
                      <a:noFill/>
                    </a:lnT>
                    <a:lnB>
                      <a:noFill/>
                    </a:lnB>
                  </a:tcPr>
                </a:tc>
                <a:tc>
                  <a:txBody>
                    <a:bodyPr/>
                    <a:lstStyle/>
                    <a:p>
                      <a:pPr algn="l" fontAlgn="b"/>
                      <a:r>
                        <a:rPr lang="de-DE" sz="900" b="0" i="1" u="none" strike="noStrike" dirty="0">
                          <a:solidFill>
                            <a:srgbClr val="000000"/>
                          </a:solidFill>
                          <a:effectLst/>
                          <a:latin typeface="Cambria" panose="02040503050406030204" pitchFamily="18" charset="0"/>
                        </a:rPr>
                        <a:t>TCGAGTTGTGTCCCATTTTCTTT</a:t>
                      </a:r>
                    </a:p>
                  </a:txBody>
                  <a:tcPr marL="9525" marR="9525" marT="9525" marB="0" anchor="b">
                    <a:lnL>
                      <a:noFill/>
                    </a:lnL>
                    <a:lnR>
                      <a:noFill/>
                    </a:lnR>
                    <a:lnT>
                      <a:noFill/>
                    </a:lnT>
                    <a:lnB>
                      <a:noFill/>
                    </a:lnB>
                  </a:tcPr>
                </a:tc>
                <a:extLst>
                  <a:ext uri="{0D108BD9-81ED-4DB2-BD59-A6C34878D82A}">
                    <a16:rowId xmlns:a16="http://schemas.microsoft.com/office/drawing/2014/main" val="3975076731"/>
                  </a:ext>
                </a:extLst>
              </a:tr>
              <a:tr h="0">
                <a:tc>
                  <a:txBody>
                    <a:bodyPr/>
                    <a:lstStyle/>
                    <a:p>
                      <a:pPr algn="l" fontAlgn="b"/>
                      <a:r>
                        <a:rPr lang="de-DE" sz="900" b="0" i="1" u="none" strike="noStrike" dirty="0">
                          <a:solidFill>
                            <a:srgbClr val="000000"/>
                          </a:solidFill>
                          <a:effectLst/>
                          <a:latin typeface="Cambria" panose="02040503050406030204" pitchFamily="18" charset="0"/>
                        </a:rPr>
                        <a:t> m CYCLIN D1</a:t>
                      </a:r>
                    </a:p>
                  </a:txBody>
                  <a:tcPr marL="9525" marR="9525" marT="9525" marB="0" anchor="b">
                    <a:lnL>
                      <a:noFill/>
                    </a:lnL>
                    <a:lnR>
                      <a:noFill/>
                    </a:lnR>
                    <a:lnT>
                      <a:noFill/>
                    </a:lnT>
                    <a:lnB w="28575" cap="flat" cmpd="sng" algn="ctr">
                      <a:no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rPr>
                        <a:t>AGTGCGTGCAGAAGGAGATT</a:t>
                      </a:r>
                    </a:p>
                  </a:txBody>
                  <a:tcPr marL="9525" marR="9525" marT="9525" marB="0" anchor="b">
                    <a:lnL>
                      <a:noFill/>
                    </a:lnL>
                    <a:lnR>
                      <a:noFill/>
                    </a:lnR>
                    <a:lnT>
                      <a:noFill/>
                    </a:lnT>
                    <a:lnB w="28575" cap="flat" cmpd="sng" algn="ctr">
                      <a:no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rPr>
                        <a:t>CACAACTTCTCGGCAGTCAA</a:t>
                      </a:r>
                    </a:p>
                  </a:txBody>
                  <a:tcPr marL="9525" marR="9525" marT="9525" marB="0" anchor="b">
                    <a:lnL>
                      <a:noFill/>
                    </a:lnL>
                    <a:lnR>
                      <a:noFill/>
                    </a:lnR>
                    <a:lnT>
                      <a:noFill/>
                    </a:lnT>
                    <a:lnB w="28575" cap="flat" cmpd="sng" algn="ctr">
                      <a:noFill/>
                      <a:prstDash val="solid"/>
                      <a:round/>
                      <a:headEnd type="none" w="med" len="med"/>
                      <a:tailEnd type="none" w="med" len="med"/>
                    </a:lnB>
                  </a:tcPr>
                </a:tc>
                <a:extLst>
                  <a:ext uri="{0D108BD9-81ED-4DB2-BD59-A6C34878D82A}">
                    <a16:rowId xmlns:a16="http://schemas.microsoft.com/office/drawing/2014/main" val="794380957"/>
                  </a:ext>
                </a:extLst>
              </a:tr>
              <a:tr h="0">
                <a:tc>
                  <a:txBody>
                    <a:bodyPr/>
                    <a:lstStyle/>
                    <a:p>
                      <a:pPr algn="l" fontAlgn="b"/>
                      <a:r>
                        <a:rPr lang="de-DE" sz="900" b="0" i="1" u="none" strike="noStrike" dirty="0">
                          <a:solidFill>
                            <a:srgbClr val="000000"/>
                          </a:solidFill>
                          <a:effectLst/>
                          <a:latin typeface="Cambria" panose="02040503050406030204" pitchFamily="18" charset="0"/>
                        </a:rPr>
                        <a:t> m KLF4</a:t>
                      </a:r>
                    </a:p>
                  </a:txBody>
                  <a:tcPr marL="9525" marR="9525" marT="9525" marB="0" anchor="b">
                    <a:lnL>
                      <a:noFill/>
                    </a:lnL>
                    <a:lnR>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rPr>
                        <a:t>GGCGAGTCTGACATGGCTG</a:t>
                      </a: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rPr>
                        <a:t>GCTGGACGCAGTGTCTTCTC</a:t>
                      </a: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3085268735"/>
                  </a:ext>
                </a:extLst>
              </a:tr>
              <a:tr h="0">
                <a:tc>
                  <a:txBody>
                    <a:bodyPr/>
                    <a:lstStyle/>
                    <a:p>
                      <a:pPr algn="l" fontAlgn="b"/>
                      <a:r>
                        <a:rPr lang="de-DE" sz="900" b="0" i="1" u="none" strike="noStrike" dirty="0">
                          <a:solidFill>
                            <a:srgbClr val="000000"/>
                          </a:solidFill>
                          <a:effectLst/>
                          <a:latin typeface="Cambria" panose="02040503050406030204" pitchFamily="18" charset="0"/>
                        </a:rPr>
                        <a:t> m POLR2A</a:t>
                      </a:r>
                    </a:p>
                  </a:txBody>
                  <a:tcPr marL="9525" marR="9525" marT="9525" marB="0" anchor="b">
                    <a:lnL>
                      <a:noFill/>
                    </a:lnL>
                    <a:lnR>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l" fontAlgn="b"/>
                      <a:r>
                        <a:rPr lang="de-DE" sz="900" i="1" dirty="0">
                          <a:latin typeface="Cambria" panose="02040503050406030204" pitchFamily="18" charset="0"/>
                        </a:rPr>
                        <a:t>GCACCACGTCCAATGATAT</a:t>
                      </a:r>
                      <a:endParaRPr lang="de-DE" sz="900" b="0" i="1" u="none" strike="noStrike" dirty="0">
                        <a:solidFill>
                          <a:srgbClr val="000000"/>
                        </a:solidFill>
                        <a:effectLst/>
                        <a:latin typeface="Cambria" panose="02040503050406030204" pitchFamily="18" charset="0"/>
                        <a:ea typeface="Arial Unicode MS" panose="020B0604020202020204" pitchFamily="34" charset="-128"/>
                      </a:endParaRP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tc>
                  <a:txBody>
                    <a:bodyPr/>
                    <a:lstStyle/>
                    <a:p>
                      <a:pPr algn="l" fontAlgn="b"/>
                      <a:r>
                        <a:rPr lang="de-DE" sz="900" i="1" dirty="0">
                          <a:latin typeface="Cambria" panose="02040503050406030204" pitchFamily="18" charset="0"/>
                        </a:rPr>
                        <a:t>GTGCTGCTGCTTCCATAA</a:t>
                      </a:r>
                      <a:endParaRPr lang="de-DE" sz="900" b="0" i="1" u="none" strike="noStrike" dirty="0">
                        <a:solidFill>
                          <a:srgbClr val="000000"/>
                        </a:solidFill>
                        <a:effectLst/>
                        <a:latin typeface="Cambria" panose="02040503050406030204" pitchFamily="18" charset="0"/>
                        <a:ea typeface="Arial Unicode MS" panose="020B0604020202020204" pitchFamily="34" charset="-128"/>
                      </a:endParaRP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2852099210"/>
                  </a:ext>
                </a:extLst>
              </a:tr>
              <a:tr h="0">
                <a:tc>
                  <a:txBody>
                    <a:bodyPr/>
                    <a:lstStyle/>
                    <a:p>
                      <a:pPr algn="l" fontAlgn="b"/>
                      <a:r>
                        <a:rPr lang="de-DE" sz="900" b="0" i="1" u="none" strike="noStrike" dirty="0">
                          <a:solidFill>
                            <a:srgbClr val="000000"/>
                          </a:solidFill>
                          <a:effectLst/>
                          <a:latin typeface="Cambria" panose="02040503050406030204" pitchFamily="18" charset="0"/>
                        </a:rPr>
                        <a:t> h SERPINA4</a:t>
                      </a:r>
                    </a:p>
                  </a:txBody>
                  <a:tcPr marL="9525" marR="9525" marT="9525" marB="0" anchor="b">
                    <a:lnL>
                      <a:noFill/>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ea typeface="Arial Unicode MS" panose="020B0604020202020204" pitchFamily="34" charset="-128"/>
                        </a:rPr>
                        <a:t>GAGGCATCCAAAAGTTTCCACA</a:t>
                      </a: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b"/>
                      <a:r>
                        <a:rPr lang="de-DE" sz="900" b="0" i="1" u="none" strike="noStrike" dirty="0">
                          <a:solidFill>
                            <a:srgbClr val="000000"/>
                          </a:solidFill>
                          <a:effectLst/>
                          <a:latin typeface="Cambria" panose="02040503050406030204" pitchFamily="18" charset="0"/>
                          <a:ea typeface="Arial Unicode MS" panose="020B0604020202020204" pitchFamily="34" charset="-128"/>
                        </a:rPr>
                        <a:t>AGGATGTGGCGATTGGTCTG</a:t>
                      </a:r>
                    </a:p>
                  </a:txBody>
                  <a:tcPr marL="9525" marR="9525" marT="9525" marB="0" anchor="b">
                    <a:lnL w="12700" cmpd="sng">
                      <a:noFill/>
                      <a:prstDash val="solid"/>
                    </a:lnL>
                    <a:lnR w="12700" cmpd="sng">
                      <a:noFill/>
                      <a:prstDash val="soli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0890600"/>
                  </a:ext>
                </a:extLst>
              </a:tr>
            </a:tbl>
          </a:graphicData>
        </a:graphic>
      </p:graphicFrame>
      <p:sp>
        <p:nvSpPr>
          <p:cNvPr id="3" name="Rectangle 13">
            <a:extLst>
              <a:ext uri="{FF2B5EF4-FFF2-40B4-BE49-F238E27FC236}">
                <a16:creationId xmlns:a16="http://schemas.microsoft.com/office/drawing/2014/main" id="{CABB2842-FBE0-E41F-6B52-6988682E3ECD}"/>
              </a:ext>
            </a:extLst>
          </p:cNvPr>
          <p:cNvSpPr>
            <a:spLocks noChangeArrowheads="1"/>
          </p:cNvSpPr>
          <p:nvPr/>
        </p:nvSpPr>
        <p:spPr bwMode="auto">
          <a:xfrm>
            <a:off x="551649" y="3461301"/>
            <a:ext cx="5246949"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de-DE" sz="9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de-DE" sz="1000" b="1" i="0" u="none" strike="noStrike" cap="none" normalizeH="0" baseline="0" dirty="0" bmk="_Toc46233770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Supplementary table 4: Murine and human primer sequences used in real-time PCR analysis</a:t>
            </a:r>
            <a:endParaRPr kumimoji="0" lang="en-US"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06409016"/>
      </p:ext>
    </p:extLst>
  </p:cSld>
  <p:clrMapOvr>
    <a:masterClrMapping/>
  </p:clrMapOvr>
</p:sld>
</file>

<file path=ppt/theme/theme1.xml><?xml version="1.0" encoding="utf-8"?>
<a:theme xmlns:a="http://schemas.openxmlformats.org/drawingml/2006/main" name="Office-Design">
  <a:themeElements>
    <a:clrScheme name="Office-Design">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Design">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1443</Words>
  <Application>Microsoft Office PowerPoint</Application>
  <PresentationFormat>A4-Papier (210 x 297 mm)</PresentationFormat>
  <Paragraphs>411</Paragraphs>
  <Slides>7</Slides>
  <Notes>1</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3</vt:i4>
      </vt:variant>
      <vt:variant>
        <vt:lpstr>Folientitel</vt:lpstr>
      </vt:variant>
      <vt:variant>
        <vt:i4>7</vt:i4>
      </vt:variant>
    </vt:vector>
  </HeadingPairs>
  <TitlesOfParts>
    <vt:vector size="17" baseType="lpstr">
      <vt:lpstr>Arial</vt:lpstr>
      <vt:lpstr>Arial Unicode MS</vt:lpstr>
      <vt:lpstr>Calibri</vt:lpstr>
      <vt:lpstr>Calibri Light</vt:lpstr>
      <vt:lpstr>Cambria</vt:lpstr>
      <vt:lpstr>Times New Roman</vt:lpstr>
      <vt:lpstr>Office-Design</vt:lpstr>
      <vt:lpstr>Prism 9</vt:lpstr>
      <vt:lpstr>Prism 10</vt:lpstr>
      <vt:lpstr>GraphPad Prism Project</vt:lpstr>
      <vt:lpstr>PowerPoint-Präsentation</vt:lpstr>
      <vt:lpstr>PowerPoint-Präsentation</vt:lpstr>
      <vt:lpstr>Supplementary figure 3 – DAG profile in liver and muscle of HFD fed mice.  (A) DAGs in membrane in the liver, (B) DAGs in cytosol in the liver, (C) DAGs in membrane in the muscle, (D) DAGs in cytosol in the muscle (n=5) Data represents mean ± SEM. *P &lt; 0.05, **P &lt; 0.01.  </vt:lpstr>
      <vt:lpstr>PowerPoint-Präsentation</vt:lpstr>
      <vt:lpstr> </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hKST</dc:title>
  <dc:creator>Juna Schlüke</dc:creator>
  <cp:lastModifiedBy>Leontine Sandforth</cp:lastModifiedBy>
  <cp:revision>189</cp:revision>
  <dcterms:created xsi:type="dcterms:W3CDTF">2017-03-19T18:56:46Z</dcterms:created>
  <dcterms:modified xsi:type="dcterms:W3CDTF">2024-03-01T15:30:04Z</dcterms:modified>
</cp:coreProperties>
</file>