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8" autoAdjust="0"/>
    <p:restoredTop sz="91495"/>
  </p:normalViewPr>
  <p:slideViewPr>
    <p:cSldViewPr snapToGrid="0" snapToObjects="1">
      <p:cViewPr varScale="1">
        <p:scale>
          <a:sx n="85" d="100"/>
          <a:sy n="85" d="100"/>
        </p:scale>
        <p:origin x="3036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0C884-1BC5-5B43-9329-13511BC65C4D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8E6FB-CC98-7048-B9AE-F9E2DBE7707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="1" dirty="0" err="1"/>
              <a:t>Figure</a:t>
            </a:r>
            <a:r>
              <a:rPr lang="de-DE" b="1" baseline="0" dirty="0"/>
              <a:t> 1. </a:t>
            </a:r>
            <a:r>
              <a:rPr lang="de-DE" b="1" baseline="0" dirty="0" err="1"/>
              <a:t>Antiepileptic</a:t>
            </a:r>
            <a:r>
              <a:rPr lang="de-DE" b="1" baseline="0" dirty="0"/>
              <a:t> and </a:t>
            </a:r>
            <a:r>
              <a:rPr lang="de-DE" b="1" baseline="0" dirty="0" err="1"/>
              <a:t>supportive</a:t>
            </a:r>
            <a:r>
              <a:rPr lang="de-DE" b="1" baseline="0" dirty="0"/>
              <a:t> </a:t>
            </a:r>
            <a:r>
              <a:rPr lang="de-DE" b="1" baseline="0" dirty="0" err="1"/>
              <a:t>treatment</a:t>
            </a:r>
            <a:r>
              <a:rPr lang="de-DE" b="1" baseline="0" dirty="0"/>
              <a:t>. </a:t>
            </a:r>
            <a:r>
              <a:rPr lang="de-DE" b="0" baseline="0" dirty="0" err="1"/>
              <a:t>Epilepsy</a:t>
            </a:r>
            <a:r>
              <a:rPr lang="de-DE" b="1" baseline="0" dirty="0"/>
              <a:t>, </a:t>
            </a:r>
            <a:r>
              <a:rPr lang="de-DE" b="0" baseline="0" dirty="0"/>
              <a:t>Diagnosis of </a:t>
            </a:r>
            <a:r>
              <a:rPr lang="de-DE" b="0" baseline="0" dirty="0" err="1"/>
              <a:t>symptomatic</a:t>
            </a:r>
            <a:r>
              <a:rPr lang="de-DE" b="0" baseline="0" dirty="0"/>
              <a:t> </a:t>
            </a:r>
            <a:r>
              <a:rPr lang="de-DE" b="0" baseline="0" dirty="0" err="1"/>
              <a:t>epilepsy</a:t>
            </a:r>
            <a:r>
              <a:rPr lang="de-DE" b="0" baseline="0" dirty="0"/>
              <a:t>; AED, </a:t>
            </a:r>
            <a:r>
              <a:rPr lang="de-DE" b="0" baseline="0" dirty="0" err="1"/>
              <a:t>prescriptionof</a:t>
            </a:r>
            <a:r>
              <a:rPr lang="de-DE" b="0" baseline="0" dirty="0"/>
              <a:t> at least </a:t>
            </a:r>
            <a:r>
              <a:rPr lang="de-DE" b="0" baseline="0" dirty="0" err="1"/>
              <a:t>one</a:t>
            </a:r>
            <a:r>
              <a:rPr lang="de-DE" b="0" baseline="0" dirty="0"/>
              <a:t> </a:t>
            </a:r>
            <a:r>
              <a:rPr lang="de-DE" b="0" baseline="0" dirty="0" err="1"/>
              <a:t>antiepileptic</a:t>
            </a:r>
            <a:r>
              <a:rPr lang="de-DE" b="0" baseline="0" dirty="0"/>
              <a:t> </a:t>
            </a:r>
            <a:r>
              <a:rPr lang="de-DE" b="0" baseline="0" dirty="0" err="1"/>
              <a:t>drug</a:t>
            </a:r>
            <a:r>
              <a:rPr lang="de-DE" b="0" baseline="0" dirty="0"/>
              <a:t>; AED </a:t>
            </a:r>
            <a:r>
              <a:rPr lang="de-DE" b="0" baseline="0" dirty="0" err="1"/>
              <a:t>types</a:t>
            </a:r>
            <a:r>
              <a:rPr lang="de-DE" b="0" baseline="0" dirty="0"/>
              <a:t>, </a:t>
            </a:r>
            <a:r>
              <a:rPr lang="de-DE" b="0" baseline="0" dirty="0" err="1"/>
              <a:t>types</a:t>
            </a:r>
            <a:r>
              <a:rPr lang="de-DE" b="0" baseline="0" dirty="0"/>
              <a:t> of </a:t>
            </a:r>
            <a:r>
              <a:rPr lang="de-DE" b="0" baseline="0" dirty="0" err="1"/>
              <a:t>antiepileptic</a:t>
            </a:r>
            <a:r>
              <a:rPr lang="de-DE" b="0" baseline="0" dirty="0"/>
              <a:t> </a:t>
            </a:r>
            <a:r>
              <a:rPr lang="de-DE" b="0" baseline="0" dirty="0" err="1"/>
              <a:t>medication</a:t>
            </a:r>
            <a:r>
              <a:rPr lang="de-DE" b="0" baseline="0" dirty="0"/>
              <a:t> </a:t>
            </a:r>
            <a:r>
              <a:rPr lang="de-DE" b="0" baseline="0" dirty="0" err="1"/>
              <a:t>prescribed</a:t>
            </a:r>
            <a:r>
              <a:rPr lang="de-DE" b="0" baseline="0" dirty="0"/>
              <a:t>; LEV, </a:t>
            </a:r>
            <a:r>
              <a:rPr lang="de-DE" b="0" baseline="0" dirty="0" err="1"/>
              <a:t>Levetiracetam</a:t>
            </a:r>
            <a:r>
              <a:rPr lang="de-DE" b="0" baseline="0" dirty="0"/>
              <a:t>; VLP, </a:t>
            </a:r>
            <a:r>
              <a:rPr lang="de-DE" b="0" baseline="0" dirty="0" err="1"/>
              <a:t>Valproate</a:t>
            </a:r>
            <a:r>
              <a:rPr lang="de-DE" b="0" baseline="0" dirty="0"/>
              <a:t>; </a:t>
            </a:r>
            <a:r>
              <a:rPr lang="de-DE" b="0" baseline="0" dirty="0" err="1"/>
              <a:t>steroids</a:t>
            </a:r>
            <a:r>
              <a:rPr lang="de-DE" b="0" baseline="0" dirty="0"/>
              <a:t>, </a:t>
            </a:r>
            <a:r>
              <a:rPr lang="de-DE" b="0" baseline="0" dirty="0" err="1"/>
              <a:t>use</a:t>
            </a:r>
            <a:r>
              <a:rPr lang="de-DE" b="0" baseline="0" dirty="0"/>
              <a:t> of </a:t>
            </a:r>
            <a:r>
              <a:rPr lang="de-DE" b="0" baseline="0" dirty="0" err="1"/>
              <a:t>steroids</a:t>
            </a:r>
            <a:r>
              <a:rPr lang="de-DE" b="0" baseline="0" dirty="0"/>
              <a:t> </a:t>
            </a:r>
            <a:r>
              <a:rPr lang="de-DE" b="0" baseline="0" dirty="0" err="1"/>
              <a:t>over</a:t>
            </a:r>
            <a:r>
              <a:rPr lang="de-DE" b="0" baseline="0" dirty="0"/>
              <a:t> </a:t>
            </a:r>
            <a:r>
              <a:rPr lang="de-DE" b="0" baseline="0" dirty="0" err="1"/>
              <a:t>the</a:t>
            </a:r>
            <a:r>
              <a:rPr lang="de-DE" b="0" baseline="0" dirty="0"/>
              <a:t> </a:t>
            </a:r>
            <a:r>
              <a:rPr lang="de-DE" b="0" baseline="0" dirty="0" err="1"/>
              <a:t>course</a:t>
            </a:r>
            <a:r>
              <a:rPr lang="de-DE" b="0" baseline="0" dirty="0"/>
              <a:t> of </a:t>
            </a:r>
            <a:r>
              <a:rPr lang="de-DE" b="0" baseline="0" dirty="0" err="1"/>
              <a:t>disease</a:t>
            </a:r>
            <a:r>
              <a:rPr lang="de-DE" b="0" baseline="0" dirty="0"/>
              <a:t>; </a:t>
            </a:r>
            <a:r>
              <a:rPr lang="de-DE" b="0" baseline="0" dirty="0" err="1"/>
              <a:t>analgetics</a:t>
            </a:r>
            <a:r>
              <a:rPr lang="de-DE" b="0" baseline="0" dirty="0"/>
              <a:t>, </a:t>
            </a:r>
            <a:r>
              <a:rPr lang="de-DE" b="0" baseline="0" dirty="0" err="1"/>
              <a:t>types</a:t>
            </a:r>
            <a:r>
              <a:rPr lang="de-DE" b="0" baseline="0" dirty="0"/>
              <a:t> of </a:t>
            </a:r>
            <a:r>
              <a:rPr lang="de-DE" b="0" baseline="0" dirty="0" err="1"/>
              <a:t>analgetic</a:t>
            </a:r>
            <a:r>
              <a:rPr lang="de-DE" b="0" baseline="0" dirty="0"/>
              <a:t> </a:t>
            </a:r>
            <a:r>
              <a:rPr lang="de-DE" b="0" baseline="0" dirty="0" err="1"/>
              <a:t>drugs</a:t>
            </a:r>
            <a:r>
              <a:rPr lang="de-DE" b="0" baseline="0" dirty="0"/>
              <a:t> </a:t>
            </a:r>
            <a:r>
              <a:rPr lang="de-DE" b="0" baseline="0" dirty="0" err="1"/>
              <a:t>prescribed</a:t>
            </a:r>
            <a:r>
              <a:rPr lang="de-DE" b="0" baseline="0" dirty="0"/>
              <a:t>; NSAID, non </a:t>
            </a:r>
            <a:r>
              <a:rPr lang="de-DE" b="0" baseline="0" dirty="0" err="1"/>
              <a:t>steroid</a:t>
            </a:r>
            <a:r>
              <a:rPr lang="de-DE" b="0" baseline="0" dirty="0"/>
              <a:t> </a:t>
            </a:r>
            <a:r>
              <a:rPr lang="de-DE" b="0" baseline="0" dirty="0" err="1"/>
              <a:t>antiinflammatory</a:t>
            </a:r>
            <a:r>
              <a:rPr lang="de-DE" b="0" baseline="0" dirty="0"/>
              <a:t> </a:t>
            </a:r>
            <a:r>
              <a:rPr lang="de-DE" b="0" baseline="0" dirty="0" err="1"/>
              <a:t>drug</a:t>
            </a:r>
            <a:r>
              <a:rPr lang="de-DE" b="0" baseline="0" dirty="0"/>
              <a:t>; LPO, </a:t>
            </a:r>
            <a:r>
              <a:rPr lang="de-DE" b="0" baseline="0" dirty="0" err="1"/>
              <a:t>low</a:t>
            </a:r>
            <a:r>
              <a:rPr lang="de-DE" b="0" baseline="0" dirty="0"/>
              <a:t> potent </a:t>
            </a:r>
            <a:r>
              <a:rPr lang="de-DE" b="0" baseline="0" dirty="0" err="1"/>
              <a:t>opioid</a:t>
            </a:r>
            <a:r>
              <a:rPr lang="de-DE" b="0" baseline="0" dirty="0"/>
              <a:t> </a:t>
            </a:r>
            <a:r>
              <a:rPr lang="de-DE" b="0" baseline="0" dirty="0" err="1"/>
              <a:t>analgetic</a:t>
            </a:r>
            <a:r>
              <a:rPr lang="de-DE" b="0" baseline="0" dirty="0"/>
              <a:t>; HPO, </a:t>
            </a:r>
            <a:r>
              <a:rPr lang="de-DE" b="0" baseline="0" dirty="0" err="1"/>
              <a:t>highly</a:t>
            </a:r>
            <a:r>
              <a:rPr lang="de-DE" b="0" baseline="0" dirty="0"/>
              <a:t> potent </a:t>
            </a:r>
            <a:r>
              <a:rPr lang="de-DE" b="0" baseline="0" dirty="0" err="1"/>
              <a:t>opiod</a:t>
            </a:r>
            <a:r>
              <a:rPr lang="de-DE" b="0" baseline="0" dirty="0"/>
              <a:t> </a:t>
            </a:r>
            <a:r>
              <a:rPr lang="de-DE" b="0" baseline="0" dirty="0" err="1"/>
              <a:t>analgetic</a:t>
            </a:r>
            <a:r>
              <a:rPr lang="de-DE" b="0" baseline="0"/>
              <a:t>; antiemetics</a:t>
            </a:r>
            <a:r>
              <a:rPr lang="de-DE" b="0" baseline="0" dirty="0"/>
              <a:t>, </a:t>
            </a:r>
            <a:r>
              <a:rPr lang="de-DE" b="0" baseline="0" dirty="0" err="1"/>
              <a:t>types</a:t>
            </a:r>
            <a:r>
              <a:rPr lang="de-DE" b="0" baseline="0" dirty="0"/>
              <a:t> of </a:t>
            </a:r>
            <a:r>
              <a:rPr lang="de-DE" b="0" baseline="0" dirty="0" err="1"/>
              <a:t>antiemetic</a:t>
            </a:r>
            <a:r>
              <a:rPr lang="de-DE" b="0" baseline="0" dirty="0"/>
              <a:t> </a:t>
            </a:r>
            <a:r>
              <a:rPr lang="de-DE" b="0" baseline="0" dirty="0" err="1"/>
              <a:t>drugs</a:t>
            </a:r>
            <a:r>
              <a:rPr lang="de-DE" b="0" baseline="0" dirty="0"/>
              <a:t> </a:t>
            </a:r>
            <a:r>
              <a:rPr lang="de-DE" b="0" baseline="0" dirty="0" err="1"/>
              <a:t>prescribed</a:t>
            </a:r>
            <a:r>
              <a:rPr lang="de-DE" b="0" baseline="0" dirty="0"/>
              <a:t>. 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8E6FB-CC98-7048-B9AE-F9E2DBE77079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6F735-D008-F04F-A6C1-4F20642F585E}" type="datetimeFigureOut">
              <a:rPr lang="de-DE" smtClean="0"/>
              <a:t>23.06.2023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C1C2B-3D0E-EF46-8ED3-A4D6D610630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75733" y="25400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CH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CH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de-CH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49179" y="4965032"/>
            <a:ext cx="594359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1.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epilepsy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antiepileptic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drugs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supportive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elderly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glioblastoma</a:t>
            </a:r>
            <a:r>
              <a:rPr lang="de-CH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Abbreviations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 AED,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antiepileptic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drug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LEV,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levetiracetam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VPA,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valproic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NSAID</a:t>
            </a:r>
            <a:r>
              <a:rPr lang="de-CH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CH" sz="1100" dirty="0" err="1">
                <a:latin typeface="Arial" panose="020B0604020202020204" pitchFamily="34" charset="0"/>
                <a:cs typeface="Arial" panose="020B0604020202020204" pitchFamily="34" charset="0"/>
              </a:rPr>
              <a:t>nonsteroidal</a:t>
            </a:r>
            <a:r>
              <a:rPr lang="de-CH" sz="1100" dirty="0">
                <a:latin typeface="Arial" panose="020B0604020202020204" pitchFamily="34" charset="0"/>
                <a:cs typeface="Arial" panose="020B0604020202020204" pitchFamily="34" charset="0"/>
              </a:rPr>
              <a:t> anti-</a:t>
            </a:r>
            <a:r>
              <a:rPr lang="de-CH" sz="1100" dirty="0" err="1">
                <a:latin typeface="Arial" panose="020B0604020202020204" pitchFamily="34" charset="0"/>
                <a:cs typeface="Arial" panose="020B0604020202020204" pitchFamily="34" charset="0"/>
              </a:rPr>
              <a:t>inflammatory</a:t>
            </a:r>
            <a:r>
              <a:rPr lang="de-CH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drug</a:t>
            </a:r>
            <a:r>
              <a:rPr lang="de-CH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LPO, low-potency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opioid; HPO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high-potency opioid;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5-HT-3-R, 5-HT3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receptor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antagonist;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DA, dopamine antagonist; NK-1-R, neurokinin type 1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 antagonist</a:t>
            </a:r>
            <a:endParaRPr lang="de-CH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368968" y="824684"/>
            <a:ext cx="6112043" cy="3734207"/>
            <a:chOff x="368968" y="824684"/>
            <a:chExt cx="6112043" cy="373420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2ACAE6F-2291-8C45-A076-89DD08985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968" y="824684"/>
              <a:ext cx="6112043" cy="3734207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5869663" y="1285592"/>
              <a:ext cx="208230" cy="114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5783286" y="1240978"/>
              <a:ext cx="3914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VPA</a:t>
              </a:r>
              <a:endParaRPr lang="de-CH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Bildschirmpräsentation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</dc:title>
  <dc:creator>christina s</dc:creator>
  <cp:lastModifiedBy>Roth Patrick</cp:lastModifiedBy>
  <cp:revision>8</cp:revision>
  <dcterms:created xsi:type="dcterms:W3CDTF">2020-11-29T12:59:22Z</dcterms:created>
  <dcterms:modified xsi:type="dcterms:W3CDTF">2023-06-23T11:53:23Z</dcterms:modified>
</cp:coreProperties>
</file>