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299" r:id="rId2"/>
    <p:sldId id="2300" r:id="rId3"/>
    <p:sldId id="2289" r:id="rId4"/>
    <p:sldId id="2282" r:id="rId5"/>
    <p:sldId id="239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2"/>
    <p:restoredTop sz="96093"/>
  </p:normalViewPr>
  <p:slideViewPr>
    <p:cSldViewPr snapToGrid="0">
      <p:cViewPr varScale="1">
        <p:scale>
          <a:sx n="104" d="100"/>
          <a:sy n="104" d="100"/>
        </p:scale>
        <p:origin x="232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29884-0DC7-644B-82A8-4F0E7B75DACD}" type="datetimeFigureOut">
              <a:rPr lang="en-US" smtClean="0"/>
              <a:t>2/20/24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8D4EC-4099-654A-982D-C9AFFEFE7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86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799F78-5F23-1B49-8799-B4A582EB719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562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799F78-5F23-1B49-8799-B4A582EB719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702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6A7D9-E6F9-C438-1A19-63B30E3D31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7644FA-AFA8-FC2A-F21C-C238CAC2CB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6E3A42-AEAA-2C7A-99C0-87073747D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DBB7-BFBE-0A40-BF75-3D3204E021D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AEA73-DB88-F29E-B8EA-C78000DFE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2DC8FC-953B-C13A-CBB2-24ADA5BD7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C964-EDC6-844A-8F9E-527087D6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747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5B3E8-6850-BEE3-7C62-B824D4E67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8B273F-7E40-F7B8-0D81-97D5D3CEA4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6084CB-0C0C-C344-D5AF-1D296E70A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DBB7-BFBE-0A40-BF75-3D3204E021D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4D8860-B877-0FD8-5658-50D4206B7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8AD95-DB7A-DD35-1625-F5FEB2DC4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C964-EDC6-844A-8F9E-527087D6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184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5A6C05-AC57-2027-956C-B6B4910347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A8D0E9-7816-3287-5F65-8D48CECAA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3225C-D5D1-0D0D-DFAB-3CC00265A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DBB7-BFBE-0A40-BF75-3D3204E021D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4B9751-4815-FEBA-4104-05CF45470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05C0FF-ABA2-36A6-AD05-576BCF41B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C964-EDC6-844A-8F9E-527087D6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983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5748E-DF48-A14C-3A7A-CE1283DC2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EB95D-08F4-E533-023D-1ACEF02C93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FF3664-11B9-62B4-B5E0-47B64C13B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DBB7-BFBE-0A40-BF75-3D3204E021D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7090A7-1DD3-328E-B348-353E46BA2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108F80-986B-29E7-B76D-ADD30F430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C964-EDC6-844A-8F9E-527087D6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209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5B7A9-E507-2BD9-A51A-D70BA2BB2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60298-0260-06A3-48E5-ED53F932A9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50C0A3-F614-AAEF-1D04-049B1B73A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DBB7-BFBE-0A40-BF75-3D3204E021D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97B8B-D2EF-E92B-449F-4DEA11972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D60821-5DD7-9EDA-0880-8CF351020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C964-EDC6-844A-8F9E-527087D6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347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AE4AB-DA92-F4A5-8D24-44CF0F3DA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90371-EFA5-40B9-52D1-1C496E18CB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F5B7C3-278F-F423-93F9-E357515418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606059-D30A-D611-BC8D-665B05884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DBB7-BFBE-0A40-BF75-3D3204E021D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DDE031-DFFA-F3B1-D5F7-574652E2F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984B10-4DF5-2239-E350-B6991DEDA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C964-EDC6-844A-8F9E-527087D6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948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CD95A-0590-F593-650F-D324924F4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FC4E2D-3909-534B-717D-0087BD8632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F51237-39DF-D755-2D93-3450298FA5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3C82BB-059B-46BA-8DD6-1B14C22EA6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93DD24-D0E9-B679-0CC4-F08B11A958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724AE1-BF67-5E29-2524-0FF1C021B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DBB7-BFBE-0A40-BF75-3D3204E021D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26C730-193A-1962-B8F8-11FCA0F77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E815DD-3E67-569E-83A6-CF56A05C2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C964-EDC6-844A-8F9E-527087D6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71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F84BA-CF71-DF08-A28B-541D078C1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4AACFF-1510-7225-638A-DF7766124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DBB7-BFBE-0A40-BF75-3D3204E021D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50F5CE-C4EF-0CDD-6FE7-E43921517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911845-DA70-E129-F78B-77EEF8BDD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C964-EDC6-844A-8F9E-527087D6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610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437BA7-5587-45DE-9E0C-BC53986AC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DBB7-BFBE-0A40-BF75-3D3204E021D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278934-379C-C9F6-7CE0-097AF7308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B42FA5-41B8-9873-1CDE-4A89A5BCD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C964-EDC6-844A-8F9E-527087D6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31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598D1-F2E8-FB4B-3658-D30FD28A7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C8EC9A-BA77-42C9-C3E4-1AFB8529E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5CD425-483F-8E03-E146-1BE9B32933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E99B8F-66B3-7B19-EB28-956E1F958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DBB7-BFBE-0A40-BF75-3D3204E021D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CE9925-5931-01E4-94C4-5F810F1D5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C0EF63-C3FD-6BE2-105E-7D751FB4B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C964-EDC6-844A-8F9E-527087D6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51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C39A9-78DE-9061-E67C-ACA6DD454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8D722A-61CB-F9C8-F73A-66E6F8D096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C597E8-70A5-1EFD-318D-481F1E1C3F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C6043D-7C8F-9AEE-7675-2291AB495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DBB7-BFBE-0A40-BF75-3D3204E021D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597A2E-1FBE-5E2C-DA3B-9EBF92FFB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F30E88-8E2E-6C43-E6F5-CE9FE93EC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C964-EDC6-844A-8F9E-527087D6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337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F43C79-9001-EF5F-8732-841C6CC2B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243CB-C295-B7F3-2F18-F3AE45E669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6BD895-AF5F-75CE-1259-D973F83694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1DBB7-BFBE-0A40-BF75-3D3204E021D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3964E9-A1B4-5A61-8BBC-307CA074F9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F5479-DC25-FB74-6F8B-B97C6061C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5C964-EDC6-844A-8F9E-527087D6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54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88E600D-6E2C-66A7-93D4-21F15E55C38C}"/>
              </a:ext>
            </a:extLst>
          </p:cNvPr>
          <p:cNvSpPr txBox="1"/>
          <p:nvPr/>
        </p:nvSpPr>
        <p:spPr>
          <a:xfrm>
            <a:off x="4169235" y="365132"/>
            <a:ext cx="5548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Supplementary information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ED510D-4E83-03E4-C9D9-03A4C2514AE2}"/>
              </a:ext>
            </a:extLst>
          </p:cNvPr>
          <p:cNvSpPr txBox="1"/>
          <p:nvPr/>
        </p:nvSpPr>
        <p:spPr>
          <a:xfrm>
            <a:off x="2325871" y="1254517"/>
            <a:ext cx="8508705" cy="16174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27432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kern="1400" spc="-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 Light" panose="02010600030101010101" pitchFamily="2" charset="-122"/>
                <a:cs typeface="Times New Roman" panose="02020603050405020304" pitchFamily="18" charset="0"/>
              </a:rPr>
              <a:t>Lentiviral mediated delivery of CRISPR/Cas9 reduces intraocular pressure in a mouse model of myocilin glaucoma</a:t>
            </a:r>
            <a:endParaRPr lang="en-US" b="1" kern="1400" spc="-50" dirty="0">
              <a:solidFill>
                <a:srgbClr val="000000"/>
              </a:solidFill>
              <a:latin typeface="Arial" panose="020B0604020202020204" pitchFamily="34" charset="0"/>
              <a:ea typeface="DengXian Light" panose="02010600030101010101" pitchFamily="2" charset="-122"/>
              <a:cs typeface="Times New Roman" panose="02020603050405020304" pitchFamily="18" charset="0"/>
            </a:endParaRPr>
          </a:p>
          <a:p>
            <a:pPr marL="0" marR="0" indent="27432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kern="1400" spc="-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 Light" panose="02010600030101010101" pitchFamily="2" charset="-122"/>
                <a:cs typeface="Times New Roman" panose="02020603050405020304" pitchFamily="18" charset="0"/>
              </a:rPr>
              <a:t>By Patil et al</a:t>
            </a:r>
            <a:endParaRPr lang="en-US" sz="1600" kern="1400" spc="-50" dirty="0">
              <a:effectLst/>
              <a:latin typeface="Times New Roman" panose="02020603050405020304" pitchFamily="18" charset="0"/>
              <a:ea typeface="DengXian Light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269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78CB25EE-6B03-77B4-08B6-ABF0DA4813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5018" y="4191162"/>
            <a:ext cx="5998247" cy="65728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0" rIns="0" bIns="0" anchor="t" anchorCtr="0" upright="1">
            <a:no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SI </a:t>
            </a:r>
            <a:r>
              <a:rPr lang="en-US" sz="1200" b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1: Transduction of primary human TM cells using various AAVs.</a:t>
            </a:r>
            <a:r>
              <a:rPr lang="en-US" sz="1200" b="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Human primary TM cells (n=2 strains) were transduced with several AAV serotypes</a:t>
            </a:r>
            <a:r>
              <a:rPr lang="en-US" sz="1200" b="0" dirty="0">
                <a:solidFill>
                  <a:srgbClr val="26262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US" sz="1200" b="1" dirty="0">
                <a:solidFill>
                  <a:srgbClr val="26262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GFP expression was examined. Scale bar=200 </a:t>
            </a:r>
            <a:r>
              <a:rPr lang="ja-JP" sz="1200" b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μ</a:t>
            </a:r>
            <a:r>
              <a:rPr lang="en-US" sz="1200" b="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m.</a:t>
            </a: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endParaRPr lang="en-US" sz="1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07C923-F49E-6C99-5C0E-FC92BE0CA3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018" y="736426"/>
            <a:ext cx="5998247" cy="342090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2195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F17D6D4-729B-E663-2CF0-E7055A648BA6}"/>
              </a:ext>
            </a:extLst>
          </p:cNvPr>
          <p:cNvSpPr txBox="1"/>
          <p:nvPr/>
        </p:nvSpPr>
        <p:spPr>
          <a:xfrm>
            <a:off x="2245347" y="3927548"/>
            <a:ext cx="5927503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 II: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T7 endonuclease assay showing cleaved bands from </a:t>
            </a:r>
            <a:r>
              <a:rPr lang="en-US" sz="12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MYOC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PCR product in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crMYOC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treated cells, indicating that our gRNAs designed for LV and AAV2 CRISPR/Cas9 assembly targeted the MYOC gene.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Arrows show the cleaved products.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EF9F6E-5289-12DD-D657-6F437913D6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7085" y="295348"/>
            <a:ext cx="5168900" cy="363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88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ADA2FCA0-2DC1-F4E9-C567-074CD73CFD3E}"/>
              </a:ext>
            </a:extLst>
          </p:cNvPr>
          <p:cNvSpPr txBox="1"/>
          <p:nvPr/>
        </p:nvSpPr>
        <p:spPr>
          <a:xfrm>
            <a:off x="2694516" y="52579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8E7D9F6-6323-89E1-ABCC-2E931C8815F0}"/>
              </a:ext>
            </a:extLst>
          </p:cNvPr>
          <p:cNvSpPr txBox="1"/>
          <p:nvPr/>
        </p:nvSpPr>
        <p:spPr>
          <a:xfrm>
            <a:off x="6323303" y="342900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C15AF70F-373D-7F1F-02F2-EA82D39803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12232" y="525793"/>
            <a:ext cx="5333443" cy="36720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9C7174B-C978-37C9-3AD4-0419D7BD1DB8}"/>
              </a:ext>
            </a:extLst>
          </p:cNvPr>
          <p:cNvSpPr txBox="1"/>
          <p:nvPr/>
        </p:nvSpPr>
        <p:spPr>
          <a:xfrm>
            <a:off x="1839433" y="4498976"/>
            <a:ext cx="84954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SI III: </a:t>
            </a:r>
            <a:r>
              <a:rPr lang="en-US" sz="12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Lenti-crMYOC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does not cause ocular inflammation in the outflow pathway: (A)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Histologic analysis showing the normal corneal structures in non-injected and LV_crMYOC injected eyes, whereas Ad5_crMYOC transduced eyes developed corneal edema (scale bar = 200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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m).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(B)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 The representative iridocorneal H&amp;E images comparing TM and the surrounding tissues of LV_crMYOC transduced eyes with the control eyes (scale bar = 100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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m). </a:t>
            </a:r>
            <a:endParaRPr lang="en-US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97005B-B3D2-D7F8-D06D-D483823C6FBF}"/>
              </a:ext>
            </a:extLst>
          </p:cNvPr>
          <p:cNvSpPr txBox="1"/>
          <p:nvPr/>
        </p:nvSpPr>
        <p:spPr>
          <a:xfrm>
            <a:off x="2702532" y="2480352"/>
            <a:ext cx="3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046038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77EBDE2-F43C-E8FC-7E07-C88C4CD463C3}"/>
              </a:ext>
            </a:extLst>
          </p:cNvPr>
          <p:cNvSpPr txBox="1"/>
          <p:nvPr/>
        </p:nvSpPr>
        <p:spPr>
          <a:xfrm>
            <a:off x="376546" y="5704624"/>
            <a:ext cx="114389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i="0" u="sng" strike="noStrike" dirty="0">
                <a:effectLst/>
                <a:latin typeface="Arial" panose="020B0604020202020204" pitchFamily="34" charset="0"/>
              </a:rPr>
              <a:t>SI IV: Off-target effect of </a:t>
            </a:r>
            <a:r>
              <a:rPr lang="en-US" sz="1200" b="1" i="0" u="sng" strike="noStrike" dirty="0" err="1">
                <a:effectLst/>
                <a:latin typeface="Arial" panose="020B0604020202020204" pitchFamily="34" charset="0"/>
              </a:rPr>
              <a:t>Lenti</a:t>
            </a:r>
            <a:r>
              <a:rPr lang="en-US" sz="1200" b="1" i="0" u="sng" strike="noStrike" dirty="0">
                <a:effectLst/>
                <a:latin typeface="Arial" panose="020B0604020202020204" pitchFamily="34" charset="0"/>
              </a:rPr>
              <a:t>-</a:t>
            </a:r>
            <a:r>
              <a:rPr lang="en-US" sz="1200" b="1" i="0" u="sng" strike="noStrike" dirty="0" err="1">
                <a:effectLst/>
                <a:latin typeface="Arial" panose="020B0604020202020204" pitchFamily="34" charset="0"/>
              </a:rPr>
              <a:t>cr</a:t>
            </a:r>
            <a:r>
              <a:rPr lang="en-US" sz="1200" b="1" i="0" u="sng" strike="noStrike" dirty="0">
                <a:effectLst/>
                <a:latin typeface="Arial" panose="020B0604020202020204" pitchFamily="34" charset="0"/>
              </a:rPr>
              <a:t>-MYOC via WGS in TM3 cell</a:t>
            </a:r>
            <a:r>
              <a:rPr lang="en-US" sz="1200" b="1" i="0" u="none" strike="noStrike" dirty="0">
                <a:effectLst/>
                <a:latin typeface="Arial" panose="020B0604020202020204" pitchFamily="34" charset="0"/>
              </a:rPr>
              <a:t>s. </a:t>
            </a:r>
            <a:r>
              <a:rPr lang="en-US" sz="1200" i="0" u="none" strike="noStrike" dirty="0">
                <a:effectLst/>
                <a:latin typeface="Arial" panose="020B0604020202020204" pitchFamily="34" charset="0"/>
              </a:rPr>
              <a:t>TM3 cells were transduced with </a:t>
            </a:r>
            <a:r>
              <a:rPr lang="en-US" sz="1200" i="0" u="none" strike="noStrike" dirty="0" err="1">
                <a:effectLst/>
                <a:latin typeface="Arial" panose="020B0604020202020204" pitchFamily="34" charset="0"/>
              </a:rPr>
              <a:t>Lenti</a:t>
            </a:r>
            <a:r>
              <a:rPr lang="en-US" sz="1200" i="0" u="none" strike="noStrike" dirty="0">
                <a:effectLst/>
                <a:latin typeface="Arial" panose="020B0604020202020204" pitchFamily="34" charset="0"/>
              </a:rPr>
              <a:t>-null or </a:t>
            </a:r>
            <a:r>
              <a:rPr lang="en-US" sz="1200" i="0" u="none" strike="noStrike" dirty="0" err="1">
                <a:effectLst/>
                <a:latin typeface="Arial" panose="020B0604020202020204" pitchFamily="34" charset="0"/>
              </a:rPr>
              <a:t>Lenti-crMYOC</a:t>
            </a:r>
            <a:r>
              <a:rPr lang="en-US" sz="1200" i="0" u="none" strike="noStrike" dirty="0">
                <a:effectLst/>
                <a:latin typeface="Arial" panose="020B0604020202020204" pitchFamily="34" charset="0"/>
              </a:rPr>
              <a:t> and genomic DNA was assessed via WGS. Cumulative fraction of reads from the NGS experiment, are shown in graphically. Starting with a </a:t>
            </a:r>
            <a:r>
              <a:rPr lang="en-US" sz="1200" i="0" u="none" strike="noStrike" dirty="0" err="1">
                <a:effectLst/>
                <a:latin typeface="Arial" panose="020B0604020202020204" pitchFamily="34" charset="0"/>
              </a:rPr>
              <a:t>crisprScore</a:t>
            </a:r>
            <a:r>
              <a:rPr lang="en-US" sz="1200" i="0" u="none" strike="noStrike" dirty="0">
                <a:effectLst/>
                <a:latin typeface="Arial" panose="020B0604020202020204" pitchFamily="34" charset="0"/>
              </a:rPr>
              <a:t> of 1.0 (at the left), moving to the right, graph shows the individual measure of relative number of reads indicating off-target effect (orange X) and the cumulative effect (everything to the left) in the blue circles.</a:t>
            </a:r>
            <a:endParaRPr lang="en-US" sz="1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2C17D2C-B2BA-E398-B94A-911C6FFCA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3804" y="0"/>
            <a:ext cx="7892086" cy="6098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319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4420</TotalTime>
  <Words>288</Words>
  <Application>Microsoft Macintosh PowerPoint</Application>
  <PresentationFormat>Widescreen</PresentationFormat>
  <Paragraphs>13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Zode, Gulab</dc:creator>
  <cp:lastModifiedBy>Zode, Gulab</cp:lastModifiedBy>
  <cp:revision>8</cp:revision>
  <dcterms:created xsi:type="dcterms:W3CDTF">2023-12-08T19:10:18Z</dcterms:created>
  <dcterms:modified xsi:type="dcterms:W3CDTF">2024-02-21T01:30:34Z</dcterms:modified>
</cp:coreProperties>
</file>