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328" r:id="rId3"/>
    <p:sldId id="2322" r:id="rId4"/>
    <p:sldId id="2324" r:id="rId5"/>
    <p:sldId id="2325" r:id="rId6"/>
    <p:sldId id="2326" r:id="rId7"/>
    <p:sldId id="232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C579AA-E7AF-CC4F-B611-EBA343A37CD3}" v="54" dt="2023-12-14T13:34:39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 snapToGrid="0" showGuides="1">
      <p:cViewPr varScale="1">
        <p:scale>
          <a:sx n="113" d="100"/>
          <a:sy n="113" d="100"/>
        </p:scale>
        <p:origin x="71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777EF-08BE-0CF2-D4A1-42FFCC9EC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E51A4C-8534-85DD-8148-2E8CC4070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004B9-13A3-26F6-A786-8F866D597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73B97-8F5D-EDDD-8ACB-40540D48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C1440-AEE3-E5CE-F228-E54BC987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0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3554-7853-A3C5-9D09-7D3B0ED8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0ACE54-EE17-DDF1-26E0-848C62287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402EE-56EA-3C37-A4D1-806B1A774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61F21-26AB-D9F3-FED1-D400EBFFB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05A0-18E7-AFC7-8221-C9AA49D1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1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C224B7-6409-045B-4DFE-174901ADA1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9EB2A-726B-DDD8-FD9F-97C40C324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FEB95-81ED-F899-9CCB-92E989EF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76476-5C55-3B24-A4B4-4BD2EEC2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6CB5E-98C0-0128-1B9E-DA2CE7C4E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7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DFB29-9B38-33CA-B06C-DC4D5E2E5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B40B6-C327-FCE4-832C-9D94CE8B1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73A03-BD02-C939-6B71-4665D6013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E5896-F4FF-D034-B407-8847F3D14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0F578-F7A3-2375-2F79-6BD4DA63E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7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D08F5-6156-CCE3-0FB2-1C0DEC48B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D264F-313F-B417-114F-5F670C2F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3FCB4-B2E9-0ACC-64C4-0A61A1568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EEF14-D28F-C74A-23B5-3E4E9EB44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E5A19-7DCA-F0A4-D65A-4C7827B77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2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BE69-30BD-0F9B-A2C5-58D422DE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5AA26-FFFF-3B05-AF91-698F48AA87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7DDF6-1AA1-47CB-4CD3-45D97DA19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39DDB-B083-2616-B3B6-06D7113C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5C95A-743D-4047-6E25-25A4C1793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4AA48-E18E-8B05-54C6-1D366832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8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90455-35B1-89A5-6410-DFF91712A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19DC1-DA60-023D-9F78-914E6D9A3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AB340-276C-0490-AEB3-2D2394C78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69733B-BD90-441B-26D2-B771E40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EA82AC-85DA-E681-3DCD-866C3157B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E2B41C-5786-4943-5F46-349E03A0B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74D27D-067B-207A-5679-663124095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B6777-F8C7-CDAD-AF2E-CFA3563D6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7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09319-EE77-3EF2-D75A-01E0DB63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E944B-5B01-8349-B039-04DD2B059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EB2A1-2AD6-1857-C233-6C5F6E0C9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FAC0F1-A075-3790-4DF1-9F88FE34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4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F3A7E1-1802-C5C2-AEC3-4A5825E20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13E2E-140C-DE37-2CC2-257C13A88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A27C7-D24F-09F3-D3BC-95E3578AA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2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5450-3EA5-5B12-17E4-A5A84C575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35DEF-1C18-2D5A-30F6-D0144EE0B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54F2B6-CA6C-476B-557B-C1F91DE11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064E29-19E1-276E-122F-FF755A8B7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B6D187-0396-73C3-B934-01395385D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CA416-DE38-8A90-0BFD-519DFF4A1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864DB-6DB1-AC3C-3168-E2FFE012E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02294B-3962-2E26-2745-476A147F8D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826D6F-AD32-BC09-42E8-21E7C3D53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E5990-638C-74E4-ACAA-48AC2F032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098BD4-A854-8FFE-F49C-DC7FD3C08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D6058-7E8F-B3C3-74A3-53D5FC92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2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060EF-826E-D247-6EEB-B135B9F5F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C7C54-AC1B-D85E-4EAF-E2675DB0B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72D14-F2C3-A098-A135-B6FBE53E0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27D58-BA4D-784B-8616-F147477B3932}" type="datetimeFigureOut">
              <a:rPr lang="en-US" smtClean="0"/>
              <a:t>12/14/23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22DBC-9136-2572-BFFC-00D97EBF82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A1B76-4486-8384-A195-3E69BE0EA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7131-62AE-2243-AA9C-1BF52249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2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64FF9-F31B-79A0-0C94-29BB25E4E0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Raw Western and gel images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3CF4C-1696-31FC-6067-4819D29431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Patil et al</a:t>
            </a:r>
          </a:p>
        </p:txBody>
      </p:sp>
    </p:spTree>
    <p:extLst>
      <p:ext uri="{BB962C8B-B14F-4D97-AF65-F5344CB8AC3E}">
        <p14:creationId xmlns:p14="http://schemas.microsoft.com/office/powerpoint/2010/main" val="272246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D05CC7-09E9-9E9D-8DC1-1955894AC75F}"/>
              </a:ext>
            </a:extLst>
          </p:cNvPr>
          <p:cNvSpPr txBox="1"/>
          <p:nvPr/>
        </p:nvSpPr>
        <p:spPr>
          <a:xfrm>
            <a:off x="801511" y="2381956"/>
            <a:ext cx="10498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Uncut and unprocessed images of Western blot used in Figure 4 (n=3)</a:t>
            </a:r>
          </a:p>
        </p:txBody>
      </p:sp>
    </p:spTree>
    <p:extLst>
      <p:ext uri="{BB962C8B-B14F-4D97-AF65-F5344CB8AC3E}">
        <p14:creationId xmlns:p14="http://schemas.microsoft.com/office/powerpoint/2010/main" val="310942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D68FABA-18AB-3C7E-DE9B-C3A695112135}"/>
              </a:ext>
            </a:extLst>
          </p:cNvPr>
          <p:cNvGrpSpPr/>
          <p:nvPr/>
        </p:nvGrpSpPr>
        <p:grpSpPr>
          <a:xfrm>
            <a:off x="1268361" y="1658158"/>
            <a:ext cx="5799656" cy="4317097"/>
            <a:chOff x="1268361" y="1658158"/>
            <a:chExt cx="5799656" cy="4317097"/>
          </a:xfrm>
        </p:grpSpPr>
        <p:pic>
          <p:nvPicPr>
            <p:cNvPr id="2" name="Picture 1" descr="F:\Shruti\LV_Cr_MYOC - Expt A1.1\MYOC Y437H.tif">
              <a:extLst>
                <a:ext uri="{FF2B5EF4-FFF2-40B4-BE49-F238E27FC236}">
                  <a16:creationId xmlns:a16="http://schemas.microsoft.com/office/drawing/2014/main" id="{2F3585E7-736E-0412-A104-0EFB84912F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34" t="18540" r="18076" b="23546"/>
            <a:stretch/>
          </p:blipFill>
          <p:spPr bwMode="auto">
            <a:xfrm>
              <a:off x="1268361" y="2052184"/>
              <a:ext cx="4827639" cy="392307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74F924FB-88B2-004B-C209-B13F48F086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3668" y="3429000"/>
              <a:ext cx="7471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B106973-B900-30FF-3711-500723D8233A}"/>
                </a:ext>
              </a:extLst>
            </p:cNvPr>
            <p:cNvGrpSpPr/>
            <p:nvPr/>
          </p:nvGrpSpPr>
          <p:grpSpPr>
            <a:xfrm>
              <a:off x="1676400" y="1658158"/>
              <a:ext cx="3944136" cy="788051"/>
              <a:chOff x="1676400" y="1775039"/>
              <a:chExt cx="3944136" cy="788051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B91B038-64CF-72F3-025A-FEDE8D4BA956}"/>
                  </a:ext>
                </a:extLst>
              </p:cNvPr>
              <p:cNvSpPr txBox="1"/>
              <p:nvPr/>
            </p:nvSpPr>
            <p:spPr>
              <a:xfrm>
                <a:off x="219610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LV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6C1537-20AC-18B7-0C2B-E1ADF8F92983}"/>
                  </a:ext>
                </a:extLst>
              </p:cNvPr>
              <p:cNvSpPr txBox="1"/>
              <p:nvPr/>
            </p:nvSpPr>
            <p:spPr>
              <a:xfrm>
                <a:off x="422077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AAV2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BA9C2C6-6190-A696-EA8A-13F46B230CE4}"/>
                  </a:ext>
                </a:extLst>
              </p:cNvPr>
              <p:cNvSpPr txBox="1"/>
              <p:nvPr/>
            </p:nvSpPr>
            <p:spPr>
              <a:xfrm>
                <a:off x="1738224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     Null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DF55D14-E76F-86F3-E365-79C3E6588F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842" y="2109949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205DDF-401A-275C-8F08-1DC5EFFD68FC}"/>
                  </a:ext>
                </a:extLst>
              </p:cNvPr>
              <p:cNvSpPr txBox="1"/>
              <p:nvPr/>
            </p:nvSpPr>
            <p:spPr>
              <a:xfrm>
                <a:off x="1676400" y="2301480"/>
                <a:ext cx="3944136" cy="26161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en-US" sz="1050" b="1" dirty="0"/>
                  <a:t>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  <a:r>
                  <a:rPr lang="en-US" sz="1050" b="1" dirty="0"/>
                  <a:t>           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88F3890-6A94-C301-6C4D-C2022DC26D9D}"/>
                  </a:ext>
                </a:extLst>
              </p:cNvPr>
              <p:cNvSpPr txBox="1"/>
              <p:nvPr/>
            </p:nvSpPr>
            <p:spPr>
              <a:xfrm>
                <a:off x="3709197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    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Null</a:t>
                </a:r>
                <a:r>
                  <a:rPr lang="en-US" sz="1200" b="1" dirty="0"/>
                  <a:t>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77BFF75-B766-88E6-EF25-CE6B4DEFCC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9197" y="2105284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381168-6ED7-78E3-8F11-A54B34F6B127}"/>
                </a:ext>
              </a:extLst>
            </p:cNvPr>
            <p:cNvSpPr txBox="1"/>
            <p:nvPr/>
          </p:nvSpPr>
          <p:spPr>
            <a:xfrm>
              <a:off x="6397083" y="3290500"/>
              <a:ext cx="670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MYOC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717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A9CDBDE-D06D-A0C0-B51E-009E520A460C}"/>
              </a:ext>
            </a:extLst>
          </p:cNvPr>
          <p:cNvGrpSpPr/>
          <p:nvPr/>
        </p:nvGrpSpPr>
        <p:grpSpPr>
          <a:xfrm>
            <a:off x="1204332" y="1775039"/>
            <a:ext cx="5087139" cy="2462424"/>
            <a:chOff x="1204332" y="1775039"/>
            <a:chExt cx="5087139" cy="2462424"/>
          </a:xfrm>
        </p:grpSpPr>
        <p:pic>
          <p:nvPicPr>
            <p:cNvPr id="2" name="Picture 6" descr="F:\Shruti\LV_Cr_MYOC - Expt A1.1\KDEL Y437H-T.tif">
              <a:extLst>
                <a:ext uri="{FF2B5EF4-FFF2-40B4-BE49-F238E27FC236}">
                  <a16:creationId xmlns:a16="http://schemas.microsoft.com/office/drawing/2014/main" id="{ADFABEBF-353F-8DDD-2BEE-13880984C3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17" t="14455" r="14689" b="48040"/>
            <a:stretch/>
          </p:blipFill>
          <p:spPr bwMode="auto">
            <a:xfrm>
              <a:off x="1204332" y="1828800"/>
              <a:ext cx="4995746" cy="2408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AD10A5C-1DF6-23FF-E06E-C1EE95144AA8}"/>
                </a:ext>
              </a:extLst>
            </p:cNvPr>
            <p:cNvSpPr txBox="1"/>
            <p:nvPr/>
          </p:nvSpPr>
          <p:spPr>
            <a:xfrm>
              <a:off x="5620537" y="3214946"/>
              <a:ext cx="670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GRP78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B1A84A5-F14D-6215-9C54-DB1ACBE31942}"/>
                </a:ext>
              </a:extLst>
            </p:cNvPr>
            <p:cNvSpPr txBox="1"/>
            <p:nvPr/>
          </p:nvSpPr>
          <p:spPr>
            <a:xfrm>
              <a:off x="5620535" y="2867519"/>
              <a:ext cx="670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GRP94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1ECA986-B2C6-EF46-85B3-F7979D209862}"/>
                </a:ext>
              </a:extLst>
            </p:cNvPr>
            <p:cNvGrpSpPr/>
            <p:nvPr/>
          </p:nvGrpSpPr>
          <p:grpSpPr>
            <a:xfrm>
              <a:off x="1676400" y="1775039"/>
              <a:ext cx="3944136" cy="788051"/>
              <a:chOff x="1676400" y="1775039"/>
              <a:chExt cx="3944136" cy="788051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85909E-CA45-D525-0513-BC4BEBA742E3}"/>
                  </a:ext>
                </a:extLst>
              </p:cNvPr>
              <p:cNvSpPr txBox="1"/>
              <p:nvPr/>
            </p:nvSpPr>
            <p:spPr>
              <a:xfrm>
                <a:off x="219610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LV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FD62E62-50C9-6298-DC5C-3AEE8BA3C42E}"/>
                  </a:ext>
                </a:extLst>
              </p:cNvPr>
              <p:cNvSpPr txBox="1"/>
              <p:nvPr/>
            </p:nvSpPr>
            <p:spPr>
              <a:xfrm>
                <a:off x="422077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AAV2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AFD7B7-7E60-6DC3-A15B-E93CC6FBFAC6}"/>
                  </a:ext>
                </a:extLst>
              </p:cNvPr>
              <p:cNvSpPr txBox="1"/>
              <p:nvPr/>
            </p:nvSpPr>
            <p:spPr>
              <a:xfrm>
                <a:off x="1738224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     Null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5D7E648-A86C-BEA2-CE16-756988721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842" y="2109949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DE8C00-62F5-0027-C49E-37DF5529BB6B}"/>
                  </a:ext>
                </a:extLst>
              </p:cNvPr>
              <p:cNvSpPr txBox="1"/>
              <p:nvPr/>
            </p:nvSpPr>
            <p:spPr>
              <a:xfrm>
                <a:off x="1676400" y="2301480"/>
                <a:ext cx="3944136" cy="26161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en-US" sz="1050" b="1" dirty="0"/>
                  <a:t>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  <a:r>
                  <a:rPr lang="en-US" sz="1050" b="1" dirty="0"/>
                  <a:t>           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66A2BE-8FC2-621B-732B-2E86307F2244}"/>
                  </a:ext>
                </a:extLst>
              </p:cNvPr>
              <p:cNvSpPr txBox="1"/>
              <p:nvPr/>
            </p:nvSpPr>
            <p:spPr>
              <a:xfrm>
                <a:off x="3709197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    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Null</a:t>
                </a:r>
                <a:r>
                  <a:rPr lang="en-US" sz="1200" b="1" dirty="0"/>
                  <a:t>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E480802-E961-AD66-FFCA-CD1CE91F10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9197" y="2105284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03663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30F255C-BACD-C3A2-ED53-019907B9C05B}"/>
              </a:ext>
            </a:extLst>
          </p:cNvPr>
          <p:cNvGrpSpPr/>
          <p:nvPr/>
        </p:nvGrpSpPr>
        <p:grpSpPr>
          <a:xfrm>
            <a:off x="1215484" y="1702403"/>
            <a:ext cx="4988837" cy="2479303"/>
            <a:chOff x="1215484" y="2471837"/>
            <a:chExt cx="4988837" cy="2479303"/>
          </a:xfrm>
        </p:grpSpPr>
        <p:pic>
          <p:nvPicPr>
            <p:cNvPr id="2" name="Picture 9" descr="F:\Shruti\LV_Cr_MYOC - Expt A1.1\CHOP Y437H-T.tif">
              <a:extLst>
                <a:ext uri="{FF2B5EF4-FFF2-40B4-BE49-F238E27FC236}">
                  <a16:creationId xmlns:a16="http://schemas.microsoft.com/office/drawing/2014/main" id="{00A9E111-8F4C-7C82-58C5-8931934767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29" t="9204" r="17063" b="57657"/>
            <a:stretch/>
          </p:blipFill>
          <p:spPr bwMode="auto">
            <a:xfrm>
              <a:off x="1215484" y="2865863"/>
              <a:ext cx="4880516" cy="208527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6435CBC-79B1-4236-667A-F8989EDD038C}"/>
                </a:ext>
              </a:extLst>
            </p:cNvPr>
            <p:cNvSpPr txBox="1"/>
            <p:nvPr/>
          </p:nvSpPr>
          <p:spPr>
            <a:xfrm>
              <a:off x="5533387" y="3624656"/>
              <a:ext cx="670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CHOP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6506D08-50FF-316D-E182-E98BC341D9FD}"/>
                </a:ext>
              </a:extLst>
            </p:cNvPr>
            <p:cNvGrpSpPr/>
            <p:nvPr/>
          </p:nvGrpSpPr>
          <p:grpSpPr>
            <a:xfrm>
              <a:off x="1676400" y="2471837"/>
              <a:ext cx="3944136" cy="788051"/>
              <a:chOff x="1676400" y="1775039"/>
              <a:chExt cx="3944136" cy="788051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3ECF35-35E4-ABEB-80E1-C279159A23B2}"/>
                  </a:ext>
                </a:extLst>
              </p:cNvPr>
              <p:cNvSpPr txBox="1"/>
              <p:nvPr/>
            </p:nvSpPr>
            <p:spPr>
              <a:xfrm>
                <a:off x="219610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LV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9A24063-63DC-3322-A085-A9E53430EDEC}"/>
                  </a:ext>
                </a:extLst>
              </p:cNvPr>
              <p:cNvSpPr txBox="1"/>
              <p:nvPr/>
            </p:nvSpPr>
            <p:spPr>
              <a:xfrm>
                <a:off x="422077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AAV2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2D1ABD-4360-BE39-A211-08D8E6FB1112}"/>
                  </a:ext>
                </a:extLst>
              </p:cNvPr>
              <p:cNvSpPr txBox="1"/>
              <p:nvPr/>
            </p:nvSpPr>
            <p:spPr>
              <a:xfrm>
                <a:off x="1738224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     Null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EB4B3E5-8103-99B6-CB66-ADD0C162C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842" y="2109949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AF18A3D-7CE1-D8EE-08AB-3AED93F3D10B}"/>
                  </a:ext>
                </a:extLst>
              </p:cNvPr>
              <p:cNvSpPr txBox="1"/>
              <p:nvPr/>
            </p:nvSpPr>
            <p:spPr>
              <a:xfrm>
                <a:off x="1676400" y="2301480"/>
                <a:ext cx="3944136" cy="26161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en-US" sz="1050" b="1" dirty="0"/>
                  <a:t>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  <a:r>
                  <a:rPr lang="en-US" sz="1050" b="1" dirty="0"/>
                  <a:t>           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B0C44E-431B-4959-6F40-368DC1C3159B}"/>
                  </a:ext>
                </a:extLst>
              </p:cNvPr>
              <p:cNvSpPr txBox="1"/>
              <p:nvPr/>
            </p:nvSpPr>
            <p:spPr>
              <a:xfrm>
                <a:off x="3709197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    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Null</a:t>
                </a:r>
                <a:r>
                  <a:rPr lang="en-US" sz="1200" b="1" dirty="0"/>
                  <a:t>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80E3CBB-C01F-5329-CDAF-BE3826E3EC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9197" y="2105284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6796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1B4FF0D-4D60-D164-1B2B-B3D5FD268828}"/>
              </a:ext>
            </a:extLst>
          </p:cNvPr>
          <p:cNvGrpSpPr/>
          <p:nvPr/>
        </p:nvGrpSpPr>
        <p:grpSpPr>
          <a:xfrm>
            <a:off x="1137424" y="1940949"/>
            <a:ext cx="5098289" cy="2251908"/>
            <a:chOff x="1193180" y="2877652"/>
            <a:chExt cx="5098289" cy="2251908"/>
          </a:xfrm>
        </p:grpSpPr>
        <p:pic>
          <p:nvPicPr>
            <p:cNvPr id="2" name="Picture 4" descr="F:\Shruti\LV_Cr_MYOC - Expt A1.1\GAPDH-MYOC Y437H-T.tif">
              <a:extLst>
                <a:ext uri="{FF2B5EF4-FFF2-40B4-BE49-F238E27FC236}">
                  <a16:creationId xmlns:a16="http://schemas.microsoft.com/office/drawing/2014/main" id="{00AA31ED-4E2B-9F32-59CC-BB2E1DA119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35" t="1735" r="15386" b="65728"/>
            <a:stretch/>
          </p:blipFill>
          <p:spPr bwMode="auto">
            <a:xfrm>
              <a:off x="1193180" y="3133493"/>
              <a:ext cx="4995747" cy="199606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9EBF511-C485-956E-D19C-33F9E545750D}"/>
                </a:ext>
              </a:extLst>
            </p:cNvPr>
            <p:cNvSpPr txBox="1"/>
            <p:nvPr/>
          </p:nvSpPr>
          <p:spPr>
            <a:xfrm>
              <a:off x="5620535" y="3980348"/>
              <a:ext cx="6709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GAPDH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4A7B776-37B1-9C11-35CF-20DEE4077260}"/>
                </a:ext>
              </a:extLst>
            </p:cNvPr>
            <p:cNvGrpSpPr/>
            <p:nvPr/>
          </p:nvGrpSpPr>
          <p:grpSpPr>
            <a:xfrm>
              <a:off x="1676400" y="2877652"/>
              <a:ext cx="3944136" cy="788051"/>
              <a:chOff x="1676400" y="1775039"/>
              <a:chExt cx="3944136" cy="788051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526A04-2F3E-3684-474D-0DF09C860175}"/>
                  </a:ext>
                </a:extLst>
              </p:cNvPr>
              <p:cNvSpPr txBox="1"/>
              <p:nvPr/>
            </p:nvSpPr>
            <p:spPr>
              <a:xfrm>
                <a:off x="219610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LV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6AA072-72B5-CCDC-F918-F6A3B1D75E44}"/>
                  </a:ext>
                </a:extLst>
              </p:cNvPr>
              <p:cNvSpPr txBox="1"/>
              <p:nvPr/>
            </p:nvSpPr>
            <p:spPr>
              <a:xfrm>
                <a:off x="4220777" y="1775039"/>
                <a:ext cx="838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/>
                  <a:t>AAV2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A62F15E-BF4F-5E5B-C84E-4C91C34D8D70}"/>
                  </a:ext>
                </a:extLst>
              </p:cNvPr>
              <p:cNvSpPr txBox="1"/>
              <p:nvPr/>
            </p:nvSpPr>
            <p:spPr>
              <a:xfrm>
                <a:off x="1738224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     Null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E8FBC85-3E35-15AC-D8F2-497FBA4070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842" y="2109949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412789-8EC5-6DB8-F359-CA158805D2D3}"/>
                  </a:ext>
                </a:extLst>
              </p:cNvPr>
              <p:cNvSpPr txBox="1"/>
              <p:nvPr/>
            </p:nvSpPr>
            <p:spPr>
              <a:xfrm>
                <a:off x="1676400" y="2301480"/>
                <a:ext cx="3944136" cy="26161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r>
                  <a:rPr lang="en-US" sz="1050" b="1" dirty="0"/>
                  <a:t>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  <a:r>
                  <a:rPr lang="en-US" sz="1050" b="1" dirty="0"/>
                  <a:t>              </a:t>
                </a:r>
                <a:r>
                  <a:rPr lang="en-US" sz="1050" b="1" dirty="0">
                    <a:solidFill>
                      <a:srgbClr val="FF0000"/>
                    </a:solidFill>
                  </a:rPr>
                  <a:t>1        2        3       </a:t>
                </a:r>
                <a:r>
                  <a:rPr lang="en-US" sz="1050" b="1" dirty="0">
                    <a:solidFill>
                      <a:srgbClr val="0070C0"/>
                    </a:solidFill>
                  </a:rPr>
                  <a:t>1       2       3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F88B70-A6AB-57B9-2BB3-ECB1D32C020C}"/>
                  </a:ext>
                </a:extLst>
              </p:cNvPr>
              <p:cNvSpPr txBox="1"/>
              <p:nvPr/>
            </p:nvSpPr>
            <p:spPr>
              <a:xfrm>
                <a:off x="3709197" y="2109949"/>
                <a:ext cx="17525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    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Null</a:t>
                </a:r>
                <a:r>
                  <a:rPr lang="en-US" sz="1200" b="1" dirty="0"/>
                  <a:t>             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Cr-MYOC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6FB818F7-7342-E4E1-B869-A6E8955D89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9197" y="2105284"/>
                <a:ext cx="1861361" cy="0"/>
              </a:xfrm>
              <a:prstGeom prst="line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29859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BA69C21-14A8-A8B2-E007-FC9C0AE7325B}"/>
              </a:ext>
            </a:extLst>
          </p:cNvPr>
          <p:cNvGrpSpPr/>
          <p:nvPr/>
        </p:nvGrpSpPr>
        <p:grpSpPr>
          <a:xfrm>
            <a:off x="1215207" y="1915870"/>
            <a:ext cx="6151948" cy="3571416"/>
            <a:chOff x="1215207" y="1915870"/>
            <a:chExt cx="6151948" cy="3571416"/>
          </a:xfrm>
        </p:grpSpPr>
        <p:pic>
          <p:nvPicPr>
            <p:cNvPr id="2" name="Picture 2" descr="F:\Shruti\T7 Assay Expt A4- April2021\Y437H AAV-LV T7.tif">
              <a:extLst>
                <a:ext uri="{FF2B5EF4-FFF2-40B4-BE49-F238E27FC236}">
                  <a16:creationId xmlns:a16="http://schemas.microsoft.com/office/drawing/2014/main" id="{3EC3945C-CF2A-4C26-C04F-90824FA81E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6" t="20403" r="-1421" b="30223"/>
            <a:stretch/>
          </p:blipFill>
          <p:spPr bwMode="auto">
            <a:xfrm>
              <a:off x="1215207" y="1915870"/>
              <a:ext cx="6151948" cy="3571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8F05612-1657-C44D-9F69-B33944A7B06E}"/>
                </a:ext>
              </a:extLst>
            </p:cNvPr>
            <p:cNvGrpSpPr/>
            <p:nvPr/>
          </p:nvGrpSpPr>
          <p:grpSpPr>
            <a:xfrm>
              <a:off x="1523157" y="2059286"/>
              <a:ext cx="5351763" cy="466495"/>
              <a:chOff x="2149817" y="2104341"/>
              <a:chExt cx="4742686" cy="38145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8EDDC69-DB8E-96D1-BEF9-38FD1226ACC8}"/>
                  </a:ext>
                </a:extLst>
              </p:cNvPr>
              <p:cNvSpPr txBox="1"/>
              <p:nvPr/>
            </p:nvSpPr>
            <p:spPr>
              <a:xfrm>
                <a:off x="2149817" y="2104341"/>
                <a:ext cx="4194047" cy="226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    ___NT___     AAV2_Null    AAV2_crMYOC     </a:t>
                </a:r>
                <a:r>
                  <a:rPr lang="en-US" sz="1200" b="1" dirty="0" err="1"/>
                  <a:t>LV_Null</a:t>
                </a:r>
                <a:r>
                  <a:rPr lang="en-US" sz="1200" b="1" dirty="0"/>
                  <a:t>        </a:t>
                </a:r>
                <a:r>
                  <a:rPr lang="en-US" sz="1200" b="1" dirty="0" err="1"/>
                  <a:t>LV_crMYOC</a:t>
                </a:r>
                <a:r>
                  <a:rPr lang="en-US" sz="1200" b="1" dirty="0"/>
                  <a:t>   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1C5241-4DE9-46FC-C180-B8BC8BF28143}"/>
                  </a:ext>
                </a:extLst>
              </p:cNvPr>
              <p:cNvSpPr txBox="1"/>
              <p:nvPr/>
            </p:nvSpPr>
            <p:spPr>
              <a:xfrm>
                <a:off x="2235788" y="2271876"/>
                <a:ext cx="4656715" cy="213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   -             +            -             +            -            +            -             +             -            +         T7E1    </a:t>
                </a:r>
              </a:p>
            </p:txBody>
          </p: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3A36B4A-1CD0-9998-B191-1886EB5542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10328" y="3285362"/>
              <a:ext cx="245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E612D17-7787-723E-A5F7-4394607778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10328" y="3520889"/>
              <a:ext cx="245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4CFF64-861E-4CF5-9445-FFBF98750C32}"/>
              </a:ext>
            </a:extLst>
          </p:cNvPr>
          <p:cNvSpPr txBox="1"/>
          <p:nvPr/>
        </p:nvSpPr>
        <p:spPr>
          <a:xfrm>
            <a:off x="1461012" y="1454428"/>
            <a:ext cx="568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Unprocessed gel image of SURVEYOR Assay shown in SI II.</a:t>
            </a:r>
          </a:p>
        </p:txBody>
      </p:sp>
    </p:spTree>
    <p:extLst>
      <p:ext uri="{BB962C8B-B14F-4D97-AF65-F5344CB8AC3E}">
        <p14:creationId xmlns:p14="http://schemas.microsoft.com/office/powerpoint/2010/main" val="2487301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152</Words>
  <Application>Microsoft Macintosh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Raw Western and gel images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Patil, Shruti Vikas</dc:creator>
  <cp:lastModifiedBy>Zode, Gulab</cp:lastModifiedBy>
  <cp:revision>5</cp:revision>
  <dcterms:created xsi:type="dcterms:W3CDTF">2023-12-14T05:50:42Z</dcterms:created>
  <dcterms:modified xsi:type="dcterms:W3CDTF">2023-12-15T01:23:46Z</dcterms:modified>
</cp:coreProperties>
</file>