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E33ED6-4581-455F-A806-9B73482A395A}" v="34" dt="2022-11-02T21:08:30.4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83" autoAdjust="0"/>
    <p:restoredTop sz="94660"/>
  </p:normalViewPr>
  <p:slideViewPr>
    <p:cSldViewPr snapToGrid="0">
      <p:cViewPr varScale="1">
        <p:scale>
          <a:sx n="73" d="100"/>
          <a:sy n="73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08AF46-273A-AFD8-D5B3-6352641880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C87CAE8-13C4-34D0-5031-DDFFED75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E16DC7-6018-8983-3ADD-023270804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595898-2693-58A6-67F4-DD2FA4E79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AD167A-4B22-C3CE-1DE9-08F2EC7F7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6745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CB819B-D31B-C9C4-40EF-F33994969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08AECD3-8BAB-5A95-8A01-1E96E7E8CB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6D6E0D-1271-2674-FCEB-666BA8678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809CB4-28A9-AA55-43E6-69A400C3A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167D4D-A1EC-A147-05D9-DEDA77507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386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5536C4D-5C23-3D5C-7439-96B738C9ED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7BC3BD6-388A-99FC-9736-C35FC2D353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CDEA96-2709-D450-85CB-5D3C348B0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403483-7251-3C90-25C5-B7EA0B79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D55730-9550-84BC-E8C5-EF86188A0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71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8CE77A-DA1F-2942-AB78-EBD4D3D13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962800-9D3A-95ED-412B-31DFB6DB0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A975C1-49D3-44A8-4F19-E5ECACADC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ED5B27-0004-AA16-4574-739A89941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1B0EB5F-1629-226F-E23F-A64912182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350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2C0230-21D8-AA18-6FF3-EA9FF6C48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F9FCFE-AB1A-2132-005D-7E6160DE3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F0CAE2-E380-B971-588E-61CEED596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DDE622-88EF-B515-3586-80BDFF26A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D5BD04C-393C-95EB-68F6-38062061D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7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DAFA68-F44D-9A5C-B3CF-C756D5346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FE081E-271F-0D94-F4B3-BC49B8083A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07AC8A0-3A76-A950-7398-974F896DF8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647D2C0-B714-E8C8-F3A1-B572715C3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AA504DA-D299-D97E-0778-290471C1C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014FA22-F12F-DAA4-0769-C54070B1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20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5BB4EF-5229-E4CC-1773-A36BC61B5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165B57-5980-3896-2D82-4B370D4E0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2CA5F4-D23A-AF5D-A6AB-3B749D3BE2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D11CD8-E0E8-99E9-6445-37020C5653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0A83F94-C65F-7770-EDC3-1900A049F2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D1FF65B-3E46-D770-1DA9-CA0A4DC66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9363C5B-758F-4005-BD64-603F56F08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AA24DA8-BB77-C404-C719-A1553C54D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9729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75449B-5DEF-56E2-5240-F15188479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246BB72-42D1-1A39-80BF-806648FBC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CFD3D25-992F-304B-431E-0F6713438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4AF55F-3A3F-5954-F386-E5F3D9795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367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CC12BF7-8174-1428-BF8A-0AA7449FF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C861A95-437D-F1E3-8570-16995246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832D164-0F93-ADF9-510F-6EAA06D07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9868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38D1B-9D55-F509-B457-A7CC9AF4C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ADC3C8-B01B-A924-DB1C-451689852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AF77DDE-53AD-707D-0DC9-42E0F9306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7A20409-A795-40D0-FAD5-A0362AEE7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C63D8B-BBDA-A3FC-B557-078431A1D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DC6A94E-544C-3A15-9728-66D576C24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075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433C65-AF24-4AB6-92CC-931050FE6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45E4F09-CFAD-8AB8-31E9-94C2AF76E8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10072FD-5D9B-FDC0-F795-297C01E78D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1C57FA5-25A2-F3A9-40EC-2F87F2876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B8EB32A-3953-B973-909F-B7CB1E736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2A6E96-CCE5-20A7-F988-2ECC4CD17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9139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CAAB203-E809-3A2D-5C65-B7F409A58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1D324A-048C-8F19-79B6-4798A4A9F8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24EF75-1935-A05C-440C-6548FAF843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0DA22-08E5-434B-A5B6-5728CFDE8042}" type="datetimeFigureOut">
              <a:rPr lang="de-DE" smtClean="0"/>
              <a:t>03.06.2023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738E98-E12D-32D3-FEC9-052C5E762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C3FBC9-1352-8146-11E1-B1437C862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788AE-FCFF-4364-8BCC-72A09A694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536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Rechteck 283">
            <a:extLst>
              <a:ext uri="{FF2B5EF4-FFF2-40B4-BE49-F238E27FC236}">
                <a16:creationId xmlns:a16="http://schemas.microsoft.com/office/drawing/2014/main" id="{2F823A8C-6229-5171-07BF-B40F16B1F2EB}"/>
              </a:ext>
            </a:extLst>
          </p:cNvPr>
          <p:cNvSpPr/>
          <p:nvPr/>
        </p:nvSpPr>
        <p:spPr>
          <a:xfrm>
            <a:off x="83670" y="1759269"/>
            <a:ext cx="11986566" cy="147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3" name="Rechteck 282">
            <a:extLst>
              <a:ext uri="{FF2B5EF4-FFF2-40B4-BE49-F238E27FC236}">
                <a16:creationId xmlns:a16="http://schemas.microsoft.com/office/drawing/2014/main" id="{E2CFE828-0503-C60A-3C78-011DEC6C6E12}"/>
              </a:ext>
            </a:extLst>
          </p:cNvPr>
          <p:cNvSpPr/>
          <p:nvPr/>
        </p:nvSpPr>
        <p:spPr>
          <a:xfrm>
            <a:off x="83670" y="3230576"/>
            <a:ext cx="11986566" cy="146717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4" name="Rechteck 143">
            <a:extLst>
              <a:ext uri="{FF2B5EF4-FFF2-40B4-BE49-F238E27FC236}">
                <a16:creationId xmlns:a16="http://schemas.microsoft.com/office/drawing/2014/main" id="{05D896DC-4F8F-8B35-06AF-2D6768CF2AB4}"/>
              </a:ext>
            </a:extLst>
          </p:cNvPr>
          <p:cNvSpPr/>
          <p:nvPr/>
        </p:nvSpPr>
        <p:spPr>
          <a:xfrm>
            <a:off x="83670" y="292588"/>
            <a:ext cx="11986566" cy="146717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7" name="Rechteck 146">
            <a:extLst>
              <a:ext uri="{FF2B5EF4-FFF2-40B4-BE49-F238E27FC236}">
                <a16:creationId xmlns:a16="http://schemas.microsoft.com/office/drawing/2014/main" id="{9B6430D7-C615-15B3-93F0-EC602C7E56E7}"/>
              </a:ext>
            </a:extLst>
          </p:cNvPr>
          <p:cNvSpPr/>
          <p:nvPr/>
        </p:nvSpPr>
        <p:spPr>
          <a:xfrm>
            <a:off x="83670" y="4702694"/>
            <a:ext cx="11986566" cy="147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8" name="Gerader Verbinder 147">
            <a:extLst>
              <a:ext uri="{FF2B5EF4-FFF2-40B4-BE49-F238E27FC236}">
                <a16:creationId xmlns:a16="http://schemas.microsoft.com/office/drawing/2014/main" id="{A0A09AD1-6852-29F2-F382-9857645069EF}"/>
              </a:ext>
            </a:extLst>
          </p:cNvPr>
          <p:cNvCxnSpPr/>
          <p:nvPr/>
        </p:nvCxnSpPr>
        <p:spPr>
          <a:xfrm>
            <a:off x="4944231" y="301260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BBEE8552-F0F3-A4CD-9240-0FB6C63ECE22}"/>
              </a:ext>
            </a:extLst>
          </p:cNvPr>
          <p:cNvCxnSpPr/>
          <p:nvPr/>
        </p:nvCxnSpPr>
        <p:spPr>
          <a:xfrm>
            <a:off x="5592042" y="30281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A611EBDF-8220-FFF8-F1D8-E9BA873A2103}"/>
              </a:ext>
            </a:extLst>
          </p:cNvPr>
          <p:cNvCxnSpPr/>
          <p:nvPr/>
        </p:nvCxnSpPr>
        <p:spPr>
          <a:xfrm>
            <a:off x="4294812" y="30063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rader Verbinder 150">
            <a:extLst>
              <a:ext uri="{FF2B5EF4-FFF2-40B4-BE49-F238E27FC236}">
                <a16:creationId xmlns:a16="http://schemas.microsoft.com/office/drawing/2014/main" id="{9AF3DAC4-01D6-F248-A873-1C6C91F752A9}"/>
              </a:ext>
            </a:extLst>
          </p:cNvPr>
          <p:cNvCxnSpPr/>
          <p:nvPr/>
        </p:nvCxnSpPr>
        <p:spPr>
          <a:xfrm>
            <a:off x="2352588" y="30356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Gerader Verbinder 151">
            <a:extLst>
              <a:ext uri="{FF2B5EF4-FFF2-40B4-BE49-F238E27FC236}">
                <a16:creationId xmlns:a16="http://schemas.microsoft.com/office/drawing/2014/main" id="{C3900191-C43B-C841-1349-EF177CAA86F6}"/>
              </a:ext>
            </a:extLst>
          </p:cNvPr>
          <p:cNvCxnSpPr/>
          <p:nvPr/>
        </p:nvCxnSpPr>
        <p:spPr>
          <a:xfrm>
            <a:off x="3647115" y="30161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rader Verbinder 152">
            <a:extLst>
              <a:ext uri="{FF2B5EF4-FFF2-40B4-BE49-F238E27FC236}">
                <a16:creationId xmlns:a16="http://schemas.microsoft.com/office/drawing/2014/main" id="{415D215D-5F91-5D7C-01D1-430B6258F884}"/>
              </a:ext>
            </a:extLst>
          </p:cNvPr>
          <p:cNvCxnSpPr/>
          <p:nvPr/>
        </p:nvCxnSpPr>
        <p:spPr>
          <a:xfrm>
            <a:off x="2999542" y="30210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r Verbinder 153">
            <a:extLst>
              <a:ext uri="{FF2B5EF4-FFF2-40B4-BE49-F238E27FC236}">
                <a16:creationId xmlns:a16="http://schemas.microsoft.com/office/drawing/2014/main" id="{7067C37B-1CA6-A944-E9EF-E9E8E62022AD}"/>
              </a:ext>
            </a:extLst>
          </p:cNvPr>
          <p:cNvCxnSpPr/>
          <p:nvPr/>
        </p:nvCxnSpPr>
        <p:spPr>
          <a:xfrm>
            <a:off x="1701626" y="30520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r Verbinder 154">
            <a:extLst>
              <a:ext uri="{FF2B5EF4-FFF2-40B4-BE49-F238E27FC236}">
                <a16:creationId xmlns:a16="http://schemas.microsoft.com/office/drawing/2014/main" id="{808B41A3-8FE6-C6F3-5B00-0643A456E6F9}"/>
              </a:ext>
            </a:extLst>
          </p:cNvPr>
          <p:cNvCxnSpPr/>
          <p:nvPr/>
        </p:nvCxnSpPr>
        <p:spPr>
          <a:xfrm>
            <a:off x="6239068" y="302861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r Verbinder 155">
            <a:extLst>
              <a:ext uri="{FF2B5EF4-FFF2-40B4-BE49-F238E27FC236}">
                <a16:creationId xmlns:a16="http://schemas.microsoft.com/office/drawing/2014/main" id="{04B2B815-C48B-5C8C-D3A3-46CE6C4705BE}"/>
              </a:ext>
            </a:extLst>
          </p:cNvPr>
          <p:cNvCxnSpPr/>
          <p:nvPr/>
        </p:nvCxnSpPr>
        <p:spPr>
          <a:xfrm>
            <a:off x="6889814" y="29982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Gerader Verbinder 156">
            <a:extLst>
              <a:ext uri="{FF2B5EF4-FFF2-40B4-BE49-F238E27FC236}">
                <a16:creationId xmlns:a16="http://schemas.microsoft.com/office/drawing/2014/main" id="{CD1C30D1-14B6-B843-FCDB-2B7CE4C7A1A5}"/>
              </a:ext>
            </a:extLst>
          </p:cNvPr>
          <p:cNvCxnSpPr/>
          <p:nvPr/>
        </p:nvCxnSpPr>
        <p:spPr>
          <a:xfrm>
            <a:off x="8184556" y="303132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r Verbinder 157">
            <a:extLst>
              <a:ext uri="{FF2B5EF4-FFF2-40B4-BE49-F238E27FC236}">
                <a16:creationId xmlns:a16="http://schemas.microsoft.com/office/drawing/2014/main" id="{B8BDAB57-7B8A-0731-39FD-D9B419B35F68}"/>
              </a:ext>
            </a:extLst>
          </p:cNvPr>
          <p:cNvCxnSpPr/>
          <p:nvPr/>
        </p:nvCxnSpPr>
        <p:spPr>
          <a:xfrm>
            <a:off x="8832276" y="301967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r Verbinder 158">
            <a:extLst>
              <a:ext uri="{FF2B5EF4-FFF2-40B4-BE49-F238E27FC236}">
                <a16:creationId xmlns:a16="http://schemas.microsoft.com/office/drawing/2014/main" id="{2CE7688C-74A4-7652-5FE2-53FB70EDE375}"/>
              </a:ext>
            </a:extLst>
          </p:cNvPr>
          <p:cNvCxnSpPr/>
          <p:nvPr/>
        </p:nvCxnSpPr>
        <p:spPr>
          <a:xfrm>
            <a:off x="9480848" y="30233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E42642F0-2453-60DD-313A-7250767B6134}"/>
              </a:ext>
            </a:extLst>
          </p:cNvPr>
          <p:cNvCxnSpPr/>
          <p:nvPr/>
        </p:nvCxnSpPr>
        <p:spPr>
          <a:xfrm>
            <a:off x="10127743" y="30288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Gerader Verbinder 160">
            <a:extLst>
              <a:ext uri="{FF2B5EF4-FFF2-40B4-BE49-F238E27FC236}">
                <a16:creationId xmlns:a16="http://schemas.microsoft.com/office/drawing/2014/main" id="{59EAB0B9-153E-C41C-BD93-383BA098F72D}"/>
              </a:ext>
            </a:extLst>
          </p:cNvPr>
          <p:cNvCxnSpPr/>
          <p:nvPr/>
        </p:nvCxnSpPr>
        <p:spPr>
          <a:xfrm>
            <a:off x="10778633" y="303404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Gerader Verbinder 161">
            <a:extLst>
              <a:ext uri="{FF2B5EF4-FFF2-40B4-BE49-F238E27FC236}">
                <a16:creationId xmlns:a16="http://schemas.microsoft.com/office/drawing/2014/main" id="{3362E700-6DFB-57EC-A018-EB9B8AC4DAC5}"/>
              </a:ext>
            </a:extLst>
          </p:cNvPr>
          <p:cNvCxnSpPr/>
          <p:nvPr/>
        </p:nvCxnSpPr>
        <p:spPr>
          <a:xfrm>
            <a:off x="11424791" y="30315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Gerader Verbinder 162">
            <a:extLst>
              <a:ext uri="{FF2B5EF4-FFF2-40B4-BE49-F238E27FC236}">
                <a16:creationId xmlns:a16="http://schemas.microsoft.com/office/drawing/2014/main" id="{50FD5903-3977-8AC3-CD8B-35B38EF236F9}"/>
              </a:ext>
            </a:extLst>
          </p:cNvPr>
          <p:cNvCxnSpPr/>
          <p:nvPr/>
        </p:nvCxnSpPr>
        <p:spPr>
          <a:xfrm>
            <a:off x="12072946" y="29654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Gerader Verbinder 163">
            <a:extLst>
              <a:ext uri="{FF2B5EF4-FFF2-40B4-BE49-F238E27FC236}">
                <a16:creationId xmlns:a16="http://schemas.microsoft.com/office/drawing/2014/main" id="{2514F0D9-895B-C6D7-37A2-FA1FDCC64FA4}"/>
              </a:ext>
            </a:extLst>
          </p:cNvPr>
          <p:cNvCxnSpPr>
            <a:cxnSpLocks/>
          </p:cNvCxnSpPr>
          <p:nvPr/>
        </p:nvCxnSpPr>
        <p:spPr>
          <a:xfrm flipH="1">
            <a:off x="1049192" y="305851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Gerader Verbinder 164">
            <a:extLst>
              <a:ext uri="{FF2B5EF4-FFF2-40B4-BE49-F238E27FC236}">
                <a16:creationId xmlns:a16="http://schemas.microsoft.com/office/drawing/2014/main" id="{ACA9D64F-8E97-B2D1-D46F-13E055E3E8E6}"/>
              </a:ext>
            </a:extLst>
          </p:cNvPr>
          <p:cNvCxnSpPr/>
          <p:nvPr/>
        </p:nvCxnSpPr>
        <p:spPr>
          <a:xfrm>
            <a:off x="7536008" y="30258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hteck 165">
            <a:extLst>
              <a:ext uri="{FF2B5EF4-FFF2-40B4-BE49-F238E27FC236}">
                <a16:creationId xmlns:a16="http://schemas.microsoft.com/office/drawing/2014/main" id="{D7C35788-CBF8-B928-458F-1E8F6C82218A}"/>
              </a:ext>
            </a:extLst>
          </p:cNvPr>
          <p:cNvSpPr/>
          <p:nvPr/>
        </p:nvSpPr>
        <p:spPr>
          <a:xfrm>
            <a:off x="5801598" y="6571970"/>
            <a:ext cx="1412793" cy="235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Years</a:t>
            </a:r>
            <a:r>
              <a:rPr lang="de-DE" sz="1050" dirty="0">
                <a:solidFill>
                  <a:schemeClr val="tx1"/>
                </a:solidFill>
              </a:rPr>
              <a:t> after </a:t>
            </a:r>
            <a:r>
              <a:rPr lang="de-DE" sz="1050" dirty="0" err="1">
                <a:solidFill>
                  <a:schemeClr val="tx1"/>
                </a:solidFill>
              </a:rPr>
              <a:t>diagnosis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C63FC2AE-FA5C-4484-9B19-ADAD69603370}"/>
              </a:ext>
            </a:extLst>
          </p:cNvPr>
          <p:cNvSpPr txBox="1"/>
          <p:nvPr/>
        </p:nvSpPr>
        <p:spPr>
          <a:xfrm>
            <a:off x="2261914" y="6375536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2</a:t>
            </a:r>
          </a:p>
        </p:txBody>
      </p:sp>
      <p:sp>
        <p:nvSpPr>
          <p:cNvPr id="168" name="Textfeld 167">
            <a:extLst>
              <a:ext uri="{FF2B5EF4-FFF2-40B4-BE49-F238E27FC236}">
                <a16:creationId xmlns:a16="http://schemas.microsoft.com/office/drawing/2014/main" id="{1017FD7B-393D-13E1-243C-78EDA75546D9}"/>
              </a:ext>
            </a:extLst>
          </p:cNvPr>
          <p:cNvSpPr txBox="1"/>
          <p:nvPr/>
        </p:nvSpPr>
        <p:spPr>
          <a:xfrm>
            <a:off x="2909818" y="637780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3</a:t>
            </a:r>
          </a:p>
        </p:txBody>
      </p:sp>
      <p:sp>
        <p:nvSpPr>
          <p:cNvPr id="169" name="Textfeld 168">
            <a:extLst>
              <a:ext uri="{FF2B5EF4-FFF2-40B4-BE49-F238E27FC236}">
                <a16:creationId xmlns:a16="http://schemas.microsoft.com/office/drawing/2014/main" id="{80DC68A7-E6DD-4B62-AFE6-96F3167C848E}"/>
              </a:ext>
            </a:extLst>
          </p:cNvPr>
          <p:cNvSpPr txBox="1"/>
          <p:nvPr/>
        </p:nvSpPr>
        <p:spPr>
          <a:xfrm>
            <a:off x="3557323" y="637613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4</a:t>
            </a:r>
          </a:p>
        </p:txBody>
      </p:sp>
      <p:sp>
        <p:nvSpPr>
          <p:cNvPr id="170" name="Textfeld 169">
            <a:extLst>
              <a:ext uri="{FF2B5EF4-FFF2-40B4-BE49-F238E27FC236}">
                <a16:creationId xmlns:a16="http://schemas.microsoft.com/office/drawing/2014/main" id="{406469F9-D9FA-72F4-944E-D3CDF57E2FBF}"/>
              </a:ext>
            </a:extLst>
          </p:cNvPr>
          <p:cNvSpPr txBox="1"/>
          <p:nvPr/>
        </p:nvSpPr>
        <p:spPr>
          <a:xfrm>
            <a:off x="4206883" y="637366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5</a:t>
            </a:r>
          </a:p>
        </p:txBody>
      </p:sp>
      <p:cxnSp>
        <p:nvCxnSpPr>
          <p:cNvPr id="172" name="Gerader Verbinder 171">
            <a:extLst>
              <a:ext uri="{FF2B5EF4-FFF2-40B4-BE49-F238E27FC236}">
                <a16:creationId xmlns:a16="http://schemas.microsoft.com/office/drawing/2014/main" id="{A49FB44E-EB00-3AED-BB33-3C7415315CFA}"/>
              </a:ext>
            </a:extLst>
          </p:cNvPr>
          <p:cNvCxnSpPr>
            <a:cxnSpLocks/>
          </p:cNvCxnSpPr>
          <p:nvPr/>
        </p:nvCxnSpPr>
        <p:spPr>
          <a:xfrm flipH="1">
            <a:off x="1047898" y="303132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feld 172">
            <a:extLst>
              <a:ext uri="{FF2B5EF4-FFF2-40B4-BE49-F238E27FC236}">
                <a16:creationId xmlns:a16="http://schemas.microsoft.com/office/drawing/2014/main" id="{F65ED1F6-6BE6-2BA5-19E6-578B4140E306}"/>
              </a:ext>
            </a:extLst>
          </p:cNvPr>
          <p:cNvSpPr txBox="1"/>
          <p:nvPr/>
        </p:nvSpPr>
        <p:spPr>
          <a:xfrm>
            <a:off x="5499557" y="637668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7</a:t>
            </a:r>
          </a:p>
        </p:txBody>
      </p:sp>
      <p:sp>
        <p:nvSpPr>
          <p:cNvPr id="174" name="Textfeld 173">
            <a:extLst>
              <a:ext uri="{FF2B5EF4-FFF2-40B4-BE49-F238E27FC236}">
                <a16:creationId xmlns:a16="http://schemas.microsoft.com/office/drawing/2014/main" id="{2E8CD18A-A3B0-3B23-F07A-0DB80D72488E}"/>
              </a:ext>
            </a:extLst>
          </p:cNvPr>
          <p:cNvSpPr txBox="1"/>
          <p:nvPr/>
        </p:nvSpPr>
        <p:spPr>
          <a:xfrm>
            <a:off x="6148848" y="637624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8</a:t>
            </a:r>
          </a:p>
        </p:txBody>
      </p:sp>
      <p:sp>
        <p:nvSpPr>
          <p:cNvPr id="175" name="Textfeld 174">
            <a:extLst>
              <a:ext uri="{FF2B5EF4-FFF2-40B4-BE49-F238E27FC236}">
                <a16:creationId xmlns:a16="http://schemas.microsoft.com/office/drawing/2014/main" id="{1F0EDCCD-2449-B5AC-D539-4886CDE0E6EB}"/>
              </a:ext>
            </a:extLst>
          </p:cNvPr>
          <p:cNvSpPr txBox="1"/>
          <p:nvPr/>
        </p:nvSpPr>
        <p:spPr>
          <a:xfrm>
            <a:off x="6800472" y="637700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9</a:t>
            </a:r>
          </a:p>
        </p:txBody>
      </p:sp>
      <p:sp>
        <p:nvSpPr>
          <p:cNvPr id="176" name="Textfeld 175">
            <a:extLst>
              <a:ext uri="{FF2B5EF4-FFF2-40B4-BE49-F238E27FC236}">
                <a16:creationId xmlns:a16="http://schemas.microsoft.com/office/drawing/2014/main" id="{3F07AD32-93FD-326F-4432-4B17663E9CA0}"/>
              </a:ext>
            </a:extLst>
          </p:cNvPr>
          <p:cNvSpPr txBox="1"/>
          <p:nvPr/>
        </p:nvSpPr>
        <p:spPr>
          <a:xfrm>
            <a:off x="7445998" y="637576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10</a:t>
            </a:r>
          </a:p>
        </p:txBody>
      </p:sp>
      <p:sp>
        <p:nvSpPr>
          <p:cNvPr id="177" name="Textfeld 176">
            <a:extLst>
              <a:ext uri="{FF2B5EF4-FFF2-40B4-BE49-F238E27FC236}">
                <a16:creationId xmlns:a16="http://schemas.microsoft.com/office/drawing/2014/main" id="{032EC088-785B-FA7C-02AF-9EF4FE9A7409}"/>
              </a:ext>
            </a:extLst>
          </p:cNvPr>
          <p:cNvSpPr txBox="1"/>
          <p:nvPr/>
        </p:nvSpPr>
        <p:spPr>
          <a:xfrm>
            <a:off x="4851409" y="637664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6</a:t>
            </a:r>
          </a:p>
        </p:txBody>
      </p:sp>
      <p:sp>
        <p:nvSpPr>
          <p:cNvPr id="178" name="Rechteck 177">
            <a:extLst>
              <a:ext uri="{FF2B5EF4-FFF2-40B4-BE49-F238E27FC236}">
                <a16:creationId xmlns:a16="http://schemas.microsoft.com/office/drawing/2014/main" id="{E7D08152-729C-1886-D56A-0EDBCF4E057F}"/>
              </a:ext>
            </a:extLst>
          </p:cNvPr>
          <p:cNvSpPr/>
          <p:nvPr/>
        </p:nvSpPr>
        <p:spPr>
          <a:xfrm>
            <a:off x="1278892" y="3618145"/>
            <a:ext cx="661125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E8438E2D-7C1F-456C-1FE7-C4B8AC984B95}"/>
              </a:ext>
            </a:extLst>
          </p:cNvPr>
          <p:cNvSpPr/>
          <p:nvPr/>
        </p:nvSpPr>
        <p:spPr>
          <a:xfrm>
            <a:off x="1279227" y="3448183"/>
            <a:ext cx="79200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71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80" name="Textfeld 179">
            <a:extLst>
              <a:ext uri="{FF2B5EF4-FFF2-40B4-BE49-F238E27FC236}">
                <a16:creationId xmlns:a16="http://schemas.microsoft.com/office/drawing/2014/main" id="{C347316A-8EA1-1366-AC06-679DBF896AF3}"/>
              </a:ext>
            </a:extLst>
          </p:cNvPr>
          <p:cNvSpPr txBox="1"/>
          <p:nvPr/>
        </p:nvSpPr>
        <p:spPr>
          <a:xfrm>
            <a:off x="8096277" y="637636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11</a:t>
            </a:r>
          </a:p>
        </p:txBody>
      </p:sp>
      <p:sp>
        <p:nvSpPr>
          <p:cNvPr id="181" name="Textfeld 180">
            <a:extLst>
              <a:ext uri="{FF2B5EF4-FFF2-40B4-BE49-F238E27FC236}">
                <a16:creationId xmlns:a16="http://schemas.microsoft.com/office/drawing/2014/main" id="{2BC11B20-5FEC-BFC5-18D4-BC0BEED6BD88}"/>
              </a:ext>
            </a:extLst>
          </p:cNvPr>
          <p:cNvSpPr txBox="1"/>
          <p:nvPr/>
        </p:nvSpPr>
        <p:spPr>
          <a:xfrm>
            <a:off x="8742395" y="637714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182" name="Textfeld 181">
            <a:extLst>
              <a:ext uri="{FF2B5EF4-FFF2-40B4-BE49-F238E27FC236}">
                <a16:creationId xmlns:a16="http://schemas.microsoft.com/office/drawing/2014/main" id="{43DCB0C9-4F5E-A89C-24F8-11962B131FEF}"/>
              </a:ext>
            </a:extLst>
          </p:cNvPr>
          <p:cNvSpPr txBox="1"/>
          <p:nvPr/>
        </p:nvSpPr>
        <p:spPr>
          <a:xfrm>
            <a:off x="9388168" y="637623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13</a:t>
            </a:r>
          </a:p>
        </p:txBody>
      </p:sp>
      <p:sp>
        <p:nvSpPr>
          <p:cNvPr id="183" name="Rechteck 182">
            <a:extLst>
              <a:ext uri="{FF2B5EF4-FFF2-40B4-BE49-F238E27FC236}">
                <a16:creationId xmlns:a16="http://schemas.microsoft.com/office/drawing/2014/main" id="{B61D6C96-F8EE-55DF-F393-9F315889FBB0}"/>
              </a:ext>
            </a:extLst>
          </p:cNvPr>
          <p:cNvSpPr/>
          <p:nvPr/>
        </p:nvSpPr>
        <p:spPr>
          <a:xfrm>
            <a:off x="1275752" y="3261937"/>
            <a:ext cx="1630435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Melanoma</a:t>
            </a:r>
            <a:r>
              <a:rPr lang="de-DE" sz="1050" dirty="0">
                <a:solidFill>
                  <a:schemeClr val="tx1"/>
                </a:solidFill>
              </a:rPr>
              <a:t>  2014</a:t>
            </a:r>
          </a:p>
        </p:txBody>
      </p:sp>
      <p:sp>
        <p:nvSpPr>
          <p:cNvPr id="184" name="Textfeld 183">
            <a:extLst>
              <a:ext uri="{FF2B5EF4-FFF2-40B4-BE49-F238E27FC236}">
                <a16:creationId xmlns:a16="http://schemas.microsoft.com/office/drawing/2014/main" id="{87945EFB-1BDD-CCDE-4731-0D00D009662E}"/>
              </a:ext>
            </a:extLst>
          </p:cNvPr>
          <p:cNvSpPr txBox="1"/>
          <p:nvPr/>
        </p:nvSpPr>
        <p:spPr>
          <a:xfrm>
            <a:off x="10035766" y="637761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14</a:t>
            </a:r>
          </a:p>
        </p:txBody>
      </p:sp>
      <p:sp>
        <p:nvSpPr>
          <p:cNvPr id="185" name="Textfeld 184">
            <a:extLst>
              <a:ext uri="{FF2B5EF4-FFF2-40B4-BE49-F238E27FC236}">
                <a16:creationId xmlns:a16="http://schemas.microsoft.com/office/drawing/2014/main" id="{5E8E3402-5F95-B04F-E148-5B46A8CAA963}"/>
              </a:ext>
            </a:extLst>
          </p:cNvPr>
          <p:cNvSpPr txBox="1"/>
          <p:nvPr/>
        </p:nvSpPr>
        <p:spPr>
          <a:xfrm>
            <a:off x="10689120" y="637570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15</a:t>
            </a:r>
          </a:p>
        </p:txBody>
      </p:sp>
      <p:sp>
        <p:nvSpPr>
          <p:cNvPr id="186" name="Textfeld 185">
            <a:extLst>
              <a:ext uri="{FF2B5EF4-FFF2-40B4-BE49-F238E27FC236}">
                <a16:creationId xmlns:a16="http://schemas.microsoft.com/office/drawing/2014/main" id="{28D254DE-4AC7-D62A-A2A6-CB3DDD85B2EA}"/>
              </a:ext>
            </a:extLst>
          </p:cNvPr>
          <p:cNvSpPr txBox="1"/>
          <p:nvPr/>
        </p:nvSpPr>
        <p:spPr>
          <a:xfrm>
            <a:off x="966372" y="636737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0</a:t>
            </a:r>
          </a:p>
          <a:p>
            <a:pPr algn="ctr"/>
            <a:endParaRPr lang="de-DE" sz="1400" dirty="0"/>
          </a:p>
        </p:txBody>
      </p:sp>
      <p:sp>
        <p:nvSpPr>
          <p:cNvPr id="187" name="Textfeld 186">
            <a:extLst>
              <a:ext uri="{FF2B5EF4-FFF2-40B4-BE49-F238E27FC236}">
                <a16:creationId xmlns:a16="http://schemas.microsoft.com/office/drawing/2014/main" id="{DE3DBD9A-012C-88B9-AC9A-EE8F77F001F8}"/>
              </a:ext>
            </a:extLst>
          </p:cNvPr>
          <p:cNvSpPr txBox="1"/>
          <p:nvPr/>
        </p:nvSpPr>
        <p:spPr>
          <a:xfrm>
            <a:off x="1611622" y="6373412"/>
            <a:ext cx="180000" cy="1833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</a:t>
            </a:r>
          </a:p>
        </p:txBody>
      </p:sp>
      <p:sp>
        <p:nvSpPr>
          <p:cNvPr id="188" name="Textfeld 187">
            <a:extLst>
              <a:ext uri="{FF2B5EF4-FFF2-40B4-BE49-F238E27FC236}">
                <a16:creationId xmlns:a16="http://schemas.microsoft.com/office/drawing/2014/main" id="{57FF8434-A272-E1F7-BDA6-42E61A614CEB}"/>
              </a:ext>
            </a:extLst>
          </p:cNvPr>
          <p:cNvSpPr txBox="1"/>
          <p:nvPr/>
        </p:nvSpPr>
        <p:spPr>
          <a:xfrm>
            <a:off x="11335249" y="637909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16	</a:t>
            </a:r>
          </a:p>
        </p:txBody>
      </p:sp>
      <p:sp>
        <p:nvSpPr>
          <p:cNvPr id="190" name="Rechteck 189">
            <a:extLst>
              <a:ext uri="{FF2B5EF4-FFF2-40B4-BE49-F238E27FC236}">
                <a16:creationId xmlns:a16="http://schemas.microsoft.com/office/drawing/2014/main" id="{69514896-2B93-86E4-F39C-840A4C4CB166}"/>
              </a:ext>
            </a:extLst>
          </p:cNvPr>
          <p:cNvSpPr/>
          <p:nvPr/>
        </p:nvSpPr>
        <p:spPr>
          <a:xfrm>
            <a:off x="1270352" y="676255"/>
            <a:ext cx="2268000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Gemcitabine</a:t>
            </a:r>
            <a:r>
              <a:rPr lang="de-DE" sz="1050" dirty="0">
                <a:solidFill>
                  <a:schemeClr val="tx1"/>
                </a:solidFill>
              </a:rPr>
              <a:t>/</a:t>
            </a:r>
            <a:r>
              <a:rPr lang="de-DE" sz="1050" dirty="0" err="1">
                <a:solidFill>
                  <a:schemeClr val="tx1"/>
                </a:solidFill>
              </a:rPr>
              <a:t>Cisplatin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91" name="Rechteck 190">
            <a:extLst>
              <a:ext uri="{FF2B5EF4-FFF2-40B4-BE49-F238E27FC236}">
                <a16:creationId xmlns:a16="http://schemas.microsoft.com/office/drawing/2014/main" id="{5B56B040-5BD2-7C9A-6A2D-D0E733FEB392}"/>
              </a:ext>
            </a:extLst>
          </p:cNvPr>
          <p:cNvSpPr/>
          <p:nvPr/>
        </p:nvSpPr>
        <p:spPr>
          <a:xfrm>
            <a:off x="1270352" y="509468"/>
            <a:ext cx="792000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37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92" name="Raute 191">
            <a:extLst>
              <a:ext uri="{FF2B5EF4-FFF2-40B4-BE49-F238E27FC236}">
                <a16:creationId xmlns:a16="http://schemas.microsoft.com/office/drawing/2014/main" id="{3B825F23-A2B5-EDEA-09C0-123974EEAD82}"/>
              </a:ext>
            </a:extLst>
          </p:cNvPr>
          <p:cNvSpPr/>
          <p:nvPr/>
        </p:nvSpPr>
        <p:spPr>
          <a:xfrm>
            <a:off x="7839937" y="940328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93" name="Rechteck 192">
            <a:extLst>
              <a:ext uri="{FF2B5EF4-FFF2-40B4-BE49-F238E27FC236}">
                <a16:creationId xmlns:a16="http://schemas.microsoft.com/office/drawing/2014/main" id="{A012937F-422E-78A1-BA13-873EC4A7216D}"/>
              </a:ext>
            </a:extLst>
          </p:cNvPr>
          <p:cNvSpPr/>
          <p:nvPr/>
        </p:nvSpPr>
        <p:spPr>
          <a:xfrm>
            <a:off x="1270287" y="358798"/>
            <a:ext cx="1834863" cy="1673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Bladder</a:t>
            </a:r>
            <a:r>
              <a:rPr lang="de-DE" sz="1050" dirty="0">
                <a:solidFill>
                  <a:schemeClr val="tx1"/>
                </a:solidFill>
              </a:rPr>
              <a:t> Cancer 2001</a:t>
            </a:r>
          </a:p>
        </p:txBody>
      </p:sp>
      <p:sp>
        <p:nvSpPr>
          <p:cNvPr id="194" name="Rechteck 193">
            <a:extLst>
              <a:ext uri="{FF2B5EF4-FFF2-40B4-BE49-F238E27FC236}">
                <a16:creationId xmlns:a16="http://schemas.microsoft.com/office/drawing/2014/main" id="{08AE0A5C-88EC-633B-96B3-1941FDEA6107}"/>
              </a:ext>
            </a:extLst>
          </p:cNvPr>
          <p:cNvSpPr/>
          <p:nvPr/>
        </p:nvSpPr>
        <p:spPr>
          <a:xfrm>
            <a:off x="5158870" y="467798"/>
            <a:ext cx="792000" cy="2081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95" name="Rechteck 194">
            <a:extLst>
              <a:ext uri="{FF2B5EF4-FFF2-40B4-BE49-F238E27FC236}">
                <a16:creationId xmlns:a16="http://schemas.microsoft.com/office/drawing/2014/main" id="{CAE99DC2-B31C-DB5F-3BCA-3B29EA06A836}"/>
              </a:ext>
            </a:extLst>
          </p:cNvPr>
          <p:cNvSpPr/>
          <p:nvPr/>
        </p:nvSpPr>
        <p:spPr>
          <a:xfrm>
            <a:off x="5157824" y="348191"/>
            <a:ext cx="2229976" cy="1689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2007 </a:t>
            </a:r>
          </a:p>
        </p:txBody>
      </p:sp>
      <p:sp>
        <p:nvSpPr>
          <p:cNvPr id="196" name="Rechteck 195">
            <a:extLst>
              <a:ext uri="{FF2B5EF4-FFF2-40B4-BE49-F238E27FC236}">
                <a16:creationId xmlns:a16="http://schemas.microsoft.com/office/drawing/2014/main" id="{5E71A4F2-9728-B9DF-E8B0-451E02A2F43F}"/>
              </a:ext>
            </a:extLst>
          </p:cNvPr>
          <p:cNvSpPr/>
          <p:nvPr/>
        </p:nvSpPr>
        <p:spPr>
          <a:xfrm>
            <a:off x="5154588" y="704268"/>
            <a:ext cx="1453030" cy="19093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00" dirty="0">
                <a:solidFill>
                  <a:schemeClr val="tx1"/>
                </a:solidFill>
              </a:rPr>
              <a:t>, </a:t>
            </a:r>
            <a:r>
              <a:rPr lang="de-DE" sz="1000" dirty="0" err="1">
                <a:solidFill>
                  <a:schemeClr val="tx1"/>
                </a:solidFill>
              </a:rPr>
              <a:t>IMRTx</a:t>
            </a:r>
            <a:r>
              <a:rPr lang="de-DE" sz="1000" dirty="0">
                <a:solidFill>
                  <a:schemeClr val="tx1"/>
                </a:solidFill>
              </a:rPr>
              <a:t> (</a:t>
            </a:r>
            <a:r>
              <a:rPr lang="de-DE" sz="1050" dirty="0">
                <a:solidFill>
                  <a:schemeClr val="tx1"/>
                </a:solidFill>
              </a:rPr>
              <a:t>57,5</a:t>
            </a:r>
            <a:r>
              <a:rPr lang="de-DE" sz="1000" dirty="0">
                <a:solidFill>
                  <a:schemeClr val="tx1"/>
                </a:solidFill>
              </a:rPr>
              <a:t> Gy), </a:t>
            </a:r>
          </a:p>
          <a:p>
            <a:r>
              <a:rPr lang="de-DE" sz="1000" dirty="0" err="1">
                <a:solidFill>
                  <a:schemeClr val="tx1"/>
                </a:solidFill>
              </a:rPr>
              <a:t>CTx</a:t>
            </a:r>
            <a:r>
              <a:rPr lang="de-DE" sz="100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Gemcitabine</a:t>
            </a:r>
            <a:r>
              <a:rPr lang="de-DE" sz="1050" dirty="0">
                <a:solidFill>
                  <a:schemeClr val="tx1"/>
                </a:solidFill>
              </a:rPr>
              <a:t>/</a:t>
            </a:r>
            <a:r>
              <a:rPr lang="de-DE" sz="1050" dirty="0" err="1">
                <a:solidFill>
                  <a:schemeClr val="tx1"/>
                </a:solidFill>
              </a:rPr>
              <a:t>Cisplatin</a:t>
            </a:r>
            <a:r>
              <a:rPr lang="de-DE" sz="10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97" name="Rechteck 196">
            <a:extLst>
              <a:ext uri="{FF2B5EF4-FFF2-40B4-BE49-F238E27FC236}">
                <a16:creationId xmlns:a16="http://schemas.microsoft.com/office/drawing/2014/main" id="{56750C4E-957B-9F1B-0327-1D7B35AB28AB}"/>
              </a:ext>
            </a:extLst>
          </p:cNvPr>
          <p:cNvSpPr/>
          <p:nvPr/>
        </p:nvSpPr>
        <p:spPr>
          <a:xfrm>
            <a:off x="8120125" y="1524765"/>
            <a:ext cx="1800000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2011 </a:t>
            </a:r>
          </a:p>
        </p:txBody>
      </p:sp>
      <p:sp>
        <p:nvSpPr>
          <p:cNvPr id="198" name="Rechteck 197">
            <a:extLst>
              <a:ext uri="{FF2B5EF4-FFF2-40B4-BE49-F238E27FC236}">
                <a16:creationId xmlns:a16="http://schemas.microsoft.com/office/drawing/2014/main" id="{EB4AD851-8499-2CEB-F884-42F8087B9DA5}"/>
              </a:ext>
            </a:extLst>
          </p:cNvPr>
          <p:cNvSpPr/>
          <p:nvPr/>
        </p:nvSpPr>
        <p:spPr>
          <a:xfrm>
            <a:off x="8122225" y="1196627"/>
            <a:ext cx="1406543" cy="1706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endParaRPr lang="de-DE" sz="1050" dirty="0">
              <a:solidFill>
                <a:schemeClr val="tx1"/>
              </a:solidFill>
            </a:endParaRPr>
          </a:p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 Gy)</a:t>
            </a:r>
          </a:p>
          <a:p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99" name="Rechteck 198">
            <a:extLst>
              <a:ext uri="{FF2B5EF4-FFF2-40B4-BE49-F238E27FC236}">
                <a16:creationId xmlns:a16="http://schemas.microsoft.com/office/drawing/2014/main" id="{750A89C0-B12E-8F21-0FC1-C1035A27CC10}"/>
              </a:ext>
            </a:extLst>
          </p:cNvPr>
          <p:cNvSpPr/>
          <p:nvPr/>
        </p:nvSpPr>
        <p:spPr>
          <a:xfrm>
            <a:off x="9339494" y="424704"/>
            <a:ext cx="985742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(30 Gy)</a:t>
            </a:r>
          </a:p>
        </p:txBody>
      </p:sp>
      <p:sp>
        <p:nvSpPr>
          <p:cNvPr id="200" name="Rechteck 199">
            <a:extLst>
              <a:ext uri="{FF2B5EF4-FFF2-40B4-BE49-F238E27FC236}">
                <a16:creationId xmlns:a16="http://schemas.microsoft.com/office/drawing/2014/main" id="{FF5518EE-92BB-264E-4DF6-FBD9E13F951C}"/>
              </a:ext>
            </a:extLst>
          </p:cNvPr>
          <p:cNvSpPr/>
          <p:nvPr/>
        </p:nvSpPr>
        <p:spPr>
          <a:xfrm>
            <a:off x="9582905" y="606656"/>
            <a:ext cx="1101592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Vinflunine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1" name="Rechteck 200">
            <a:extLst>
              <a:ext uri="{FF2B5EF4-FFF2-40B4-BE49-F238E27FC236}">
                <a16:creationId xmlns:a16="http://schemas.microsoft.com/office/drawing/2014/main" id="{5D9F6CEC-7594-142A-5FE5-6E67FF279F3B}"/>
              </a:ext>
            </a:extLst>
          </p:cNvPr>
          <p:cNvSpPr/>
          <p:nvPr/>
        </p:nvSpPr>
        <p:spPr>
          <a:xfrm>
            <a:off x="8119491" y="1353560"/>
            <a:ext cx="798563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202" name="Gerader Verbinder 201">
            <a:extLst>
              <a:ext uri="{FF2B5EF4-FFF2-40B4-BE49-F238E27FC236}">
                <a16:creationId xmlns:a16="http://schemas.microsoft.com/office/drawing/2014/main" id="{14AA6783-7C20-4F54-D4E8-475E4EFB86DD}"/>
              </a:ext>
            </a:extLst>
          </p:cNvPr>
          <p:cNvCxnSpPr/>
          <p:nvPr/>
        </p:nvCxnSpPr>
        <p:spPr>
          <a:xfrm>
            <a:off x="1549255" y="4434292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echteck 202">
            <a:extLst>
              <a:ext uri="{FF2B5EF4-FFF2-40B4-BE49-F238E27FC236}">
                <a16:creationId xmlns:a16="http://schemas.microsoft.com/office/drawing/2014/main" id="{19D8D8C7-0D53-B2D4-9E0A-D32927AAF843}"/>
              </a:ext>
            </a:extLst>
          </p:cNvPr>
          <p:cNvSpPr/>
          <p:nvPr/>
        </p:nvSpPr>
        <p:spPr>
          <a:xfrm>
            <a:off x="1758434" y="4488164"/>
            <a:ext cx="1800000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2014 </a:t>
            </a:r>
          </a:p>
        </p:txBody>
      </p:sp>
      <p:sp>
        <p:nvSpPr>
          <p:cNvPr id="204" name="Rechteck 203">
            <a:extLst>
              <a:ext uri="{FF2B5EF4-FFF2-40B4-BE49-F238E27FC236}">
                <a16:creationId xmlns:a16="http://schemas.microsoft.com/office/drawing/2014/main" id="{0E3AF5A9-46BD-28F0-80BC-C6FF4F2A8B72}"/>
              </a:ext>
            </a:extLst>
          </p:cNvPr>
          <p:cNvSpPr/>
          <p:nvPr/>
        </p:nvSpPr>
        <p:spPr>
          <a:xfrm>
            <a:off x="1768177" y="4180639"/>
            <a:ext cx="1101592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sp>
        <p:nvSpPr>
          <p:cNvPr id="205" name="Rechteck 204">
            <a:extLst>
              <a:ext uri="{FF2B5EF4-FFF2-40B4-BE49-F238E27FC236}">
                <a16:creationId xmlns:a16="http://schemas.microsoft.com/office/drawing/2014/main" id="{F4BE52A3-176D-DC49-B568-51C3CD158D39}"/>
              </a:ext>
            </a:extLst>
          </p:cNvPr>
          <p:cNvSpPr/>
          <p:nvPr/>
        </p:nvSpPr>
        <p:spPr>
          <a:xfrm>
            <a:off x="9884660" y="747538"/>
            <a:ext cx="1101592" cy="178924"/>
          </a:xfrm>
          <a:prstGeom prst="rect">
            <a:avLst/>
          </a:prstGeom>
          <a:solidFill>
            <a:srgbClr val="E7E6E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16" name="Rechteck 215">
            <a:extLst>
              <a:ext uri="{FF2B5EF4-FFF2-40B4-BE49-F238E27FC236}">
                <a16:creationId xmlns:a16="http://schemas.microsoft.com/office/drawing/2014/main" id="{9D420321-69BE-8408-100F-BCE41E7E767E}"/>
              </a:ext>
            </a:extLst>
          </p:cNvPr>
          <p:cNvSpPr/>
          <p:nvPr/>
        </p:nvSpPr>
        <p:spPr>
          <a:xfrm>
            <a:off x="2785838" y="5991710"/>
            <a:ext cx="1800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2011 </a:t>
            </a:r>
          </a:p>
        </p:txBody>
      </p:sp>
      <p:sp>
        <p:nvSpPr>
          <p:cNvPr id="217" name="Rechteck 216">
            <a:extLst>
              <a:ext uri="{FF2B5EF4-FFF2-40B4-BE49-F238E27FC236}">
                <a16:creationId xmlns:a16="http://schemas.microsoft.com/office/drawing/2014/main" id="{DA1BF5DE-A7C8-050E-1CAD-F313F72E2E2F}"/>
              </a:ext>
            </a:extLst>
          </p:cNvPr>
          <p:cNvSpPr/>
          <p:nvPr/>
        </p:nvSpPr>
        <p:spPr>
          <a:xfrm>
            <a:off x="2784395" y="5844669"/>
            <a:ext cx="798563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18" name="Rechteck 217">
            <a:extLst>
              <a:ext uri="{FF2B5EF4-FFF2-40B4-BE49-F238E27FC236}">
                <a16:creationId xmlns:a16="http://schemas.microsoft.com/office/drawing/2014/main" id="{543B99CC-472B-B0A0-7014-86699418DB26}"/>
              </a:ext>
            </a:extLst>
          </p:cNvPr>
          <p:cNvSpPr/>
          <p:nvPr/>
        </p:nvSpPr>
        <p:spPr>
          <a:xfrm>
            <a:off x="2785604" y="5686949"/>
            <a:ext cx="847624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</a:t>
            </a:r>
          </a:p>
        </p:txBody>
      </p:sp>
      <p:sp>
        <p:nvSpPr>
          <p:cNvPr id="219" name="Rechteck 218">
            <a:extLst>
              <a:ext uri="{FF2B5EF4-FFF2-40B4-BE49-F238E27FC236}">
                <a16:creationId xmlns:a16="http://schemas.microsoft.com/office/drawing/2014/main" id="{4D1B8530-03AB-AA2E-F17F-2BE250422A38}"/>
              </a:ext>
            </a:extLst>
          </p:cNvPr>
          <p:cNvSpPr/>
          <p:nvPr/>
        </p:nvSpPr>
        <p:spPr>
          <a:xfrm>
            <a:off x="3926729" y="5188119"/>
            <a:ext cx="911836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sp>
        <p:nvSpPr>
          <p:cNvPr id="220" name="Rechteck 219">
            <a:extLst>
              <a:ext uri="{FF2B5EF4-FFF2-40B4-BE49-F238E27FC236}">
                <a16:creationId xmlns:a16="http://schemas.microsoft.com/office/drawing/2014/main" id="{BAE6BDE4-A29E-218D-EDC2-BEEFCA97C9C3}"/>
              </a:ext>
            </a:extLst>
          </p:cNvPr>
          <p:cNvSpPr/>
          <p:nvPr/>
        </p:nvSpPr>
        <p:spPr>
          <a:xfrm>
            <a:off x="1242689" y="5170369"/>
            <a:ext cx="559111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Dacarbazine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21" name="Rechteck 220">
            <a:extLst>
              <a:ext uri="{FF2B5EF4-FFF2-40B4-BE49-F238E27FC236}">
                <a16:creationId xmlns:a16="http://schemas.microsoft.com/office/drawing/2014/main" id="{F21D72DC-B48A-5143-20F6-D496B8C117A5}"/>
              </a:ext>
            </a:extLst>
          </p:cNvPr>
          <p:cNvSpPr/>
          <p:nvPr/>
        </p:nvSpPr>
        <p:spPr>
          <a:xfrm>
            <a:off x="9956546" y="1148533"/>
            <a:ext cx="770173" cy="178924"/>
          </a:xfrm>
          <a:prstGeom prst="rect">
            <a:avLst/>
          </a:prstGeom>
          <a:solidFill>
            <a:srgbClr val="E7E6E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22" name="Rechteck 221">
            <a:extLst>
              <a:ext uri="{FF2B5EF4-FFF2-40B4-BE49-F238E27FC236}">
                <a16:creationId xmlns:a16="http://schemas.microsoft.com/office/drawing/2014/main" id="{CA56CBEE-2748-6580-5827-A72CF0380718}"/>
              </a:ext>
            </a:extLst>
          </p:cNvPr>
          <p:cNvSpPr/>
          <p:nvPr/>
        </p:nvSpPr>
        <p:spPr>
          <a:xfrm>
            <a:off x="98098" y="956087"/>
            <a:ext cx="241135" cy="1918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223" name="Rechteck 222">
            <a:extLst>
              <a:ext uri="{FF2B5EF4-FFF2-40B4-BE49-F238E27FC236}">
                <a16:creationId xmlns:a16="http://schemas.microsoft.com/office/drawing/2014/main" id="{FD10E879-648B-5E3A-C518-82E9E0CD70DB}"/>
              </a:ext>
            </a:extLst>
          </p:cNvPr>
          <p:cNvSpPr/>
          <p:nvPr/>
        </p:nvSpPr>
        <p:spPr>
          <a:xfrm>
            <a:off x="122443" y="3890300"/>
            <a:ext cx="266932" cy="146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225" name="Rechteck 224">
            <a:extLst>
              <a:ext uri="{FF2B5EF4-FFF2-40B4-BE49-F238E27FC236}">
                <a16:creationId xmlns:a16="http://schemas.microsoft.com/office/drawing/2014/main" id="{66ADDC2E-8F2C-C14B-6305-F7A652437D71}"/>
              </a:ext>
            </a:extLst>
          </p:cNvPr>
          <p:cNvSpPr/>
          <p:nvPr/>
        </p:nvSpPr>
        <p:spPr>
          <a:xfrm>
            <a:off x="154786" y="5333799"/>
            <a:ext cx="304599" cy="246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</a:p>
        </p:txBody>
      </p:sp>
      <p:cxnSp>
        <p:nvCxnSpPr>
          <p:cNvPr id="226" name="Gerader Verbinder 225">
            <a:extLst>
              <a:ext uri="{FF2B5EF4-FFF2-40B4-BE49-F238E27FC236}">
                <a16:creationId xmlns:a16="http://schemas.microsoft.com/office/drawing/2014/main" id="{678D88BC-98FE-6F02-A7A0-09A12A4395C4}"/>
              </a:ext>
            </a:extLst>
          </p:cNvPr>
          <p:cNvCxnSpPr>
            <a:cxnSpLocks/>
          </p:cNvCxnSpPr>
          <p:nvPr/>
        </p:nvCxnSpPr>
        <p:spPr>
          <a:xfrm flipH="1">
            <a:off x="9807528" y="837532"/>
            <a:ext cx="350" cy="123630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7" name="Gerader Verbinder 226">
            <a:extLst>
              <a:ext uri="{FF2B5EF4-FFF2-40B4-BE49-F238E27FC236}">
                <a16:creationId xmlns:a16="http://schemas.microsoft.com/office/drawing/2014/main" id="{960C46AC-E822-D477-6FA4-688EC7A34E86}"/>
              </a:ext>
            </a:extLst>
          </p:cNvPr>
          <p:cNvCxnSpPr/>
          <p:nvPr/>
        </p:nvCxnSpPr>
        <p:spPr>
          <a:xfrm flipV="1">
            <a:off x="9800311" y="837853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Gerader Verbinder 227">
            <a:extLst>
              <a:ext uri="{FF2B5EF4-FFF2-40B4-BE49-F238E27FC236}">
                <a16:creationId xmlns:a16="http://schemas.microsoft.com/office/drawing/2014/main" id="{775B7AD0-0A24-2910-A6C9-3AE335B8B4ED}"/>
              </a:ext>
            </a:extLst>
          </p:cNvPr>
          <p:cNvCxnSpPr>
            <a:cxnSpLocks/>
          </p:cNvCxnSpPr>
          <p:nvPr/>
        </p:nvCxnSpPr>
        <p:spPr>
          <a:xfrm flipH="1">
            <a:off x="9843256" y="1108552"/>
            <a:ext cx="350" cy="13599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9" name="Gerader Verbinder 228">
            <a:extLst>
              <a:ext uri="{FF2B5EF4-FFF2-40B4-BE49-F238E27FC236}">
                <a16:creationId xmlns:a16="http://schemas.microsoft.com/office/drawing/2014/main" id="{8A58F2E7-C34B-B29C-86C9-229C63453BE2}"/>
              </a:ext>
            </a:extLst>
          </p:cNvPr>
          <p:cNvCxnSpPr/>
          <p:nvPr/>
        </p:nvCxnSpPr>
        <p:spPr>
          <a:xfrm flipV="1">
            <a:off x="9842389" y="1238879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Gerader Verbinder 229">
            <a:extLst>
              <a:ext uri="{FF2B5EF4-FFF2-40B4-BE49-F238E27FC236}">
                <a16:creationId xmlns:a16="http://schemas.microsoft.com/office/drawing/2014/main" id="{B2ECD361-6E72-3825-DF49-838070EB2742}"/>
              </a:ext>
            </a:extLst>
          </p:cNvPr>
          <p:cNvCxnSpPr>
            <a:cxnSpLocks/>
          </p:cNvCxnSpPr>
          <p:nvPr/>
        </p:nvCxnSpPr>
        <p:spPr>
          <a:xfrm>
            <a:off x="9224748" y="510809"/>
            <a:ext cx="35" cy="453615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1" name="Gerader Verbinder 230">
            <a:extLst>
              <a:ext uri="{FF2B5EF4-FFF2-40B4-BE49-F238E27FC236}">
                <a16:creationId xmlns:a16="http://schemas.microsoft.com/office/drawing/2014/main" id="{52CD8256-36A1-9971-DC6F-10479DCC086E}"/>
              </a:ext>
            </a:extLst>
          </p:cNvPr>
          <p:cNvCxnSpPr/>
          <p:nvPr/>
        </p:nvCxnSpPr>
        <p:spPr>
          <a:xfrm flipV="1">
            <a:off x="9220471" y="515001"/>
            <a:ext cx="145260" cy="124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Gerader Verbinder 231">
            <a:extLst>
              <a:ext uri="{FF2B5EF4-FFF2-40B4-BE49-F238E27FC236}">
                <a16:creationId xmlns:a16="http://schemas.microsoft.com/office/drawing/2014/main" id="{711F4110-2BD9-21DD-69CB-9FDDC25CDA20}"/>
              </a:ext>
            </a:extLst>
          </p:cNvPr>
          <p:cNvCxnSpPr>
            <a:cxnSpLocks/>
          </p:cNvCxnSpPr>
          <p:nvPr/>
        </p:nvCxnSpPr>
        <p:spPr>
          <a:xfrm flipH="1">
            <a:off x="9491525" y="699086"/>
            <a:ext cx="290" cy="267532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3" name="Gerader Verbinder 232">
            <a:extLst>
              <a:ext uri="{FF2B5EF4-FFF2-40B4-BE49-F238E27FC236}">
                <a16:creationId xmlns:a16="http://schemas.microsoft.com/office/drawing/2014/main" id="{3240C984-3252-0BC4-EBA4-BF435DEA5B54}"/>
              </a:ext>
            </a:extLst>
          </p:cNvPr>
          <p:cNvCxnSpPr/>
          <p:nvPr/>
        </p:nvCxnSpPr>
        <p:spPr>
          <a:xfrm flipV="1">
            <a:off x="9484834" y="702114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Gerader Verbinder 233">
            <a:extLst>
              <a:ext uri="{FF2B5EF4-FFF2-40B4-BE49-F238E27FC236}">
                <a16:creationId xmlns:a16="http://schemas.microsoft.com/office/drawing/2014/main" id="{122C07BD-BFB8-B45A-47FE-68A5832B5D9D}"/>
              </a:ext>
            </a:extLst>
          </p:cNvPr>
          <p:cNvCxnSpPr/>
          <p:nvPr/>
        </p:nvCxnSpPr>
        <p:spPr>
          <a:xfrm>
            <a:off x="1549711" y="4264985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Gewinkelte Verbindung 13">
            <a:extLst>
              <a:ext uri="{FF2B5EF4-FFF2-40B4-BE49-F238E27FC236}">
                <a16:creationId xmlns:a16="http://schemas.microsoft.com/office/drawing/2014/main" id="{5604BA81-2659-FAD9-DB1A-343A47942FE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05765" y="590614"/>
            <a:ext cx="524773" cy="216714"/>
          </a:xfrm>
          <a:prstGeom prst="bentConnector2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Gerader Verbinder 235">
            <a:extLst>
              <a:ext uri="{FF2B5EF4-FFF2-40B4-BE49-F238E27FC236}">
                <a16:creationId xmlns:a16="http://schemas.microsoft.com/office/drawing/2014/main" id="{CEF6A77C-3D64-D27B-9401-0904494B5305}"/>
              </a:ext>
            </a:extLst>
          </p:cNvPr>
          <p:cNvCxnSpPr/>
          <p:nvPr/>
        </p:nvCxnSpPr>
        <p:spPr>
          <a:xfrm flipV="1">
            <a:off x="1057555" y="628747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Gerader Verbinder 236">
            <a:extLst>
              <a:ext uri="{FF2B5EF4-FFF2-40B4-BE49-F238E27FC236}">
                <a16:creationId xmlns:a16="http://schemas.microsoft.com/office/drawing/2014/main" id="{3E1ECDD1-38A0-214C-2D9A-E30F46532F1E}"/>
              </a:ext>
            </a:extLst>
          </p:cNvPr>
          <p:cNvCxnSpPr/>
          <p:nvPr/>
        </p:nvCxnSpPr>
        <p:spPr>
          <a:xfrm flipV="1">
            <a:off x="1057609" y="779353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Gewinkelte Verbindung 13">
            <a:extLst>
              <a:ext uri="{FF2B5EF4-FFF2-40B4-BE49-F238E27FC236}">
                <a16:creationId xmlns:a16="http://schemas.microsoft.com/office/drawing/2014/main" id="{331B0E81-848D-F884-A705-90979B4C9B6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05205" y="3512037"/>
            <a:ext cx="524773" cy="216714"/>
          </a:xfrm>
          <a:prstGeom prst="bentConnector2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Gerader Verbinder 238">
            <a:extLst>
              <a:ext uri="{FF2B5EF4-FFF2-40B4-BE49-F238E27FC236}">
                <a16:creationId xmlns:a16="http://schemas.microsoft.com/office/drawing/2014/main" id="{136A023A-EC93-2584-E139-F389EDEDC017}"/>
              </a:ext>
            </a:extLst>
          </p:cNvPr>
          <p:cNvCxnSpPr/>
          <p:nvPr/>
        </p:nvCxnSpPr>
        <p:spPr>
          <a:xfrm flipV="1">
            <a:off x="1059376" y="3562870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Gerader Verbinder 239">
            <a:extLst>
              <a:ext uri="{FF2B5EF4-FFF2-40B4-BE49-F238E27FC236}">
                <a16:creationId xmlns:a16="http://schemas.microsoft.com/office/drawing/2014/main" id="{32ACC2C9-0888-5461-302B-4C7FD69D8A7E}"/>
              </a:ext>
            </a:extLst>
          </p:cNvPr>
          <p:cNvCxnSpPr/>
          <p:nvPr/>
        </p:nvCxnSpPr>
        <p:spPr>
          <a:xfrm flipV="1">
            <a:off x="1059430" y="3716651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Gerader Verbinder 244">
            <a:extLst>
              <a:ext uri="{FF2B5EF4-FFF2-40B4-BE49-F238E27FC236}">
                <a16:creationId xmlns:a16="http://schemas.microsoft.com/office/drawing/2014/main" id="{A12C84FF-883E-22FC-A902-2448D8056103}"/>
              </a:ext>
            </a:extLst>
          </p:cNvPr>
          <p:cNvCxnSpPr/>
          <p:nvPr/>
        </p:nvCxnSpPr>
        <p:spPr>
          <a:xfrm>
            <a:off x="2617710" y="5936658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Gerader Verbinder 245">
            <a:extLst>
              <a:ext uri="{FF2B5EF4-FFF2-40B4-BE49-F238E27FC236}">
                <a16:creationId xmlns:a16="http://schemas.microsoft.com/office/drawing/2014/main" id="{BDDD25BD-F7C5-591F-3AE7-DB371F3BCA5E}"/>
              </a:ext>
            </a:extLst>
          </p:cNvPr>
          <p:cNvCxnSpPr/>
          <p:nvPr/>
        </p:nvCxnSpPr>
        <p:spPr>
          <a:xfrm>
            <a:off x="2618166" y="5776876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hteck 247">
            <a:extLst>
              <a:ext uri="{FF2B5EF4-FFF2-40B4-BE49-F238E27FC236}">
                <a16:creationId xmlns:a16="http://schemas.microsoft.com/office/drawing/2014/main" id="{7944B761-0E3E-7EF2-4D77-40A30FAF48AD}"/>
              </a:ext>
            </a:extLst>
          </p:cNvPr>
          <p:cNvSpPr/>
          <p:nvPr/>
        </p:nvSpPr>
        <p:spPr>
          <a:xfrm>
            <a:off x="1240038" y="5010920"/>
            <a:ext cx="792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249" name="Gerader Verbinder 248">
            <a:extLst>
              <a:ext uri="{FF2B5EF4-FFF2-40B4-BE49-F238E27FC236}">
                <a16:creationId xmlns:a16="http://schemas.microsoft.com/office/drawing/2014/main" id="{EABBA8F2-8834-D865-BB74-8177583CF830}"/>
              </a:ext>
            </a:extLst>
          </p:cNvPr>
          <p:cNvCxnSpPr>
            <a:cxnSpLocks/>
          </p:cNvCxnSpPr>
          <p:nvPr/>
        </p:nvCxnSpPr>
        <p:spPr>
          <a:xfrm flipH="1">
            <a:off x="3826045" y="5277588"/>
            <a:ext cx="424" cy="102174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0" name="Gerader Verbinder 249">
            <a:extLst>
              <a:ext uri="{FF2B5EF4-FFF2-40B4-BE49-F238E27FC236}">
                <a16:creationId xmlns:a16="http://schemas.microsoft.com/office/drawing/2014/main" id="{2AFC1E1F-926E-C866-D9A0-197A837F0ECF}"/>
              </a:ext>
            </a:extLst>
          </p:cNvPr>
          <p:cNvCxnSpPr/>
          <p:nvPr/>
        </p:nvCxnSpPr>
        <p:spPr>
          <a:xfrm flipV="1">
            <a:off x="3823098" y="5276561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Gewinkelte Verbindung 13">
            <a:extLst>
              <a:ext uri="{FF2B5EF4-FFF2-40B4-BE49-F238E27FC236}">
                <a16:creationId xmlns:a16="http://schemas.microsoft.com/office/drawing/2014/main" id="{BC61BC6B-3652-8569-6503-CACB588DBA9A}"/>
              </a:ext>
            </a:extLst>
          </p:cNvPr>
          <p:cNvCxnSpPr>
            <a:cxnSpLocks/>
            <a:endCxn id="195" idx="1"/>
          </p:cNvCxnSpPr>
          <p:nvPr/>
        </p:nvCxnSpPr>
        <p:spPr>
          <a:xfrm rot="5400000" flipH="1" flipV="1">
            <a:off x="4781123" y="594074"/>
            <a:ext cx="538100" cy="215302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Gerader Verbinder 251">
            <a:extLst>
              <a:ext uri="{FF2B5EF4-FFF2-40B4-BE49-F238E27FC236}">
                <a16:creationId xmlns:a16="http://schemas.microsoft.com/office/drawing/2014/main" id="{AD9AF8B6-402D-3049-DC71-C4CEF1E45259}"/>
              </a:ext>
            </a:extLst>
          </p:cNvPr>
          <p:cNvCxnSpPr/>
          <p:nvPr/>
        </p:nvCxnSpPr>
        <p:spPr>
          <a:xfrm flipV="1">
            <a:off x="4943968" y="640564"/>
            <a:ext cx="105930" cy="5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Gerader Verbinder 252">
            <a:extLst>
              <a:ext uri="{FF2B5EF4-FFF2-40B4-BE49-F238E27FC236}">
                <a16:creationId xmlns:a16="http://schemas.microsoft.com/office/drawing/2014/main" id="{EABD1013-5657-F79A-B52B-1E4745898135}"/>
              </a:ext>
            </a:extLst>
          </p:cNvPr>
          <p:cNvCxnSpPr/>
          <p:nvPr/>
        </p:nvCxnSpPr>
        <p:spPr>
          <a:xfrm flipV="1">
            <a:off x="4944022" y="807045"/>
            <a:ext cx="105930" cy="5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Rechteck 253">
            <a:extLst>
              <a:ext uri="{FF2B5EF4-FFF2-40B4-BE49-F238E27FC236}">
                <a16:creationId xmlns:a16="http://schemas.microsoft.com/office/drawing/2014/main" id="{32A69B3C-3D01-0410-F485-BD970F00E900}"/>
              </a:ext>
            </a:extLst>
          </p:cNvPr>
          <p:cNvSpPr/>
          <p:nvPr/>
        </p:nvSpPr>
        <p:spPr>
          <a:xfrm>
            <a:off x="1057591" y="965442"/>
            <a:ext cx="8973767" cy="138796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Pfeil nach rechts 61">
            <a:extLst>
              <a:ext uri="{FF2B5EF4-FFF2-40B4-BE49-F238E27FC236}">
                <a16:creationId xmlns:a16="http://schemas.microsoft.com/office/drawing/2014/main" id="{CC591299-88F8-12C9-7BD0-DD37D7837504}"/>
              </a:ext>
            </a:extLst>
          </p:cNvPr>
          <p:cNvSpPr/>
          <p:nvPr/>
        </p:nvSpPr>
        <p:spPr>
          <a:xfrm>
            <a:off x="1055505" y="3823053"/>
            <a:ext cx="3188220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Rechteck 257">
            <a:extLst>
              <a:ext uri="{FF2B5EF4-FFF2-40B4-BE49-F238E27FC236}">
                <a16:creationId xmlns:a16="http://schemas.microsoft.com/office/drawing/2014/main" id="{69D81CA5-66F1-4E17-38EE-83D1EC9ABFA5}"/>
              </a:ext>
            </a:extLst>
          </p:cNvPr>
          <p:cNvSpPr/>
          <p:nvPr/>
        </p:nvSpPr>
        <p:spPr>
          <a:xfrm>
            <a:off x="1246402" y="4863926"/>
            <a:ext cx="1557256" cy="109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Melanoma</a:t>
            </a:r>
            <a:r>
              <a:rPr lang="de-DE" sz="1050" dirty="0">
                <a:solidFill>
                  <a:schemeClr val="tx1"/>
                </a:solidFill>
              </a:rPr>
              <a:t> 2009 </a:t>
            </a:r>
          </a:p>
        </p:txBody>
      </p:sp>
      <p:cxnSp>
        <p:nvCxnSpPr>
          <p:cNvPr id="265" name="Gewinkelte Verbindung 13">
            <a:extLst>
              <a:ext uri="{FF2B5EF4-FFF2-40B4-BE49-F238E27FC236}">
                <a16:creationId xmlns:a16="http://schemas.microsoft.com/office/drawing/2014/main" id="{D9E3FA06-5CF8-077F-8893-CF2362AC395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65556" y="5108754"/>
            <a:ext cx="566662" cy="186832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Gerader Verbinder 267">
            <a:extLst>
              <a:ext uri="{FF2B5EF4-FFF2-40B4-BE49-F238E27FC236}">
                <a16:creationId xmlns:a16="http://schemas.microsoft.com/office/drawing/2014/main" id="{BCDACCB2-7DBA-B059-B332-4F80FD645602}"/>
              </a:ext>
            </a:extLst>
          </p:cNvPr>
          <p:cNvCxnSpPr/>
          <p:nvPr/>
        </p:nvCxnSpPr>
        <p:spPr>
          <a:xfrm flipV="1">
            <a:off x="1053501" y="5258987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Rechteck 273">
            <a:extLst>
              <a:ext uri="{FF2B5EF4-FFF2-40B4-BE49-F238E27FC236}">
                <a16:creationId xmlns:a16="http://schemas.microsoft.com/office/drawing/2014/main" id="{6D824C62-C2CC-AB73-062D-205CDCAF61F4}"/>
              </a:ext>
            </a:extLst>
          </p:cNvPr>
          <p:cNvSpPr/>
          <p:nvPr/>
        </p:nvSpPr>
        <p:spPr>
          <a:xfrm>
            <a:off x="9354180" y="952259"/>
            <a:ext cx="648000" cy="178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2014</a:t>
            </a:r>
          </a:p>
        </p:txBody>
      </p:sp>
      <p:sp>
        <p:nvSpPr>
          <p:cNvPr id="276" name="Rechteck 275">
            <a:extLst>
              <a:ext uri="{FF2B5EF4-FFF2-40B4-BE49-F238E27FC236}">
                <a16:creationId xmlns:a16="http://schemas.microsoft.com/office/drawing/2014/main" id="{4161956A-0A44-248C-B47E-8E464602BBE9}"/>
              </a:ext>
            </a:extLst>
          </p:cNvPr>
          <p:cNvSpPr/>
          <p:nvPr/>
        </p:nvSpPr>
        <p:spPr>
          <a:xfrm>
            <a:off x="2856480" y="3859968"/>
            <a:ext cx="1305761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2018</a:t>
            </a:r>
          </a:p>
        </p:txBody>
      </p:sp>
      <p:cxnSp>
        <p:nvCxnSpPr>
          <p:cNvPr id="278" name="Gerader Verbinder 277">
            <a:extLst>
              <a:ext uri="{FF2B5EF4-FFF2-40B4-BE49-F238E27FC236}">
                <a16:creationId xmlns:a16="http://schemas.microsoft.com/office/drawing/2014/main" id="{7A76F515-AA1B-3FA0-72D3-6BE9586112CE}"/>
              </a:ext>
            </a:extLst>
          </p:cNvPr>
          <p:cNvCxnSpPr/>
          <p:nvPr/>
        </p:nvCxnSpPr>
        <p:spPr>
          <a:xfrm>
            <a:off x="7925105" y="1444500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Gerader Verbinder 278">
            <a:extLst>
              <a:ext uri="{FF2B5EF4-FFF2-40B4-BE49-F238E27FC236}">
                <a16:creationId xmlns:a16="http://schemas.microsoft.com/office/drawing/2014/main" id="{2D8A4DFA-EEA3-A8CF-17E7-7433A85B362C}"/>
              </a:ext>
            </a:extLst>
          </p:cNvPr>
          <p:cNvCxnSpPr/>
          <p:nvPr/>
        </p:nvCxnSpPr>
        <p:spPr>
          <a:xfrm>
            <a:off x="7925561" y="1275193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Gewinkelte Verbindung 13">
            <a:extLst>
              <a:ext uri="{FF2B5EF4-FFF2-40B4-BE49-F238E27FC236}">
                <a16:creationId xmlns:a16="http://schemas.microsoft.com/office/drawing/2014/main" id="{07A4D005-FF94-FD8A-DEEC-9B9CBF821308}"/>
              </a:ext>
            </a:extLst>
          </p:cNvPr>
          <p:cNvCxnSpPr>
            <a:cxnSpLocks/>
          </p:cNvCxnSpPr>
          <p:nvPr/>
        </p:nvCxnSpPr>
        <p:spPr>
          <a:xfrm rot="16200000" flipH="1">
            <a:off x="7764655" y="1243961"/>
            <a:ext cx="534286" cy="204972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Raute 280">
            <a:extLst>
              <a:ext uri="{FF2B5EF4-FFF2-40B4-BE49-F238E27FC236}">
                <a16:creationId xmlns:a16="http://schemas.microsoft.com/office/drawing/2014/main" id="{6ADFB27F-7130-EBED-596F-66876707389F}"/>
              </a:ext>
            </a:extLst>
          </p:cNvPr>
          <p:cNvSpPr/>
          <p:nvPr/>
        </p:nvSpPr>
        <p:spPr>
          <a:xfrm>
            <a:off x="7839937" y="940328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282" name="Rechteck 281">
            <a:extLst>
              <a:ext uri="{FF2B5EF4-FFF2-40B4-BE49-F238E27FC236}">
                <a16:creationId xmlns:a16="http://schemas.microsoft.com/office/drawing/2014/main" id="{255B96B5-025C-6190-9090-5D2EFFB751EF}"/>
              </a:ext>
            </a:extLst>
          </p:cNvPr>
          <p:cNvSpPr/>
          <p:nvPr/>
        </p:nvSpPr>
        <p:spPr>
          <a:xfrm>
            <a:off x="1761397" y="4334338"/>
            <a:ext cx="798563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71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91" name="Rechteck 290">
            <a:extLst>
              <a:ext uri="{FF2B5EF4-FFF2-40B4-BE49-F238E27FC236}">
                <a16:creationId xmlns:a16="http://schemas.microsoft.com/office/drawing/2014/main" id="{392710AF-EB64-1478-EA5D-4E50630CDC14}"/>
              </a:ext>
            </a:extLst>
          </p:cNvPr>
          <p:cNvSpPr/>
          <p:nvPr/>
        </p:nvSpPr>
        <p:spPr>
          <a:xfrm>
            <a:off x="1244424" y="2222458"/>
            <a:ext cx="559111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various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92" name="Rechteck 291">
            <a:extLst>
              <a:ext uri="{FF2B5EF4-FFF2-40B4-BE49-F238E27FC236}">
                <a16:creationId xmlns:a16="http://schemas.microsoft.com/office/drawing/2014/main" id="{76C59223-8E5C-BA88-FC4C-D1B6F38318E5}"/>
              </a:ext>
            </a:extLst>
          </p:cNvPr>
          <p:cNvSpPr/>
          <p:nvPr/>
        </p:nvSpPr>
        <p:spPr>
          <a:xfrm>
            <a:off x="118720" y="2361321"/>
            <a:ext cx="304599" cy="246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</a:p>
        </p:txBody>
      </p:sp>
      <p:sp>
        <p:nvSpPr>
          <p:cNvPr id="296" name="Rechteck 295">
            <a:extLst>
              <a:ext uri="{FF2B5EF4-FFF2-40B4-BE49-F238E27FC236}">
                <a16:creationId xmlns:a16="http://schemas.microsoft.com/office/drawing/2014/main" id="{A45A09D0-976E-E93C-CB0F-694FBD4EBAAE}"/>
              </a:ext>
            </a:extLst>
          </p:cNvPr>
          <p:cNvSpPr/>
          <p:nvPr/>
        </p:nvSpPr>
        <p:spPr>
          <a:xfrm>
            <a:off x="1242025" y="2063094"/>
            <a:ext cx="792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45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300" name="Rechteck 299">
            <a:extLst>
              <a:ext uri="{FF2B5EF4-FFF2-40B4-BE49-F238E27FC236}">
                <a16:creationId xmlns:a16="http://schemas.microsoft.com/office/drawing/2014/main" id="{002F09D3-6AC2-5138-4136-7E0D10382E70}"/>
              </a:ext>
            </a:extLst>
          </p:cNvPr>
          <p:cNvSpPr/>
          <p:nvPr/>
        </p:nvSpPr>
        <p:spPr>
          <a:xfrm>
            <a:off x="1233249" y="1903210"/>
            <a:ext cx="1724818" cy="109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Breast</a:t>
            </a:r>
            <a:r>
              <a:rPr lang="de-DE" sz="1050" dirty="0">
                <a:solidFill>
                  <a:schemeClr val="tx1"/>
                </a:solidFill>
              </a:rPr>
              <a:t> Cancer 2005 </a:t>
            </a:r>
          </a:p>
        </p:txBody>
      </p:sp>
      <p:cxnSp>
        <p:nvCxnSpPr>
          <p:cNvPr id="301" name="Gewinkelte Verbindung 13">
            <a:extLst>
              <a:ext uri="{FF2B5EF4-FFF2-40B4-BE49-F238E27FC236}">
                <a16:creationId xmlns:a16="http://schemas.microsoft.com/office/drawing/2014/main" id="{4D4CD8F0-352B-85E3-D70E-661D0E93BEA0}"/>
              </a:ext>
            </a:extLst>
          </p:cNvPr>
          <p:cNvCxnSpPr>
            <a:cxnSpLocks/>
            <a:endCxn id="300" idx="1"/>
          </p:cNvCxnSpPr>
          <p:nvPr/>
        </p:nvCxnSpPr>
        <p:spPr>
          <a:xfrm rot="5400000" flipH="1" flipV="1">
            <a:off x="864003" y="2150121"/>
            <a:ext cx="561244" cy="17724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Gerader Verbinder 303">
            <a:extLst>
              <a:ext uri="{FF2B5EF4-FFF2-40B4-BE49-F238E27FC236}">
                <a16:creationId xmlns:a16="http://schemas.microsoft.com/office/drawing/2014/main" id="{35219517-EFD4-0A2B-CEBB-8B499A9D87EC}"/>
              </a:ext>
            </a:extLst>
          </p:cNvPr>
          <p:cNvCxnSpPr/>
          <p:nvPr/>
        </p:nvCxnSpPr>
        <p:spPr>
          <a:xfrm flipV="1">
            <a:off x="1059733" y="2310700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Gerader Verbinder 305">
            <a:extLst>
              <a:ext uri="{FF2B5EF4-FFF2-40B4-BE49-F238E27FC236}">
                <a16:creationId xmlns:a16="http://schemas.microsoft.com/office/drawing/2014/main" id="{1DDFFE96-490D-7EEE-6293-493607308CD9}"/>
              </a:ext>
            </a:extLst>
          </p:cNvPr>
          <p:cNvCxnSpPr/>
          <p:nvPr/>
        </p:nvCxnSpPr>
        <p:spPr>
          <a:xfrm flipV="1">
            <a:off x="1062908" y="2126550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Gerader Verbinder 312">
            <a:extLst>
              <a:ext uri="{FF2B5EF4-FFF2-40B4-BE49-F238E27FC236}">
                <a16:creationId xmlns:a16="http://schemas.microsoft.com/office/drawing/2014/main" id="{69679955-7D69-1181-0F04-AED24515BCF4}"/>
              </a:ext>
            </a:extLst>
          </p:cNvPr>
          <p:cNvCxnSpPr/>
          <p:nvPr/>
        </p:nvCxnSpPr>
        <p:spPr>
          <a:xfrm>
            <a:off x="4470281" y="2149123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Rechteck 313">
            <a:extLst>
              <a:ext uri="{FF2B5EF4-FFF2-40B4-BE49-F238E27FC236}">
                <a16:creationId xmlns:a16="http://schemas.microsoft.com/office/drawing/2014/main" id="{576C4AC7-855E-BB9A-B305-06AD734D710F}"/>
              </a:ext>
            </a:extLst>
          </p:cNvPr>
          <p:cNvSpPr/>
          <p:nvPr/>
        </p:nvSpPr>
        <p:spPr>
          <a:xfrm>
            <a:off x="4653393" y="1908611"/>
            <a:ext cx="2218282" cy="126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2010 </a:t>
            </a:r>
          </a:p>
        </p:txBody>
      </p:sp>
      <p:cxnSp>
        <p:nvCxnSpPr>
          <p:cNvPr id="315" name="Gewinkelte Verbindung 13">
            <a:extLst>
              <a:ext uri="{FF2B5EF4-FFF2-40B4-BE49-F238E27FC236}">
                <a16:creationId xmlns:a16="http://schemas.microsoft.com/office/drawing/2014/main" id="{A8C564AC-7FD8-BF1F-49A6-DEFC7685EAF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304852" y="2140600"/>
            <a:ext cx="516436" cy="181272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Gerader Verbinder 315">
            <a:extLst>
              <a:ext uri="{FF2B5EF4-FFF2-40B4-BE49-F238E27FC236}">
                <a16:creationId xmlns:a16="http://schemas.microsoft.com/office/drawing/2014/main" id="{787E5EB1-D78C-5F3E-6D57-7A249203D5C7}"/>
              </a:ext>
            </a:extLst>
          </p:cNvPr>
          <p:cNvCxnSpPr/>
          <p:nvPr/>
        </p:nvCxnSpPr>
        <p:spPr>
          <a:xfrm>
            <a:off x="4466192" y="2333180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" name="Rechteck 322">
            <a:extLst>
              <a:ext uri="{FF2B5EF4-FFF2-40B4-BE49-F238E27FC236}">
                <a16:creationId xmlns:a16="http://schemas.microsoft.com/office/drawing/2014/main" id="{4C0023CE-67E1-E9FC-4D68-2391F28E46E9}"/>
              </a:ext>
            </a:extLst>
          </p:cNvPr>
          <p:cNvSpPr/>
          <p:nvPr/>
        </p:nvSpPr>
        <p:spPr>
          <a:xfrm>
            <a:off x="6349854" y="3043614"/>
            <a:ext cx="1747665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2012 </a:t>
            </a:r>
          </a:p>
        </p:txBody>
      </p:sp>
      <p:sp>
        <p:nvSpPr>
          <p:cNvPr id="324" name="Rechteck 323">
            <a:extLst>
              <a:ext uri="{FF2B5EF4-FFF2-40B4-BE49-F238E27FC236}">
                <a16:creationId xmlns:a16="http://schemas.microsoft.com/office/drawing/2014/main" id="{8D11DD02-6EAD-EB9D-1A60-5198FD7AA2BD}"/>
              </a:ext>
            </a:extLst>
          </p:cNvPr>
          <p:cNvSpPr/>
          <p:nvPr/>
        </p:nvSpPr>
        <p:spPr>
          <a:xfrm>
            <a:off x="6348411" y="2896573"/>
            <a:ext cx="798563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52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325" name="Rechteck 324">
            <a:extLst>
              <a:ext uri="{FF2B5EF4-FFF2-40B4-BE49-F238E27FC236}">
                <a16:creationId xmlns:a16="http://schemas.microsoft.com/office/drawing/2014/main" id="{A04F75A9-0283-4734-725F-F1A137FB835D}"/>
              </a:ext>
            </a:extLst>
          </p:cNvPr>
          <p:cNvSpPr/>
          <p:nvPr/>
        </p:nvSpPr>
        <p:spPr>
          <a:xfrm>
            <a:off x="4666536" y="2240398"/>
            <a:ext cx="1101592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various</a:t>
            </a:r>
            <a:r>
              <a:rPr lang="de-DE" sz="1050" dirty="0">
                <a:solidFill>
                  <a:schemeClr val="tx1"/>
                </a:solidFill>
              </a:rPr>
              <a:t>) </a:t>
            </a:r>
          </a:p>
        </p:txBody>
      </p:sp>
      <p:cxnSp>
        <p:nvCxnSpPr>
          <p:cNvPr id="326" name="Gerader Verbinder 325">
            <a:extLst>
              <a:ext uri="{FF2B5EF4-FFF2-40B4-BE49-F238E27FC236}">
                <a16:creationId xmlns:a16="http://schemas.microsoft.com/office/drawing/2014/main" id="{5978B582-595D-29A3-F029-C57792A66A62}"/>
              </a:ext>
            </a:extLst>
          </p:cNvPr>
          <p:cNvCxnSpPr/>
          <p:nvPr/>
        </p:nvCxnSpPr>
        <p:spPr>
          <a:xfrm>
            <a:off x="6181465" y="2988903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Gerader Verbinder 326">
            <a:extLst>
              <a:ext uri="{FF2B5EF4-FFF2-40B4-BE49-F238E27FC236}">
                <a16:creationId xmlns:a16="http://schemas.microsoft.com/office/drawing/2014/main" id="{F9D06454-05FD-07D0-9810-371C4D9FF921}"/>
              </a:ext>
            </a:extLst>
          </p:cNvPr>
          <p:cNvCxnSpPr/>
          <p:nvPr/>
        </p:nvCxnSpPr>
        <p:spPr>
          <a:xfrm>
            <a:off x="6181921" y="2829121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Gewinkelte Verbindung 13">
            <a:extLst>
              <a:ext uri="{FF2B5EF4-FFF2-40B4-BE49-F238E27FC236}">
                <a16:creationId xmlns:a16="http://schemas.microsoft.com/office/drawing/2014/main" id="{BB8B9963-FF70-99F6-6841-D72416B0C9A6}"/>
              </a:ext>
            </a:extLst>
          </p:cNvPr>
          <p:cNvCxnSpPr>
            <a:cxnSpLocks/>
          </p:cNvCxnSpPr>
          <p:nvPr/>
        </p:nvCxnSpPr>
        <p:spPr>
          <a:xfrm rot="16200000" flipH="1">
            <a:off x="6004458" y="2786965"/>
            <a:ext cx="525289" cy="16634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7" name="Rechteck 346">
            <a:extLst>
              <a:ext uri="{FF2B5EF4-FFF2-40B4-BE49-F238E27FC236}">
                <a16:creationId xmlns:a16="http://schemas.microsoft.com/office/drawing/2014/main" id="{1CA69F6B-BB01-9A62-40FC-4BC1359DA7E8}"/>
              </a:ext>
            </a:extLst>
          </p:cNvPr>
          <p:cNvSpPr/>
          <p:nvPr/>
        </p:nvSpPr>
        <p:spPr>
          <a:xfrm>
            <a:off x="1051790" y="2459807"/>
            <a:ext cx="7713230" cy="138796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Raute 306">
            <a:extLst>
              <a:ext uri="{FF2B5EF4-FFF2-40B4-BE49-F238E27FC236}">
                <a16:creationId xmlns:a16="http://schemas.microsoft.com/office/drawing/2014/main" id="{76F34351-EC72-4E7E-78B4-B5420901AFA8}"/>
              </a:ext>
            </a:extLst>
          </p:cNvPr>
          <p:cNvSpPr/>
          <p:nvPr/>
        </p:nvSpPr>
        <p:spPr>
          <a:xfrm>
            <a:off x="6095099" y="2434130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cxnSp>
        <p:nvCxnSpPr>
          <p:cNvPr id="352" name="Gerader Verbinder 351">
            <a:extLst>
              <a:ext uri="{FF2B5EF4-FFF2-40B4-BE49-F238E27FC236}">
                <a16:creationId xmlns:a16="http://schemas.microsoft.com/office/drawing/2014/main" id="{9BDF4403-D9E1-0E26-42C9-5A91D643888C}"/>
              </a:ext>
            </a:extLst>
          </p:cNvPr>
          <p:cNvCxnSpPr>
            <a:cxnSpLocks/>
          </p:cNvCxnSpPr>
          <p:nvPr/>
        </p:nvCxnSpPr>
        <p:spPr>
          <a:xfrm flipH="1">
            <a:off x="7220615" y="2362084"/>
            <a:ext cx="424" cy="92885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4" name="Rechteck 353">
            <a:extLst>
              <a:ext uri="{FF2B5EF4-FFF2-40B4-BE49-F238E27FC236}">
                <a16:creationId xmlns:a16="http://schemas.microsoft.com/office/drawing/2014/main" id="{D5083F4B-4E1E-9716-2FF9-844405DDED60}"/>
              </a:ext>
            </a:extLst>
          </p:cNvPr>
          <p:cNvSpPr/>
          <p:nvPr/>
        </p:nvSpPr>
        <p:spPr>
          <a:xfrm>
            <a:off x="6348884" y="2738734"/>
            <a:ext cx="1101592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(22,5 Gy) </a:t>
            </a:r>
          </a:p>
        </p:txBody>
      </p:sp>
      <p:sp>
        <p:nvSpPr>
          <p:cNvPr id="356" name="Rechteck 355">
            <a:extLst>
              <a:ext uri="{FF2B5EF4-FFF2-40B4-BE49-F238E27FC236}">
                <a16:creationId xmlns:a16="http://schemas.microsoft.com/office/drawing/2014/main" id="{BDC536E5-F5A8-97B4-703C-1EC8AF5138DA}"/>
              </a:ext>
            </a:extLst>
          </p:cNvPr>
          <p:cNvSpPr/>
          <p:nvPr/>
        </p:nvSpPr>
        <p:spPr>
          <a:xfrm>
            <a:off x="4653393" y="2047784"/>
            <a:ext cx="792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45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360" name="Gerader Verbinder 359">
            <a:extLst>
              <a:ext uri="{FF2B5EF4-FFF2-40B4-BE49-F238E27FC236}">
                <a16:creationId xmlns:a16="http://schemas.microsoft.com/office/drawing/2014/main" id="{B58012FC-D610-5411-08A0-A393705C3EF2}"/>
              </a:ext>
            </a:extLst>
          </p:cNvPr>
          <p:cNvCxnSpPr>
            <a:cxnSpLocks/>
          </p:cNvCxnSpPr>
          <p:nvPr/>
        </p:nvCxnSpPr>
        <p:spPr>
          <a:xfrm flipV="1">
            <a:off x="7216117" y="2357124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Rechteck 360">
            <a:extLst>
              <a:ext uri="{FF2B5EF4-FFF2-40B4-BE49-F238E27FC236}">
                <a16:creationId xmlns:a16="http://schemas.microsoft.com/office/drawing/2014/main" id="{B2ECABFC-021B-2BBB-BA83-26F2A69873C9}"/>
              </a:ext>
            </a:extLst>
          </p:cNvPr>
          <p:cNvSpPr/>
          <p:nvPr/>
        </p:nvSpPr>
        <p:spPr>
          <a:xfrm>
            <a:off x="6443345" y="2112641"/>
            <a:ext cx="920957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362" name="Gerader Verbinder 361">
            <a:extLst>
              <a:ext uri="{FF2B5EF4-FFF2-40B4-BE49-F238E27FC236}">
                <a16:creationId xmlns:a16="http://schemas.microsoft.com/office/drawing/2014/main" id="{69F07129-9D93-275E-6BEC-35B8B04C1486}"/>
              </a:ext>
            </a:extLst>
          </p:cNvPr>
          <p:cNvCxnSpPr>
            <a:cxnSpLocks/>
          </p:cNvCxnSpPr>
          <p:nvPr/>
        </p:nvCxnSpPr>
        <p:spPr>
          <a:xfrm flipH="1">
            <a:off x="6332424" y="2196383"/>
            <a:ext cx="424" cy="265012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3" name="Gerader Verbinder 362">
            <a:extLst>
              <a:ext uri="{FF2B5EF4-FFF2-40B4-BE49-F238E27FC236}">
                <a16:creationId xmlns:a16="http://schemas.microsoft.com/office/drawing/2014/main" id="{B77C8258-6DF3-F66D-682A-4E32CF8CF30D}"/>
              </a:ext>
            </a:extLst>
          </p:cNvPr>
          <p:cNvCxnSpPr>
            <a:cxnSpLocks/>
            <a:endCxn id="361" idx="1"/>
          </p:cNvCxnSpPr>
          <p:nvPr/>
        </p:nvCxnSpPr>
        <p:spPr>
          <a:xfrm>
            <a:off x="6331146" y="2202103"/>
            <a:ext cx="112199" cy="0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Rechteck 364">
            <a:extLst>
              <a:ext uri="{FF2B5EF4-FFF2-40B4-BE49-F238E27FC236}">
                <a16:creationId xmlns:a16="http://schemas.microsoft.com/office/drawing/2014/main" id="{8E261ACF-DE55-D23C-148C-3CFA5C17E4AD}"/>
              </a:ext>
            </a:extLst>
          </p:cNvPr>
          <p:cNvSpPr/>
          <p:nvPr/>
        </p:nvSpPr>
        <p:spPr>
          <a:xfrm>
            <a:off x="7322530" y="2269688"/>
            <a:ext cx="8652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(60 Gy)</a:t>
            </a:r>
          </a:p>
        </p:txBody>
      </p:sp>
      <p:sp>
        <p:nvSpPr>
          <p:cNvPr id="370" name="Rechteck 369">
            <a:extLst>
              <a:ext uri="{FF2B5EF4-FFF2-40B4-BE49-F238E27FC236}">
                <a16:creationId xmlns:a16="http://schemas.microsoft.com/office/drawing/2014/main" id="{0A89E810-07E1-28A8-4C27-75A9EFDD1170}"/>
              </a:ext>
            </a:extLst>
          </p:cNvPr>
          <p:cNvSpPr/>
          <p:nvPr/>
        </p:nvSpPr>
        <p:spPr>
          <a:xfrm>
            <a:off x="8099817" y="2438867"/>
            <a:ext cx="648000" cy="178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2016</a:t>
            </a:r>
          </a:p>
        </p:txBody>
      </p:sp>
      <p:cxnSp>
        <p:nvCxnSpPr>
          <p:cNvPr id="371" name="Gewinkelte Verbindung 13">
            <a:extLst>
              <a:ext uri="{FF2B5EF4-FFF2-40B4-BE49-F238E27FC236}">
                <a16:creationId xmlns:a16="http://schemas.microsoft.com/office/drawing/2014/main" id="{F6FF0300-863C-0B99-9BFD-CBFA7F802567}"/>
              </a:ext>
            </a:extLst>
          </p:cNvPr>
          <p:cNvCxnSpPr>
            <a:cxnSpLocks/>
            <a:stCxn id="372" idx="2"/>
          </p:cNvCxnSpPr>
          <p:nvPr/>
        </p:nvCxnSpPr>
        <p:spPr>
          <a:xfrm rot="16200000" flipH="1">
            <a:off x="1389167" y="4207374"/>
            <a:ext cx="534286" cy="204972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Raute 371">
            <a:extLst>
              <a:ext uri="{FF2B5EF4-FFF2-40B4-BE49-F238E27FC236}">
                <a16:creationId xmlns:a16="http://schemas.microsoft.com/office/drawing/2014/main" id="{ECEA4C5F-7C5D-5888-0160-331A4B3ABB24}"/>
              </a:ext>
            </a:extLst>
          </p:cNvPr>
          <p:cNvSpPr/>
          <p:nvPr/>
        </p:nvSpPr>
        <p:spPr>
          <a:xfrm>
            <a:off x="1463824" y="3863793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cxnSp>
        <p:nvCxnSpPr>
          <p:cNvPr id="377" name="Gerader Verbinder 376">
            <a:extLst>
              <a:ext uri="{FF2B5EF4-FFF2-40B4-BE49-F238E27FC236}">
                <a16:creationId xmlns:a16="http://schemas.microsoft.com/office/drawing/2014/main" id="{A0D247E7-99A3-32EE-563A-32B56F7E75AE}"/>
              </a:ext>
            </a:extLst>
          </p:cNvPr>
          <p:cNvCxnSpPr/>
          <p:nvPr/>
        </p:nvCxnSpPr>
        <p:spPr>
          <a:xfrm flipV="1">
            <a:off x="1057557" y="5101824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Gewinkelte Verbindung 13">
            <a:extLst>
              <a:ext uri="{FF2B5EF4-FFF2-40B4-BE49-F238E27FC236}">
                <a16:creationId xmlns:a16="http://schemas.microsoft.com/office/drawing/2014/main" id="{A546F031-4805-8FF4-66D0-A6BE264674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2448507" y="5734286"/>
            <a:ext cx="525289" cy="16634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1" name="Rechteck 380">
            <a:extLst>
              <a:ext uri="{FF2B5EF4-FFF2-40B4-BE49-F238E27FC236}">
                <a16:creationId xmlns:a16="http://schemas.microsoft.com/office/drawing/2014/main" id="{0B14A8D1-38E0-F1B9-6B8A-FDDB3784F977}"/>
              </a:ext>
            </a:extLst>
          </p:cNvPr>
          <p:cNvSpPr/>
          <p:nvPr/>
        </p:nvSpPr>
        <p:spPr>
          <a:xfrm>
            <a:off x="1050886" y="5387587"/>
            <a:ext cx="4273331" cy="138796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Raute 379">
            <a:extLst>
              <a:ext uri="{FF2B5EF4-FFF2-40B4-BE49-F238E27FC236}">
                <a16:creationId xmlns:a16="http://schemas.microsoft.com/office/drawing/2014/main" id="{962EE781-5C19-EB0C-300B-6E04A1831BD9}"/>
              </a:ext>
            </a:extLst>
          </p:cNvPr>
          <p:cNvSpPr/>
          <p:nvPr/>
        </p:nvSpPr>
        <p:spPr>
          <a:xfrm>
            <a:off x="2534845" y="5375889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382" name="Rechteck 381">
            <a:extLst>
              <a:ext uri="{FF2B5EF4-FFF2-40B4-BE49-F238E27FC236}">
                <a16:creationId xmlns:a16="http://schemas.microsoft.com/office/drawing/2014/main" id="{23A81E74-BFD9-48C8-EF58-5A02873B7927}"/>
              </a:ext>
            </a:extLst>
          </p:cNvPr>
          <p:cNvSpPr/>
          <p:nvPr/>
        </p:nvSpPr>
        <p:spPr>
          <a:xfrm>
            <a:off x="4661846" y="5367423"/>
            <a:ext cx="648000" cy="178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2015</a:t>
            </a:r>
          </a:p>
        </p:txBody>
      </p:sp>
      <p:sp>
        <p:nvSpPr>
          <p:cNvPr id="383" name="Rechteck 382">
            <a:extLst>
              <a:ext uri="{FF2B5EF4-FFF2-40B4-BE49-F238E27FC236}">
                <a16:creationId xmlns:a16="http://schemas.microsoft.com/office/drawing/2014/main" id="{AF0F6606-C985-D12D-C291-2A06EF2166B1}"/>
              </a:ext>
            </a:extLst>
          </p:cNvPr>
          <p:cNvSpPr/>
          <p:nvPr/>
        </p:nvSpPr>
        <p:spPr>
          <a:xfrm>
            <a:off x="2933674" y="5035702"/>
            <a:ext cx="889424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(75 Gy)</a:t>
            </a:r>
          </a:p>
        </p:txBody>
      </p:sp>
      <p:cxnSp>
        <p:nvCxnSpPr>
          <p:cNvPr id="384" name="Gerader Verbinder 383">
            <a:extLst>
              <a:ext uri="{FF2B5EF4-FFF2-40B4-BE49-F238E27FC236}">
                <a16:creationId xmlns:a16="http://schemas.microsoft.com/office/drawing/2014/main" id="{7060D7B5-49F8-5F53-EA87-B0CC99AEDC95}"/>
              </a:ext>
            </a:extLst>
          </p:cNvPr>
          <p:cNvCxnSpPr>
            <a:cxnSpLocks/>
          </p:cNvCxnSpPr>
          <p:nvPr/>
        </p:nvCxnSpPr>
        <p:spPr>
          <a:xfrm flipH="1">
            <a:off x="2835107" y="5123510"/>
            <a:ext cx="424" cy="265012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5" name="Gerader Verbinder 384">
            <a:extLst>
              <a:ext uri="{FF2B5EF4-FFF2-40B4-BE49-F238E27FC236}">
                <a16:creationId xmlns:a16="http://schemas.microsoft.com/office/drawing/2014/main" id="{AA8C995A-7B97-D79C-3116-5FB5C3A11598}"/>
              </a:ext>
            </a:extLst>
          </p:cNvPr>
          <p:cNvCxnSpPr/>
          <p:nvPr/>
        </p:nvCxnSpPr>
        <p:spPr>
          <a:xfrm flipV="1">
            <a:off x="2830043" y="5124144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>
            <a:extLst>
              <a:ext uri="{FF2B5EF4-FFF2-40B4-BE49-F238E27FC236}">
                <a16:creationId xmlns:a16="http://schemas.microsoft.com/office/drawing/2014/main" id="{29C0A75E-161C-4B90-AEC4-BF34E24BF319}"/>
              </a:ext>
            </a:extLst>
          </p:cNvPr>
          <p:cNvSpPr/>
          <p:nvPr/>
        </p:nvSpPr>
        <p:spPr>
          <a:xfrm>
            <a:off x="9884660" y="747634"/>
            <a:ext cx="1101592" cy="178924"/>
          </a:xfrm>
          <a:prstGeom prst="rect">
            <a:avLst/>
          </a:prstGeom>
          <a:solidFill>
            <a:srgbClr val="E7E6E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674364B1-84FA-FAE3-8ACE-948D16D7D0E9}"/>
              </a:ext>
            </a:extLst>
          </p:cNvPr>
          <p:cNvCxnSpPr>
            <a:cxnSpLocks/>
          </p:cNvCxnSpPr>
          <p:nvPr/>
        </p:nvCxnSpPr>
        <p:spPr>
          <a:xfrm flipH="1">
            <a:off x="9807528" y="837628"/>
            <a:ext cx="350" cy="123630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3FAE3123-0147-F999-540C-093D8ABC80F9}"/>
              </a:ext>
            </a:extLst>
          </p:cNvPr>
          <p:cNvCxnSpPr/>
          <p:nvPr/>
        </p:nvCxnSpPr>
        <p:spPr>
          <a:xfrm flipV="1">
            <a:off x="9800311" y="837949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feld 205"/>
          <p:cNvSpPr txBox="1"/>
          <p:nvPr/>
        </p:nvSpPr>
        <p:spPr>
          <a:xfrm>
            <a:off x="86381" y="-48585"/>
            <a:ext cx="612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Supplement 3 Patient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disease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treatment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6388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2D5668-DC6E-5C86-CD41-58D86A899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D13464-69A5-3426-2888-1E66488F8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832A96E-ACA8-98C6-ADC7-B65CD0C90A13}"/>
              </a:ext>
            </a:extLst>
          </p:cNvPr>
          <p:cNvSpPr/>
          <p:nvPr/>
        </p:nvSpPr>
        <p:spPr>
          <a:xfrm>
            <a:off x="91832" y="1757120"/>
            <a:ext cx="11986566" cy="1467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668B3DF-1CC6-EDDD-F978-6CCD1681B1A4}"/>
              </a:ext>
            </a:extLst>
          </p:cNvPr>
          <p:cNvSpPr/>
          <p:nvPr/>
        </p:nvSpPr>
        <p:spPr>
          <a:xfrm>
            <a:off x="91832" y="281221"/>
            <a:ext cx="11986566" cy="147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0692A4A-FE3B-A66B-E4AB-50CBA2E37697}"/>
              </a:ext>
            </a:extLst>
          </p:cNvPr>
          <p:cNvSpPr/>
          <p:nvPr/>
        </p:nvSpPr>
        <p:spPr>
          <a:xfrm>
            <a:off x="91832" y="4707293"/>
            <a:ext cx="11986566" cy="147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E282766-D613-D6B5-C686-4EB0509E31B8}"/>
              </a:ext>
            </a:extLst>
          </p:cNvPr>
          <p:cNvSpPr/>
          <p:nvPr/>
        </p:nvSpPr>
        <p:spPr>
          <a:xfrm>
            <a:off x="92245" y="3224524"/>
            <a:ext cx="11985173" cy="1483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55BA7744-AB7A-A611-8836-E4D6145C7CDD}"/>
              </a:ext>
            </a:extLst>
          </p:cNvPr>
          <p:cNvCxnSpPr/>
          <p:nvPr/>
        </p:nvCxnSpPr>
        <p:spPr>
          <a:xfrm>
            <a:off x="1701626" y="28615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DC4407D-FE54-8380-EE42-6FFC60899AE1}"/>
              </a:ext>
            </a:extLst>
          </p:cNvPr>
          <p:cNvCxnSpPr/>
          <p:nvPr/>
        </p:nvCxnSpPr>
        <p:spPr>
          <a:xfrm>
            <a:off x="2352588" y="28451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EA86E413-0200-E258-3A0E-923DF8292883}"/>
              </a:ext>
            </a:extLst>
          </p:cNvPr>
          <p:cNvCxnSpPr/>
          <p:nvPr/>
        </p:nvCxnSpPr>
        <p:spPr>
          <a:xfrm>
            <a:off x="2999542" y="28305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14A32DE0-5E47-F2D9-6E82-3CD346396D59}"/>
              </a:ext>
            </a:extLst>
          </p:cNvPr>
          <p:cNvCxnSpPr/>
          <p:nvPr/>
        </p:nvCxnSpPr>
        <p:spPr>
          <a:xfrm>
            <a:off x="3647115" y="2825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1EF4DFD7-33AF-5C5F-E094-5D7E83C0E9F1}"/>
              </a:ext>
            </a:extLst>
          </p:cNvPr>
          <p:cNvCxnSpPr/>
          <p:nvPr/>
        </p:nvCxnSpPr>
        <p:spPr>
          <a:xfrm>
            <a:off x="4944231" y="282210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DC34F822-3E40-81B5-35A6-32618F78D540}"/>
              </a:ext>
            </a:extLst>
          </p:cNvPr>
          <p:cNvCxnSpPr/>
          <p:nvPr/>
        </p:nvCxnSpPr>
        <p:spPr>
          <a:xfrm>
            <a:off x="5592042" y="2837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5BD34285-3E91-988B-B651-0D3F6162437F}"/>
              </a:ext>
            </a:extLst>
          </p:cNvPr>
          <p:cNvCxnSpPr/>
          <p:nvPr/>
        </p:nvCxnSpPr>
        <p:spPr>
          <a:xfrm>
            <a:off x="6239068" y="283811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7D49275-3792-8F28-E366-4B88CCF2B7FC}"/>
              </a:ext>
            </a:extLst>
          </p:cNvPr>
          <p:cNvCxnSpPr/>
          <p:nvPr/>
        </p:nvCxnSpPr>
        <p:spPr>
          <a:xfrm>
            <a:off x="6889814" y="28077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C60AF53C-B15C-75E4-469C-9527AEAE0E3E}"/>
              </a:ext>
            </a:extLst>
          </p:cNvPr>
          <p:cNvCxnSpPr/>
          <p:nvPr/>
        </p:nvCxnSpPr>
        <p:spPr>
          <a:xfrm>
            <a:off x="7536008" y="28353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3477B78D-0D28-F758-0111-1392E60E7A35}"/>
              </a:ext>
            </a:extLst>
          </p:cNvPr>
          <p:cNvCxnSpPr/>
          <p:nvPr/>
        </p:nvCxnSpPr>
        <p:spPr>
          <a:xfrm>
            <a:off x="8184556" y="284082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03DDD16-13FC-67B4-F46C-CA21FD46D2AD}"/>
              </a:ext>
            </a:extLst>
          </p:cNvPr>
          <p:cNvCxnSpPr/>
          <p:nvPr/>
        </p:nvCxnSpPr>
        <p:spPr>
          <a:xfrm>
            <a:off x="8832276" y="282917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FFFBC2E9-D9B4-5C21-3279-03AF4A50310A}"/>
              </a:ext>
            </a:extLst>
          </p:cNvPr>
          <p:cNvCxnSpPr/>
          <p:nvPr/>
        </p:nvCxnSpPr>
        <p:spPr>
          <a:xfrm>
            <a:off x="9480848" y="28328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C64EF378-9217-17FD-06BA-D880C89DF2A8}"/>
              </a:ext>
            </a:extLst>
          </p:cNvPr>
          <p:cNvCxnSpPr/>
          <p:nvPr/>
        </p:nvCxnSpPr>
        <p:spPr>
          <a:xfrm>
            <a:off x="10127743" y="28383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3A8F6544-7336-F295-7823-A9C657A76658}"/>
              </a:ext>
            </a:extLst>
          </p:cNvPr>
          <p:cNvCxnSpPr/>
          <p:nvPr/>
        </p:nvCxnSpPr>
        <p:spPr>
          <a:xfrm>
            <a:off x="10778633" y="284354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A1E78D43-E314-F34C-C1E9-FC6F73B28BC5}"/>
              </a:ext>
            </a:extLst>
          </p:cNvPr>
          <p:cNvCxnSpPr/>
          <p:nvPr/>
        </p:nvCxnSpPr>
        <p:spPr>
          <a:xfrm>
            <a:off x="11424791" y="28410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DCA6FB66-A298-912B-C362-D947800CF00B}"/>
              </a:ext>
            </a:extLst>
          </p:cNvPr>
          <p:cNvCxnSpPr/>
          <p:nvPr/>
        </p:nvCxnSpPr>
        <p:spPr>
          <a:xfrm>
            <a:off x="12072946" y="27749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82E5D1DC-187A-1644-BF28-D959B400A7F6}"/>
              </a:ext>
            </a:extLst>
          </p:cNvPr>
          <p:cNvCxnSpPr/>
          <p:nvPr/>
        </p:nvCxnSpPr>
        <p:spPr>
          <a:xfrm>
            <a:off x="4294812" y="28158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F225E8AD-F130-9159-80B6-C86095E7CF2D}"/>
              </a:ext>
            </a:extLst>
          </p:cNvPr>
          <p:cNvSpPr/>
          <p:nvPr/>
        </p:nvSpPr>
        <p:spPr>
          <a:xfrm>
            <a:off x="5801598" y="6571970"/>
            <a:ext cx="1412793" cy="235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Years</a:t>
            </a:r>
            <a:r>
              <a:rPr lang="de-DE" sz="1050" dirty="0">
                <a:solidFill>
                  <a:schemeClr val="tx1"/>
                </a:solidFill>
              </a:rPr>
              <a:t> after </a:t>
            </a:r>
            <a:r>
              <a:rPr lang="de-DE" sz="1050" dirty="0" err="1">
                <a:solidFill>
                  <a:schemeClr val="tx1"/>
                </a:solidFill>
              </a:rPr>
              <a:t>diagnosis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FF006A7-D8EA-34FB-F1F5-AB5C20AEBF33}"/>
              </a:ext>
            </a:extLst>
          </p:cNvPr>
          <p:cNvSpPr txBox="1"/>
          <p:nvPr/>
        </p:nvSpPr>
        <p:spPr>
          <a:xfrm>
            <a:off x="2261914" y="6375536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2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818BF3BA-7B96-1F4F-F8EF-8E298F0F181B}"/>
              </a:ext>
            </a:extLst>
          </p:cNvPr>
          <p:cNvSpPr txBox="1"/>
          <p:nvPr/>
        </p:nvSpPr>
        <p:spPr>
          <a:xfrm>
            <a:off x="2909818" y="637780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3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8D1CCF2-2A35-09F1-969A-1CE66D92B01D}"/>
              </a:ext>
            </a:extLst>
          </p:cNvPr>
          <p:cNvSpPr txBox="1"/>
          <p:nvPr/>
        </p:nvSpPr>
        <p:spPr>
          <a:xfrm>
            <a:off x="3557323" y="637613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4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A7416237-C337-0D78-9AE1-82CFD949CE2D}"/>
              </a:ext>
            </a:extLst>
          </p:cNvPr>
          <p:cNvSpPr txBox="1"/>
          <p:nvPr/>
        </p:nvSpPr>
        <p:spPr>
          <a:xfrm>
            <a:off x="4206883" y="637366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5</a:t>
            </a: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307ED1CF-1D48-76FE-63A8-4E4A3C3016F5}"/>
              </a:ext>
            </a:extLst>
          </p:cNvPr>
          <p:cNvCxnSpPr>
            <a:cxnSpLocks/>
          </p:cNvCxnSpPr>
          <p:nvPr/>
        </p:nvCxnSpPr>
        <p:spPr>
          <a:xfrm flipH="1">
            <a:off x="1055997" y="281700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96725C25-74D8-ED09-1A74-A0FD7C3316CB}"/>
              </a:ext>
            </a:extLst>
          </p:cNvPr>
          <p:cNvSpPr txBox="1"/>
          <p:nvPr/>
        </p:nvSpPr>
        <p:spPr>
          <a:xfrm>
            <a:off x="5499557" y="637668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7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4FF012A-7D59-B52E-2E33-668571E6D851}"/>
              </a:ext>
            </a:extLst>
          </p:cNvPr>
          <p:cNvSpPr txBox="1"/>
          <p:nvPr/>
        </p:nvSpPr>
        <p:spPr>
          <a:xfrm>
            <a:off x="6148848" y="637624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8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9BB8648B-D09C-F61C-C242-666C85AED2BE}"/>
              </a:ext>
            </a:extLst>
          </p:cNvPr>
          <p:cNvSpPr txBox="1"/>
          <p:nvPr/>
        </p:nvSpPr>
        <p:spPr>
          <a:xfrm>
            <a:off x="6800472" y="637700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9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678CA80C-E63B-C092-39B8-AE2EE559FAEE}"/>
              </a:ext>
            </a:extLst>
          </p:cNvPr>
          <p:cNvSpPr txBox="1"/>
          <p:nvPr/>
        </p:nvSpPr>
        <p:spPr>
          <a:xfrm>
            <a:off x="7445998" y="637576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10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AA81201F-0023-C114-5869-D2D1A1A7DE36}"/>
              </a:ext>
            </a:extLst>
          </p:cNvPr>
          <p:cNvSpPr txBox="1"/>
          <p:nvPr/>
        </p:nvSpPr>
        <p:spPr>
          <a:xfrm>
            <a:off x="4851409" y="637664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6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8BF8B485-5EFF-B4FC-76C3-AFCD4BD8537B}"/>
              </a:ext>
            </a:extLst>
          </p:cNvPr>
          <p:cNvSpPr txBox="1"/>
          <p:nvPr/>
        </p:nvSpPr>
        <p:spPr>
          <a:xfrm>
            <a:off x="8096277" y="637636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11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34EC7609-9B45-0AD2-FED2-C3C75A3A8D34}"/>
              </a:ext>
            </a:extLst>
          </p:cNvPr>
          <p:cNvSpPr txBox="1"/>
          <p:nvPr/>
        </p:nvSpPr>
        <p:spPr>
          <a:xfrm>
            <a:off x="8742395" y="637714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B193C072-B62F-A18F-374C-7E721560BA45}"/>
              </a:ext>
            </a:extLst>
          </p:cNvPr>
          <p:cNvSpPr txBox="1"/>
          <p:nvPr/>
        </p:nvSpPr>
        <p:spPr>
          <a:xfrm>
            <a:off x="9388168" y="637623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13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8724618D-FBDD-6A97-40E1-4BB81F6757BA}"/>
              </a:ext>
            </a:extLst>
          </p:cNvPr>
          <p:cNvSpPr txBox="1"/>
          <p:nvPr/>
        </p:nvSpPr>
        <p:spPr>
          <a:xfrm>
            <a:off x="10035766" y="637761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14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046EF53-49C7-C68C-80D0-03EFE5F427ED}"/>
              </a:ext>
            </a:extLst>
          </p:cNvPr>
          <p:cNvSpPr txBox="1"/>
          <p:nvPr/>
        </p:nvSpPr>
        <p:spPr>
          <a:xfrm>
            <a:off x="10689120" y="637570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15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220EFCD-D34A-ED18-BF99-C0ADD126A187}"/>
              </a:ext>
            </a:extLst>
          </p:cNvPr>
          <p:cNvSpPr/>
          <p:nvPr/>
        </p:nvSpPr>
        <p:spPr>
          <a:xfrm>
            <a:off x="1260825" y="3270179"/>
            <a:ext cx="1692422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2013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C3DDE59D-C337-F37D-B9FB-56C0F11EF89D}"/>
              </a:ext>
            </a:extLst>
          </p:cNvPr>
          <p:cNvSpPr/>
          <p:nvPr/>
        </p:nvSpPr>
        <p:spPr>
          <a:xfrm>
            <a:off x="1260970" y="3489183"/>
            <a:ext cx="79200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61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68B72495-C64C-A1DF-CC4F-175C790570B5}"/>
              </a:ext>
            </a:extLst>
          </p:cNvPr>
          <p:cNvSpPr/>
          <p:nvPr/>
        </p:nvSpPr>
        <p:spPr>
          <a:xfrm>
            <a:off x="1260469" y="3690895"/>
            <a:ext cx="2058603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Erlotinib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Afatinib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Osimertinib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6" name="Pfeil nach rechts 86">
            <a:extLst>
              <a:ext uri="{FF2B5EF4-FFF2-40B4-BE49-F238E27FC236}">
                <a16:creationId xmlns:a16="http://schemas.microsoft.com/office/drawing/2014/main" id="{E3F1E74B-0089-931E-8B1F-CE2E43831E06}"/>
              </a:ext>
            </a:extLst>
          </p:cNvPr>
          <p:cNvSpPr/>
          <p:nvPr/>
        </p:nvSpPr>
        <p:spPr>
          <a:xfrm>
            <a:off x="1063582" y="2372911"/>
            <a:ext cx="4262042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ABD3C015-1FA3-54BE-A7C0-1BC95DB9E1FF}"/>
              </a:ext>
            </a:extLst>
          </p:cNvPr>
          <p:cNvSpPr txBox="1"/>
          <p:nvPr/>
        </p:nvSpPr>
        <p:spPr>
          <a:xfrm>
            <a:off x="966372" y="636737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0</a:t>
            </a:r>
          </a:p>
          <a:p>
            <a:pPr algn="ctr"/>
            <a:endParaRPr lang="de-DE" sz="14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F240731B-80A3-0626-DFFB-EE9A2B81F11D}"/>
              </a:ext>
            </a:extLst>
          </p:cNvPr>
          <p:cNvSpPr/>
          <p:nvPr/>
        </p:nvSpPr>
        <p:spPr>
          <a:xfrm>
            <a:off x="1250700" y="4906348"/>
            <a:ext cx="835954" cy="15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55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B1894CA3-ED21-460C-08E6-64133EF581A4}"/>
              </a:ext>
            </a:extLst>
          </p:cNvPr>
          <p:cNvSpPr/>
          <p:nvPr/>
        </p:nvSpPr>
        <p:spPr>
          <a:xfrm>
            <a:off x="205217" y="5593034"/>
            <a:ext cx="555398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82495F04-98EE-E073-D360-CC388BF2787E}"/>
              </a:ext>
            </a:extLst>
          </p:cNvPr>
          <p:cNvSpPr txBox="1"/>
          <p:nvPr/>
        </p:nvSpPr>
        <p:spPr>
          <a:xfrm>
            <a:off x="1611622" y="6373412"/>
            <a:ext cx="180000" cy="1833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64C306FC-3050-38F1-778E-C60345ADDDB0}"/>
              </a:ext>
            </a:extLst>
          </p:cNvPr>
          <p:cNvSpPr txBox="1"/>
          <p:nvPr/>
        </p:nvSpPr>
        <p:spPr>
          <a:xfrm>
            <a:off x="11335249" y="637909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16	</a:t>
            </a: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3E2CDE15-A7B1-C24E-C51A-E8DF320F710A}"/>
              </a:ext>
            </a:extLst>
          </p:cNvPr>
          <p:cNvSpPr/>
          <p:nvPr/>
        </p:nvSpPr>
        <p:spPr>
          <a:xfrm>
            <a:off x="1253661" y="4745847"/>
            <a:ext cx="1536507" cy="1769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2017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74683A16-A4E2-176C-CFAA-68A2A60C591B}"/>
              </a:ext>
            </a:extLst>
          </p:cNvPr>
          <p:cNvSpPr/>
          <p:nvPr/>
        </p:nvSpPr>
        <p:spPr>
          <a:xfrm>
            <a:off x="211361" y="5374074"/>
            <a:ext cx="41630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19B92104-C015-CABF-64DB-5B19D229A1A7}"/>
              </a:ext>
            </a:extLst>
          </p:cNvPr>
          <p:cNvSpPr/>
          <p:nvPr/>
        </p:nvSpPr>
        <p:spPr>
          <a:xfrm>
            <a:off x="3882407" y="2409981"/>
            <a:ext cx="1312158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2021</a:t>
            </a:r>
          </a:p>
        </p:txBody>
      </p:sp>
      <p:pic>
        <p:nvPicPr>
          <p:cNvPr id="56" name="Picture 2" descr="pille  kostenlos Icon">
            <a:extLst>
              <a:ext uri="{FF2B5EF4-FFF2-40B4-BE49-F238E27FC236}">
                <a16:creationId xmlns:a16="http://schemas.microsoft.com/office/drawing/2014/main" id="{80E287D9-9F19-87CD-65DD-7B907FCA4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020" y="-677527"/>
            <a:ext cx="47623" cy="4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echteck 56">
            <a:extLst>
              <a:ext uri="{FF2B5EF4-FFF2-40B4-BE49-F238E27FC236}">
                <a16:creationId xmlns:a16="http://schemas.microsoft.com/office/drawing/2014/main" id="{987EDE8D-F501-2623-A243-BC21FCD6EBAD}"/>
              </a:ext>
            </a:extLst>
          </p:cNvPr>
          <p:cNvSpPr/>
          <p:nvPr/>
        </p:nvSpPr>
        <p:spPr>
          <a:xfrm>
            <a:off x="1257208" y="4485380"/>
            <a:ext cx="166444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2013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1E2ECBB5-4BB1-DC05-8833-8FD097CF8A33}"/>
              </a:ext>
            </a:extLst>
          </p:cNvPr>
          <p:cNvSpPr/>
          <p:nvPr/>
        </p:nvSpPr>
        <p:spPr>
          <a:xfrm>
            <a:off x="1262974" y="4173472"/>
            <a:ext cx="1417027" cy="1260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 Gy)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EB958013-5B70-1610-436C-BFC1A9BE5375}"/>
              </a:ext>
            </a:extLst>
          </p:cNvPr>
          <p:cNvSpPr/>
          <p:nvPr/>
        </p:nvSpPr>
        <p:spPr>
          <a:xfrm>
            <a:off x="1258554" y="4333541"/>
            <a:ext cx="839213" cy="145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61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60" name="Gewinkelte Verbindung 13">
            <a:extLst>
              <a:ext uri="{FF2B5EF4-FFF2-40B4-BE49-F238E27FC236}">
                <a16:creationId xmlns:a16="http://schemas.microsoft.com/office/drawing/2014/main" id="{26B11506-DAA9-4874-40B7-CAFDB9F10452}"/>
              </a:ext>
            </a:extLst>
          </p:cNvPr>
          <p:cNvCxnSpPr>
            <a:cxnSpLocks/>
            <a:endCxn id="57" idx="1"/>
          </p:cNvCxnSpPr>
          <p:nvPr/>
        </p:nvCxnSpPr>
        <p:spPr>
          <a:xfrm rot="16200000" flipH="1">
            <a:off x="903009" y="4221181"/>
            <a:ext cx="513926" cy="194472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 60">
            <a:extLst>
              <a:ext uri="{FF2B5EF4-FFF2-40B4-BE49-F238E27FC236}">
                <a16:creationId xmlns:a16="http://schemas.microsoft.com/office/drawing/2014/main" id="{22A5714D-80AF-FF99-1F0D-DA2E3F6168EC}"/>
              </a:ext>
            </a:extLst>
          </p:cNvPr>
          <p:cNvSpPr/>
          <p:nvPr/>
        </p:nvSpPr>
        <p:spPr>
          <a:xfrm>
            <a:off x="1061067" y="5388927"/>
            <a:ext cx="2001981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D7C831BA-CC9F-AD13-4B04-1EE004FC7A98}"/>
              </a:ext>
            </a:extLst>
          </p:cNvPr>
          <p:cNvSpPr/>
          <p:nvPr/>
        </p:nvSpPr>
        <p:spPr>
          <a:xfrm>
            <a:off x="1257201" y="5898784"/>
            <a:ext cx="1664440" cy="12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2017</a:t>
            </a: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ABF9E8F6-18AD-B0AB-E170-432B4C6F61E8}"/>
              </a:ext>
            </a:extLst>
          </p:cNvPr>
          <p:cNvSpPr/>
          <p:nvPr/>
        </p:nvSpPr>
        <p:spPr>
          <a:xfrm>
            <a:off x="1267854" y="5581047"/>
            <a:ext cx="1386439" cy="143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  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A23DB4D4-A36A-D7F3-D232-16C84C5E62A5}"/>
              </a:ext>
            </a:extLst>
          </p:cNvPr>
          <p:cNvSpPr/>
          <p:nvPr/>
        </p:nvSpPr>
        <p:spPr>
          <a:xfrm>
            <a:off x="1258547" y="5743171"/>
            <a:ext cx="825233" cy="13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55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1870F847-ECAA-9412-8343-E25902BBB078}"/>
              </a:ext>
            </a:extLst>
          </p:cNvPr>
          <p:cNvCxnSpPr/>
          <p:nvPr/>
        </p:nvCxnSpPr>
        <p:spPr>
          <a:xfrm>
            <a:off x="1063719" y="5810253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winkelte Verbindung 13">
            <a:extLst>
              <a:ext uri="{FF2B5EF4-FFF2-40B4-BE49-F238E27FC236}">
                <a16:creationId xmlns:a16="http://schemas.microsoft.com/office/drawing/2014/main" id="{F59B6872-B0FF-B6B1-C1CF-FB746036E0C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5329" y="3537026"/>
            <a:ext cx="557104" cy="203411"/>
          </a:xfrm>
          <a:prstGeom prst="bentConnector2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85478C76-9B54-0A45-FCE1-92AB4F983DAB}"/>
              </a:ext>
            </a:extLst>
          </p:cNvPr>
          <p:cNvCxnSpPr/>
          <p:nvPr/>
        </p:nvCxnSpPr>
        <p:spPr>
          <a:xfrm flipV="1">
            <a:off x="1057555" y="3588642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8198C4A6-B73F-BBAF-30E9-65E3A4BD5D29}"/>
              </a:ext>
            </a:extLst>
          </p:cNvPr>
          <p:cNvCxnSpPr/>
          <p:nvPr/>
        </p:nvCxnSpPr>
        <p:spPr>
          <a:xfrm flipV="1">
            <a:off x="1057609" y="3781316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05807C24-A33C-9D61-681F-9601B8D51DDE}"/>
              </a:ext>
            </a:extLst>
          </p:cNvPr>
          <p:cNvCxnSpPr/>
          <p:nvPr/>
        </p:nvCxnSpPr>
        <p:spPr>
          <a:xfrm>
            <a:off x="1063719" y="5655472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31E407A9-5700-DA75-93D2-54CB508BAC4A}"/>
              </a:ext>
            </a:extLst>
          </p:cNvPr>
          <p:cNvCxnSpPr/>
          <p:nvPr/>
        </p:nvCxnSpPr>
        <p:spPr>
          <a:xfrm>
            <a:off x="1062738" y="4407926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E1B397E2-0CD3-2B47-A1C8-9C116EFE0434}"/>
              </a:ext>
            </a:extLst>
          </p:cNvPr>
          <p:cNvCxnSpPr/>
          <p:nvPr/>
        </p:nvCxnSpPr>
        <p:spPr>
          <a:xfrm>
            <a:off x="1064691" y="4242278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winkelte Verbindung 13">
            <a:extLst>
              <a:ext uri="{FF2B5EF4-FFF2-40B4-BE49-F238E27FC236}">
                <a16:creationId xmlns:a16="http://schemas.microsoft.com/office/drawing/2014/main" id="{936110E6-BB1F-2D09-F324-1008BFBDEA6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1466" y="5012012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D0912A12-85C9-1595-9CB2-B4F0209A5D67}"/>
              </a:ext>
            </a:extLst>
          </p:cNvPr>
          <p:cNvCxnSpPr/>
          <p:nvPr/>
        </p:nvCxnSpPr>
        <p:spPr>
          <a:xfrm flipV="1">
            <a:off x="1062129" y="5184515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5CA44BD8-9765-8089-82C7-A801280AB435}"/>
              </a:ext>
            </a:extLst>
          </p:cNvPr>
          <p:cNvCxnSpPr>
            <a:cxnSpLocks/>
          </p:cNvCxnSpPr>
          <p:nvPr/>
        </p:nvCxnSpPr>
        <p:spPr>
          <a:xfrm flipV="1">
            <a:off x="1065304" y="4986607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hteck 82">
            <a:extLst>
              <a:ext uri="{FF2B5EF4-FFF2-40B4-BE49-F238E27FC236}">
                <a16:creationId xmlns:a16="http://schemas.microsoft.com/office/drawing/2014/main" id="{445E1CA2-0B57-3AB3-DE4B-310B7BF82411}"/>
              </a:ext>
            </a:extLst>
          </p:cNvPr>
          <p:cNvSpPr/>
          <p:nvPr/>
        </p:nvSpPr>
        <p:spPr>
          <a:xfrm>
            <a:off x="2379226" y="5363922"/>
            <a:ext cx="712780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2020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FC3CC4C7-1457-5751-D1D1-D6285927F1D2}"/>
              </a:ext>
            </a:extLst>
          </p:cNvPr>
          <p:cNvSpPr/>
          <p:nvPr/>
        </p:nvSpPr>
        <p:spPr>
          <a:xfrm>
            <a:off x="3026793" y="4079786"/>
            <a:ext cx="897531" cy="134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(40 Gy)</a:t>
            </a:r>
          </a:p>
        </p:txBody>
      </p: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AAF77324-D052-2C9E-A74A-48259200E08F}"/>
              </a:ext>
            </a:extLst>
          </p:cNvPr>
          <p:cNvCxnSpPr>
            <a:cxnSpLocks/>
          </p:cNvCxnSpPr>
          <p:nvPr/>
        </p:nvCxnSpPr>
        <p:spPr>
          <a:xfrm flipV="1">
            <a:off x="2914629" y="4148989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BCA2622E-B42F-720C-FBCC-0A16A020CF3E}"/>
              </a:ext>
            </a:extLst>
          </p:cNvPr>
          <p:cNvCxnSpPr>
            <a:cxnSpLocks/>
          </p:cNvCxnSpPr>
          <p:nvPr/>
        </p:nvCxnSpPr>
        <p:spPr>
          <a:xfrm flipH="1">
            <a:off x="2912383" y="4058693"/>
            <a:ext cx="175" cy="9550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7" name="Raute 86">
            <a:extLst>
              <a:ext uri="{FF2B5EF4-FFF2-40B4-BE49-F238E27FC236}">
                <a16:creationId xmlns:a16="http://schemas.microsoft.com/office/drawing/2014/main" id="{86BFE744-A1CC-593F-8B7A-12F1C52282BD}"/>
              </a:ext>
            </a:extLst>
          </p:cNvPr>
          <p:cNvSpPr/>
          <p:nvPr/>
        </p:nvSpPr>
        <p:spPr>
          <a:xfrm>
            <a:off x="972918" y="5374074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5DC46C6C-D5A0-2070-BFCF-8CF39B1C2F70}"/>
              </a:ext>
            </a:extLst>
          </p:cNvPr>
          <p:cNvSpPr/>
          <p:nvPr/>
        </p:nvSpPr>
        <p:spPr>
          <a:xfrm>
            <a:off x="1234381" y="759037"/>
            <a:ext cx="2204396" cy="1458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IMRT (66,6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(multiple)</a:t>
            </a: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192133D2-240E-3E41-C947-2D0070F3BED4}"/>
              </a:ext>
            </a:extLst>
          </p:cNvPr>
          <p:cNvSpPr/>
          <p:nvPr/>
        </p:nvSpPr>
        <p:spPr>
          <a:xfrm>
            <a:off x="1234732" y="588083"/>
            <a:ext cx="792000" cy="15135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7D082D49-4EA9-EF3A-A401-2C8510C39285}"/>
              </a:ext>
            </a:extLst>
          </p:cNvPr>
          <p:cNvSpPr/>
          <p:nvPr/>
        </p:nvSpPr>
        <p:spPr>
          <a:xfrm>
            <a:off x="2475585" y="1390021"/>
            <a:ext cx="843497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65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348265A0-BF73-6507-9888-7166CBF84246}"/>
              </a:ext>
            </a:extLst>
          </p:cNvPr>
          <p:cNvSpPr/>
          <p:nvPr/>
        </p:nvSpPr>
        <p:spPr>
          <a:xfrm>
            <a:off x="2479367" y="1552976"/>
            <a:ext cx="1692584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2017</a:t>
            </a: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D7FF0ED2-4BEF-1058-E741-549856A52074}"/>
              </a:ext>
            </a:extLst>
          </p:cNvPr>
          <p:cNvSpPr/>
          <p:nvPr/>
        </p:nvSpPr>
        <p:spPr>
          <a:xfrm>
            <a:off x="2475781" y="1222794"/>
            <a:ext cx="2260114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 Gy), 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(56 Gy)</a:t>
            </a:r>
          </a:p>
        </p:txBody>
      </p: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1FA33DB9-773E-0A46-C925-F6EEC5FEDF0D}"/>
              </a:ext>
            </a:extLst>
          </p:cNvPr>
          <p:cNvCxnSpPr/>
          <p:nvPr/>
        </p:nvCxnSpPr>
        <p:spPr>
          <a:xfrm>
            <a:off x="2299307" y="1482817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BC274AE9-C919-4338-8B6F-72A8CBA310F4}"/>
              </a:ext>
            </a:extLst>
          </p:cNvPr>
          <p:cNvCxnSpPr/>
          <p:nvPr/>
        </p:nvCxnSpPr>
        <p:spPr>
          <a:xfrm>
            <a:off x="2299763" y="1315421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winkelte Verbindung 13">
            <a:extLst>
              <a:ext uri="{FF2B5EF4-FFF2-40B4-BE49-F238E27FC236}">
                <a16:creationId xmlns:a16="http://schemas.microsoft.com/office/drawing/2014/main" id="{AF017085-6C19-86F9-A05A-A26F938388B9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26616" y="1274119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hteck 104">
            <a:extLst>
              <a:ext uri="{FF2B5EF4-FFF2-40B4-BE49-F238E27FC236}">
                <a16:creationId xmlns:a16="http://schemas.microsoft.com/office/drawing/2014/main" id="{1AE5CBF0-318D-8F89-0223-C13A363C2A1C}"/>
              </a:ext>
            </a:extLst>
          </p:cNvPr>
          <p:cNvSpPr/>
          <p:nvPr/>
        </p:nvSpPr>
        <p:spPr>
          <a:xfrm>
            <a:off x="1232280" y="327799"/>
            <a:ext cx="1641038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2015 </a:t>
            </a:r>
          </a:p>
        </p:txBody>
      </p:sp>
      <p:cxnSp>
        <p:nvCxnSpPr>
          <p:cNvPr id="106" name="Gewinkelte Verbindung 13">
            <a:extLst>
              <a:ext uri="{FF2B5EF4-FFF2-40B4-BE49-F238E27FC236}">
                <a16:creationId xmlns:a16="http://schemas.microsoft.com/office/drawing/2014/main" id="{22FC74F2-40AF-FC10-BAE3-E273104A979E}"/>
              </a:ext>
            </a:extLst>
          </p:cNvPr>
          <p:cNvCxnSpPr>
            <a:cxnSpLocks/>
            <a:endCxn id="105" idx="1"/>
          </p:cNvCxnSpPr>
          <p:nvPr/>
        </p:nvCxnSpPr>
        <p:spPr>
          <a:xfrm rot="5400000" flipH="1" flipV="1">
            <a:off x="874965" y="606060"/>
            <a:ext cx="546114" cy="168516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A6B61E9C-E653-0091-538B-84BA53976CD9}"/>
              </a:ext>
            </a:extLst>
          </p:cNvPr>
          <p:cNvCxnSpPr/>
          <p:nvPr/>
        </p:nvCxnSpPr>
        <p:spPr>
          <a:xfrm flipV="1">
            <a:off x="1058875" y="831732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r Verbinder 110">
            <a:extLst>
              <a:ext uri="{FF2B5EF4-FFF2-40B4-BE49-F238E27FC236}">
                <a16:creationId xmlns:a16="http://schemas.microsoft.com/office/drawing/2014/main" id="{6E13A9D8-4494-FDC3-5026-5C9469F54E96}"/>
              </a:ext>
            </a:extLst>
          </p:cNvPr>
          <p:cNvCxnSpPr/>
          <p:nvPr/>
        </p:nvCxnSpPr>
        <p:spPr>
          <a:xfrm flipV="1">
            <a:off x="1062050" y="661865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hteck 112">
            <a:extLst>
              <a:ext uri="{FF2B5EF4-FFF2-40B4-BE49-F238E27FC236}">
                <a16:creationId xmlns:a16="http://schemas.microsoft.com/office/drawing/2014/main" id="{0DCAC901-4E7B-4D13-F78D-9E2116BAA6F6}"/>
              </a:ext>
            </a:extLst>
          </p:cNvPr>
          <p:cNvSpPr/>
          <p:nvPr/>
        </p:nvSpPr>
        <p:spPr>
          <a:xfrm>
            <a:off x="1195051" y="2106373"/>
            <a:ext cx="1521173" cy="298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(Carboplatin, </a:t>
            </a:r>
          </a:p>
          <a:p>
            <a:r>
              <a:rPr lang="de-DE" sz="1050" dirty="0">
                <a:solidFill>
                  <a:schemeClr val="tx1"/>
                </a:solidFill>
              </a:rPr>
              <a:t>Paclitaxel, </a:t>
            </a:r>
            <a:r>
              <a:rPr lang="de-DE" sz="1050" dirty="0" err="1">
                <a:solidFill>
                  <a:schemeClr val="tx1"/>
                </a:solidFill>
              </a:rPr>
              <a:t>Bevacizumab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9BFDCD63-0104-DD8A-2CA7-38E0845C9494}"/>
              </a:ext>
            </a:extLst>
          </p:cNvPr>
          <p:cNvSpPr/>
          <p:nvPr/>
        </p:nvSpPr>
        <p:spPr>
          <a:xfrm>
            <a:off x="1195051" y="1968931"/>
            <a:ext cx="792000" cy="148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48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54730612-1201-E0A9-0B70-96FB0D0B4319}"/>
              </a:ext>
            </a:extLst>
          </p:cNvPr>
          <p:cNvSpPr/>
          <p:nvPr/>
        </p:nvSpPr>
        <p:spPr>
          <a:xfrm>
            <a:off x="182568" y="2438874"/>
            <a:ext cx="618895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9878324F-E0E1-4582-11A5-9B625B889642}"/>
              </a:ext>
            </a:extLst>
          </p:cNvPr>
          <p:cNvSpPr/>
          <p:nvPr/>
        </p:nvSpPr>
        <p:spPr>
          <a:xfrm>
            <a:off x="1210861" y="1849979"/>
            <a:ext cx="1639660" cy="1125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2012 </a:t>
            </a:r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ED492606-F52B-E8C4-0409-AE34A0DFD1E8}"/>
              </a:ext>
            </a:extLst>
          </p:cNvPr>
          <p:cNvSpPr/>
          <p:nvPr/>
        </p:nvSpPr>
        <p:spPr>
          <a:xfrm>
            <a:off x="1221698" y="3022697"/>
            <a:ext cx="1628822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2015 </a:t>
            </a:r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A44D6E02-2FFE-7141-15B2-A46D5FF1866E}"/>
              </a:ext>
            </a:extLst>
          </p:cNvPr>
          <p:cNvSpPr/>
          <p:nvPr/>
        </p:nvSpPr>
        <p:spPr>
          <a:xfrm>
            <a:off x="1217191" y="2884192"/>
            <a:ext cx="798563" cy="1463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48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CFDF8414-C125-52EF-B366-86426552669A}"/>
              </a:ext>
            </a:extLst>
          </p:cNvPr>
          <p:cNvSpPr/>
          <p:nvPr/>
        </p:nvSpPr>
        <p:spPr>
          <a:xfrm>
            <a:off x="1222431" y="2746197"/>
            <a:ext cx="1395717" cy="1463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 Gy)</a:t>
            </a:r>
          </a:p>
        </p:txBody>
      </p:sp>
      <p:cxnSp>
        <p:nvCxnSpPr>
          <p:cNvPr id="120" name="Gewinkelte Verbindung 13">
            <a:extLst>
              <a:ext uri="{FF2B5EF4-FFF2-40B4-BE49-F238E27FC236}">
                <a16:creationId xmlns:a16="http://schemas.microsoft.com/office/drawing/2014/main" id="{C9471D1C-F2DF-2229-CDF3-2D410F409F46}"/>
              </a:ext>
            </a:extLst>
          </p:cNvPr>
          <p:cNvCxnSpPr>
            <a:cxnSpLocks/>
            <a:endCxn id="116" idx="1"/>
          </p:cNvCxnSpPr>
          <p:nvPr/>
        </p:nvCxnSpPr>
        <p:spPr>
          <a:xfrm rot="5400000" flipH="1" flipV="1">
            <a:off x="865858" y="2100425"/>
            <a:ext cx="539166" cy="150840"/>
          </a:xfrm>
          <a:prstGeom prst="bentConnector2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FB7EC471-8EAC-D7D9-2CB9-4592B2DDFE1C}"/>
              </a:ext>
            </a:extLst>
          </p:cNvPr>
          <p:cNvCxnSpPr>
            <a:cxnSpLocks/>
          </p:cNvCxnSpPr>
          <p:nvPr/>
        </p:nvCxnSpPr>
        <p:spPr>
          <a:xfrm flipV="1">
            <a:off x="1060163" y="2038621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r Verbinder 121">
            <a:extLst>
              <a:ext uri="{FF2B5EF4-FFF2-40B4-BE49-F238E27FC236}">
                <a16:creationId xmlns:a16="http://schemas.microsoft.com/office/drawing/2014/main" id="{1C8603B3-12E1-D3C8-1B28-79E9B71D597A}"/>
              </a:ext>
            </a:extLst>
          </p:cNvPr>
          <p:cNvCxnSpPr/>
          <p:nvPr/>
        </p:nvCxnSpPr>
        <p:spPr>
          <a:xfrm flipV="1">
            <a:off x="1060217" y="2221091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C478E864-FAB4-40FE-EAAC-FF3735677D6F}"/>
              </a:ext>
            </a:extLst>
          </p:cNvPr>
          <p:cNvCxnSpPr/>
          <p:nvPr/>
        </p:nvCxnSpPr>
        <p:spPr>
          <a:xfrm>
            <a:off x="1061677" y="2963919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706B58A8-61C4-9A52-C848-C299EF7680B1}"/>
              </a:ext>
            </a:extLst>
          </p:cNvPr>
          <p:cNvCxnSpPr/>
          <p:nvPr/>
        </p:nvCxnSpPr>
        <p:spPr>
          <a:xfrm>
            <a:off x="1062133" y="2818218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winkelte Verbindung 13">
            <a:extLst>
              <a:ext uri="{FF2B5EF4-FFF2-40B4-BE49-F238E27FC236}">
                <a16:creationId xmlns:a16="http://schemas.microsoft.com/office/drawing/2014/main" id="{D69E999B-03C6-3EE4-47CA-A28DD49BFBBD}"/>
              </a:ext>
            </a:extLst>
          </p:cNvPr>
          <p:cNvCxnSpPr>
            <a:cxnSpLocks/>
            <a:endCxn id="117" idx="1"/>
          </p:cNvCxnSpPr>
          <p:nvPr/>
        </p:nvCxnSpPr>
        <p:spPr>
          <a:xfrm rot="16200000" flipH="1">
            <a:off x="860470" y="2750931"/>
            <a:ext cx="562766" cy="159690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aute 127">
            <a:extLst>
              <a:ext uri="{FF2B5EF4-FFF2-40B4-BE49-F238E27FC236}">
                <a16:creationId xmlns:a16="http://schemas.microsoft.com/office/drawing/2014/main" id="{A33D1124-B854-7ADD-CA50-236C6165B059}"/>
              </a:ext>
            </a:extLst>
          </p:cNvPr>
          <p:cNvSpPr/>
          <p:nvPr/>
        </p:nvSpPr>
        <p:spPr>
          <a:xfrm>
            <a:off x="966624" y="2409561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29" name="Rechteck 128">
            <a:extLst>
              <a:ext uri="{FF2B5EF4-FFF2-40B4-BE49-F238E27FC236}">
                <a16:creationId xmlns:a16="http://schemas.microsoft.com/office/drawing/2014/main" id="{F2E36777-2C57-9CE9-5725-E39455A19224}"/>
              </a:ext>
            </a:extLst>
          </p:cNvPr>
          <p:cNvSpPr/>
          <p:nvPr/>
        </p:nvSpPr>
        <p:spPr>
          <a:xfrm>
            <a:off x="199204" y="3895076"/>
            <a:ext cx="445849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9A125AC6-17E4-E59B-2E8D-1250C082D56F}"/>
              </a:ext>
            </a:extLst>
          </p:cNvPr>
          <p:cNvSpPr/>
          <p:nvPr/>
        </p:nvSpPr>
        <p:spPr>
          <a:xfrm>
            <a:off x="233271" y="962574"/>
            <a:ext cx="618895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45" name="Pfeil nach rechts 86">
            <a:extLst>
              <a:ext uri="{FF2B5EF4-FFF2-40B4-BE49-F238E27FC236}">
                <a16:creationId xmlns:a16="http://schemas.microsoft.com/office/drawing/2014/main" id="{947FFC4B-7559-A177-EC26-D14ECAFF7DF6}"/>
              </a:ext>
            </a:extLst>
          </p:cNvPr>
          <p:cNvSpPr/>
          <p:nvPr/>
        </p:nvSpPr>
        <p:spPr>
          <a:xfrm>
            <a:off x="1063278" y="901589"/>
            <a:ext cx="4733486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A2BD3A60-D4A1-28AB-2D2A-C148A6D7CCBE}"/>
              </a:ext>
            </a:extLst>
          </p:cNvPr>
          <p:cNvSpPr/>
          <p:nvPr/>
        </p:nvSpPr>
        <p:spPr>
          <a:xfrm>
            <a:off x="4341108" y="939725"/>
            <a:ext cx="1312158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2022</a:t>
            </a:r>
          </a:p>
        </p:txBody>
      </p:sp>
      <p:sp>
        <p:nvSpPr>
          <p:cNvPr id="102" name="Raute 101">
            <a:extLst>
              <a:ext uri="{FF2B5EF4-FFF2-40B4-BE49-F238E27FC236}">
                <a16:creationId xmlns:a16="http://schemas.microsoft.com/office/drawing/2014/main" id="{258F77B9-1E5E-C8DD-7A81-14601B1558F1}"/>
              </a:ext>
            </a:extLst>
          </p:cNvPr>
          <p:cNvSpPr/>
          <p:nvPr/>
        </p:nvSpPr>
        <p:spPr>
          <a:xfrm>
            <a:off x="2211464" y="941803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F9A89104-12F8-9C41-E59D-DF5FE57CB291}"/>
              </a:ext>
            </a:extLst>
          </p:cNvPr>
          <p:cNvSpPr/>
          <p:nvPr/>
        </p:nvSpPr>
        <p:spPr>
          <a:xfrm>
            <a:off x="4732054" y="1107622"/>
            <a:ext cx="853101" cy="1958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WBRT (30 Gy)</a:t>
            </a:r>
          </a:p>
        </p:txBody>
      </p:sp>
      <p:cxnSp>
        <p:nvCxnSpPr>
          <p:cNvPr id="136" name="Gerader Verbinder 135">
            <a:extLst>
              <a:ext uri="{FF2B5EF4-FFF2-40B4-BE49-F238E27FC236}">
                <a16:creationId xmlns:a16="http://schemas.microsoft.com/office/drawing/2014/main" id="{A401470D-65BE-8730-6034-75A4F506F03F}"/>
              </a:ext>
            </a:extLst>
          </p:cNvPr>
          <p:cNvCxnSpPr/>
          <p:nvPr/>
        </p:nvCxnSpPr>
        <p:spPr>
          <a:xfrm flipV="1">
            <a:off x="4584932" y="1206557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Gerader Verbinder 136">
            <a:extLst>
              <a:ext uri="{FF2B5EF4-FFF2-40B4-BE49-F238E27FC236}">
                <a16:creationId xmlns:a16="http://schemas.microsoft.com/office/drawing/2014/main" id="{D3E70FB9-A43F-3851-A1ED-79213057F034}"/>
              </a:ext>
            </a:extLst>
          </p:cNvPr>
          <p:cNvCxnSpPr>
            <a:cxnSpLocks/>
          </p:cNvCxnSpPr>
          <p:nvPr/>
        </p:nvCxnSpPr>
        <p:spPr>
          <a:xfrm>
            <a:off x="4582293" y="1098505"/>
            <a:ext cx="336" cy="113857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4" name="Pfeil nach rechts 86">
            <a:extLst>
              <a:ext uri="{FF2B5EF4-FFF2-40B4-BE49-F238E27FC236}">
                <a16:creationId xmlns:a16="http://schemas.microsoft.com/office/drawing/2014/main" id="{16B64CCE-2458-36EC-3AAC-58C9F285E5E2}"/>
              </a:ext>
            </a:extLst>
          </p:cNvPr>
          <p:cNvSpPr/>
          <p:nvPr/>
        </p:nvSpPr>
        <p:spPr>
          <a:xfrm>
            <a:off x="1057671" y="3864511"/>
            <a:ext cx="3779237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A94F341D-3E3E-6F8B-A661-7D8DE12972FE}"/>
              </a:ext>
            </a:extLst>
          </p:cNvPr>
          <p:cNvSpPr/>
          <p:nvPr/>
        </p:nvSpPr>
        <p:spPr>
          <a:xfrm>
            <a:off x="3458362" y="3902647"/>
            <a:ext cx="1312158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2018</a:t>
            </a:r>
          </a:p>
        </p:txBody>
      </p:sp>
      <p:sp>
        <p:nvSpPr>
          <p:cNvPr id="82" name="Raute 81">
            <a:extLst>
              <a:ext uri="{FF2B5EF4-FFF2-40B4-BE49-F238E27FC236}">
                <a16:creationId xmlns:a16="http://schemas.microsoft.com/office/drawing/2014/main" id="{54988134-036A-05DE-7287-C79A25811687}"/>
              </a:ext>
            </a:extLst>
          </p:cNvPr>
          <p:cNvSpPr/>
          <p:nvPr/>
        </p:nvSpPr>
        <p:spPr>
          <a:xfrm>
            <a:off x="972736" y="3903622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cxnSp>
        <p:nvCxnSpPr>
          <p:cNvPr id="138" name="Gewinkelte Verbindung 13">
            <a:extLst>
              <a:ext uri="{FF2B5EF4-FFF2-40B4-BE49-F238E27FC236}">
                <a16:creationId xmlns:a16="http://schemas.microsoft.com/office/drawing/2014/main" id="{70D58321-8B63-3FA3-D00C-9785DCE5C0A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669021" y="2140222"/>
            <a:ext cx="405821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hteck 138">
            <a:extLst>
              <a:ext uri="{FF2B5EF4-FFF2-40B4-BE49-F238E27FC236}">
                <a16:creationId xmlns:a16="http://schemas.microsoft.com/office/drawing/2014/main" id="{128D9B6B-3135-BFE7-B12C-C3B78A105971}"/>
              </a:ext>
            </a:extLst>
          </p:cNvPr>
          <p:cNvSpPr/>
          <p:nvPr/>
        </p:nvSpPr>
        <p:spPr>
          <a:xfrm>
            <a:off x="2957196" y="1958493"/>
            <a:ext cx="2236336" cy="13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2014</a:t>
            </a:r>
          </a:p>
        </p:txBody>
      </p:sp>
      <p:cxnSp>
        <p:nvCxnSpPr>
          <p:cNvPr id="142" name="Gerader Verbinder 141">
            <a:extLst>
              <a:ext uri="{FF2B5EF4-FFF2-40B4-BE49-F238E27FC236}">
                <a16:creationId xmlns:a16="http://schemas.microsoft.com/office/drawing/2014/main" id="{ECF24C55-AFDB-0EB0-98CE-13C4553DD7F7}"/>
              </a:ext>
            </a:extLst>
          </p:cNvPr>
          <p:cNvCxnSpPr/>
          <p:nvPr/>
        </p:nvCxnSpPr>
        <p:spPr>
          <a:xfrm>
            <a:off x="2783236" y="2163548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Gerader Verbinder 142">
            <a:extLst>
              <a:ext uri="{FF2B5EF4-FFF2-40B4-BE49-F238E27FC236}">
                <a16:creationId xmlns:a16="http://schemas.microsoft.com/office/drawing/2014/main" id="{58421427-49B7-2248-7957-AD9CBC5ADB15}"/>
              </a:ext>
            </a:extLst>
          </p:cNvPr>
          <p:cNvCxnSpPr/>
          <p:nvPr/>
        </p:nvCxnSpPr>
        <p:spPr>
          <a:xfrm>
            <a:off x="2783237" y="2317532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echteck 143">
            <a:extLst>
              <a:ext uri="{FF2B5EF4-FFF2-40B4-BE49-F238E27FC236}">
                <a16:creationId xmlns:a16="http://schemas.microsoft.com/office/drawing/2014/main" id="{D6395C1F-E685-94C3-BB8F-AA090F57250F}"/>
              </a:ext>
            </a:extLst>
          </p:cNvPr>
          <p:cNvSpPr/>
          <p:nvPr/>
        </p:nvSpPr>
        <p:spPr>
          <a:xfrm>
            <a:off x="2955358" y="2255668"/>
            <a:ext cx="1653155" cy="144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WBRT incl. </a:t>
            </a:r>
            <a:r>
              <a:rPr lang="de-DE" sz="1050" dirty="0" err="1">
                <a:solidFill>
                  <a:schemeClr val="tx1"/>
                </a:solidFill>
              </a:rPr>
              <a:t>meninges</a:t>
            </a:r>
            <a:r>
              <a:rPr lang="de-DE" sz="1050" dirty="0">
                <a:solidFill>
                  <a:schemeClr val="tx1"/>
                </a:solidFill>
              </a:rPr>
              <a:t> (30 Gy)</a:t>
            </a:r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FA57E147-8A4C-D78E-5DFA-064408EF1212}"/>
              </a:ext>
            </a:extLst>
          </p:cNvPr>
          <p:cNvSpPr/>
          <p:nvPr/>
        </p:nvSpPr>
        <p:spPr>
          <a:xfrm>
            <a:off x="2957045" y="2104034"/>
            <a:ext cx="844525" cy="151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51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46" name="Rechteck 145">
            <a:extLst>
              <a:ext uri="{FF2B5EF4-FFF2-40B4-BE49-F238E27FC236}">
                <a16:creationId xmlns:a16="http://schemas.microsoft.com/office/drawing/2014/main" id="{82B99EB0-CECF-9320-A3E6-8372CFFED299}"/>
              </a:ext>
            </a:extLst>
          </p:cNvPr>
          <p:cNvSpPr/>
          <p:nvPr/>
        </p:nvSpPr>
        <p:spPr>
          <a:xfrm>
            <a:off x="2463142" y="2597183"/>
            <a:ext cx="897531" cy="119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3DCRTx (36 Gy)</a:t>
            </a:r>
          </a:p>
        </p:txBody>
      </p:sp>
      <p:cxnSp>
        <p:nvCxnSpPr>
          <p:cNvPr id="147" name="Gerader Verbinder 146">
            <a:extLst>
              <a:ext uri="{FF2B5EF4-FFF2-40B4-BE49-F238E27FC236}">
                <a16:creationId xmlns:a16="http://schemas.microsoft.com/office/drawing/2014/main" id="{DC2ADB4C-4704-6B88-CF71-14B3B3F2D4EC}"/>
              </a:ext>
            </a:extLst>
          </p:cNvPr>
          <p:cNvCxnSpPr>
            <a:cxnSpLocks/>
          </p:cNvCxnSpPr>
          <p:nvPr/>
        </p:nvCxnSpPr>
        <p:spPr>
          <a:xfrm flipV="1">
            <a:off x="2345889" y="2658626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Gerader Verbinder 147">
            <a:extLst>
              <a:ext uri="{FF2B5EF4-FFF2-40B4-BE49-F238E27FC236}">
                <a16:creationId xmlns:a16="http://schemas.microsoft.com/office/drawing/2014/main" id="{A22C5D73-60D5-1775-F88A-3DAFCE085D8C}"/>
              </a:ext>
            </a:extLst>
          </p:cNvPr>
          <p:cNvCxnSpPr>
            <a:cxnSpLocks/>
          </p:cNvCxnSpPr>
          <p:nvPr/>
        </p:nvCxnSpPr>
        <p:spPr>
          <a:xfrm flipH="1">
            <a:off x="2353344" y="2568297"/>
            <a:ext cx="258" cy="885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4" name="Gewinkelte Verbindung 13">
            <a:extLst>
              <a:ext uri="{FF2B5EF4-FFF2-40B4-BE49-F238E27FC236}">
                <a16:creationId xmlns:a16="http://schemas.microsoft.com/office/drawing/2014/main" id="{78E47802-BF54-FF32-7C46-7F349F109E8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423247" y="3568253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r Verbinder 154">
            <a:extLst>
              <a:ext uri="{FF2B5EF4-FFF2-40B4-BE49-F238E27FC236}">
                <a16:creationId xmlns:a16="http://schemas.microsoft.com/office/drawing/2014/main" id="{723CFBDC-FBA9-8852-C683-FDA52DFA9B07}"/>
              </a:ext>
            </a:extLst>
          </p:cNvPr>
          <p:cNvCxnSpPr/>
          <p:nvPr/>
        </p:nvCxnSpPr>
        <p:spPr>
          <a:xfrm>
            <a:off x="4606176" y="3587975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r Verbinder 155">
            <a:extLst>
              <a:ext uri="{FF2B5EF4-FFF2-40B4-BE49-F238E27FC236}">
                <a16:creationId xmlns:a16="http://schemas.microsoft.com/office/drawing/2014/main" id="{770CCEBC-6781-AA3A-5F9B-C8F919ED56FB}"/>
              </a:ext>
            </a:extLst>
          </p:cNvPr>
          <p:cNvCxnSpPr/>
          <p:nvPr/>
        </p:nvCxnSpPr>
        <p:spPr>
          <a:xfrm>
            <a:off x="4603001" y="3760698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hteck 156">
            <a:extLst>
              <a:ext uri="{FF2B5EF4-FFF2-40B4-BE49-F238E27FC236}">
                <a16:creationId xmlns:a16="http://schemas.microsoft.com/office/drawing/2014/main" id="{58D4B7A8-5FFB-C089-BB15-2275DBFEC6A9}"/>
              </a:ext>
            </a:extLst>
          </p:cNvPr>
          <p:cNvSpPr/>
          <p:nvPr/>
        </p:nvSpPr>
        <p:spPr>
          <a:xfrm>
            <a:off x="4778298" y="3703914"/>
            <a:ext cx="2267655" cy="1234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(Carboplatin, </a:t>
            </a:r>
            <a:r>
              <a:rPr lang="de-DE" sz="1050" dirty="0" err="1">
                <a:solidFill>
                  <a:schemeClr val="tx1"/>
                </a:solidFill>
              </a:rPr>
              <a:t>Pemetrexed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Afatinib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9AED2054-742B-44A3-59CA-E975B0A538AC}"/>
              </a:ext>
            </a:extLst>
          </p:cNvPr>
          <p:cNvSpPr/>
          <p:nvPr/>
        </p:nvSpPr>
        <p:spPr>
          <a:xfrm>
            <a:off x="4778585" y="3309791"/>
            <a:ext cx="2236336" cy="144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2018</a:t>
            </a:r>
          </a:p>
        </p:txBody>
      </p:sp>
      <p:sp>
        <p:nvSpPr>
          <p:cNvPr id="159" name="Rechteck 158">
            <a:extLst>
              <a:ext uri="{FF2B5EF4-FFF2-40B4-BE49-F238E27FC236}">
                <a16:creationId xmlns:a16="http://schemas.microsoft.com/office/drawing/2014/main" id="{2D7ACDB1-2C83-B2CC-E95D-AAEF3716EFC5}"/>
              </a:ext>
            </a:extLst>
          </p:cNvPr>
          <p:cNvSpPr/>
          <p:nvPr/>
        </p:nvSpPr>
        <p:spPr>
          <a:xfrm>
            <a:off x="4779985" y="3528461"/>
            <a:ext cx="835529" cy="12294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66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BBF308E7-38DA-9D4F-88D4-1662DF3943E0}"/>
              </a:ext>
            </a:extLst>
          </p:cNvPr>
          <p:cNvSpPr/>
          <p:nvPr/>
        </p:nvSpPr>
        <p:spPr>
          <a:xfrm>
            <a:off x="2958957" y="4234190"/>
            <a:ext cx="897531" cy="1319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(16 Gy)</a:t>
            </a:r>
          </a:p>
        </p:txBody>
      </p:sp>
      <p:cxnSp>
        <p:nvCxnSpPr>
          <p:cNvPr id="163" name="Gerader Verbinder 162">
            <a:extLst>
              <a:ext uri="{FF2B5EF4-FFF2-40B4-BE49-F238E27FC236}">
                <a16:creationId xmlns:a16="http://schemas.microsoft.com/office/drawing/2014/main" id="{4580E58C-065C-D7A7-4639-53628A5DF45B}"/>
              </a:ext>
            </a:extLst>
          </p:cNvPr>
          <p:cNvCxnSpPr>
            <a:cxnSpLocks/>
          </p:cNvCxnSpPr>
          <p:nvPr/>
        </p:nvCxnSpPr>
        <p:spPr>
          <a:xfrm flipV="1">
            <a:off x="2845211" y="4299858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Gerader Verbinder 163">
            <a:extLst>
              <a:ext uri="{FF2B5EF4-FFF2-40B4-BE49-F238E27FC236}">
                <a16:creationId xmlns:a16="http://schemas.microsoft.com/office/drawing/2014/main" id="{4E2E4001-1ADF-8660-1D0F-3D17CFAFD7B6}"/>
              </a:ext>
            </a:extLst>
          </p:cNvPr>
          <p:cNvCxnSpPr>
            <a:cxnSpLocks/>
          </p:cNvCxnSpPr>
          <p:nvPr/>
        </p:nvCxnSpPr>
        <p:spPr>
          <a:xfrm flipH="1">
            <a:off x="2846173" y="4058844"/>
            <a:ext cx="109" cy="247710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5" name="Gewinkelte Verbindung 13">
            <a:extLst>
              <a:ext uri="{FF2B5EF4-FFF2-40B4-BE49-F238E27FC236}">
                <a16:creationId xmlns:a16="http://schemas.microsoft.com/office/drawing/2014/main" id="{1868A7F0-8FBA-C648-A375-DAEE5615EBFE}"/>
              </a:ext>
            </a:extLst>
          </p:cNvPr>
          <p:cNvCxnSpPr>
            <a:cxnSpLocks/>
          </p:cNvCxnSpPr>
          <p:nvPr/>
        </p:nvCxnSpPr>
        <p:spPr>
          <a:xfrm rot="16200000" flipH="1">
            <a:off x="959766" y="5662139"/>
            <a:ext cx="400589" cy="194283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hteck 165">
            <a:extLst>
              <a:ext uri="{FF2B5EF4-FFF2-40B4-BE49-F238E27FC236}">
                <a16:creationId xmlns:a16="http://schemas.microsoft.com/office/drawing/2014/main" id="{DF1D5F61-3B25-F4F4-B224-D70C67170ECA}"/>
              </a:ext>
            </a:extLst>
          </p:cNvPr>
          <p:cNvSpPr/>
          <p:nvPr/>
        </p:nvSpPr>
        <p:spPr>
          <a:xfrm>
            <a:off x="1247816" y="5083677"/>
            <a:ext cx="2756709" cy="2699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900" dirty="0">
                <a:solidFill>
                  <a:schemeClr val="tx1"/>
                </a:solidFill>
              </a:rPr>
              <a:t>(Cisplatin, </a:t>
            </a:r>
            <a:r>
              <a:rPr lang="de-DE" sz="900" dirty="0" err="1">
                <a:solidFill>
                  <a:schemeClr val="tx1"/>
                </a:solidFill>
              </a:rPr>
              <a:t>Pemetrexed</a:t>
            </a:r>
            <a:r>
              <a:rPr lang="de-DE" sz="900" dirty="0">
                <a:solidFill>
                  <a:schemeClr val="tx1"/>
                </a:solidFill>
              </a:rPr>
              <a:t>, </a:t>
            </a:r>
            <a:r>
              <a:rPr lang="de-DE" sz="900" dirty="0" err="1">
                <a:solidFill>
                  <a:schemeClr val="tx1"/>
                </a:solidFill>
              </a:rPr>
              <a:t>Bevacizumab</a:t>
            </a:r>
            <a:r>
              <a:rPr lang="de-DE" sz="900" dirty="0">
                <a:solidFill>
                  <a:schemeClr val="tx1"/>
                </a:solidFill>
              </a:rPr>
              <a:t>, </a:t>
            </a:r>
            <a:r>
              <a:rPr lang="de-DE" sz="900" dirty="0" err="1">
                <a:solidFill>
                  <a:schemeClr val="tx1"/>
                </a:solidFill>
              </a:rPr>
              <a:t>Atezolizumab</a:t>
            </a:r>
            <a:r>
              <a:rPr lang="de-DE" sz="900" dirty="0">
                <a:solidFill>
                  <a:schemeClr val="tx1"/>
                </a:solidFill>
              </a:rPr>
              <a:t>, </a:t>
            </a:r>
          </a:p>
          <a:p>
            <a:r>
              <a:rPr lang="de-DE" sz="900" dirty="0" err="1">
                <a:solidFill>
                  <a:schemeClr val="tx1"/>
                </a:solidFill>
              </a:rPr>
              <a:t>Docetaxel</a:t>
            </a:r>
            <a:r>
              <a:rPr lang="de-DE" sz="900" dirty="0">
                <a:solidFill>
                  <a:schemeClr val="tx1"/>
                </a:solidFill>
              </a:rPr>
              <a:t>, </a:t>
            </a:r>
            <a:r>
              <a:rPr lang="de-DE" sz="900" dirty="0" err="1">
                <a:solidFill>
                  <a:schemeClr val="tx1"/>
                </a:solidFill>
              </a:rPr>
              <a:t>Nintendanib</a:t>
            </a:r>
            <a:r>
              <a:rPr lang="de-DE" sz="900" dirty="0">
                <a:solidFill>
                  <a:schemeClr val="tx1"/>
                </a:solidFill>
              </a:rPr>
              <a:t>), </a:t>
            </a:r>
            <a:r>
              <a:rPr lang="de-DE" sz="1050" dirty="0">
                <a:solidFill>
                  <a:schemeClr val="tx1"/>
                </a:solidFill>
              </a:rPr>
              <a:t>Laser, </a:t>
            </a:r>
            <a:r>
              <a:rPr lang="de-DE" sz="1050" dirty="0" err="1">
                <a:solidFill>
                  <a:schemeClr val="tx1"/>
                </a:solidFill>
              </a:rPr>
              <a:t>IMRTx</a:t>
            </a:r>
            <a:r>
              <a:rPr lang="de-DE" sz="1050" dirty="0">
                <a:solidFill>
                  <a:schemeClr val="tx1"/>
                </a:solidFill>
              </a:rPr>
              <a:t> (40 Gy)</a:t>
            </a:r>
          </a:p>
        </p:txBody>
      </p:sp>
    </p:spTree>
    <p:extLst>
      <p:ext uri="{BB962C8B-B14F-4D97-AF65-F5344CB8AC3E}">
        <p14:creationId xmlns:p14="http://schemas.microsoft.com/office/powerpoint/2010/main" val="1060539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2" descr="pille  kostenlos Icon">
            <a:extLst>
              <a:ext uri="{FF2B5EF4-FFF2-40B4-BE49-F238E27FC236}">
                <a16:creationId xmlns:a16="http://schemas.microsoft.com/office/drawing/2014/main" id="{80E287D9-9F19-87CD-65DD-7B907FCA4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020" y="-677527"/>
            <a:ext cx="47623" cy="4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feld 64"/>
          <p:cNvSpPr txBox="1"/>
          <p:nvPr/>
        </p:nvSpPr>
        <p:spPr>
          <a:xfrm>
            <a:off x="300445" y="313509"/>
            <a:ext cx="10110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 to article:</a:t>
            </a:r>
            <a:endParaRPr lang="de-DE" dirty="0"/>
          </a:p>
          <a:p>
            <a:r>
              <a:rPr lang="en-US" b="1" dirty="0"/>
              <a:t>Long-term survival in patients with brain metastases – clinical characterization of a rare </a:t>
            </a:r>
            <a:r>
              <a:rPr lang="en-US" b="1" dirty="0" smtClean="0"/>
              <a:t>scenario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5214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Rechteck 240">
            <a:extLst>
              <a:ext uri="{FF2B5EF4-FFF2-40B4-BE49-F238E27FC236}">
                <a16:creationId xmlns:a16="http://schemas.microsoft.com/office/drawing/2014/main" id="{7F5F949F-27F5-97B1-164C-2DC16D3E3E4A}"/>
              </a:ext>
            </a:extLst>
          </p:cNvPr>
          <p:cNvSpPr/>
          <p:nvPr/>
        </p:nvSpPr>
        <p:spPr>
          <a:xfrm>
            <a:off x="91460" y="4715644"/>
            <a:ext cx="11986566" cy="1467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7" name="Rechteck 166">
            <a:extLst>
              <a:ext uri="{FF2B5EF4-FFF2-40B4-BE49-F238E27FC236}">
                <a16:creationId xmlns:a16="http://schemas.microsoft.com/office/drawing/2014/main" id="{EC9A7988-AC71-B7D5-F1FE-C548ACBB001B}"/>
              </a:ext>
            </a:extLst>
          </p:cNvPr>
          <p:cNvSpPr/>
          <p:nvPr/>
        </p:nvSpPr>
        <p:spPr>
          <a:xfrm>
            <a:off x="91033" y="3249345"/>
            <a:ext cx="11986566" cy="146717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383803-8278-93C2-B050-6AD657E6F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BF4EBFE-5C3A-B034-619A-F06087DA7491}"/>
              </a:ext>
            </a:extLst>
          </p:cNvPr>
          <p:cNvSpPr/>
          <p:nvPr/>
        </p:nvSpPr>
        <p:spPr>
          <a:xfrm>
            <a:off x="91293" y="308799"/>
            <a:ext cx="11986566" cy="146717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9F4BFDB-D6D3-C102-5832-97757222FF1E}"/>
              </a:ext>
            </a:extLst>
          </p:cNvPr>
          <p:cNvSpPr/>
          <p:nvPr/>
        </p:nvSpPr>
        <p:spPr>
          <a:xfrm>
            <a:off x="91293" y="1773729"/>
            <a:ext cx="11986566" cy="147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7720C5D6-2A1D-1658-C451-93E4D4413168}"/>
              </a:ext>
            </a:extLst>
          </p:cNvPr>
          <p:cNvCxnSpPr/>
          <p:nvPr/>
        </p:nvCxnSpPr>
        <p:spPr>
          <a:xfrm>
            <a:off x="4944231" y="301260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A357F2FF-D367-CA33-575C-C0507D4BA1F7}"/>
              </a:ext>
            </a:extLst>
          </p:cNvPr>
          <p:cNvCxnSpPr/>
          <p:nvPr/>
        </p:nvCxnSpPr>
        <p:spPr>
          <a:xfrm>
            <a:off x="5592042" y="30281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16A9ADDE-CABB-6655-D5AC-9A0B0E8AFC3E}"/>
              </a:ext>
            </a:extLst>
          </p:cNvPr>
          <p:cNvCxnSpPr/>
          <p:nvPr/>
        </p:nvCxnSpPr>
        <p:spPr>
          <a:xfrm>
            <a:off x="4294812" y="30063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983F4F74-55A7-AB7F-036D-C323A197B5EF}"/>
              </a:ext>
            </a:extLst>
          </p:cNvPr>
          <p:cNvCxnSpPr/>
          <p:nvPr/>
        </p:nvCxnSpPr>
        <p:spPr>
          <a:xfrm>
            <a:off x="2352588" y="30356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9781D752-BACF-92A5-12CC-C2DD64009E76}"/>
              </a:ext>
            </a:extLst>
          </p:cNvPr>
          <p:cNvCxnSpPr/>
          <p:nvPr/>
        </p:nvCxnSpPr>
        <p:spPr>
          <a:xfrm>
            <a:off x="3647115" y="30161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9BE703EB-B61C-1C41-C49B-5BE11BB6DC35}"/>
              </a:ext>
            </a:extLst>
          </p:cNvPr>
          <p:cNvCxnSpPr/>
          <p:nvPr/>
        </p:nvCxnSpPr>
        <p:spPr>
          <a:xfrm>
            <a:off x="2999542" y="30210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38F4F08E-0466-2F5C-AFFB-D6146C740284}"/>
              </a:ext>
            </a:extLst>
          </p:cNvPr>
          <p:cNvCxnSpPr/>
          <p:nvPr/>
        </p:nvCxnSpPr>
        <p:spPr>
          <a:xfrm>
            <a:off x="1701626" y="30520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BE46064C-59B2-734A-F957-402060EAD80B}"/>
              </a:ext>
            </a:extLst>
          </p:cNvPr>
          <p:cNvCxnSpPr/>
          <p:nvPr/>
        </p:nvCxnSpPr>
        <p:spPr>
          <a:xfrm>
            <a:off x="6239068" y="302861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F37BCB80-BE2D-3C71-3A13-4DFAE950B4B2}"/>
              </a:ext>
            </a:extLst>
          </p:cNvPr>
          <p:cNvCxnSpPr/>
          <p:nvPr/>
        </p:nvCxnSpPr>
        <p:spPr>
          <a:xfrm>
            <a:off x="6889814" y="29982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57A4A004-5986-4A82-A72D-66829A748787}"/>
              </a:ext>
            </a:extLst>
          </p:cNvPr>
          <p:cNvCxnSpPr/>
          <p:nvPr/>
        </p:nvCxnSpPr>
        <p:spPr>
          <a:xfrm>
            <a:off x="8184556" y="303132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A2A81DAA-D7CC-DF47-D9D7-45FE6EDB7F80}"/>
              </a:ext>
            </a:extLst>
          </p:cNvPr>
          <p:cNvCxnSpPr/>
          <p:nvPr/>
        </p:nvCxnSpPr>
        <p:spPr>
          <a:xfrm>
            <a:off x="8832276" y="301967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3A817C39-412F-4EA7-2E77-30F419FE7714}"/>
              </a:ext>
            </a:extLst>
          </p:cNvPr>
          <p:cNvCxnSpPr/>
          <p:nvPr/>
        </p:nvCxnSpPr>
        <p:spPr>
          <a:xfrm>
            <a:off x="9480848" y="30233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029D5D47-6580-45A6-5892-005281172310}"/>
              </a:ext>
            </a:extLst>
          </p:cNvPr>
          <p:cNvCxnSpPr/>
          <p:nvPr/>
        </p:nvCxnSpPr>
        <p:spPr>
          <a:xfrm>
            <a:off x="10127743" y="30288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2A174770-4065-7545-1D95-4AAD8B2969FC}"/>
              </a:ext>
            </a:extLst>
          </p:cNvPr>
          <p:cNvCxnSpPr/>
          <p:nvPr/>
        </p:nvCxnSpPr>
        <p:spPr>
          <a:xfrm>
            <a:off x="10778633" y="303404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C21B8E6F-113F-8244-C98C-FE6F774817A2}"/>
              </a:ext>
            </a:extLst>
          </p:cNvPr>
          <p:cNvCxnSpPr/>
          <p:nvPr/>
        </p:nvCxnSpPr>
        <p:spPr>
          <a:xfrm>
            <a:off x="11424791" y="30315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391A74F3-A7BA-1B56-9E67-6CC482267F05}"/>
              </a:ext>
            </a:extLst>
          </p:cNvPr>
          <p:cNvCxnSpPr/>
          <p:nvPr/>
        </p:nvCxnSpPr>
        <p:spPr>
          <a:xfrm>
            <a:off x="12072946" y="29654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1DA3FC01-9670-79D9-C675-18AF895CDB29}"/>
              </a:ext>
            </a:extLst>
          </p:cNvPr>
          <p:cNvCxnSpPr>
            <a:cxnSpLocks/>
          </p:cNvCxnSpPr>
          <p:nvPr/>
        </p:nvCxnSpPr>
        <p:spPr>
          <a:xfrm flipH="1">
            <a:off x="1049192" y="305851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9356E3B8-9F4C-8642-82AA-BB1FFA593790}"/>
              </a:ext>
            </a:extLst>
          </p:cNvPr>
          <p:cNvCxnSpPr/>
          <p:nvPr/>
        </p:nvCxnSpPr>
        <p:spPr>
          <a:xfrm>
            <a:off x="7536008" y="30258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47">
            <a:extLst>
              <a:ext uri="{FF2B5EF4-FFF2-40B4-BE49-F238E27FC236}">
                <a16:creationId xmlns:a16="http://schemas.microsoft.com/office/drawing/2014/main" id="{BF4C3828-3608-983F-AC97-F36BF6EE9C63}"/>
              </a:ext>
            </a:extLst>
          </p:cNvPr>
          <p:cNvSpPr/>
          <p:nvPr/>
        </p:nvSpPr>
        <p:spPr>
          <a:xfrm>
            <a:off x="5801598" y="6571970"/>
            <a:ext cx="1412793" cy="235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Years</a:t>
            </a:r>
            <a:r>
              <a:rPr lang="de-DE" sz="1050" dirty="0">
                <a:solidFill>
                  <a:schemeClr val="tx1"/>
                </a:solidFill>
              </a:rPr>
              <a:t> after </a:t>
            </a:r>
            <a:r>
              <a:rPr lang="de-DE" sz="1050" dirty="0" err="1">
                <a:solidFill>
                  <a:schemeClr val="tx1"/>
                </a:solidFill>
              </a:rPr>
              <a:t>diagnosis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4D108503-9DC8-45B4-C81E-BAF059DB3360}"/>
              </a:ext>
            </a:extLst>
          </p:cNvPr>
          <p:cNvSpPr txBox="1"/>
          <p:nvPr/>
        </p:nvSpPr>
        <p:spPr>
          <a:xfrm>
            <a:off x="2261914" y="6375536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2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8E6BD02E-A1C2-F5A9-4D19-8AD91DC9600E}"/>
              </a:ext>
            </a:extLst>
          </p:cNvPr>
          <p:cNvSpPr txBox="1"/>
          <p:nvPr/>
        </p:nvSpPr>
        <p:spPr>
          <a:xfrm>
            <a:off x="2909818" y="637780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3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5E71CE2C-1168-687C-7C62-21247C01FD18}"/>
              </a:ext>
            </a:extLst>
          </p:cNvPr>
          <p:cNvSpPr txBox="1"/>
          <p:nvPr/>
        </p:nvSpPr>
        <p:spPr>
          <a:xfrm>
            <a:off x="3557323" y="637613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4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D3FD2173-FC1C-840C-72E4-40F6E00BB422}"/>
              </a:ext>
            </a:extLst>
          </p:cNvPr>
          <p:cNvSpPr txBox="1"/>
          <p:nvPr/>
        </p:nvSpPr>
        <p:spPr>
          <a:xfrm>
            <a:off x="4206883" y="637366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5</a:t>
            </a:r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9104B028-3BC6-FA65-0C62-0DB59CB40B87}"/>
              </a:ext>
            </a:extLst>
          </p:cNvPr>
          <p:cNvCxnSpPr>
            <a:cxnSpLocks/>
          </p:cNvCxnSpPr>
          <p:nvPr/>
        </p:nvCxnSpPr>
        <p:spPr>
          <a:xfrm flipH="1">
            <a:off x="1047898" y="303132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>
            <a:extLst>
              <a:ext uri="{FF2B5EF4-FFF2-40B4-BE49-F238E27FC236}">
                <a16:creationId xmlns:a16="http://schemas.microsoft.com/office/drawing/2014/main" id="{5B7754C2-791F-8BEE-B7B2-561ADC59B729}"/>
              </a:ext>
            </a:extLst>
          </p:cNvPr>
          <p:cNvSpPr txBox="1"/>
          <p:nvPr/>
        </p:nvSpPr>
        <p:spPr>
          <a:xfrm>
            <a:off x="5499557" y="637668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7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5CBE042B-7F96-9B5D-BBEA-24FA586B6592}"/>
              </a:ext>
            </a:extLst>
          </p:cNvPr>
          <p:cNvSpPr txBox="1"/>
          <p:nvPr/>
        </p:nvSpPr>
        <p:spPr>
          <a:xfrm>
            <a:off x="6148848" y="637624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8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5715C4CE-B180-10C5-F3F3-B3DCB0C7E33B}"/>
              </a:ext>
            </a:extLst>
          </p:cNvPr>
          <p:cNvSpPr txBox="1"/>
          <p:nvPr/>
        </p:nvSpPr>
        <p:spPr>
          <a:xfrm>
            <a:off x="6800472" y="637700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9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B6C2F404-12C4-DC2F-1818-2C4C0036A6AB}"/>
              </a:ext>
            </a:extLst>
          </p:cNvPr>
          <p:cNvSpPr txBox="1"/>
          <p:nvPr/>
        </p:nvSpPr>
        <p:spPr>
          <a:xfrm>
            <a:off x="7445998" y="637576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10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409F690C-5829-DDBB-04BE-92FFD0912C42}"/>
              </a:ext>
            </a:extLst>
          </p:cNvPr>
          <p:cNvSpPr txBox="1"/>
          <p:nvPr/>
        </p:nvSpPr>
        <p:spPr>
          <a:xfrm>
            <a:off x="4851409" y="637664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6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7D7ECD1D-C48E-8B77-AEE8-39183F67D7D1}"/>
              </a:ext>
            </a:extLst>
          </p:cNvPr>
          <p:cNvSpPr txBox="1"/>
          <p:nvPr/>
        </p:nvSpPr>
        <p:spPr>
          <a:xfrm>
            <a:off x="8096277" y="637636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11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CD9B89B7-E976-4A20-B240-44B7E183597B}"/>
              </a:ext>
            </a:extLst>
          </p:cNvPr>
          <p:cNvSpPr txBox="1"/>
          <p:nvPr/>
        </p:nvSpPr>
        <p:spPr>
          <a:xfrm>
            <a:off x="8742395" y="637714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FCAA24A3-28FD-F3D9-BDEF-B0D5698DF80C}"/>
              </a:ext>
            </a:extLst>
          </p:cNvPr>
          <p:cNvSpPr txBox="1"/>
          <p:nvPr/>
        </p:nvSpPr>
        <p:spPr>
          <a:xfrm>
            <a:off x="9388168" y="637623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13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7367306A-DFE4-F8D7-1A1E-F4767E3CF808}"/>
              </a:ext>
            </a:extLst>
          </p:cNvPr>
          <p:cNvSpPr txBox="1"/>
          <p:nvPr/>
        </p:nvSpPr>
        <p:spPr>
          <a:xfrm>
            <a:off x="10035766" y="637761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14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A65FE119-EA01-5234-B907-2A952A21FA7B}"/>
              </a:ext>
            </a:extLst>
          </p:cNvPr>
          <p:cNvSpPr txBox="1"/>
          <p:nvPr/>
        </p:nvSpPr>
        <p:spPr>
          <a:xfrm>
            <a:off x="10689120" y="637570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15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A7A84C38-B6B8-F276-6552-29633C8E5E1E}"/>
              </a:ext>
            </a:extLst>
          </p:cNvPr>
          <p:cNvSpPr txBox="1"/>
          <p:nvPr/>
        </p:nvSpPr>
        <p:spPr>
          <a:xfrm>
            <a:off x="966372" y="636737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0</a:t>
            </a:r>
          </a:p>
          <a:p>
            <a:pPr algn="ctr"/>
            <a:endParaRPr lang="de-DE" sz="1400" dirty="0"/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5E9957B-6901-F901-329E-65BA22E9F4DB}"/>
              </a:ext>
            </a:extLst>
          </p:cNvPr>
          <p:cNvSpPr txBox="1"/>
          <p:nvPr/>
        </p:nvSpPr>
        <p:spPr>
          <a:xfrm>
            <a:off x="1611622" y="6373412"/>
            <a:ext cx="180000" cy="1833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95D9C89B-2882-584E-23C3-D773D15C06C4}"/>
              </a:ext>
            </a:extLst>
          </p:cNvPr>
          <p:cNvSpPr txBox="1"/>
          <p:nvPr/>
        </p:nvSpPr>
        <p:spPr>
          <a:xfrm>
            <a:off x="11335249" y="637909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16	</a:t>
            </a: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D2E7B0A5-779E-62CA-BA43-66A5E637FE01}"/>
              </a:ext>
            </a:extLst>
          </p:cNvPr>
          <p:cNvSpPr/>
          <p:nvPr/>
        </p:nvSpPr>
        <p:spPr>
          <a:xfrm>
            <a:off x="1246893" y="726844"/>
            <a:ext cx="3015389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 (40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(Paclitaxel, </a:t>
            </a:r>
            <a:r>
              <a:rPr lang="de-DE" sz="1050" dirty="0" err="1">
                <a:solidFill>
                  <a:schemeClr val="tx1"/>
                </a:solidFill>
              </a:rPr>
              <a:t>Bevacizumab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A23FAD6B-71DF-9EAF-EE68-412563320CE2}"/>
              </a:ext>
            </a:extLst>
          </p:cNvPr>
          <p:cNvSpPr/>
          <p:nvPr/>
        </p:nvSpPr>
        <p:spPr>
          <a:xfrm>
            <a:off x="1247112" y="595654"/>
            <a:ext cx="792000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60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91" name="Pfeil nach rechts 192">
            <a:extLst>
              <a:ext uri="{FF2B5EF4-FFF2-40B4-BE49-F238E27FC236}">
                <a16:creationId xmlns:a16="http://schemas.microsoft.com/office/drawing/2014/main" id="{9186D9FF-9A26-BBAD-501C-42531D638966}"/>
              </a:ext>
            </a:extLst>
          </p:cNvPr>
          <p:cNvSpPr/>
          <p:nvPr/>
        </p:nvSpPr>
        <p:spPr>
          <a:xfrm>
            <a:off x="1063957" y="905672"/>
            <a:ext cx="2451410" cy="250493"/>
          </a:xfrm>
          <a:prstGeom prst="rightArrow">
            <a:avLst>
              <a:gd name="adj1" fmla="val 52535"/>
              <a:gd name="adj2" fmla="val 50000"/>
            </a:avLst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FA41ABD8-C75D-4AA8-9543-46E269011C5D}"/>
              </a:ext>
            </a:extLst>
          </p:cNvPr>
          <p:cNvSpPr/>
          <p:nvPr/>
        </p:nvSpPr>
        <p:spPr>
          <a:xfrm>
            <a:off x="1247918" y="329154"/>
            <a:ext cx="1746712" cy="1473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Breast</a:t>
            </a:r>
            <a:r>
              <a:rPr lang="de-DE" sz="1050" dirty="0">
                <a:solidFill>
                  <a:schemeClr val="tx1"/>
                </a:solidFill>
              </a:rPr>
              <a:t> Cancer 2012</a:t>
            </a: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652F5704-2876-B08E-1838-4BD209195685}"/>
              </a:ext>
            </a:extLst>
          </p:cNvPr>
          <p:cNvSpPr/>
          <p:nvPr/>
        </p:nvSpPr>
        <p:spPr>
          <a:xfrm>
            <a:off x="1225460" y="1563918"/>
            <a:ext cx="1734600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2012 </a:t>
            </a:r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20563F4C-9966-39EC-44CC-5FA8C9D98DB6}"/>
              </a:ext>
            </a:extLst>
          </p:cNvPr>
          <p:cNvSpPr/>
          <p:nvPr/>
        </p:nvSpPr>
        <p:spPr>
          <a:xfrm>
            <a:off x="1224017" y="1391477"/>
            <a:ext cx="798563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60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A5C88952-062C-2713-1594-7C2B4B065C05}"/>
              </a:ext>
            </a:extLst>
          </p:cNvPr>
          <p:cNvSpPr/>
          <p:nvPr/>
        </p:nvSpPr>
        <p:spPr>
          <a:xfrm>
            <a:off x="1228401" y="1240107"/>
            <a:ext cx="1343788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97" name="Pfeil nach rechts 192">
            <a:extLst>
              <a:ext uri="{FF2B5EF4-FFF2-40B4-BE49-F238E27FC236}">
                <a16:creationId xmlns:a16="http://schemas.microsoft.com/office/drawing/2014/main" id="{404C6E2C-9CBE-62A1-0EAD-17AF49D01B3D}"/>
              </a:ext>
            </a:extLst>
          </p:cNvPr>
          <p:cNvSpPr/>
          <p:nvPr/>
        </p:nvSpPr>
        <p:spPr>
          <a:xfrm>
            <a:off x="1052821" y="2407789"/>
            <a:ext cx="5100470" cy="250493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2BB679BF-334B-BE9F-C2E9-B98B374E03DA}"/>
              </a:ext>
            </a:extLst>
          </p:cNvPr>
          <p:cNvSpPr/>
          <p:nvPr/>
        </p:nvSpPr>
        <p:spPr>
          <a:xfrm>
            <a:off x="1216118" y="3062225"/>
            <a:ext cx="1707599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2011 </a:t>
            </a: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AECF6C9F-8270-5F8A-6F65-7D4DB05D3A68}"/>
              </a:ext>
            </a:extLst>
          </p:cNvPr>
          <p:cNvSpPr/>
          <p:nvPr/>
        </p:nvSpPr>
        <p:spPr>
          <a:xfrm>
            <a:off x="1214675" y="2915184"/>
            <a:ext cx="798563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72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BCEBB1CA-0617-3DAC-EDAC-492A7D92C292}"/>
              </a:ext>
            </a:extLst>
          </p:cNvPr>
          <p:cNvSpPr/>
          <p:nvPr/>
        </p:nvSpPr>
        <p:spPr>
          <a:xfrm>
            <a:off x="1215883" y="2757464"/>
            <a:ext cx="1644789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 (24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4365F731-8752-C955-C09C-5EC4A8FD0712}"/>
              </a:ext>
            </a:extLst>
          </p:cNvPr>
          <p:cNvSpPr/>
          <p:nvPr/>
        </p:nvSpPr>
        <p:spPr>
          <a:xfrm>
            <a:off x="5859734" y="1954243"/>
            <a:ext cx="606937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</a:t>
            </a: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E77F318C-253E-5240-F0D1-089BD297B22D}"/>
              </a:ext>
            </a:extLst>
          </p:cNvPr>
          <p:cNvSpPr/>
          <p:nvPr/>
        </p:nvSpPr>
        <p:spPr>
          <a:xfrm>
            <a:off x="1241488" y="2240884"/>
            <a:ext cx="1844377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(Carboplatin/Paclitaxel/</a:t>
            </a:r>
            <a:r>
              <a:rPr lang="de-DE" sz="1050" dirty="0" err="1">
                <a:solidFill>
                  <a:schemeClr val="tx1"/>
                </a:solidFill>
              </a:rPr>
              <a:t>Bevacizumab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C538E3BE-C46D-878F-CB99-773C583C80D8}"/>
              </a:ext>
            </a:extLst>
          </p:cNvPr>
          <p:cNvSpPr/>
          <p:nvPr/>
        </p:nvSpPr>
        <p:spPr>
          <a:xfrm>
            <a:off x="128133" y="903680"/>
            <a:ext cx="304599" cy="2461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DBD5FFFF-B44A-2742-6384-FE415534D751}"/>
              </a:ext>
            </a:extLst>
          </p:cNvPr>
          <p:cNvSpPr/>
          <p:nvPr/>
        </p:nvSpPr>
        <p:spPr>
          <a:xfrm>
            <a:off x="137928" y="2357778"/>
            <a:ext cx="299295" cy="341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10F71D80-9FC1-20B5-F6D6-9AD17A3F50DA}"/>
              </a:ext>
            </a:extLst>
          </p:cNvPr>
          <p:cNvCxnSpPr/>
          <p:nvPr/>
        </p:nvCxnSpPr>
        <p:spPr>
          <a:xfrm>
            <a:off x="1047933" y="1478056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r Verbinder 124">
            <a:extLst>
              <a:ext uri="{FF2B5EF4-FFF2-40B4-BE49-F238E27FC236}">
                <a16:creationId xmlns:a16="http://schemas.microsoft.com/office/drawing/2014/main" id="{41FA653E-06CE-DEE9-EE09-8E790324861A}"/>
              </a:ext>
            </a:extLst>
          </p:cNvPr>
          <p:cNvCxnSpPr/>
          <p:nvPr/>
        </p:nvCxnSpPr>
        <p:spPr>
          <a:xfrm>
            <a:off x="1048389" y="1327799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winkelte Verbindung 13">
            <a:extLst>
              <a:ext uri="{FF2B5EF4-FFF2-40B4-BE49-F238E27FC236}">
                <a16:creationId xmlns:a16="http://schemas.microsoft.com/office/drawing/2014/main" id="{ED6BC362-BE90-D249-6347-955643B461F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81707" y="1302483"/>
            <a:ext cx="525289" cy="17650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A13E22FF-7E0B-CED2-7F8B-5B083991D9E7}"/>
              </a:ext>
            </a:extLst>
          </p:cNvPr>
          <p:cNvCxnSpPr/>
          <p:nvPr/>
        </p:nvCxnSpPr>
        <p:spPr>
          <a:xfrm>
            <a:off x="1047990" y="3007173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D4239068-9267-9C5B-2C86-34C197C8A762}"/>
              </a:ext>
            </a:extLst>
          </p:cNvPr>
          <p:cNvCxnSpPr/>
          <p:nvPr/>
        </p:nvCxnSpPr>
        <p:spPr>
          <a:xfrm>
            <a:off x="1048446" y="2847391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winkelte Verbindung 13">
            <a:extLst>
              <a:ext uri="{FF2B5EF4-FFF2-40B4-BE49-F238E27FC236}">
                <a16:creationId xmlns:a16="http://schemas.microsoft.com/office/drawing/2014/main" id="{4B6586E6-CE13-E6CE-6FA3-7DF4B4E5E5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875064" y="2805870"/>
            <a:ext cx="525289" cy="16634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hteck 129">
            <a:extLst>
              <a:ext uri="{FF2B5EF4-FFF2-40B4-BE49-F238E27FC236}">
                <a16:creationId xmlns:a16="http://schemas.microsoft.com/office/drawing/2014/main" id="{85D322A9-EFDF-71A9-137B-22DC679CCC95}"/>
              </a:ext>
            </a:extLst>
          </p:cNvPr>
          <p:cNvSpPr/>
          <p:nvPr/>
        </p:nvSpPr>
        <p:spPr>
          <a:xfrm>
            <a:off x="1240038" y="2081435"/>
            <a:ext cx="792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72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131" name="Gerader Verbinder 130">
            <a:extLst>
              <a:ext uri="{FF2B5EF4-FFF2-40B4-BE49-F238E27FC236}">
                <a16:creationId xmlns:a16="http://schemas.microsoft.com/office/drawing/2014/main" id="{7D2221B9-8C70-FED7-6375-0FA0CD5BF463}"/>
              </a:ext>
            </a:extLst>
          </p:cNvPr>
          <p:cNvCxnSpPr>
            <a:cxnSpLocks/>
          </p:cNvCxnSpPr>
          <p:nvPr/>
        </p:nvCxnSpPr>
        <p:spPr>
          <a:xfrm flipH="1">
            <a:off x="5756933" y="2036828"/>
            <a:ext cx="424" cy="42680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68490A9D-BB17-D2C8-A0E5-D928DEAAF1D1}"/>
              </a:ext>
            </a:extLst>
          </p:cNvPr>
          <p:cNvCxnSpPr/>
          <p:nvPr/>
        </p:nvCxnSpPr>
        <p:spPr>
          <a:xfrm flipV="1">
            <a:off x="5756103" y="2042685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hteck 138">
            <a:extLst>
              <a:ext uri="{FF2B5EF4-FFF2-40B4-BE49-F238E27FC236}">
                <a16:creationId xmlns:a16="http://schemas.microsoft.com/office/drawing/2014/main" id="{A4170C37-5919-4A72-521E-61B3F5A57CF6}"/>
              </a:ext>
            </a:extLst>
          </p:cNvPr>
          <p:cNvSpPr/>
          <p:nvPr/>
        </p:nvSpPr>
        <p:spPr>
          <a:xfrm>
            <a:off x="1244865" y="1940097"/>
            <a:ext cx="2237360" cy="126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2011 </a:t>
            </a:r>
          </a:p>
        </p:txBody>
      </p:sp>
      <p:cxnSp>
        <p:nvCxnSpPr>
          <p:cNvPr id="141" name="Gewinkelte Verbindung 13">
            <a:extLst>
              <a:ext uri="{FF2B5EF4-FFF2-40B4-BE49-F238E27FC236}">
                <a16:creationId xmlns:a16="http://schemas.microsoft.com/office/drawing/2014/main" id="{1AE06649-901F-46BF-2C65-E28B7648E6F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2755" y="631758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Gewinkelte Verbindung 13">
            <a:extLst>
              <a:ext uri="{FF2B5EF4-FFF2-40B4-BE49-F238E27FC236}">
                <a16:creationId xmlns:a16="http://schemas.microsoft.com/office/drawing/2014/main" id="{9B0FFBA3-DA4B-15D6-BB4E-F7EFD044C5E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0528" y="651258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Gerader Verbinder 142">
            <a:extLst>
              <a:ext uri="{FF2B5EF4-FFF2-40B4-BE49-F238E27FC236}">
                <a16:creationId xmlns:a16="http://schemas.microsoft.com/office/drawing/2014/main" id="{177CF554-4B22-2A60-8A90-E0CABC51B241}"/>
              </a:ext>
            </a:extLst>
          </p:cNvPr>
          <p:cNvCxnSpPr/>
          <p:nvPr/>
        </p:nvCxnSpPr>
        <p:spPr>
          <a:xfrm>
            <a:off x="1070282" y="686858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79F44AF1-85A5-9E98-93CF-25E3C2570A9D}"/>
              </a:ext>
            </a:extLst>
          </p:cNvPr>
          <p:cNvCxnSpPr/>
          <p:nvPr/>
        </p:nvCxnSpPr>
        <p:spPr>
          <a:xfrm flipV="1">
            <a:off x="1053418" y="798968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Gerader Verbinder 144">
            <a:extLst>
              <a:ext uri="{FF2B5EF4-FFF2-40B4-BE49-F238E27FC236}">
                <a16:creationId xmlns:a16="http://schemas.microsoft.com/office/drawing/2014/main" id="{FECB8AA3-FD4B-476B-2F98-3D7ED23A3535}"/>
              </a:ext>
            </a:extLst>
          </p:cNvPr>
          <p:cNvCxnSpPr/>
          <p:nvPr/>
        </p:nvCxnSpPr>
        <p:spPr>
          <a:xfrm>
            <a:off x="1067107" y="817033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0C1880C4-E504-F803-0152-89809086DACA}"/>
              </a:ext>
            </a:extLst>
          </p:cNvPr>
          <p:cNvCxnSpPr/>
          <p:nvPr/>
        </p:nvCxnSpPr>
        <p:spPr>
          <a:xfrm flipV="1">
            <a:off x="1056593" y="668793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Gewinkelte Verbindung 13">
            <a:extLst>
              <a:ext uri="{FF2B5EF4-FFF2-40B4-BE49-F238E27FC236}">
                <a16:creationId xmlns:a16="http://schemas.microsoft.com/office/drawing/2014/main" id="{3879D14E-0425-62F0-F0DF-B519EB72305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6134" y="2088891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Gewinkelte Verbindung 13">
            <a:extLst>
              <a:ext uri="{FF2B5EF4-FFF2-40B4-BE49-F238E27FC236}">
                <a16:creationId xmlns:a16="http://schemas.microsoft.com/office/drawing/2014/main" id="{B67AD514-BA3E-5429-9E15-298F8491618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3907" y="2108391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C5F5733E-EAA8-A133-E5DF-038D75D86783}"/>
              </a:ext>
            </a:extLst>
          </p:cNvPr>
          <p:cNvCxnSpPr/>
          <p:nvPr/>
        </p:nvCxnSpPr>
        <p:spPr>
          <a:xfrm>
            <a:off x="1073661" y="2163041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C2168ABF-D6AC-27DF-5004-C699340A88D2}"/>
              </a:ext>
            </a:extLst>
          </p:cNvPr>
          <p:cNvCxnSpPr/>
          <p:nvPr/>
        </p:nvCxnSpPr>
        <p:spPr>
          <a:xfrm flipV="1">
            <a:off x="1056797" y="2329126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rader Verbinder 150">
            <a:extLst>
              <a:ext uri="{FF2B5EF4-FFF2-40B4-BE49-F238E27FC236}">
                <a16:creationId xmlns:a16="http://schemas.microsoft.com/office/drawing/2014/main" id="{566EBE54-225F-6910-A48C-C378A9A17124}"/>
              </a:ext>
            </a:extLst>
          </p:cNvPr>
          <p:cNvCxnSpPr/>
          <p:nvPr/>
        </p:nvCxnSpPr>
        <p:spPr>
          <a:xfrm>
            <a:off x="1070486" y="2347191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Gerader Verbinder 151">
            <a:extLst>
              <a:ext uri="{FF2B5EF4-FFF2-40B4-BE49-F238E27FC236}">
                <a16:creationId xmlns:a16="http://schemas.microsoft.com/office/drawing/2014/main" id="{96775F5D-6D71-70BE-6B54-8A3D77740A97}"/>
              </a:ext>
            </a:extLst>
          </p:cNvPr>
          <p:cNvCxnSpPr/>
          <p:nvPr/>
        </p:nvCxnSpPr>
        <p:spPr>
          <a:xfrm flipV="1">
            <a:off x="1059972" y="2144976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aute 152">
            <a:extLst>
              <a:ext uri="{FF2B5EF4-FFF2-40B4-BE49-F238E27FC236}">
                <a16:creationId xmlns:a16="http://schemas.microsoft.com/office/drawing/2014/main" id="{3CCFE2A8-1203-D343-2766-6E84A0BDEE7A}"/>
              </a:ext>
            </a:extLst>
          </p:cNvPr>
          <p:cNvSpPr/>
          <p:nvPr/>
        </p:nvSpPr>
        <p:spPr>
          <a:xfrm>
            <a:off x="968480" y="949167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54" name="Raute 153">
            <a:extLst>
              <a:ext uri="{FF2B5EF4-FFF2-40B4-BE49-F238E27FC236}">
                <a16:creationId xmlns:a16="http://schemas.microsoft.com/office/drawing/2014/main" id="{51A6CB51-F46B-01D0-9961-C94A92CF0447}"/>
              </a:ext>
            </a:extLst>
          </p:cNvPr>
          <p:cNvSpPr/>
          <p:nvPr/>
        </p:nvSpPr>
        <p:spPr>
          <a:xfrm>
            <a:off x="964536" y="2447474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55" name="Rechteck 154">
            <a:extLst>
              <a:ext uri="{FF2B5EF4-FFF2-40B4-BE49-F238E27FC236}">
                <a16:creationId xmlns:a16="http://schemas.microsoft.com/office/drawing/2014/main" id="{CBDC8F1F-17F3-00FE-057E-852B134EC0A1}"/>
              </a:ext>
            </a:extLst>
          </p:cNvPr>
          <p:cNvSpPr/>
          <p:nvPr/>
        </p:nvSpPr>
        <p:spPr>
          <a:xfrm>
            <a:off x="1247576" y="467239"/>
            <a:ext cx="2237360" cy="1264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2012 </a:t>
            </a:r>
          </a:p>
        </p:txBody>
      </p:sp>
      <p:sp>
        <p:nvSpPr>
          <p:cNvPr id="157" name="Rechteck 156">
            <a:extLst>
              <a:ext uri="{FF2B5EF4-FFF2-40B4-BE49-F238E27FC236}">
                <a16:creationId xmlns:a16="http://schemas.microsoft.com/office/drawing/2014/main" id="{243B2F67-E8C3-293E-4AB5-D7B02B810FCC}"/>
              </a:ext>
            </a:extLst>
          </p:cNvPr>
          <p:cNvSpPr/>
          <p:nvPr/>
        </p:nvSpPr>
        <p:spPr>
          <a:xfrm>
            <a:off x="2127383" y="948582"/>
            <a:ext cx="1279215" cy="166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2015</a:t>
            </a:r>
          </a:p>
        </p:txBody>
      </p:sp>
      <p:sp>
        <p:nvSpPr>
          <p:cNvPr id="159" name="Rechteck 158">
            <a:extLst>
              <a:ext uri="{FF2B5EF4-FFF2-40B4-BE49-F238E27FC236}">
                <a16:creationId xmlns:a16="http://schemas.microsoft.com/office/drawing/2014/main" id="{6BC2038F-487A-2DC7-E4B3-606C6695558B}"/>
              </a:ext>
            </a:extLst>
          </p:cNvPr>
          <p:cNvSpPr/>
          <p:nvPr/>
        </p:nvSpPr>
        <p:spPr>
          <a:xfrm>
            <a:off x="4754274" y="2444940"/>
            <a:ext cx="1279215" cy="166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2018</a:t>
            </a:r>
          </a:p>
        </p:txBody>
      </p:sp>
      <p:sp>
        <p:nvSpPr>
          <p:cNvPr id="165" name="Rechteck 164">
            <a:extLst>
              <a:ext uri="{FF2B5EF4-FFF2-40B4-BE49-F238E27FC236}">
                <a16:creationId xmlns:a16="http://schemas.microsoft.com/office/drawing/2014/main" id="{66142D44-2EDC-21DE-B069-13D1B75A42AF}"/>
              </a:ext>
            </a:extLst>
          </p:cNvPr>
          <p:cNvSpPr/>
          <p:nvPr/>
        </p:nvSpPr>
        <p:spPr>
          <a:xfrm>
            <a:off x="1246894" y="330201"/>
            <a:ext cx="1747736" cy="1539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Breast</a:t>
            </a:r>
            <a:r>
              <a:rPr lang="de-DE" sz="1050" dirty="0">
                <a:solidFill>
                  <a:schemeClr val="tx1"/>
                </a:solidFill>
              </a:rPr>
              <a:t> Cancer 2012</a:t>
            </a:r>
          </a:p>
        </p:txBody>
      </p:sp>
      <p:sp>
        <p:nvSpPr>
          <p:cNvPr id="166" name="Rechteck 165">
            <a:extLst>
              <a:ext uri="{FF2B5EF4-FFF2-40B4-BE49-F238E27FC236}">
                <a16:creationId xmlns:a16="http://schemas.microsoft.com/office/drawing/2014/main" id="{E74BB93D-F19A-EB35-4426-6E1E52B53450}"/>
              </a:ext>
            </a:extLst>
          </p:cNvPr>
          <p:cNvSpPr/>
          <p:nvPr/>
        </p:nvSpPr>
        <p:spPr>
          <a:xfrm>
            <a:off x="1246893" y="1805202"/>
            <a:ext cx="1662923" cy="147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2011</a:t>
            </a:r>
          </a:p>
        </p:txBody>
      </p:sp>
      <p:sp>
        <p:nvSpPr>
          <p:cNvPr id="169" name="Rechteck 168">
            <a:extLst>
              <a:ext uri="{FF2B5EF4-FFF2-40B4-BE49-F238E27FC236}">
                <a16:creationId xmlns:a16="http://schemas.microsoft.com/office/drawing/2014/main" id="{8914A2C0-4EF7-87D0-7A1F-87B1B9B6D17D}"/>
              </a:ext>
            </a:extLst>
          </p:cNvPr>
          <p:cNvSpPr/>
          <p:nvPr/>
        </p:nvSpPr>
        <p:spPr>
          <a:xfrm>
            <a:off x="151752" y="3893304"/>
            <a:ext cx="618895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0" name="Rechteck 169">
            <a:extLst>
              <a:ext uri="{FF2B5EF4-FFF2-40B4-BE49-F238E27FC236}">
                <a16:creationId xmlns:a16="http://schemas.microsoft.com/office/drawing/2014/main" id="{A9461F43-9A48-60CD-B4A9-A5F8D191BCB7}"/>
              </a:ext>
            </a:extLst>
          </p:cNvPr>
          <p:cNvSpPr/>
          <p:nvPr/>
        </p:nvSpPr>
        <p:spPr>
          <a:xfrm>
            <a:off x="1251315" y="3692009"/>
            <a:ext cx="1729892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(Carboplatin/</a:t>
            </a:r>
            <a:r>
              <a:rPr lang="de-DE" sz="1050" dirty="0" err="1">
                <a:solidFill>
                  <a:schemeClr val="tx1"/>
                </a:solidFill>
              </a:rPr>
              <a:t>Vinorelbine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71" name="Rechteck 170">
            <a:extLst>
              <a:ext uri="{FF2B5EF4-FFF2-40B4-BE49-F238E27FC236}">
                <a16:creationId xmlns:a16="http://schemas.microsoft.com/office/drawing/2014/main" id="{A813B2A7-0C5D-EB6D-3168-23B0E79DB037}"/>
              </a:ext>
            </a:extLst>
          </p:cNvPr>
          <p:cNvSpPr/>
          <p:nvPr/>
        </p:nvSpPr>
        <p:spPr>
          <a:xfrm>
            <a:off x="1250553" y="3534676"/>
            <a:ext cx="792000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50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2" name="Rechteck 171">
            <a:extLst>
              <a:ext uri="{FF2B5EF4-FFF2-40B4-BE49-F238E27FC236}">
                <a16:creationId xmlns:a16="http://schemas.microsoft.com/office/drawing/2014/main" id="{221C07D5-747F-3943-2CCF-0E405FEEC903}"/>
              </a:ext>
            </a:extLst>
          </p:cNvPr>
          <p:cNvSpPr/>
          <p:nvPr/>
        </p:nvSpPr>
        <p:spPr>
          <a:xfrm>
            <a:off x="1251720" y="4498705"/>
            <a:ext cx="1660200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2015 </a:t>
            </a:r>
          </a:p>
        </p:txBody>
      </p:sp>
      <p:sp>
        <p:nvSpPr>
          <p:cNvPr id="173" name="Rechteck 172">
            <a:extLst>
              <a:ext uri="{FF2B5EF4-FFF2-40B4-BE49-F238E27FC236}">
                <a16:creationId xmlns:a16="http://schemas.microsoft.com/office/drawing/2014/main" id="{457D1F57-4FDD-B94B-D814-87689EC755EE}"/>
              </a:ext>
            </a:extLst>
          </p:cNvPr>
          <p:cNvSpPr/>
          <p:nvPr/>
        </p:nvSpPr>
        <p:spPr>
          <a:xfrm>
            <a:off x="1253786" y="4336949"/>
            <a:ext cx="854567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4" name="Rechteck 173">
            <a:extLst>
              <a:ext uri="{FF2B5EF4-FFF2-40B4-BE49-F238E27FC236}">
                <a16:creationId xmlns:a16="http://schemas.microsoft.com/office/drawing/2014/main" id="{86F63BFE-F075-910B-3A23-9D500A720208}"/>
              </a:ext>
            </a:extLst>
          </p:cNvPr>
          <p:cNvSpPr/>
          <p:nvPr/>
        </p:nvSpPr>
        <p:spPr>
          <a:xfrm>
            <a:off x="1258170" y="4172877"/>
            <a:ext cx="1191761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5" name="Rechteck 174">
            <a:extLst>
              <a:ext uri="{FF2B5EF4-FFF2-40B4-BE49-F238E27FC236}">
                <a16:creationId xmlns:a16="http://schemas.microsoft.com/office/drawing/2014/main" id="{90351EF2-D2B6-1119-7D29-0D67874F1F3A}"/>
              </a:ext>
            </a:extLst>
          </p:cNvPr>
          <p:cNvSpPr/>
          <p:nvPr/>
        </p:nvSpPr>
        <p:spPr>
          <a:xfrm>
            <a:off x="3064107" y="4162202"/>
            <a:ext cx="993167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sp>
        <p:nvSpPr>
          <p:cNvPr id="176" name="Rechteck 175">
            <a:extLst>
              <a:ext uri="{FF2B5EF4-FFF2-40B4-BE49-F238E27FC236}">
                <a16:creationId xmlns:a16="http://schemas.microsoft.com/office/drawing/2014/main" id="{312D61A8-C3E5-0EE6-EC1D-E5F15024B36A}"/>
              </a:ext>
            </a:extLst>
          </p:cNvPr>
          <p:cNvSpPr/>
          <p:nvPr/>
        </p:nvSpPr>
        <p:spPr>
          <a:xfrm>
            <a:off x="1062316" y="3917919"/>
            <a:ext cx="3062772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Rechteck 176">
            <a:extLst>
              <a:ext uri="{FF2B5EF4-FFF2-40B4-BE49-F238E27FC236}">
                <a16:creationId xmlns:a16="http://schemas.microsoft.com/office/drawing/2014/main" id="{EDC5B359-5A3B-C494-301C-5CD37C6F657C}"/>
              </a:ext>
            </a:extLst>
          </p:cNvPr>
          <p:cNvSpPr/>
          <p:nvPr/>
        </p:nvSpPr>
        <p:spPr>
          <a:xfrm>
            <a:off x="1252940" y="3404055"/>
            <a:ext cx="2139384" cy="1513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</a:t>
            </a:r>
          </a:p>
        </p:txBody>
      </p:sp>
      <p:sp>
        <p:nvSpPr>
          <p:cNvPr id="178" name="Rechteck 177">
            <a:extLst>
              <a:ext uri="{FF2B5EF4-FFF2-40B4-BE49-F238E27FC236}">
                <a16:creationId xmlns:a16="http://schemas.microsoft.com/office/drawing/2014/main" id="{FC9A0A98-BA84-A867-2732-8F47D426B15E}"/>
              </a:ext>
            </a:extLst>
          </p:cNvPr>
          <p:cNvSpPr/>
          <p:nvPr/>
        </p:nvSpPr>
        <p:spPr>
          <a:xfrm>
            <a:off x="1249398" y="3264286"/>
            <a:ext cx="1641038" cy="1553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2011</a:t>
            </a:r>
          </a:p>
        </p:txBody>
      </p:sp>
      <p:cxnSp>
        <p:nvCxnSpPr>
          <p:cNvPr id="179" name="Gerader Verbinder 178">
            <a:extLst>
              <a:ext uri="{FF2B5EF4-FFF2-40B4-BE49-F238E27FC236}">
                <a16:creationId xmlns:a16="http://schemas.microsoft.com/office/drawing/2014/main" id="{E15514B7-9BA0-DDA1-5BDD-07FADA04734B}"/>
              </a:ext>
            </a:extLst>
          </p:cNvPr>
          <p:cNvCxnSpPr/>
          <p:nvPr/>
        </p:nvCxnSpPr>
        <p:spPr>
          <a:xfrm>
            <a:off x="1060773" y="4425123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Gerader Verbinder 179">
            <a:extLst>
              <a:ext uri="{FF2B5EF4-FFF2-40B4-BE49-F238E27FC236}">
                <a16:creationId xmlns:a16="http://schemas.microsoft.com/office/drawing/2014/main" id="{19FB3231-5B11-3D52-6D22-94C19B1F6613}"/>
              </a:ext>
            </a:extLst>
          </p:cNvPr>
          <p:cNvCxnSpPr/>
          <p:nvPr/>
        </p:nvCxnSpPr>
        <p:spPr>
          <a:xfrm>
            <a:off x="1061229" y="4262955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winkelte Verbindung 13">
            <a:extLst>
              <a:ext uri="{FF2B5EF4-FFF2-40B4-BE49-F238E27FC236}">
                <a16:creationId xmlns:a16="http://schemas.microsoft.com/office/drawing/2014/main" id="{95376DEE-7A55-439F-787E-2D77F7C5C378}"/>
              </a:ext>
            </a:extLst>
          </p:cNvPr>
          <p:cNvCxnSpPr>
            <a:cxnSpLocks/>
            <a:stCxn id="190" idx="2"/>
            <a:endCxn id="172" idx="1"/>
          </p:cNvCxnSpPr>
          <p:nvPr/>
        </p:nvCxnSpPr>
        <p:spPr>
          <a:xfrm rot="16200000" flipH="1">
            <a:off x="894747" y="4231193"/>
            <a:ext cx="518571" cy="195375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Gewinkelte Verbindung 13">
            <a:extLst>
              <a:ext uri="{FF2B5EF4-FFF2-40B4-BE49-F238E27FC236}">
                <a16:creationId xmlns:a16="http://schemas.microsoft.com/office/drawing/2014/main" id="{2A404B75-DE07-B9A2-5378-D3EEFD004914}"/>
              </a:ext>
            </a:extLst>
          </p:cNvPr>
          <p:cNvCxnSpPr>
            <a:cxnSpLocks/>
          </p:cNvCxnSpPr>
          <p:nvPr/>
        </p:nvCxnSpPr>
        <p:spPr>
          <a:xfrm rot="16200000" flipH="1">
            <a:off x="2896474" y="4080836"/>
            <a:ext cx="203148" cy="131264"/>
          </a:xfrm>
          <a:prstGeom prst="bentConnector2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Rechteck 182">
            <a:extLst>
              <a:ext uri="{FF2B5EF4-FFF2-40B4-BE49-F238E27FC236}">
                <a16:creationId xmlns:a16="http://schemas.microsoft.com/office/drawing/2014/main" id="{C9A5475E-905D-B1CA-D615-147948087B16}"/>
              </a:ext>
            </a:extLst>
          </p:cNvPr>
          <p:cNvSpPr/>
          <p:nvPr/>
        </p:nvSpPr>
        <p:spPr>
          <a:xfrm>
            <a:off x="3465934" y="3888555"/>
            <a:ext cx="660627" cy="178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2015</a:t>
            </a:r>
          </a:p>
        </p:txBody>
      </p:sp>
      <p:cxnSp>
        <p:nvCxnSpPr>
          <p:cNvPr id="184" name="Gewinkelte Verbindung 13">
            <a:extLst>
              <a:ext uri="{FF2B5EF4-FFF2-40B4-BE49-F238E27FC236}">
                <a16:creationId xmlns:a16="http://schemas.microsoft.com/office/drawing/2014/main" id="{BC957A25-2839-7F68-D890-E625C14C0F4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9278" y="3570344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Gewinkelte Verbindung 13">
            <a:extLst>
              <a:ext uri="{FF2B5EF4-FFF2-40B4-BE49-F238E27FC236}">
                <a16:creationId xmlns:a16="http://schemas.microsoft.com/office/drawing/2014/main" id="{12645611-5FFB-4D2B-0CB2-B35433F0B8C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4670" y="3589844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Gerader Verbinder 185">
            <a:extLst>
              <a:ext uri="{FF2B5EF4-FFF2-40B4-BE49-F238E27FC236}">
                <a16:creationId xmlns:a16="http://schemas.microsoft.com/office/drawing/2014/main" id="{E0C0FA22-1A2C-D12D-DA94-780449A41C37}"/>
              </a:ext>
            </a:extLst>
          </p:cNvPr>
          <p:cNvCxnSpPr/>
          <p:nvPr/>
        </p:nvCxnSpPr>
        <p:spPr>
          <a:xfrm>
            <a:off x="1076805" y="3630208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r Verbinder 186">
            <a:extLst>
              <a:ext uri="{FF2B5EF4-FFF2-40B4-BE49-F238E27FC236}">
                <a16:creationId xmlns:a16="http://schemas.microsoft.com/office/drawing/2014/main" id="{A7C5FB2C-46CA-9338-2F89-DD53F29CF378}"/>
              </a:ext>
            </a:extLst>
          </p:cNvPr>
          <p:cNvCxnSpPr/>
          <p:nvPr/>
        </p:nvCxnSpPr>
        <p:spPr>
          <a:xfrm flipV="1">
            <a:off x="1059941" y="3767721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Gerader Verbinder 187">
            <a:extLst>
              <a:ext uri="{FF2B5EF4-FFF2-40B4-BE49-F238E27FC236}">
                <a16:creationId xmlns:a16="http://schemas.microsoft.com/office/drawing/2014/main" id="{5ABAFCE7-AF30-2C4E-D59C-C7FC1FB16ABB}"/>
              </a:ext>
            </a:extLst>
          </p:cNvPr>
          <p:cNvCxnSpPr/>
          <p:nvPr/>
        </p:nvCxnSpPr>
        <p:spPr>
          <a:xfrm>
            <a:off x="1073630" y="3785786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Gerader Verbinder 188">
            <a:extLst>
              <a:ext uri="{FF2B5EF4-FFF2-40B4-BE49-F238E27FC236}">
                <a16:creationId xmlns:a16="http://schemas.microsoft.com/office/drawing/2014/main" id="{9CFB1CCE-D3CD-2E05-D18F-D4382CD49BA8}"/>
              </a:ext>
            </a:extLst>
          </p:cNvPr>
          <p:cNvCxnSpPr/>
          <p:nvPr/>
        </p:nvCxnSpPr>
        <p:spPr>
          <a:xfrm flipV="1">
            <a:off x="1063116" y="3612143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Raute 189">
            <a:extLst>
              <a:ext uri="{FF2B5EF4-FFF2-40B4-BE49-F238E27FC236}">
                <a16:creationId xmlns:a16="http://schemas.microsoft.com/office/drawing/2014/main" id="{27FDA060-1981-4D55-E6FA-389722F8CC74}"/>
              </a:ext>
            </a:extLst>
          </p:cNvPr>
          <p:cNvSpPr/>
          <p:nvPr/>
        </p:nvSpPr>
        <p:spPr>
          <a:xfrm>
            <a:off x="966345" y="3890672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243" name="Rechteck 242">
            <a:extLst>
              <a:ext uri="{FF2B5EF4-FFF2-40B4-BE49-F238E27FC236}">
                <a16:creationId xmlns:a16="http://schemas.microsoft.com/office/drawing/2014/main" id="{0017642C-90C5-827E-8CB5-CB8D0A3CAB76}"/>
              </a:ext>
            </a:extLst>
          </p:cNvPr>
          <p:cNvSpPr/>
          <p:nvPr/>
        </p:nvSpPr>
        <p:spPr>
          <a:xfrm>
            <a:off x="128133" y="5362569"/>
            <a:ext cx="618895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44" name="Rechteck 243">
            <a:extLst>
              <a:ext uri="{FF2B5EF4-FFF2-40B4-BE49-F238E27FC236}">
                <a16:creationId xmlns:a16="http://schemas.microsoft.com/office/drawing/2014/main" id="{5CC011A6-D6A6-8AE8-24A8-5FC740A4EA23}"/>
              </a:ext>
            </a:extLst>
          </p:cNvPr>
          <p:cNvSpPr/>
          <p:nvPr/>
        </p:nvSpPr>
        <p:spPr>
          <a:xfrm>
            <a:off x="1240325" y="5156873"/>
            <a:ext cx="424184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(Paclitaxel, Carboplatin, </a:t>
            </a:r>
            <a:r>
              <a:rPr lang="de-DE" sz="1050" dirty="0" err="1">
                <a:solidFill>
                  <a:schemeClr val="tx1"/>
                </a:solidFill>
              </a:rPr>
              <a:t>Bevacizumab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45" name="Rechteck 244">
            <a:extLst>
              <a:ext uri="{FF2B5EF4-FFF2-40B4-BE49-F238E27FC236}">
                <a16:creationId xmlns:a16="http://schemas.microsoft.com/office/drawing/2014/main" id="{2705A609-0D00-467E-4C28-A224A8A98A6F}"/>
              </a:ext>
            </a:extLst>
          </p:cNvPr>
          <p:cNvSpPr/>
          <p:nvPr/>
        </p:nvSpPr>
        <p:spPr>
          <a:xfrm>
            <a:off x="1239563" y="4999540"/>
            <a:ext cx="792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46" name="Rechteck 245">
            <a:extLst>
              <a:ext uri="{FF2B5EF4-FFF2-40B4-BE49-F238E27FC236}">
                <a16:creationId xmlns:a16="http://schemas.microsoft.com/office/drawing/2014/main" id="{F26F2D0D-5291-62EE-BF10-BDD05325A1A2}"/>
              </a:ext>
            </a:extLst>
          </p:cNvPr>
          <p:cNvSpPr/>
          <p:nvPr/>
        </p:nvSpPr>
        <p:spPr>
          <a:xfrm>
            <a:off x="1240730" y="5963569"/>
            <a:ext cx="16602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2015 </a:t>
            </a:r>
          </a:p>
        </p:txBody>
      </p:sp>
      <p:sp>
        <p:nvSpPr>
          <p:cNvPr id="247" name="Rechteck 246">
            <a:extLst>
              <a:ext uri="{FF2B5EF4-FFF2-40B4-BE49-F238E27FC236}">
                <a16:creationId xmlns:a16="http://schemas.microsoft.com/office/drawing/2014/main" id="{B6DB0019-9D20-CACB-9693-42BFD96FFB12}"/>
              </a:ext>
            </a:extLst>
          </p:cNvPr>
          <p:cNvSpPr/>
          <p:nvPr/>
        </p:nvSpPr>
        <p:spPr>
          <a:xfrm>
            <a:off x="1242796" y="5801813"/>
            <a:ext cx="854567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48" name="Rechteck 247">
            <a:extLst>
              <a:ext uri="{FF2B5EF4-FFF2-40B4-BE49-F238E27FC236}">
                <a16:creationId xmlns:a16="http://schemas.microsoft.com/office/drawing/2014/main" id="{6D404245-BB64-BCEF-1A6F-D758C04CE8BA}"/>
              </a:ext>
            </a:extLst>
          </p:cNvPr>
          <p:cNvSpPr/>
          <p:nvPr/>
        </p:nvSpPr>
        <p:spPr>
          <a:xfrm>
            <a:off x="1247180" y="5637741"/>
            <a:ext cx="1191761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49" name="Rechteck 248">
            <a:extLst>
              <a:ext uri="{FF2B5EF4-FFF2-40B4-BE49-F238E27FC236}">
                <a16:creationId xmlns:a16="http://schemas.microsoft.com/office/drawing/2014/main" id="{9142FF6C-0A74-D543-21EE-0790D739AD3A}"/>
              </a:ext>
            </a:extLst>
          </p:cNvPr>
          <p:cNvSpPr/>
          <p:nvPr/>
        </p:nvSpPr>
        <p:spPr>
          <a:xfrm>
            <a:off x="3273248" y="5627066"/>
            <a:ext cx="993167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sp>
        <p:nvSpPr>
          <p:cNvPr id="250" name="Rechteck 249">
            <a:extLst>
              <a:ext uri="{FF2B5EF4-FFF2-40B4-BE49-F238E27FC236}">
                <a16:creationId xmlns:a16="http://schemas.microsoft.com/office/drawing/2014/main" id="{EE80FD9D-C964-9A19-9046-F78DA5604FAE}"/>
              </a:ext>
            </a:extLst>
          </p:cNvPr>
          <p:cNvSpPr/>
          <p:nvPr/>
        </p:nvSpPr>
        <p:spPr>
          <a:xfrm>
            <a:off x="1051472" y="5383442"/>
            <a:ext cx="2845311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Rechteck 250">
            <a:extLst>
              <a:ext uri="{FF2B5EF4-FFF2-40B4-BE49-F238E27FC236}">
                <a16:creationId xmlns:a16="http://schemas.microsoft.com/office/drawing/2014/main" id="{CCEC41FD-B2CA-54DC-FC5F-91C8D4000348}"/>
              </a:ext>
            </a:extLst>
          </p:cNvPr>
          <p:cNvSpPr/>
          <p:nvPr/>
        </p:nvSpPr>
        <p:spPr>
          <a:xfrm>
            <a:off x="1241950" y="4868919"/>
            <a:ext cx="2139384" cy="151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</a:t>
            </a:r>
          </a:p>
        </p:txBody>
      </p:sp>
      <p:sp>
        <p:nvSpPr>
          <p:cNvPr id="252" name="Rechteck 251">
            <a:extLst>
              <a:ext uri="{FF2B5EF4-FFF2-40B4-BE49-F238E27FC236}">
                <a16:creationId xmlns:a16="http://schemas.microsoft.com/office/drawing/2014/main" id="{4A8E02A2-12A0-DC5A-491B-B2757B41D7DF}"/>
              </a:ext>
            </a:extLst>
          </p:cNvPr>
          <p:cNvSpPr/>
          <p:nvPr/>
        </p:nvSpPr>
        <p:spPr>
          <a:xfrm>
            <a:off x="1240398" y="4729233"/>
            <a:ext cx="1641038" cy="155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2015 </a:t>
            </a:r>
          </a:p>
        </p:txBody>
      </p:sp>
      <p:cxnSp>
        <p:nvCxnSpPr>
          <p:cNvPr id="253" name="Gerader Verbinder 252">
            <a:extLst>
              <a:ext uri="{FF2B5EF4-FFF2-40B4-BE49-F238E27FC236}">
                <a16:creationId xmlns:a16="http://schemas.microsoft.com/office/drawing/2014/main" id="{26192E95-0CAF-6A39-3637-89CA33D19B62}"/>
              </a:ext>
            </a:extLst>
          </p:cNvPr>
          <p:cNvCxnSpPr/>
          <p:nvPr/>
        </p:nvCxnSpPr>
        <p:spPr>
          <a:xfrm>
            <a:off x="1049783" y="5889987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Gerader Verbinder 253">
            <a:extLst>
              <a:ext uri="{FF2B5EF4-FFF2-40B4-BE49-F238E27FC236}">
                <a16:creationId xmlns:a16="http://schemas.microsoft.com/office/drawing/2014/main" id="{AD2E4EFE-5286-820B-B258-0DA2CB071153}"/>
              </a:ext>
            </a:extLst>
          </p:cNvPr>
          <p:cNvCxnSpPr/>
          <p:nvPr/>
        </p:nvCxnSpPr>
        <p:spPr>
          <a:xfrm>
            <a:off x="1050239" y="5727819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Gewinkelte Verbindung 13">
            <a:extLst>
              <a:ext uri="{FF2B5EF4-FFF2-40B4-BE49-F238E27FC236}">
                <a16:creationId xmlns:a16="http://schemas.microsoft.com/office/drawing/2014/main" id="{9C4006E9-A814-1387-A874-01DEE80C35DA}"/>
              </a:ext>
            </a:extLst>
          </p:cNvPr>
          <p:cNvCxnSpPr>
            <a:cxnSpLocks/>
            <a:stCxn id="264" idx="2"/>
            <a:endCxn id="246" idx="1"/>
          </p:cNvCxnSpPr>
          <p:nvPr/>
        </p:nvCxnSpPr>
        <p:spPr>
          <a:xfrm rot="16200000" flipH="1">
            <a:off x="883757" y="5696057"/>
            <a:ext cx="518571" cy="195375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Gewinkelte Verbindung 13">
            <a:extLst>
              <a:ext uri="{FF2B5EF4-FFF2-40B4-BE49-F238E27FC236}">
                <a16:creationId xmlns:a16="http://schemas.microsoft.com/office/drawing/2014/main" id="{823C102F-07FB-A460-640C-867F21813FBD}"/>
              </a:ext>
            </a:extLst>
          </p:cNvPr>
          <p:cNvCxnSpPr>
            <a:cxnSpLocks/>
            <a:endCxn id="249" idx="1"/>
          </p:cNvCxnSpPr>
          <p:nvPr/>
        </p:nvCxnSpPr>
        <p:spPr>
          <a:xfrm rot="16200000" flipH="1">
            <a:off x="3106042" y="5549322"/>
            <a:ext cx="203148" cy="131264"/>
          </a:xfrm>
          <a:prstGeom prst="bentConnector2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Rechteck 256">
            <a:extLst>
              <a:ext uri="{FF2B5EF4-FFF2-40B4-BE49-F238E27FC236}">
                <a16:creationId xmlns:a16="http://schemas.microsoft.com/office/drawing/2014/main" id="{F5D1612A-A4B5-005C-318E-87C7FBC50D6C}"/>
              </a:ext>
            </a:extLst>
          </p:cNvPr>
          <p:cNvSpPr/>
          <p:nvPr/>
        </p:nvSpPr>
        <p:spPr>
          <a:xfrm>
            <a:off x="3233978" y="5349186"/>
            <a:ext cx="617380" cy="178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2019</a:t>
            </a:r>
          </a:p>
        </p:txBody>
      </p:sp>
      <p:cxnSp>
        <p:nvCxnSpPr>
          <p:cNvPr id="258" name="Gewinkelte Verbindung 13">
            <a:extLst>
              <a:ext uri="{FF2B5EF4-FFF2-40B4-BE49-F238E27FC236}">
                <a16:creationId xmlns:a16="http://schemas.microsoft.com/office/drawing/2014/main" id="{DE7592AF-119D-764F-35E6-F805B6EE22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68288" y="5035208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Gewinkelte Verbindung 13">
            <a:extLst>
              <a:ext uri="{FF2B5EF4-FFF2-40B4-BE49-F238E27FC236}">
                <a16:creationId xmlns:a16="http://schemas.microsoft.com/office/drawing/2014/main" id="{C2476AFC-4C28-038E-829F-E6058495144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3680" y="5054708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Gerader Verbinder 259">
            <a:extLst>
              <a:ext uri="{FF2B5EF4-FFF2-40B4-BE49-F238E27FC236}">
                <a16:creationId xmlns:a16="http://schemas.microsoft.com/office/drawing/2014/main" id="{F5437C0E-F988-68BD-DCAF-17A8F82E10FF}"/>
              </a:ext>
            </a:extLst>
          </p:cNvPr>
          <p:cNvCxnSpPr/>
          <p:nvPr/>
        </p:nvCxnSpPr>
        <p:spPr>
          <a:xfrm>
            <a:off x="1065815" y="5095072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Gerader Verbinder 260">
            <a:extLst>
              <a:ext uri="{FF2B5EF4-FFF2-40B4-BE49-F238E27FC236}">
                <a16:creationId xmlns:a16="http://schemas.microsoft.com/office/drawing/2014/main" id="{3AAD22E0-161D-85A7-53B3-3987AF8C7F09}"/>
              </a:ext>
            </a:extLst>
          </p:cNvPr>
          <p:cNvCxnSpPr/>
          <p:nvPr/>
        </p:nvCxnSpPr>
        <p:spPr>
          <a:xfrm flipV="1">
            <a:off x="1048951" y="5232585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Gerader Verbinder 261">
            <a:extLst>
              <a:ext uri="{FF2B5EF4-FFF2-40B4-BE49-F238E27FC236}">
                <a16:creationId xmlns:a16="http://schemas.microsoft.com/office/drawing/2014/main" id="{6D26457A-0E27-C1F1-2277-AE418A744F42}"/>
              </a:ext>
            </a:extLst>
          </p:cNvPr>
          <p:cNvCxnSpPr/>
          <p:nvPr/>
        </p:nvCxnSpPr>
        <p:spPr>
          <a:xfrm>
            <a:off x="1062640" y="5250650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Gerader Verbinder 262">
            <a:extLst>
              <a:ext uri="{FF2B5EF4-FFF2-40B4-BE49-F238E27FC236}">
                <a16:creationId xmlns:a16="http://schemas.microsoft.com/office/drawing/2014/main" id="{C786F5C2-699D-A801-0612-383528562D86}"/>
              </a:ext>
            </a:extLst>
          </p:cNvPr>
          <p:cNvCxnSpPr/>
          <p:nvPr/>
        </p:nvCxnSpPr>
        <p:spPr>
          <a:xfrm flipV="1">
            <a:off x="1052126" y="5077007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Raute 263">
            <a:extLst>
              <a:ext uri="{FF2B5EF4-FFF2-40B4-BE49-F238E27FC236}">
                <a16:creationId xmlns:a16="http://schemas.microsoft.com/office/drawing/2014/main" id="{A420061A-5120-02D0-5655-B358C140B47D}"/>
              </a:ext>
            </a:extLst>
          </p:cNvPr>
          <p:cNvSpPr/>
          <p:nvPr/>
        </p:nvSpPr>
        <p:spPr>
          <a:xfrm>
            <a:off x="955355" y="5355536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</p:spTree>
    <p:extLst>
      <p:ext uri="{BB962C8B-B14F-4D97-AF65-F5344CB8AC3E}">
        <p14:creationId xmlns:p14="http://schemas.microsoft.com/office/powerpoint/2010/main" val="3512797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chteck 135">
            <a:extLst>
              <a:ext uri="{FF2B5EF4-FFF2-40B4-BE49-F238E27FC236}">
                <a16:creationId xmlns:a16="http://schemas.microsoft.com/office/drawing/2014/main" id="{DE74CEF3-1DF1-FDCA-44DA-2A99E7F93440}"/>
              </a:ext>
            </a:extLst>
          </p:cNvPr>
          <p:cNvSpPr/>
          <p:nvPr/>
        </p:nvSpPr>
        <p:spPr>
          <a:xfrm>
            <a:off x="85398" y="4713944"/>
            <a:ext cx="11986566" cy="1467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234893-E776-B69B-BACA-BE137BFB8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4645"/>
            <a:ext cx="10515600" cy="4351338"/>
          </a:xfrm>
        </p:spPr>
        <p:txBody>
          <a:bodyPr/>
          <a:lstStyle/>
          <a:p>
            <a:endParaRPr lang="de-DE"/>
          </a:p>
        </p:txBody>
      </p:sp>
      <p:sp>
        <p:nvSpPr>
          <p:cNvPr id="5" name="Gleichschenkliges Dreieck 4">
            <a:extLst>
              <a:ext uri="{FF2B5EF4-FFF2-40B4-BE49-F238E27FC236}">
                <a16:creationId xmlns:a16="http://schemas.microsoft.com/office/drawing/2014/main" id="{8C2B6FEE-EFD5-7B3A-28E1-6F37D704C758}"/>
              </a:ext>
            </a:extLst>
          </p:cNvPr>
          <p:cNvSpPr/>
          <p:nvPr/>
        </p:nvSpPr>
        <p:spPr>
          <a:xfrm rot="5400000">
            <a:off x="1049628" y="2037639"/>
            <a:ext cx="205137" cy="179414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4BF4EDD-2305-2518-528C-DD50542A799A}"/>
              </a:ext>
            </a:extLst>
          </p:cNvPr>
          <p:cNvSpPr/>
          <p:nvPr/>
        </p:nvSpPr>
        <p:spPr>
          <a:xfrm>
            <a:off x="85398" y="1774184"/>
            <a:ext cx="11986566" cy="1467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4C644FD-EF89-A09D-919C-37915EE0213A}"/>
              </a:ext>
            </a:extLst>
          </p:cNvPr>
          <p:cNvSpPr/>
          <p:nvPr/>
        </p:nvSpPr>
        <p:spPr>
          <a:xfrm>
            <a:off x="86170" y="3241405"/>
            <a:ext cx="11986566" cy="147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50DA0FA-347E-32B4-2C82-EBC3CD97580B}"/>
              </a:ext>
            </a:extLst>
          </p:cNvPr>
          <p:cNvSpPr/>
          <p:nvPr/>
        </p:nvSpPr>
        <p:spPr>
          <a:xfrm>
            <a:off x="85398" y="297896"/>
            <a:ext cx="11986566" cy="147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26E4774-B2FE-B48B-310E-CA67BE056274}"/>
              </a:ext>
            </a:extLst>
          </p:cNvPr>
          <p:cNvCxnSpPr/>
          <p:nvPr/>
        </p:nvCxnSpPr>
        <p:spPr>
          <a:xfrm>
            <a:off x="1701626" y="28615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84E011D7-037D-0BF7-9790-6ED167170AF6}"/>
              </a:ext>
            </a:extLst>
          </p:cNvPr>
          <p:cNvCxnSpPr/>
          <p:nvPr/>
        </p:nvCxnSpPr>
        <p:spPr>
          <a:xfrm>
            <a:off x="2352588" y="28451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77C0EA12-BCBA-8F36-C428-B1A94832B470}"/>
              </a:ext>
            </a:extLst>
          </p:cNvPr>
          <p:cNvCxnSpPr/>
          <p:nvPr/>
        </p:nvCxnSpPr>
        <p:spPr>
          <a:xfrm>
            <a:off x="2999542" y="28305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F03529D9-AF1B-F076-FD61-78914FA2EC0A}"/>
              </a:ext>
            </a:extLst>
          </p:cNvPr>
          <p:cNvCxnSpPr/>
          <p:nvPr/>
        </p:nvCxnSpPr>
        <p:spPr>
          <a:xfrm>
            <a:off x="3647115" y="2825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F24E0AFD-1D90-EB29-C9CA-767E98104FEC}"/>
              </a:ext>
            </a:extLst>
          </p:cNvPr>
          <p:cNvCxnSpPr/>
          <p:nvPr/>
        </p:nvCxnSpPr>
        <p:spPr>
          <a:xfrm>
            <a:off x="4944231" y="282210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8AC81D2-4CC6-717F-15F0-15786E2ADEBE}"/>
              </a:ext>
            </a:extLst>
          </p:cNvPr>
          <p:cNvCxnSpPr/>
          <p:nvPr/>
        </p:nvCxnSpPr>
        <p:spPr>
          <a:xfrm>
            <a:off x="5592042" y="2837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199A7ADF-BA01-B032-E4E5-CA5529808ABA}"/>
              </a:ext>
            </a:extLst>
          </p:cNvPr>
          <p:cNvCxnSpPr/>
          <p:nvPr/>
        </p:nvCxnSpPr>
        <p:spPr>
          <a:xfrm>
            <a:off x="6239068" y="283811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37746A72-9AA5-141D-FC0F-EA711BDFA50C}"/>
              </a:ext>
            </a:extLst>
          </p:cNvPr>
          <p:cNvCxnSpPr/>
          <p:nvPr/>
        </p:nvCxnSpPr>
        <p:spPr>
          <a:xfrm>
            <a:off x="6889814" y="28077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B6E68551-65DC-A983-7537-0D69DEDCE079}"/>
              </a:ext>
            </a:extLst>
          </p:cNvPr>
          <p:cNvCxnSpPr/>
          <p:nvPr/>
        </p:nvCxnSpPr>
        <p:spPr>
          <a:xfrm>
            <a:off x="7536008" y="28353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41AA32EF-28E9-E8F0-81C9-A1B6EFAE3E2E}"/>
              </a:ext>
            </a:extLst>
          </p:cNvPr>
          <p:cNvCxnSpPr/>
          <p:nvPr/>
        </p:nvCxnSpPr>
        <p:spPr>
          <a:xfrm>
            <a:off x="8184556" y="284082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E40B1936-313A-69C3-7F72-D29EEE3C090B}"/>
              </a:ext>
            </a:extLst>
          </p:cNvPr>
          <p:cNvCxnSpPr/>
          <p:nvPr/>
        </p:nvCxnSpPr>
        <p:spPr>
          <a:xfrm>
            <a:off x="8832276" y="282917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D32031F1-0C37-30A3-AF07-738058405249}"/>
              </a:ext>
            </a:extLst>
          </p:cNvPr>
          <p:cNvCxnSpPr/>
          <p:nvPr/>
        </p:nvCxnSpPr>
        <p:spPr>
          <a:xfrm>
            <a:off x="9480848" y="28328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169B2B32-FF82-85D4-1538-9BB7D637018C}"/>
              </a:ext>
            </a:extLst>
          </p:cNvPr>
          <p:cNvCxnSpPr/>
          <p:nvPr/>
        </p:nvCxnSpPr>
        <p:spPr>
          <a:xfrm>
            <a:off x="10127743" y="28383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6249B49F-818D-0F2F-F157-D02165B887EA}"/>
              </a:ext>
            </a:extLst>
          </p:cNvPr>
          <p:cNvCxnSpPr/>
          <p:nvPr/>
        </p:nvCxnSpPr>
        <p:spPr>
          <a:xfrm>
            <a:off x="10778633" y="284354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6907D771-F6BB-ADF7-8D92-850BA79F052E}"/>
              </a:ext>
            </a:extLst>
          </p:cNvPr>
          <p:cNvCxnSpPr/>
          <p:nvPr/>
        </p:nvCxnSpPr>
        <p:spPr>
          <a:xfrm>
            <a:off x="11424791" y="28410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D3F084F1-81B9-EF21-F7FF-BAD80AE2031C}"/>
              </a:ext>
            </a:extLst>
          </p:cNvPr>
          <p:cNvCxnSpPr/>
          <p:nvPr/>
        </p:nvCxnSpPr>
        <p:spPr>
          <a:xfrm>
            <a:off x="12072946" y="27749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F0962AF-9A87-EDC1-0AC0-E3708F237166}"/>
              </a:ext>
            </a:extLst>
          </p:cNvPr>
          <p:cNvCxnSpPr/>
          <p:nvPr/>
        </p:nvCxnSpPr>
        <p:spPr>
          <a:xfrm>
            <a:off x="4294812" y="28158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>
            <a:extLst>
              <a:ext uri="{FF2B5EF4-FFF2-40B4-BE49-F238E27FC236}">
                <a16:creationId xmlns:a16="http://schemas.microsoft.com/office/drawing/2014/main" id="{A6B89DD3-144A-7231-F428-3D22BBA4198C}"/>
              </a:ext>
            </a:extLst>
          </p:cNvPr>
          <p:cNvSpPr/>
          <p:nvPr/>
        </p:nvSpPr>
        <p:spPr>
          <a:xfrm>
            <a:off x="5801598" y="6571970"/>
            <a:ext cx="1412793" cy="235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Years</a:t>
            </a:r>
            <a:r>
              <a:rPr lang="de-DE" sz="1050" dirty="0">
                <a:solidFill>
                  <a:schemeClr val="tx1"/>
                </a:solidFill>
              </a:rPr>
              <a:t> after </a:t>
            </a:r>
            <a:r>
              <a:rPr lang="de-DE" sz="1050" dirty="0" err="1">
                <a:solidFill>
                  <a:schemeClr val="tx1"/>
                </a:solidFill>
              </a:rPr>
              <a:t>diagnosis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B200E72-E35B-171D-131C-CE68673F2BAB}"/>
              </a:ext>
            </a:extLst>
          </p:cNvPr>
          <p:cNvSpPr txBox="1"/>
          <p:nvPr/>
        </p:nvSpPr>
        <p:spPr>
          <a:xfrm>
            <a:off x="2261914" y="6375536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2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9918306-550B-1385-C2F2-28C73CE76342}"/>
              </a:ext>
            </a:extLst>
          </p:cNvPr>
          <p:cNvSpPr txBox="1"/>
          <p:nvPr/>
        </p:nvSpPr>
        <p:spPr>
          <a:xfrm>
            <a:off x="2909818" y="637780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3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5B6B418-4962-A60E-5587-13DEC5A6A71B}"/>
              </a:ext>
            </a:extLst>
          </p:cNvPr>
          <p:cNvSpPr txBox="1"/>
          <p:nvPr/>
        </p:nvSpPr>
        <p:spPr>
          <a:xfrm>
            <a:off x="3557323" y="637613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4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3689A3DF-1C8B-66C1-BA58-0B7E24C58FE9}"/>
              </a:ext>
            </a:extLst>
          </p:cNvPr>
          <p:cNvSpPr txBox="1"/>
          <p:nvPr/>
        </p:nvSpPr>
        <p:spPr>
          <a:xfrm>
            <a:off x="4206883" y="637366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5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0CD0D957-C7E6-EBAE-864D-E2BAEBC39A4D}"/>
              </a:ext>
            </a:extLst>
          </p:cNvPr>
          <p:cNvCxnSpPr>
            <a:cxnSpLocks/>
          </p:cNvCxnSpPr>
          <p:nvPr/>
        </p:nvCxnSpPr>
        <p:spPr>
          <a:xfrm flipH="1">
            <a:off x="1047898" y="299984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9A6C935F-0E9D-52A3-F834-492F8A016AA4}"/>
              </a:ext>
            </a:extLst>
          </p:cNvPr>
          <p:cNvSpPr txBox="1"/>
          <p:nvPr/>
        </p:nvSpPr>
        <p:spPr>
          <a:xfrm>
            <a:off x="5499557" y="637668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7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88B47C3F-C413-C6C2-4DD5-51A39591E842}"/>
              </a:ext>
            </a:extLst>
          </p:cNvPr>
          <p:cNvSpPr txBox="1"/>
          <p:nvPr/>
        </p:nvSpPr>
        <p:spPr>
          <a:xfrm>
            <a:off x="6148848" y="637624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8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019941C7-0A53-B310-B1E3-D62931685398}"/>
              </a:ext>
            </a:extLst>
          </p:cNvPr>
          <p:cNvSpPr txBox="1"/>
          <p:nvPr/>
        </p:nvSpPr>
        <p:spPr>
          <a:xfrm>
            <a:off x="6800472" y="637700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9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8A738FCA-6208-3AB6-15A1-7AAA147974C4}"/>
              </a:ext>
            </a:extLst>
          </p:cNvPr>
          <p:cNvSpPr txBox="1"/>
          <p:nvPr/>
        </p:nvSpPr>
        <p:spPr>
          <a:xfrm>
            <a:off x="7445998" y="637576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10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33617CDE-63FB-1126-A1D6-4F4FC38172DA}"/>
              </a:ext>
            </a:extLst>
          </p:cNvPr>
          <p:cNvSpPr txBox="1"/>
          <p:nvPr/>
        </p:nvSpPr>
        <p:spPr>
          <a:xfrm>
            <a:off x="4851409" y="637664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6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7095A6E5-432F-AA07-A121-C7AC1FBA51E1}"/>
              </a:ext>
            </a:extLst>
          </p:cNvPr>
          <p:cNvSpPr txBox="1"/>
          <p:nvPr/>
        </p:nvSpPr>
        <p:spPr>
          <a:xfrm>
            <a:off x="8096277" y="637636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11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90082CA-1A7C-DED5-261F-F31899177CF6}"/>
              </a:ext>
            </a:extLst>
          </p:cNvPr>
          <p:cNvSpPr txBox="1"/>
          <p:nvPr/>
        </p:nvSpPr>
        <p:spPr>
          <a:xfrm>
            <a:off x="8742395" y="637714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AFA1D979-5F10-D3BC-AA74-FC460D55FC51}"/>
              </a:ext>
            </a:extLst>
          </p:cNvPr>
          <p:cNvSpPr txBox="1"/>
          <p:nvPr/>
        </p:nvSpPr>
        <p:spPr>
          <a:xfrm>
            <a:off x="9388168" y="637623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13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31E97772-AED7-A4F3-94B7-49F4426B60B0}"/>
              </a:ext>
            </a:extLst>
          </p:cNvPr>
          <p:cNvSpPr/>
          <p:nvPr/>
        </p:nvSpPr>
        <p:spPr>
          <a:xfrm>
            <a:off x="1233134" y="333070"/>
            <a:ext cx="1748456" cy="1585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Breast</a:t>
            </a:r>
            <a:r>
              <a:rPr lang="de-DE" sz="1050" dirty="0">
                <a:solidFill>
                  <a:schemeClr val="tx1"/>
                </a:solidFill>
              </a:rPr>
              <a:t> Cancer 2011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6EF7E215-F21D-C61C-D949-7845A2CCE9C8}"/>
              </a:ext>
            </a:extLst>
          </p:cNvPr>
          <p:cNvSpPr/>
          <p:nvPr/>
        </p:nvSpPr>
        <p:spPr>
          <a:xfrm>
            <a:off x="139352" y="1016372"/>
            <a:ext cx="649511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8AC9175B-9301-C2A6-D660-4C39CAE575CA}"/>
              </a:ext>
            </a:extLst>
          </p:cNvPr>
          <p:cNvSpPr txBox="1"/>
          <p:nvPr/>
        </p:nvSpPr>
        <p:spPr>
          <a:xfrm>
            <a:off x="10035766" y="637761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14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A47402F3-5EBD-588A-CAA7-8D9FF2B7330F}"/>
              </a:ext>
            </a:extLst>
          </p:cNvPr>
          <p:cNvSpPr txBox="1"/>
          <p:nvPr/>
        </p:nvSpPr>
        <p:spPr>
          <a:xfrm>
            <a:off x="10689120" y="637570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15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1C8067C6-6641-34C2-FE93-5355EFEA5CFC}"/>
              </a:ext>
            </a:extLst>
          </p:cNvPr>
          <p:cNvSpPr txBox="1"/>
          <p:nvPr/>
        </p:nvSpPr>
        <p:spPr>
          <a:xfrm>
            <a:off x="966372" y="636737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0</a:t>
            </a:r>
          </a:p>
          <a:p>
            <a:pPr algn="ctr"/>
            <a:endParaRPr lang="de-DE" sz="14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71845D8D-D266-BF60-EE93-42055546B1DC}"/>
              </a:ext>
            </a:extLst>
          </p:cNvPr>
          <p:cNvSpPr/>
          <p:nvPr/>
        </p:nvSpPr>
        <p:spPr>
          <a:xfrm>
            <a:off x="2898957" y="4515267"/>
            <a:ext cx="166444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2014 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D288E113-935F-2226-AECC-CB1BF48FF3F3}"/>
              </a:ext>
            </a:extLst>
          </p:cNvPr>
          <p:cNvSpPr/>
          <p:nvPr/>
        </p:nvSpPr>
        <p:spPr>
          <a:xfrm>
            <a:off x="2898957" y="4180779"/>
            <a:ext cx="1325391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(36Gy)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44ED7755-DDEE-9CF1-7958-6C1A634F8839}"/>
              </a:ext>
            </a:extLst>
          </p:cNvPr>
          <p:cNvSpPr/>
          <p:nvPr/>
        </p:nvSpPr>
        <p:spPr>
          <a:xfrm>
            <a:off x="1234670" y="3765172"/>
            <a:ext cx="1451377" cy="149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(Interferon)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71EFBDC7-95F8-2826-434E-D84CCEABD2B8}"/>
              </a:ext>
            </a:extLst>
          </p:cNvPr>
          <p:cNvSpPr/>
          <p:nvPr/>
        </p:nvSpPr>
        <p:spPr>
          <a:xfrm>
            <a:off x="1241904" y="3551298"/>
            <a:ext cx="724604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58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3" name="Pfeil nach rechts 107">
            <a:extLst>
              <a:ext uri="{FF2B5EF4-FFF2-40B4-BE49-F238E27FC236}">
                <a16:creationId xmlns:a16="http://schemas.microsoft.com/office/drawing/2014/main" id="{9F784856-EF78-2234-6948-865D7C56B16A}"/>
              </a:ext>
            </a:extLst>
          </p:cNvPr>
          <p:cNvSpPr/>
          <p:nvPr/>
        </p:nvSpPr>
        <p:spPr>
          <a:xfrm>
            <a:off x="1052089" y="3926168"/>
            <a:ext cx="4076669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B4B74D4E-A3F5-8538-EC61-1E884EED6639}"/>
              </a:ext>
            </a:extLst>
          </p:cNvPr>
          <p:cNvSpPr/>
          <p:nvPr/>
        </p:nvSpPr>
        <p:spPr>
          <a:xfrm>
            <a:off x="2899947" y="4335267"/>
            <a:ext cx="834855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60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823AB851-BA47-12ED-0B63-8EFC01C6D1B4}"/>
              </a:ext>
            </a:extLst>
          </p:cNvPr>
          <p:cNvSpPr/>
          <p:nvPr/>
        </p:nvSpPr>
        <p:spPr>
          <a:xfrm>
            <a:off x="136629" y="3980282"/>
            <a:ext cx="649511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6C98C89A-D20B-BE9A-CCCD-FE4E73BD8B3E}"/>
              </a:ext>
            </a:extLst>
          </p:cNvPr>
          <p:cNvSpPr txBox="1"/>
          <p:nvPr/>
        </p:nvSpPr>
        <p:spPr>
          <a:xfrm>
            <a:off x="1611622" y="6373412"/>
            <a:ext cx="180000" cy="1833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7596A99D-4449-AF80-A6FF-B7E0BE04EFAF}"/>
              </a:ext>
            </a:extLst>
          </p:cNvPr>
          <p:cNvSpPr txBox="1"/>
          <p:nvPr/>
        </p:nvSpPr>
        <p:spPr>
          <a:xfrm>
            <a:off x="11335249" y="637909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16	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21C6D445-F905-EC52-84AD-8196CDB0A308}"/>
              </a:ext>
            </a:extLst>
          </p:cNvPr>
          <p:cNvSpPr/>
          <p:nvPr/>
        </p:nvSpPr>
        <p:spPr>
          <a:xfrm>
            <a:off x="1238745" y="3265800"/>
            <a:ext cx="1607643" cy="1222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Melanoma</a:t>
            </a:r>
            <a:r>
              <a:rPr lang="de-DE" sz="1050" dirty="0">
                <a:solidFill>
                  <a:schemeClr val="tx1"/>
                </a:solidFill>
              </a:rPr>
              <a:t> 2012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1552A60A-F001-6C4D-A5FA-9A309BBADB62}"/>
              </a:ext>
            </a:extLst>
          </p:cNvPr>
          <p:cNvSpPr/>
          <p:nvPr/>
        </p:nvSpPr>
        <p:spPr>
          <a:xfrm>
            <a:off x="1242352" y="2146017"/>
            <a:ext cx="1470473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(Interferon)</a:t>
            </a: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E8A5C62F-FD91-8CBF-326A-BB1AA697F4AE}"/>
              </a:ext>
            </a:extLst>
          </p:cNvPr>
          <p:cNvSpPr/>
          <p:nvPr/>
        </p:nvSpPr>
        <p:spPr>
          <a:xfrm>
            <a:off x="1243655" y="1982177"/>
            <a:ext cx="792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93411DEF-9F27-C206-21B8-A2B83DACCEC0}"/>
              </a:ext>
            </a:extLst>
          </p:cNvPr>
          <p:cNvSpPr/>
          <p:nvPr/>
        </p:nvSpPr>
        <p:spPr>
          <a:xfrm>
            <a:off x="116649" y="2412321"/>
            <a:ext cx="618895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65" name="Pfeil nach rechts 192">
            <a:extLst>
              <a:ext uri="{FF2B5EF4-FFF2-40B4-BE49-F238E27FC236}">
                <a16:creationId xmlns:a16="http://schemas.microsoft.com/office/drawing/2014/main" id="{50709C83-1C2C-F865-20F9-826A0E66BBBB}"/>
              </a:ext>
            </a:extLst>
          </p:cNvPr>
          <p:cNvSpPr/>
          <p:nvPr/>
        </p:nvSpPr>
        <p:spPr>
          <a:xfrm>
            <a:off x="1053820" y="2372636"/>
            <a:ext cx="7186737" cy="250493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70A7FD56-8F8C-D366-11C0-7FF4E8132984}"/>
              </a:ext>
            </a:extLst>
          </p:cNvPr>
          <p:cNvSpPr/>
          <p:nvPr/>
        </p:nvSpPr>
        <p:spPr>
          <a:xfrm>
            <a:off x="1241904" y="1787845"/>
            <a:ext cx="1566619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Melanoma</a:t>
            </a:r>
            <a:r>
              <a:rPr lang="de-DE" sz="1050" dirty="0">
                <a:solidFill>
                  <a:schemeClr val="tx1"/>
                </a:solidFill>
              </a:rPr>
              <a:t> 2009 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00E15992-693C-B090-C25C-4009023368CB}"/>
              </a:ext>
            </a:extLst>
          </p:cNvPr>
          <p:cNvSpPr/>
          <p:nvPr/>
        </p:nvSpPr>
        <p:spPr>
          <a:xfrm>
            <a:off x="5602887" y="2857278"/>
            <a:ext cx="852943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544868A2-D750-915B-6787-623F18AC8A5E}"/>
              </a:ext>
            </a:extLst>
          </p:cNvPr>
          <p:cNvSpPr/>
          <p:nvPr/>
        </p:nvSpPr>
        <p:spPr>
          <a:xfrm>
            <a:off x="5604891" y="2692145"/>
            <a:ext cx="1143571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(60 Gy)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B1B062A4-F7F9-7AD8-F3A2-CF64EB40E7F3}"/>
              </a:ext>
            </a:extLst>
          </p:cNvPr>
          <p:cNvSpPr/>
          <p:nvPr/>
        </p:nvSpPr>
        <p:spPr>
          <a:xfrm>
            <a:off x="3678875" y="1559384"/>
            <a:ext cx="1697458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2014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4DB76923-73A8-4760-6B77-A58DD3CD4CF6}"/>
              </a:ext>
            </a:extLst>
          </p:cNvPr>
          <p:cNvSpPr/>
          <p:nvPr/>
        </p:nvSpPr>
        <p:spPr>
          <a:xfrm>
            <a:off x="3583127" y="1794449"/>
            <a:ext cx="2266048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2013 </a:t>
            </a:r>
          </a:p>
        </p:txBody>
      </p: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87B428F6-A301-0E69-3FA1-491E5D3048B7}"/>
              </a:ext>
            </a:extLst>
          </p:cNvPr>
          <p:cNvCxnSpPr/>
          <p:nvPr/>
        </p:nvCxnSpPr>
        <p:spPr>
          <a:xfrm>
            <a:off x="1071692" y="3685321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r Verbinder 90">
            <a:extLst>
              <a:ext uri="{FF2B5EF4-FFF2-40B4-BE49-F238E27FC236}">
                <a16:creationId xmlns:a16="http://schemas.microsoft.com/office/drawing/2014/main" id="{98FE3087-F1F2-879B-514D-590337A0E6F4}"/>
              </a:ext>
            </a:extLst>
          </p:cNvPr>
          <p:cNvCxnSpPr/>
          <p:nvPr/>
        </p:nvCxnSpPr>
        <p:spPr>
          <a:xfrm flipV="1">
            <a:off x="1054828" y="3851406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r Verbinder 91">
            <a:extLst>
              <a:ext uri="{FF2B5EF4-FFF2-40B4-BE49-F238E27FC236}">
                <a16:creationId xmlns:a16="http://schemas.microsoft.com/office/drawing/2014/main" id="{C89E7D6D-A92F-F65A-43AF-9964A4884270}"/>
              </a:ext>
            </a:extLst>
          </p:cNvPr>
          <p:cNvCxnSpPr/>
          <p:nvPr/>
        </p:nvCxnSpPr>
        <p:spPr>
          <a:xfrm>
            <a:off x="1068517" y="3869471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1CC55B25-1B96-5A9F-08E6-F11503E691E9}"/>
              </a:ext>
            </a:extLst>
          </p:cNvPr>
          <p:cNvCxnSpPr/>
          <p:nvPr/>
        </p:nvCxnSpPr>
        <p:spPr>
          <a:xfrm flipV="1">
            <a:off x="1058003" y="3667256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winkelte Verbindung 13">
            <a:extLst>
              <a:ext uri="{FF2B5EF4-FFF2-40B4-BE49-F238E27FC236}">
                <a16:creationId xmlns:a16="http://schemas.microsoft.com/office/drawing/2014/main" id="{003D6C47-B625-657D-8FE8-9C27748CC49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8812" y="595420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589FFB2D-6D08-AC7C-7DBF-7FFFB9FE157D}"/>
              </a:ext>
            </a:extLst>
          </p:cNvPr>
          <p:cNvCxnSpPr/>
          <p:nvPr/>
        </p:nvCxnSpPr>
        <p:spPr>
          <a:xfrm>
            <a:off x="3566907" y="1345762"/>
            <a:ext cx="92225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3">
            <a:extLst>
              <a:ext uri="{FF2B5EF4-FFF2-40B4-BE49-F238E27FC236}">
                <a16:creationId xmlns:a16="http://schemas.microsoft.com/office/drawing/2014/main" id="{F3F2E97F-7713-EFC9-29D7-BDE31F09C73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3769" y="2057615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r Verbinder 114">
            <a:extLst>
              <a:ext uri="{FF2B5EF4-FFF2-40B4-BE49-F238E27FC236}">
                <a16:creationId xmlns:a16="http://schemas.microsoft.com/office/drawing/2014/main" id="{6073493E-BA1B-BE35-201D-BFAF6FE6FE00}"/>
              </a:ext>
            </a:extLst>
          </p:cNvPr>
          <p:cNvCxnSpPr/>
          <p:nvPr/>
        </p:nvCxnSpPr>
        <p:spPr>
          <a:xfrm flipV="1">
            <a:off x="1054432" y="2232769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DAE36CB3-C545-BBFF-BF7C-C972FDFE263D}"/>
              </a:ext>
            </a:extLst>
          </p:cNvPr>
          <p:cNvCxnSpPr/>
          <p:nvPr/>
        </p:nvCxnSpPr>
        <p:spPr>
          <a:xfrm flipV="1">
            <a:off x="1057607" y="2074015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winkelte Verbindung 13">
            <a:extLst>
              <a:ext uri="{FF2B5EF4-FFF2-40B4-BE49-F238E27FC236}">
                <a16:creationId xmlns:a16="http://schemas.microsoft.com/office/drawing/2014/main" id="{008745CD-8262-1905-1950-5B582278E0A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233407" y="2074003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r Verbinder 119">
            <a:extLst>
              <a:ext uri="{FF2B5EF4-FFF2-40B4-BE49-F238E27FC236}">
                <a16:creationId xmlns:a16="http://schemas.microsoft.com/office/drawing/2014/main" id="{95F01F9B-98C3-1AF5-9CDA-042EC4D169CD}"/>
              </a:ext>
            </a:extLst>
          </p:cNvPr>
          <p:cNvCxnSpPr/>
          <p:nvPr/>
        </p:nvCxnSpPr>
        <p:spPr>
          <a:xfrm>
            <a:off x="5415588" y="2944003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685CC514-D00F-0288-4541-9252D3158333}"/>
              </a:ext>
            </a:extLst>
          </p:cNvPr>
          <p:cNvCxnSpPr/>
          <p:nvPr/>
        </p:nvCxnSpPr>
        <p:spPr>
          <a:xfrm>
            <a:off x="5416044" y="2777073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winkelte Verbindung 13">
            <a:extLst>
              <a:ext uri="{FF2B5EF4-FFF2-40B4-BE49-F238E27FC236}">
                <a16:creationId xmlns:a16="http://schemas.microsoft.com/office/drawing/2014/main" id="{7058643A-CD4E-FC4C-BAA6-0EFD307C2110}"/>
              </a:ext>
            </a:extLst>
          </p:cNvPr>
          <p:cNvCxnSpPr>
            <a:cxnSpLocks/>
            <a:endCxn id="123" idx="1"/>
          </p:cNvCxnSpPr>
          <p:nvPr/>
        </p:nvCxnSpPr>
        <p:spPr>
          <a:xfrm rot="16200000" flipH="1">
            <a:off x="5236242" y="2750063"/>
            <a:ext cx="539690" cy="190318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hteck 122">
            <a:extLst>
              <a:ext uri="{FF2B5EF4-FFF2-40B4-BE49-F238E27FC236}">
                <a16:creationId xmlns:a16="http://schemas.microsoft.com/office/drawing/2014/main" id="{10786B7B-CBF9-3C9D-D9DA-C0ACD21C8109}"/>
              </a:ext>
            </a:extLst>
          </p:cNvPr>
          <p:cNvSpPr/>
          <p:nvPr/>
        </p:nvSpPr>
        <p:spPr>
          <a:xfrm>
            <a:off x="5601246" y="3025605"/>
            <a:ext cx="1740148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2015 </a:t>
            </a:r>
          </a:p>
        </p:txBody>
      </p:sp>
      <p:sp>
        <p:nvSpPr>
          <p:cNvPr id="125" name="Raute 124">
            <a:extLst>
              <a:ext uri="{FF2B5EF4-FFF2-40B4-BE49-F238E27FC236}">
                <a16:creationId xmlns:a16="http://schemas.microsoft.com/office/drawing/2014/main" id="{CD0481CC-7D13-6BEB-BC0F-8E733A3CDDD6}"/>
              </a:ext>
            </a:extLst>
          </p:cNvPr>
          <p:cNvSpPr/>
          <p:nvPr/>
        </p:nvSpPr>
        <p:spPr>
          <a:xfrm>
            <a:off x="5319414" y="2412321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3B4A04CF-5F50-ABCD-97E3-060BCDA29782}"/>
              </a:ext>
            </a:extLst>
          </p:cNvPr>
          <p:cNvSpPr/>
          <p:nvPr/>
        </p:nvSpPr>
        <p:spPr>
          <a:xfrm>
            <a:off x="6844138" y="2416172"/>
            <a:ext cx="1279215" cy="166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2020</a:t>
            </a:r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6E843342-B2C8-97D1-AECA-D36695D0138E}"/>
              </a:ext>
            </a:extLst>
          </p:cNvPr>
          <p:cNvSpPr/>
          <p:nvPr/>
        </p:nvSpPr>
        <p:spPr>
          <a:xfrm>
            <a:off x="3728261" y="3974517"/>
            <a:ext cx="1279215" cy="166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2018</a:t>
            </a:r>
          </a:p>
        </p:txBody>
      </p: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CA3C04DF-913A-9BB9-5ECF-B0B7FEA0C832}"/>
              </a:ext>
            </a:extLst>
          </p:cNvPr>
          <p:cNvCxnSpPr/>
          <p:nvPr/>
        </p:nvCxnSpPr>
        <p:spPr>
          <a:xfrm>
            <a:off x="2720671" y="4428737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hteck 131">
            <a:extLst>
              <a:ext uri="{FF2B5EF4-FFF2-40B4-BE49-F238E27FC236}">
                <a16:creationId xmlns:a16="http://schemas.microsoft.com/office/drawing/2014/main" id="{48980517-15B9-0DA9-4D7A-36CC23324ABB}"/>
              </a:ext>
            </a:extLst>
          </p:cNvPr>
          <p:cNvSpPr/>
          <p:nvPr/>
        </p:nvSpPr>
        <p:spPr>
          <a:xfrm>
            <a:off x="5652415" y="2145602"/>
            <a:ext cx="1201684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Pembrolizumab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590DDC1F-DE66-E79A-76CD-2EE89408A4A9}"/>
              </a:ext>
            </a:extLst>
          </p:cNvPr>
          <p:cNvCxnSpPr>
            <a:cxnSpLocks/>
          </p:cNvCxnSpPr>
          <p:nvPr/>
        </p:nvCxnSpPr>
        <p:spPr>
          <a:xfrm flipH="1">
            <a:off x="5559497" y="2246538"/>
            <a:ext cx="290" cy="182728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4" name="Gerader Verbinder 133">
            <a:extLst>
              <a:ext uri="{FF2B5EF4-FFF2-40B4-BE49-F238E27FC236}">
                <a16:creationId xmlns:a16="http://schemas.microsoft.com/office/drawing/2014/main" id="{57B69930-540D-5FA3-A3B3-C46CCBE87D26}"/>
              </a:ext>
            </a:extLst>
          </p:cNvPr>
          <p:cNvCxnSpPr/>
          <p:nvPr/>
        </p:nvCxnSpPr>
        <p:spPr>
          <a:xfrm flipV="1">
            <a:off x="5552806" y="2241029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hteck 137">
            <a:extLst>
              <a:ext uri="{FF2B5EF4-FFF2-40B4-BE49-F238E27FC236}">
                <a16:creationId xmlns:a16="http://schemas.microsoft.com/office/drawing/2014/main" id="{4DD580DD-3250-13F6-7959-CAB7CFCCFBB8}"/>
              </a:ext>
            </a:extLst>
          </p:cNvPr>
          <p:cNvSpPr/>
          <p:nvPr/>
        </p:nvSpPr>
        <p:spPr>
          <a:xfrm>
            <a:off x="3369103" y="5193249"/>
            <a:ext cx="922323" cy="120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</a:t>
            </a:r>
          </a:p>
        </p:txBody>
      </p:sp>
      <p:sp>
        <p:nvSpPr>
          <p:cNvPr id="139" name="Rechteck 138">
            <a:extLst>
              <a:ext uri="{FF2B5EF4-FFF2-40B4-BE49-F238E27FC236}">
                <a16:creationId xmlns:a16="http://schemas.microsoft.com/office/drawing/2014/main" id="{9BFC1F7E-5E7A-AF21-6DF7-9491BB96EEF9}"/>
              </a:ext>
            </a:extLst>
          </p:cNvPr>
          <p:cNvSpPr/>
          <p:nvPr/>
        </p:nvSpPr>
        <p:spPr>
          <a:xfrm>
            <a:off x="1254515" y="5140331"/>
            <a:ext cx="607695" cy="9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600" dirty="0">
                <a:solidFill>
                  <a:schemeClr val="tx1"/>
                </a:solidFill>
              </a:rPr>
              <a:t> (Cisplatin/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40" name="Rechteck 139">
            <a:extLst>
              <a:ext uri="{FF2B5EF4-FFF2-40B4-BE49-F238E27FC236}">
                <a16:creationId xmlns:a16="http://schemas.microsoft.com/office/drawing/2014/main" id="{CF81461F-A68A-05EE-5EBB-B3530CA54BFA}"/>
              </a:ext>
            </a:extLst>
          </p:cNvPr>
          <p:cNvSpPr/>
          <p:nvPr/>
        </p:nvSpPr>
        <p:spPr>
          <a:xfrm>
            <a:off x="1255747" y="4962459"/>
            <a:ext cx="792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39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41" name="Rechteck 140">
            <a:extLst>
              <a:ext uri="{FF2B5EF4-FFF2-40B4-BE49-F238E27FC236}">
                <a16:creationId xmlns:a16="http://schemas.microsoft.com/office/drawing/2014/main" id="{539585EA-36C5-A33B-FEE0-DE92D8AD2853}"/>
              </a:ext>
            </a:extLst>
          </p:cNvPr>
          <p:cNvSpPr/>
          <p:nvPr/>
        </p:nvSpPr>
        <p:spPr>
          <a:xfrm>
            <a:off x="1256172" y="4729092"/>
            <a:ext cx="1637951" cy="135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2013</a:t>
            </a:r>
          </a:p>
        </p:txBody>
      </p:sp>
      <p:sp>
        <p:nvSpPr>
          <p:cNvPr id="142" name="Rechteck 141">
            <a:extLst>
              <a:ext uri="{FF2B5EF4-FFF2-40B4-BE49-F238E27FC236}">
                <a16:creationId xmlns:a16="http://schemas.microsoft.com/office/drawing/2014/main" id="{2D25E613-49B6-63C3-2DA4-CBB6D0F0F227}"/>
              </a:ext>
            </a:extLst>
          </p:cNvPr>
          <p:cNvSpPr/>
          <p:nvPr/>
        </p:nvSpPr>
        <p:spPr>
          <a:xfrm>
            <a:off x="1267114" y="5809325"/>
            <a:ext cx="798563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39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43" name="Rechteck 142">
            <a:extLst>
              <a:ext uri="{FF2B5EF4-FFF2-40B4-BE49-F238E27FC236}">
                <a16:creationId xmlns:a16="http://schemas.microsoft.com/office/drawing/2014/main" id="{88A9EAC4-1A6E-84B4-C3D4-ED7D97DEFCAA}"/>
              </a:ext>
            </a:extLst>
          </p:cNvPr>
          <p:cNvSpPr/>
          <p:nvPr/>
        </p:nvSpPr>
        <p:spPr>
          <a:xfrm>
            <a:off x="1264151" y="5988553"/>
            <a:ext cx="1697487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2013 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8D5283E9-AC6D-40A3-4FBE-8B91DBFFA05D}"/>
              </a:ext>
            </a:extLst>
          </p:cNvPr>
          <p:cNvSpPr txBox="1"/>
          <p:nvPr/>
        </p:nvSpPr>
        <p:spPr>
          <a:xfrm>
            <a:off x="3094866" y="5783653"/>
            <a:ext cx="104260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050" dirty="0"/>
              <a:t>ST-</a:t>
            </a:r>
            <a:r>
              <a:rPr lang="de-DE" sz="1050" dirty="0" err="1"/>
              <a:t>RTx</a:t>
            </a:r>
            <a:r>
              <a:rPr lang="de-DE" sz="1050" dirty="0"/>
              <a:t> (80 Gy)</a:t>
            </a:r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C3392614-E9B2-EE18-561C-F268F39E662E}"/>
              </a:ext>
            </a:extLst>
          </p:cNvPr>
          <p:cNvSpPr/>
          <p:nvPr/>
        </p:nvSpPr>
        <p:spPr>
          <a:xfrm>
            <a:off x="1055682" y="5370944"/>
            <a:ext cx="2545869" cy="138796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hteck 145">
            <a:extLst>
              <a:ext uri="{FF2B5EF4-FFF2-40B4-BE49-F238E27FC236}">
                <a16:creationId xmlns:a16="http://schemas.microsoft.com/office/drawing/2014/main" id="{587A9579-5541-83AE-B05E-B66A2D0A73D5}"/>
              </a:ext>
            </a:extLst>
          </p:cNvPr>
          <p:cNvSpPr/>
          <p:nvPr/>
        </p:nvSpPr>
        <p:spPr>
          <a:xfrm>
            <a:off x="148114" y="5382835"/>
            <a:ext cx="266932" cy="146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</a:p>
        </p:txBody>
      </p:sp>
      <p:sp>
        <p:nvSpPr>
          <p:cNvPr id="147" name="Rechteck 146">
            <a:extLst>
              <a:ext uri="{FF2B5EF4-FFF2-40B4-BE49-F238E27FC236}">
                <a16:creationId xmlns:a16="http://schemas.microsoft.com/office/drawing/2014/main" id="{A1145B7F-D1E6-99A9-BBDE-36DA40D7DAD9}"/>
              </a:ext>
            </a:extLst>
          </p:cNvPr>
          <p:cNvSpPr/>
          <p:nvPr/>
        </p:nvSpPr>
        <p:spPr>
          <a:xfrm>
            <a:off x="1273894" y="5675688"/>
            <a:ext cx="1022486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(100 Gy)</a:t>
            </a:r>
          </a:p>
        </p:txBody>
      </p:sp>
      <p:sp>
        <p:nvSpPr>
          <p:cNvPr id="148" name="Rechteck 147">
            <a:extLst>
              <a:ext uri="{FF2B5EF4-FFF2-40B4-BE49-F238E27FC236}">
                <a16:creationId xmlns:a16="http://schemas.microsoft.com/office/drawing/2014/main" id="{31B457CC-C1A2-EB5D-BDDF-CB2724978EEA}"/>
              </a:ext>
            </a:extLst>
          </p:cNvPr>
          <p:cNvSpPr/>
          <p:nvPr/>
        </p:nvSpPr>
        <p:spPr>
          <a:xfrm>
            <a:off x="2565304" y="5006561"/>
            <a:ext cx="877077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(30 Gy)</a:t>
            </a:r>
          </a:p>
        </p:txBody>
      </p: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F1B98ADD-2A35-5489-E6C3-B46E13BB47B2}"/>
              </a:ext>
            </a:extLst>
          </p:cNvPr>
          <p:cNvCxnSpPr/>
          <p:nvPr/>
        </p:nvCxnSpPr>
        <p:spPr>
          <a:xfrm>
            <a:off x="1059371" y="5895040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1B27E6F7-C07E-36B3-1B7F-1A94589FCB3F}"/>
              </a:ext>
            </a:extLst>
          </p:cNvPr>
          <p:cNvCxnSpPr/>
          <p:nvPr/>
        </p:nvCxnSpPr>
        <p:spPr>
          <a:xfrm>
            <a:off x="1059827" y="5761447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winkelte Verbindung 13">
            <a:extLst>
              <a:ext uri="{FF2B5EF4-FFF2-40B4-BE49-F238E27FC236}">
                <a16:creationId xmlns:a16="http://schemas.microsoft.com/office/drawing/2014/main" id="{79C9C2E1-A942-8D29-D728-1782DF5FCA94}"/>
              </a:ext>
            </a:extLst>
          </p:cNvPr>
          <p:cNvCxnSpPr>
            <a:cxnSpLocks/>
          </p:cNvCxnSpPr>
          <p:nvPr/>
        </p:nvCxnSpPr>
        <p:spPr>
          <a:xfrm rot="16200000" flipH="1">
            <a:off x="876801" y="5695429"/>
            <a:ext cx="560728" cy="20444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Gewinkelte Verbindung 13">
            <a:extLst>
              <a:ext uri="{FF2B5EF4-FFF2-40B4-BE49-F238E27FC236}">
                <a16:creationId xmlns:a16="http://schemas.microsoft.com/office/drawing/2014/main" id="{288D2852-4F49-F903-A7F7-283B67296D7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4842" y="4995767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winkelte Verbindung 13">
            <a:extLst>
              <a:ext uri="{FF2B5EF4-FFF2-40B4-BE49-F238E27FC236}">
                <a16:creationId xmlns:a16="http://schemas.microsoft.com/office/drawing/2014/main" id="{FCCC31D0-3243-EA70-A7CD-805AD5B0046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0234" y="5015267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r Verbinder 153">
            <a:extLst>
              <a:ext uri="{FF2B5EF4-FFF2-40B4-BE49-F238E27FC236}">
                <a16:creationId xmlns:a16="http://schemas.microsoft.com/office/drawing/2014/main" id="{AA6CAB6D-37B5-EDC1-F95C-968853249BE0}"/>
              </a:ext>
            </a:extLst>
          </p:cNvPr>
          <p:cNvCxnSpPr/>
          <p:nvPr/>
        </p:nvCxnSpPr>
        <p:spPr>
          <a:xfrm>
            <a:off x="1069988" y="5058795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r Verbinder 154">
            <a:extLst>
              <a:ext uri="{FF2B5EF4-FFF2-40B4-BE49-F238E27FC236}">
                <a16:creationId xmlns:a16="http://schemas.microsoft.com/office/drawing/2014/main" id="{F54A1F88-7201-EF32-EA6B-00D78BC1DE36}"/>
              </a:ext>
            </a:extLst>
          </p:cNvPr>
          <p:cNvCxnSpPr/>
          <p:nvPr/>
        </p:nvCxnSpPr>
        <p:spPr>
          <a:xfrm flipV="1">
            <a:off x="1053124" y="5190749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r Verbinder 155">
            <a:extLst>
              <a:ext uri="{FF2B5EF4-FFF2-40B4-BE49-F238E27FC236}">
                <a16:creationId xmlns:a16="http://schemas.microsoft.com/office/drawing/2014/main" id="{F5A105E9-70AC-C930-1149-5B2AA7CB1A97}"/>
              </a:ext>
            </a:extLst>
          </p:cNvPr>
          <p:cNvCxnSpPr/>
          <p:nvPr/>
        </p:nvCxnSpPr>
        <p:spPr>
          <a:xfrm>
            <a:off x="1066813" y="5208814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hteck 157">
            <a:extLst>
              <a:ext uri="{FF2B5EF4-FFF2-40B4-BE49-F238E27FC236}">
                <a16:creationId xmlns:a16="http://schemas.microsoft.com/office/drawing/2014/main" id="{220A113C-44DC-D9D7-D942-FF159396FDDE}"/>
              </a:ext>
            </a:extLst>
          </p:cNvPr>
          <p:cNvSpPr/>
          <p:nvPr/>
        </p:nvSpPr>
        <p:spPr>
          <a:xfrm>
            <a:off x="1253892" y="4853454"/>
            <a:ext cx="2215271" cy="121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2013 </a:t>
            </a:r>
          </a:p>
        </p:txBody>
      </p:sp>
      <p:sp>
        <p:nvSpPr>
          <p:cNvPr id="159" name="Raute 158">
            <a:extLst>
              <a:ext uri="{FF2B5EF4-FFF2-40B4-BE49-F238E27FC236}">
                <a16:creationId xmlns:a16="http://schemas.microsoft.com/office/drawing/2014/main" id="{B673BAA2-9F1D-DDFB-AFCD-302A5E5B6B72}"/>
              </a:ext>
            </a:extLst>
          </p:cNvPr>
          <p:cNvSpPr/>
          <p:nvPr/>
        </p:nvSpPr>
        <p:spPr>
          <a:xfrm>
            <a:off x="968194" y="5350631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A0D4DC60-6D20-E983-9C6B-CA45AB6E1F71}"/>
              </a:ext>
            </a:extLst>
          </p:cNvPr>
          <p:cNvCxnSpPr>
            <a:cxnSpLocks/>
          </p:cNvCxnSpPr>
          <p:nvPr/>
        </p:nvCxnSpPr>
        <p:spPr>
          <a:xfrm flipH="1">
            <a:off x="1886973" y="5241213"/>
            <a:ext cx="20" cy="121952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1" name="Gerader Verbinder 160">
            <a:extLst>
              <a:ext uri="{FF2B5EF4-FFF2-40B4-BE49-F238E27FC236}">
                <a16:creationId xmlns:a16="http://schemas.microsoft.com/office/drawing/2014/main" id="{EB9DEEAA-6511-775F-1DDD-298C762C154E}"/>
              </a:ext>
            </a:extLst>
          </p:cNvPr>
          <p:cNvCxnSpPr/>
          <p:nvPr/>
        </p:nvCxnSpPr>
        <p:spPr>
          <a:xfrm flipV="1">
            <a:off x="1882592" y="5238360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feld 161">
            <a:extLst>
              <a:ext uri="{FF2B5EF4-FFF2-40B4-BE49-F238E27FC236}">
                <a16:creationId xmlns:a16="http://schemas.microsoft.com/office/drawing/2014/main" id="{89977195-D0DA-A56D-536A-59152F506205}"/>
              </a:ext>
            </a:extLst>
          </p:cNvPr>
          <p:cNvSpPr txBox="1"/>
          <p:nvPr/>
        </p:nvSpPr>
        <p:spPr>
          <a:xfrm>
            <a:off x="2912305" y="5321741"/>
            <a:ext cx="7721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 err="1"/>
              <a:t>Died</a:t>
            </a:r>
            <a:r>
              <a:rPr lang="de-DE" sz="1050" b="1" dirty="0"/>
              <a:t> 2017</a:t>
            </a:r>
          </a:p>
        </p:txBody>
      </p:sp>
      <p:cxnSp>
        <p:nvCxnSpPr>
          <p:cNvPr id="163" name="Gerader Verbinder 162">
            <a:extLst>
              <a:ext uri="{FF2B5EF4-FFF2-40B4-BE49-F238E27FC236}">
                <a16:creationId xmlns:a16="http://schemas.microsoft.com/office/drawing/2014/main" id="{A7EC31CC-C02D-95DA-7B58-FF52716ECC63}"/>
              </a:ext>
            </a:extLst>
          </p:cNvPr>
          <p:cNvCxnSpPr>
            <a:cxnSpLocks/>
          </p:cNvCxnSpPr>
          <p:nvPr/>
        </p:nvCxnSpPr>
        <p:spPr>
          <a:xfrm flipH="1">
            <a:off x="2449782" y="5086845"/>
            <a:ext cx="93" cy="278641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4" name="Gerader Verbinder 163">
            <a:extLst>
              <a:ext uri="{FF2B5EF4-FFF2-40B4-BE49-F238E27FC236}">
                <a16:creationId xmlns:a16="http://schemas.microsoft.com/office/drawing/2014/main" id="{3F40B8E3-1CDC-0721-10D2-5F154D19FAA7}"/>
              </a:ext>
            </a:extLst>
          </p:cNvPr>
          <p:cNvCxnSpPr/>
          <p:nvPr/>
        </p:nvCxnSpPr>
        <p:spPr>
          <a:xfrm flipV="1">
            <a:off x="2446974" y="5086456"/>
            <a:ext cx="112784" cy="5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Rechteck 164">
            <a:extLst>
              <a:ext uri="{FF2B5EF4-FFF2-40B4-BE49-F238E27FC236}">
                <a16:creationId xmlns:a16="http://schemas.microsoft.com/office/drawing/2014/main" id="{F394068F-3286-77CA-C600-CD66D2E29A16}"/>
              </a:ext>
            </a:extLst>
          </p:cNvPr>
          <p:cNvSpPr/>
          <p:nvPr/>
        </p:nvSpPr>
        <p:spPr>
          <a:xfrm>
            <a:off x="1999784" y="5174570"/>
            <a:ext cx="877286" cy="135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cxnSp>
        <p:nvCxnSpPr>
          <p:cNvPr id="166" name="Gerader Verbinder 165">
            <a:extLst>
              <a:ext uri="{FF2B5EF4-FFF2-40B4-BE49-F238E27FC236}">
                <a16:creationId xmlns:a16="http://schemas.microsoft.com/office/drawing/2014/main" id="{3DFBA931-1ECF-C657-9E1D-220EF5A57CDF}"/>
              </a:ext>
            </a:extLst>
          </p:cNvPr>
          <p:cNvCxnSpPr>
            <a:cxnSpLocks/>
          </p:cNvCxnSpPr>
          <p:nvPr/>
        </p:nvCxnSpPr>
        <p:spPr>
          <a:xfrm flipH="1">
            <a:off x="3256280" y="5252315"/>
            <a:ext cx="20" cy="110865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7" name="Gerader Verbinder 166">
            <a:extLst>
              <a:ext uri="{FF2B5EF4-FFF2-40B4-BE49-F238E27FC236}">
                <a16:creationId xmlns:a16="http://schemas.microsoft.com/office/drawing/2014/main" id="{1938FAEB-3E92-9557-4B5D-D33B4A8EE8C0}"/>
              </a:ext>
            </a:extLst>
          </p:cNvPr>
          <p:cNvCxnSpPr/>
          <p:nvPr/>
        </p:nvCxnSpPr>
        <p:spPr>
          <a:xfrm flipV="1">
            <a:off x="3249518" y="5253444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Gerader Verbinder 167">
            <a:extLst>
              <a:ext uri="{FF2B5EF4-FFF2-40B4-BE49-F238E27FC236}">
                <a16:creationId xmlns:a16="http://schemas.microsoft.com/office/drawing/2014/main" id="{70F7A6B1-1E3F-376F-E5C3-01D44F2B7E44}"/>
              </a:ext>
            </a:extLst>
          </p:cNvPr>
          <p:cNvCxnSpPr>
            <a:cxnSpLocks/>
          </p:cNvCxnSpPr>
          <p:nvPr/>
        </p:nvCxnSpPr>
        <p:spPr>
          <a:xfrm flipH="1">
            <a:off x="2536643" y="5514910"/>
            <a:ext cx="6" cy="147562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9" name="Gerader Verbinder 168">
            <a:extLst>
              <a:ext uri="{FF2B5EF4-FFF2-40B4-BE49-F238E27FC236}">
                <a16:creationId xmlns:a16="http://schemas.microsoft.com/office/drawing/2014/main" id="{50C04AFA-6C1D-04D0-AA1F-CCE253F3369E}"/>
              </a:ext>
            </a:extLst>
          </p:cNvPr>
          <p:cNvCxnSpPr/>
          <p:nvPr/>
        </p:nvCxnSpPr>
        <p:spPr>
          <a:xfrm flipV="1">
            <a:off x="2532255" y="5658209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Gerader Verbinder 169">
            <a:extLst>
              <a:ext uri="{FF2B5EF4-FFF2-40B4-BE49-F238E27FC236}">
                <a16:creationId xmlns:a16="http://schemas.microsoft.com/office/drawing/2014/main" id="{CE619968-0739-D653-2D09-0987AF7B72E3}"/>
              </a:ext>
            </a:extLst>
          </p:cNvPr>
          <p:cNvCxnSpPr>
            <a:cxnSpLocks/>
          </p:cNvCxnSpPr>
          <p:nvPr/>
        </p:nvCxnSpPr>
        <p:spPr>
          <a:xfrm flipH="1">
            <a:off x="2985314" y="5515145"/>
            <a:ext cx="87" cy="400190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1" name="Gerader Verbinder 170">
            <a:extLst>
              <a:ext uri="{FF2B5EF4-FFF2-40B4-BE49-F238E27FC236}">
                <a16:creationId xmlns:a16="http://schemas.microsoft.com/office/drawing/2014/main" id="{349AE55C-8054-0529-9271-FF88264ADB96}"/>
              </a:ext>
            </a:extLst>
          </p:cNvPr>
          <p:cNvCxnSpPr/>
          <p:nvPr/>
        </p:nvCxnSpPr>
        <p:spPr>
          <a:xfrm flipV="1">
            <a:off x="2982082" y="5910805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hteck 171">
            <a:extLst>
              <a:ext uri="{FF2B5EF4-FFF2-40B4-BE49-F238E27FC236}">
                <a16:creationId xmlns:a16="http://schemas.microsoft.com/office/drawing/2014/main" id="{6EB54354-23F6-61F1-F9D3-A96610796C14}"/>
              </a:ext>
            </a:extLst>
          </p:cNvPr>
          <p:cNvSpPr/>
          <p:nvPr/>
        </p:nvSpPr>
        <p:spPr>
          <a:xfrm>
            <a:off x="2646125" y="5595423"/>
            <a:ext cx="902316" cy="120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(20Gy)</a:t>
            </a:r>
          </a:p>
        </p:txBody>
      </p:sp>
      <p:cxnSp>
        <p:nvCxnSpPr>
          <p:cNvPr id="173" name="Gerader Verbinder 172">
            <a:extLst>
              <a:ext uri="{FF2B5EF4-FFF2-40B4-BE49-F238E27FC236}">
                <a16:creationId xmlns:a16="http://schemas.microsoft.com/office/drawing/2014/main" id="{D90B1F85-DA8F-E9A6-6C5F-E53FEBC1E362}"/>
              </a:ext>
            </a:extLst>
          </p:cNvPr>
          <p:cNvCxnSpPr>
            <a:cxnSpLocks/>
          </p:cNvCxnSpPr>
          <p:nvPr/>
        </p:nvCxnSpPr>
        <p:spPr>
          <a:xfrm flipH="1">
            <a:off x="1469468" y="5518320"/>
            <a:ext cx="5" cy="100786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4" name="Gerader Verbinder 173">
            <a:extLst>
              <a:ext uri="{FF2B5EF4-FFF2-40B4-BE49-F238E27FC236}">
                <a16:creationId xmlns:a16="http://schemas.microsoft.com/office/drawing/2014/main" id="{F1B946EF-4096-7B28-4E15-3843E69D8115}"/>
              </a:ext>
            </a:extLst>
          </p:cNvPr>
          <p:cNvCxnSpPr/>
          <p:nvPr/>
        </p:nvCxnSpPr>
        <p:spPr>
          <a:xfrm flipV="1">
            <a:off x="1469841" y="5612037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Rechteck 174">
            <a:extLst>
              <a:ext uri="{FF2B5EF4-FFF2-40B4-BE49-F238E27FC236}">
                <a16:creationId xmlns:a16="http://schemas.microsoft.com/office/drawing/2014/main" id="{32EB5086-8CFB-9CA9-894A-A35140A785BD}"/>
              </a:ext>
            </a:extLst>
          </p:cNvPr>
          <p:cNvSpPr/>
          <p:nvPr/>
        </p:nvSpPr>
        <p:spPr>
          <a:xfrm>
            <a:off x="1582189" y="5551044"/>
            <a:ext cx="902316" cy="120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(56 Gy)</a:t>
            </a:r>
          </a:p>
        </p:txBody>
      </p:sp>
      <p:cxnSp>
        <p:nvCxnSpPr>
          <p:cNvPr id="177" name="Gewinkelte Verbindung 13">
            <a:extLst>
              <a:ext uri="{FF2B5EF4-FFF2-40B4-BE49-F238E27FC236}">
                <a16:creationId xmlns:a16="http://schemas.microsoft.com/office/drawing/2014/main" id="{CB01B055-CCE2-548F-1AB1-725217B003A9}"/>
              </a:ext>
            </a:extLst>
          </p:cNvPr>
          <p:cNvCxnSpPr>
            <a:cxnSpLocks/>
            <a:endCxn id="176" idx="1"/>
          </p:cNvCxnSpPr>
          <p:nvPr/>
        </p:nvCxnSpPr>
        <p:spPr>
          <a:xfrm flipV="1">
            <a:off x="3734809" y="889504"/>
            <a:ext cx="158397" cy="87533"/>
          </a:xfrm>
          <a:prstGeom prst="bentConnector3">
            <a:avLst>
              <a:gd name="adj1" fmla="val 50000"/>
            </a:avLst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hteck 177">
            <a:extLst>
              <a:ext uri="{FF2B5EF4-FFF2-40B4-BE49-F238E27FC236}">
                <a16:creationId xmlns:a16="http://schemas.microsoft.com/office/drawing/2014/main" id="{CA1347F7-F560-EC9F-0DE7-374CB81F98EB}"/>
              </a:ext>
            </a:extLst>
          </p:cNvPr>
          <p:cNvSpPr/>
          <p:nvPr/>
        </p:nvSpPr>
        <p:spPr>
          <a:xfrm>
            <a:off x="1234665" y="643148"/>
            <a:ext cx="2380690" cy="2314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(60,4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Docetaxel</a:t>
            </a:r>
            <a:r>
              <a:rPr lang="de-DE" sz="1050" dirty="0">
                <a:solidFill>
                  <a:schemeClr val="tx1"/>
                </a:solidFill>
              </a:rPr>
              <a:t>/</a:t>
            </a:r>
          </a:p>
          <a:p>
            <a:r>
              <a:rPr lang="de-DE" sz="1050" dirty="0" err="1">
                <a:solidFill>
                  <a:schemeClr val="tx1"/>
                </a:solidFill>
              </a:rPr>
              <a:t>Doxorubicin</a:t>
            </a:r>
            <a:r>
              <a:rPr lang="de-DE" sz="1050" dirty="0">
                <a:solidFill>
                  <a:schemeClr val="tx1"/>
                </a:solidFill>
              </a:rPr>
              <a:t>/</a:t>
            </a:r>
            <a:r>
              <a:rPr lang="de-DE" sz="1050" dirty="0" err="1">
                <a:solidFill>
                  <a:schemeClr val="tx1"/>
                </a:solidFill>
              </a:rPr>
              <a:t>Cyclophosphamide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79" name="Gerader Verbinder 178">
            <a:extLst>
              <a:ext uri="{FF2B5EF4-FFF2-40B4-BE49-F238E27FC236}">
                <a16:creationId xmlns:a16="http://schemas.microsoft.com/office/drawing/2014/main" id="{288C47AB-1046-AA21-68C6-652274592C63}"/>
              </a:ext>
            </a:extLst>
          </p:cNvPr>
          <p:cNvCxnSpPr/>
          <p:nvPr/>
        </p:nvCxnSpPr>
        <p:spPr>
          <a:xfrm flipV="1">
            <a:off x="1056050" y="715328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echteck 179">
            <a:extLst>
              <a:ext uri="{FF2B5EF4-FFF2-40B4-BE49-F238E27FC236}">
                <a16:creationId xmlns:a16="http://schemas.microsoft.com/office/drawing/2014/main" id="{ECFA55F2-A92B-12C2-BD4E-867F1ECB39A5}"/>
              </a:ext>
            </a:extLst>
          </p:cNvPr>
          <p:cNvSpPr/>
          <p:nvPr/>
        </p:nvSpPr>
        <p:spPr>
          <a:xfrm>
            <a:off x="1233134" y="454596"/>
            <a:ext cx="79200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42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181" name="Gerader Verbinder 180">
            <a:extLst>
              <a:ext uri="{FF2B5EF4-FFF2-40B4-BE49-F238E27FC236}">
                <a16:creationId xmlns:a16="http://schemas.microsoft.com/office/drawing/2014/main" id="{78B48A41-C8F1-A049-6B23-1CF06D95BA27}"/>
              </a:ext>
            </a:extLst>
          </p:cNvPr>
          <p:cNvCxnSpPr/>
          <p:nvPr/>
        </p:nvCxnSpPr>
        <p:spPr>
          <a:xfrm flipV="1">
            <a:off x="1059158" y="543630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Gerader Verbinder 187">
            <a:extLst>
              <a:ext uri="{FF2B5EF4-FFF2-40B4-BE49-F238E27FC236}">
                <a16:creationId xmlns:a16="http://schemas.microsoft.com/office/drawing/2014/main" id="{5967053D-4EA4-A0EF-31A0-04DEC8BA5926}"/>
              </a:ext>
            </a:extLst>
          </p:cNvPr>
          <p:cNvCxnSpPr/>
          <p:nvPr/>
        </p:nvCxnSpPr>
        <p:spPr>
          <a:xfrm>
            <a:off x="3567065" y="1492036"/>
            <a:ext cx="92225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Rechteck 188">
            <a:extLst>
              <a:ext uri="{FF2B5EF4-FFF2-40B4-BE49-F238E27FC236}">
                <a16:creationId xmlns:a16="http://schemas.microsoft.com/office/drawing/2014/main" id="{257DFB0E-3DD8-B6A3-5786-01A62240BF6C}"/>
              </a:ext>
            </a:extLst>
          </p:cNvPr>
          <p:cNvSpPr/>
          <p:nvPr/>
        </p:nvSpPr>
        <p:spPr>
          <a:xfrm>
            <a:off x="3678576" y="1402574"/>
            <a:ext cx="843497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45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90" name="Rechteck 189">
            <a:extLst>
              <a:ext uri="{FF2B5EF4-FFF2-40B4-BE49-F238E27FC236}">
                <a16:creationId xmlns:a16="http://schemas.microsoft.com/office/drawing/2014/main" id="{87BCE5B1-0537-AE61-46BD-DEBFB8E198C1}"/>
              </a:ext>
            </a:extLst>
          </p:cNvPr>
          <p:cNvSpPr/>
          <p:nvPr/>
        </p:nvSpPr>
        <p:spPr>
          <a:xfrm>
            <a:off x="3678576" y="1296092"/>
            <a:ext cx="1313147" cy="10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00" dirty="0" err="1">
                <a:solidFill>
                  <a:schemeClr val="tx1"/>
                </a:solidFill>
              </a:rPr>
              <a:t>Surgery</a:t>
            </a:r>
            <a:r>
              <a:rPr lang="de-DE" sz="1000" dirty="0">
                <a:solidFill>
                  <a:schemeClr val="tx1"/>
                </a:solidFill>
              </a:rPr>
              <a:t>, </a:t>
            </a:r>
            <a:r>
              <a:rPr lang="de-DE" sz="1000" dirty="0" err="1">
                <a:solidFill>
                  <a:schemeClr val="tx1"/>
                </a:solidFill>
              </a:rPr>
              <a:t>WBRTx</a:t>
            </a:r>
            <a:r>
              <a:rPr lang="de-DE" sz="1000" dirty="0">
                <a:solidFill>
                  <a:schemeClr val="tx1"/>
                </a:solidFill>
              </a:rPr>
              <a:t> (30 Gy)</a:t>
            </a:r>
          </a:p>
        </p:txBody>
      </p:sp>
      <p:cxnSp>
        <p:nvCxnSpPr>
          <p:cNvPr id="191" name="Gewinkelte Verbindung 13">
            <a:extLst>
              <a:ext uri="{FF2B5EF4-FFF2-40B4-BE49-F238E27FC236}">
                <a16:creationId xmlns:a16="http://schemas.microsoft.com/office/drawing/2014/main" id="{01EBBA48-787B-F930-19D1-14E783766A1F}"/>
              </a:ext>
            </a:extLst>
          </p:cNvPr>
          <p:cNvCxnSpPr>
            <a:cxnSpLocks/>
          </p:cNvCxnSpPr>
          <p:nvPr/>
        </p:nvCxnSpPr>
        <p:spPr>
          <a:xfrm rot="16200000" flipH="1">
            <a:off x="3376138" y="1315156"/>
            <a:ext cx="525211" cy="142172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Rechteck 212">
            <a:extLst>
              <a:ext uri="{FF2B5EF4-FFF2-40B4-BE49-F238E27FC236}">
                <a16:creationId xmlns:a16="http://schemas.microsoft.com/office/drawing/2014/main" id="{B1B6C998-44DA-46C7-B40F-86064869DD30}"/>
              </a:ext>
            </a:extLst>
          </p:cNvPr>
          <p:cNvSpPr/>
          <p:nvPr/>
        </p:nvSpPr>
        <p:spPr>
          <a:xfrm>
            <a:off x="4093652" y="1106372"/>
            <a:ext cx="1137293" cy="1330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sp>
        <p:nvSpPr>
          <p:cNvPr id="224" name="Rechteck 223">
            <a:extLst>
              <a:ext uri="{FF2B5EF4-FFF2-40B4-BE49-F238E27FC236}">
                <a16:creationId xmlns:a16="http://schemas.microsoft.com/office/drawing/2014/main" id="{32AD1ADB-D471-3610-46AF-1B0B3F8C5AD7}"/>
              </a:ext>
            </a:extLst>
          </p:cNvPr>
          <p:cNvSpPr/>
          <p:nvPr/>
        </p:nvSpPr>
        <p:spPr>
          <a:xfrm>
            <a:off x="4273644" y="606628"/>
            <a:ext cx="1101592" cy="1782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(36 Gy)</a:t>
            </a:r>
          </a:p>
        </p:txBody>
      </p:sp>
      <p:cxnSp>
        <p:nvCxnSpPr>
          <p:cNvPr id="225" name="Gerader Verbinder 224">
            <a:extLst>
              <a:ext uri="{FF2B5EF4-FFF2-40B4-BE49-F238E27FC236}">
                <a16:creationId xmlns:a16="http://schemas.microsoft.com/office/drawing/2014/main" id="{B9CC709E-F6D4-5543-F9C8-3DDA82CC9C8B}"/>
              </a:ext>
            </a:extLst>
          </p:cNvPr>
          <p:cNvCxnSpPr>
            <a:cxnSpLocks/>
          </p:cNvCxnSpPr>
          <p:nvPr/>
        </p:nvCxnSpPr>
        <p:spPr>
          <a:xfrm flipH="1">
            <a:off x="4182264" y="698368"/>
            <a:ext cx="290" cy="267532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6" name="Gerader Verbinder 225">
            <a:extLst>
              <a:ext uri="{FF2B5EF4-FFF2-40B4-BE49-F238E27FC236}">
                <a16:creationId xmlns:a16="http://schemas.microsoft.com/office/drawing/2014/main" id="{D8B821FC-E0B2-AA70-7CB2-8B8C904F9168}"/>
              </a:ext>
            </a:extLst>
          </p:cNvPr>
          <p:cNvCxnSpPr/>
          <p:nvPr/>
        </p:nvCxnSpPr>
        <p:spPr>
          <a:xfrm flipV="1">
            <a:off x="4175573" y="701396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hteck 175">
            <a:extLst>
              <a:ext uri="{FF2B5EF4-FFF2-40B4-BE49-F238E27FC236}">
                <a16:creationId xmlns:a16="http://schemas.microsoft.com/office/drawing/2014/main" id="{41E645B5-0D99-863E-3377-4101C344AF61}"/>
              </a:ext>
            </a:extLst>
          </p:cNvPr>
          <p:cNvSpPr/>
          <p:nvPr/>
        </p:nvSpPr>
        <p:spPr>
          <a:xfrm>
            <a:off x="3893206" y="830193"/>
            <a:ext cx="903824" cy="11862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(90 Gy)</a:t>
            </a:r>
          </a:p>
        </p:txBody>
      </p:sp>
      <p:cxnSp>
        <p:nvCxnSpPr>
          <p:cNvPr id="231" name="Gewinkelte Verbindung 13">
            <a:extLst>
              <a:ext uri="{FF2B5EF4-FFF2-40B4-BE49-F238E27FC236}">
                <a16:creationId xmlns:a16="http://schemas.microsoft.com/office/drawing/2014/main" id="{34BE6ED9-0394-CBA0-C42A-91F05DB6276A}"/>
              </a:ext>
            </a:extLst>
          </p:cNvPr>
          <p:cNvCxnSpPr>
            <a:cxnSpLocks/>
          </p:cNvCxnSpPr>
          <p:nvPr/>
        </p:nvCxnSpPr>
        <p:spPr>
          <a:xfrm>
            <a:off x="3936518" y="1085561"/>
            <a:ext cx="157134" cy="86481"/>
          </a:xfrm>
          <a:prstGeom prst="bentConnector3">
            <a:avLst>
              <a:gd name="adj1" fmla="val 50000"/>
            </a:avLst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hteck 77">
            <a:extLst>
              <a:ext uri="{FF2B5EF4-FFF2-40B4-BE49-F238E27FC236}">
                <a16:creationId xmlns:a16="http://schemas.microsoft.com/office/drawing/2014/main" id="{AF5B35AC-3DA9-EA4C-1AB9-F09D79609CE4}"/>
              </a:ext>
            </a:extLst>
          </p:cNvPr>
          <p:cNvSpPr/>
          <p:nvPr/>
        </p:nvSpPr>
        <p:spPr>
          <a:xfrm>
            <a:off x="1054476" y="970686"/>
            <a:ext cx="5040369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Raute 110">
            <a:extLst>
              <a:ext uri="{FF2B5EF4-FFF2-40B4-BE49-F238E27FC236}">
                <a16:creationId xmlns:a16="http://schemas.microsoft.com/office/drawing/2014/main" id="{2AB13ACF-B790-40E8-A7EE-D1247FDCF501}"/>
              </a:ext>
            </a:extLst>
          </p:cNvPr>
          <p:cNvSpPr/>
          <p:nvPr/>
        </p:nvSpPr>
        <p:spPr>
          <a:xfrm>
            <a:off x="3478506" y="944711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A0B32F3F-E1A7-A27D-0308-5F71FCCE2C52}"/>
              </a:ext>
            </a:extLst>
          </p:cNvPr>
          <p:cNvSpPr/>
          <p:nvPr/>
        </p:nvSpPr>
        <p:spPr>
          <a:xfrm>
            <a:off x="5432105" y="940573"/>
            <a:ext cx="834819" cy="178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2018</a:t>
            </a:r>
          </a:p>
        </p:txBody>
      </p:sp>
      <p:sp>
        <p:nvSpPr>
          <p:cNvPr id="232" name="Rechteck 231">
            <a:extLst>
              <a:ext uri="{FF2B5EF4-FFF2-40B4-BE49-F238E27FC236}">
                <a16:creationId xmlns:a16="http://schemas.microsoft.com/office/drawing/2014/main" id="{B4F119F9-AB99-CD42-A26C-BBDA82517F47}"/>
              </a:ext>
            </a:extLst>
          </p:cNvPr>
          <p:cNvSpPr/>
          <p:nvPr/>
        </p:nvSpPr>
        <p:spPr>
          <a:xfrm>
            <a:off x="3585441" y="2156546"/>
            <a:ext cx="515657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00" dirty="0" err="1">
                <a:solidFill>
                  <a:schemeClr val="tx1"/>
                </a:solidFill>
              </a:rPr>
              <a:t>Surgery</a:t>
            </a:r>
            <a:endParaRPr lang="de-DE" sz="1000" dirty="0">
              <a:solidFill>
                <a:schemeClr val="tx1"/>
              </a:solidFill>
            </a:endParaRPr>
          </a:p>
        </p:txBody>
      </p:sp>
      <p:cxnSp>
        <p:nvCxnSpPr>
          <p:cNvPr id="233" name="Gerader Verbinder 232">
            <a:extLst>
              <a:ext uri="{FF2B5EF4-FFF2-40B4-BE49-F238E27FC236}">
                <a16:creationId xmlns:a16="http://schemas.microsoft.com/office/drawing/2014/main" id="{9BB17FD1-A5A5-5136-41CC-3A8A20D330C6}"/>
              </a:ext>
            </a:extLst>
          </p:cNvPr>
          <p:cNvCxnSpPr/>
          <p:nvPr/>
        </p:nvCxnSpPr>
        <p:spPr>
          <a:xfrm>
            <a:off x="3414748" y="2250822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Rechteck 233">
            <a:extLst>
              <a:ext uri="{FF2B5EF4-FFF2-40B4-BE49-F238E27FC236}">
                <a16:creationId xmlns:a16="http://schemas.microsoft.com/office/drawing/2014/main" id="{B2CAB294-E7C6-46F2-2E2B-641FF538B698}"/>
              </a:ext>
            </a:extLst>
          </p:cNvPr>
          <p:cNvSpPr/>
          <p:nvPr/>
        </p:nvSpPr>
        <p:spPr>
          <a:xfrm>
            <a:off x="3583127" y="2001690"/>
            <a:ext cx="79200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71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235" name="Gerader Verbinder 234">
            <a:extLst>
              <a:ext uri="{FF2B5EF4-FFF2-40B4-BE49-F238E27FC236}">
                <a16:creationId xmlns:a16="http://schemas.microsoft.com/office/drawing/2014/main" id="{81657AA7-71D8-9C15-CD28-768A6EF652E1}"/>
              </a:ext>
            </a:extLst>
          </p:cNvPr>
          <p:cNvCxnSpPr/>
          <p:nvPr/>
        </p:nvCxnSpPr>
        <p:spPr>
          <a:xfrm>
            <a:off x="3413353" y="2088075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Rechteck 235">
            <a:extLst>
              <a:ext uri="{FF2B5EF4-FFF2-40B4-BE49-F238E27FC236}">
                <a16:creationId xmlns:a16="http://schemas.microsoft.com/office/drawing/2014/main" id="{46C1F8AE-F1D6-55FB-E05C-3F33010DF52E}"/>
              </a:ext>
            </a:extLst>
          </p:cNvPr>
          <p:cNvSpPr/>
          <p:nvPr/>
        </p:nvSpPr>
        <p:spPr>
          <a:xfrm>
            <a:off x="1231667" y="3423562"/>
            <a:ext cx="2215271" cy="12112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2012 </a:t>
            </a:r>
          </a:p>
        </p:txBody>
      </p:sp>
      <p:sp>
        <p:nvSpPr>
          <p:cNvPr id="237" name="Rechteck 236">
            <a:extLst>
              <a:ext uri="{FF2B5EF4-FFF2-40B4-BE49-F238E27FC236}">
                <a16:creationId xmlns:a16="http://schemas.microsoft.com/office/drawing/2014/main" id="{CD9D211E-B86D-7CA6-448D-F0A780F3778B}"/>
              </a:ext>
            </a:extLst>
          </p:cNvPr>
          <p:cNvSpPr/>
          <p:nvPr/>
        </p:nvSpPr>
        <p:spPr>
          <a:xfrm>
            <a:off x="1237072" y="3266357"/>
            <a:ext cx="1607643" cy="1222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Melanoma</a:t>
            </a:r>
            <a:r>
              <a:rPr lang="de-DE" sz="1050" dirty="0">
                <a:solidFill>
                  <a:schemeClr val="tx1"/>
                </a:solidFill>
              </a:rPr>
              <a:t> 2012</a:t>
            </a:r>
          </a:p>
        </p:txBody>
      </p:sp>
      <p:sp>
        <p:nvSpPr>
          <p:cNvPr id="238" name="Rechteck 237">
            <a:extLst>
              <a:ext uri="{FF2B5EF4-FFF2-40B4-BE49-F238E27FC236}">
                <a16:creationId xmlns:a16="http://schemas.microsoft.com/office/drawing/2014/main" id="{7540594D-03C8-C0F3-AD1C-42782816243F}"/>
              </a:ext>
            </a:extLst>
          </p:cNvPr>
          <p:cNvSpPr/>
          <p:nvPr/>
        </p:nvSpPr>
        <p:spPr>
          <a:xfrm>
            <a:off x="1245234" y="3424119"/>
            <a:ext cx="2215271" cy="12112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2012 </a:t>
            </a:r>
          </a:p>
        </p:txBody>
      </p:sp>
      <p:cxnSp>
        <p:nvCxnSpPr>
          <p:cNvPr id="89" name="Gewinkelte Verbindung 13">
            <a:extLst>
              <a:ext uri="{FF2B5EF4-FFF2-40B4-BE49-F238E27FC236}">
                <a16:creationId xmlns:a16="http://schemas.microsoft.com/office/drawing/2014/main" id="{0B316E74-428F-AE05-6967-60C34707362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4319" y="3630671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winkelte Verbindung 13">
            <a:extLst>
              <a:ext uri="{FF2B5EF4-FFF2-40B4-BE49-F238E27FC236}">
                <a16:creationId xmlns:a16="http://schemas.microsoft.com/office/drawing/2014/main" id="{9C1C36E8-2E75-035A-40F1-B9DCABC983F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6546" y="3613552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Gerader Verbinder 238">
            <a:extLst>
              <a:ext uri="{FF2B5EF4-FFF2-40B4-BE49-F238E27FC236}">
                <a16:creationId xmlns:a16="http://schemas.microsoft.com/office/drawing/2014/main" id="{4C3D4538-88EA-5BBA-7C2F-86F37E44FE28}"/>
              </a:ext>
            </a:extLst>
          </p:cNvPr>
          <p:cNvCxnSpPr/>
          <p:nvPr/>
        </p:nvCxnSpPr>
        <p:spPr>
          <a:xfrm>
            <a:off x="2721403" y="4271170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Gewinkelte Verbindung 13">
            <a:extLst>
              <a:ext uri="{FF2B5EF4-FFF2-40B4-BE49-F238E27FC236}">
                <a16:creationId xmlns:a16="http://schemas.microsoft.com/office/drawing/2014/main" id="{BD89EAC6-F8CC-5E50-8292-8C1D3C4E84D6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42216" y="4251246"/>
            <a:ext cx="539690" cy="190318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Raute 240">
            <a:extLst>
              <a:ext uri="{FF2B5EF4-FFF2-40B4-BE49-F238E27FC236}">
                <a16:creationId xmlns:a16="http://schemas.microsoft.com/office/drawing/2014/main" id="{52305351-34A0-4E29-DE9D-E94D05357B9C}"/>
              </a:ext>
            </a:extLst>
          </p:cNvPr>
          <p:cNvSpPr/>
          <p:nvPr/>
        </p:nvSpPr>
        <p:spPr>
          <a:xfrm>
            <a:off x="2625812" y="3961261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242" name="Rechteck 241">
            <a:extLst>
              <a:ext uri="{FF2B5EF4-FFF2-40B4-BE49-F238E27FC236}">
                <a16:creationId xmlns:a16="http://schemas.microsoft.com/office/drawing/2014/main" id="{69AC66DB-F3FF-83A3-7378-E18A601A8E08}"/>
              </a:ext>
            </a:extLst>
          </p:cNvPr>
          <p:cNvSpPr/>
          <p:nvPr/>
        </p:nvSpPr>
        <p:spPr>
          <a:xfrm>
            <a:off x="1252909" y="5241813"/>
            <a:ext cx="528062" cy="9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600" dirty="0" err="1">
                <a:solidFill>
                  <a:schemeClr val="tx1"/>
                </a:solidFill>
              </a:rPr>
              <a:t>Permetrexed</a:t>
            </a:r>
            <a:r>
              <a:rPr lang="de-DE" sz="60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243" name="Gerader Verbinder 242">
            <a:extLst>
              <a:ext uri="{FF2B5EF4-FFF2-40B4-BE49-F238E27FC236}">
                <a16:creationId xmlns:a16="http://schemas.microsoft.com/office/drawing/2014/main" id="{742CD538-2EA7-521A-8F36-8D606D6900ED}"/>
              </a:ext>
            </a:extLst>
          </p:cNvPr>
          <p:cNvCxnSpPr/>
          <p:nvPr/>
        </p:nvCxnSpPr>
        <p:spPr>
          <a:xfrm flipV="1">
            <a:off x="1056685" y="5041766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151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chteck 160">
            <a:extLst>
              <a:ext uri="{FF2B5EF4-FFF2-40B4-BE49-F238E27FC236}">
                <a16:creationId xmlns:a16="http://schemas.microsoft.com/office/drawing/2014/main" id="{3403CA17-B120-FAFF-3451-38842486AEBB}"/>
              </a:ext>
            </a:extLst>
          </p:cNvPr>
          <p:cNvSpPr/>
          <p:nvPr/>
        </p:nvSpPr>
        <p:spPr>
          <a:xfrm>
            <a:off x="89633" y="4717383"/>
            <a:ext cx="11986566" cy="1467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52E22269-FD62-744B-D262-C1CA48DCCAB3}"/>
              </a:ext>
            </a:extLst>
          </p:cNvPr>
          <p:cNvSpPr/>
          <p:nvPr/>
        </p:nvSpPr>
        <p:spPr>
          <a:xfrm>
            <a:off x="89793" y="314732"/>
            <a:ext cx="11986566" cy="146717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07ED756-BF44-3C02-A311-7311ADAC640D}"/>
              </a:ext>
            </a:extLst>
          </p:cNvPr>
          <p:cNvSpPr/>
          <p:nvPr/>
        </p:nvSpPr>
        <p:spPr>
          <a:xfrm>
            <a:off x="89714" y="3241984"/>
            <a:ext cx="11986566" cy="147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Gleichschenkliges Dreieck 4">
            <a:extLst>
              <a:ext uri="{FF2B5EF4-FFF2-40B4-BE49-F238E27FC236}">
                <a16:creationId xmlns:a16="http://schemas.microsoft.com/office/drawing/2014/main" id="{89A6FEF1-2B70-AE32-25B0-F12EAD1A32A1}"/>
              </a:ext>
            </a:extLst>
          </p:cNvPr>
          <p:cNvSpPr/>
          <p:nvPr/>
        </p:nvSpPr>
        <p:spPr>
          <a:xfrm rot="5400000">
            <a:off x="1049628" y="2045581"/>
            <a:ext cx="205137" cy="17941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2C4DABB-952E-55C6-47A6-7C152F4D512C}"/>
              </a:ext>
            </a:extLst>
          </p:cNvPr>
          <p:cNvSpPr/>
          <p:nvPr/>
        </p:nvSpPr>
        <p:spPr>
          <a:xfrm>
            <a:off x="89795" y="1780778"/>
            <a:ext cx="11986566" cy="1467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42441B6E-7C25-FA4F-B648-6FFC536CB273}"/>
              </a:ext>
            </a:extLst>
          </p:cNvPr>
          <p:cNvCxnSpPr/>
          <p:nvPr/>
        </p:nvCxnSpPr>
        <p:spPr>
          <a:xfrm>
            <a:off x="1701626" y="28615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372E899-AA5F-47AA-BF4B-6889C1B1E2FA}"/>
              </a:ext>
            </a:extLst>
          </p:cNvPr>
          <p:cNvCxnSpPr/>
          <p:nvPr/>
        </p:nvCxnSpPr>
        <p:spPr>
          <a:xfrm>
            <a:off x="2352588" y="28451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540382F-0848-D9A8-CB10-A0D1EEFC30A9}"/>
              </a:ext>
            </a:extLst>
          </p:cNvPr>
          <p:cNvCxnSpPr/>
          <p:nvPr/>
        </p:nvCxnSpPr>
        <p:spPr>
          <a:xfrm>
            <a:off x="2999542" y="28305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0505BBD6-490A-DF8F-BE47-A26A67F34943}"/>
              </a:ext>
            </a:extLst>
          </p:cNvPr>
          <p:cNvCxnSpPr/>
          <p:nvPr/>
        </p:nvCxnSpPr>
        <p:spPr>
          <a:xfrm>
            <a:off x="3647115" y="2825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6D9B188D-0464-593A-8CD9-52287513604D}"/>
              </a:ext>
            </a:extLst>
          </p:cNvPr>
          <p:cNvCxnSpPr/>
          <p:nvPr/>
        </p:nvCxnSpPr>
        <p:spPr>
          <a:xfrm>
            <a:off x="4944231" y="282210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1F98165D-C49F-69AF-66D9-82948FB081A0}"/>
              </a:ext>
            </a:extLst>
          </p:cNvPr>
          <p:cNvCxnSpPr/>
          <p:nvPr/>
        </p:nvCxnSpPr>
        <p:spPr>
          <a:xfrm>
            <a:off x="5592042" y="2837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6DEBD0B8-AF56-9037-7673-293C564435AC}"/>
              </a:ext>
            </a:extLst>
          </p:cNvPr>
          <p:cNvCxnSpPr/>
          <p:nvPr/>
        </p:nvCxnSpPr>
        <p:spPr>
          <a:xfrm>
            <a:off x="6239068" y="283811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7452A17A-5547-8EBC-626C-FE18CC4A3456}"/>
              </a:ext>
            </a:extLst>
          </p:cNvPr>
          <p:cNvCxnSpPr/>
          <p:nvPr/>
        </p:nvCxnSpPr>
        <p:spPr>
          <a:xfrm>
            <a:off x="6889814" y="28077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7B885ECA-F263-42C1-3DDA-DAA947B0826F}"/>
              </a:ext>
            </a:extLst>
          </p:cNvPr>
          <p:cNvCxnSpPr/>
          <p:nvPr/>
        </p:nvCxnSpPr>
        <p:spPr>
          <a:xfrm>
            <a:off x="7536008" y="28353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48E4C4E4-4DEE-1191-AF31-AC1DB83BA88B}"/>
              </a:ext>
            </a:extLst>
          </p:cNvPr>
          <p:cNvCxnSpPr/>
          <p:nvPr/>
        </p:nvCxnSpPr>
        <p:spPr>
          <a:xfrm>
            <a:off x="8184556" y="284082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25DAA379-4B7F-3F62-A09F-A55E421AE9C2}"/>
              </a:ext>
            </a:extLst>
          </p:cNvPr>
          <p:cNvCxnSpPr/>
          <p:nvPr/>
        </p:nvCxnSpPr>
        <p:spPr>
          <a:xfrm>
            <a:off x="8832276" y="282917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E5212FB2-EEBB-B425-E274-86F2C6FF3A96}"/>
              </a:ext>
            </a:extLst>
          </p:cNvPr>
          <p:cNvCxnSpPr/>
          <p:nvPr/>
        </p:nvCxnSpPr>
        <p:spPr>
          <a:xfrm>
            <a:off x="9480848" y="28328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B7B9C037-4941-549B-6236-288CDD9CAD0A}"/>
              </a:ext>
            </a:extLst>
          </p:cNvPr>
          <p:cNvCxnSpPr/>
          <p:nvPr/>
        </p:nvCxnSpPr>
        <p:spPr>
          <a:xfrm>
            <a:off x="10127743" y="28383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ED2FA1E0-F592-B7D2-7E42-54F53A63DC22}"/>
              </a:ext>
            </a:extLst>
          </p:cNvPr>
          <p:cNvCxnSpPr/>
          <p:nvPr/>
        </p:nvCxnSpPr>
        <p:spPr>
          <a:xfrm>
            <a:off x="10778633" y="284354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01AAC5E6-FFD6-D916-F8B0-5755A1B034FD}"/>
              </a:ext>
            </a:extLst>
          </p:cNvPr>
          <p:cNvCxnSpPr/>
          <p:nvPr/>
        </p:nvCxnSpPr>
        <p:spPr>
          <a:xfrm>
            <a:off x="11424791" y="28410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E01C17AA-61BD-080D-AF32-3516374B573F}"/>
              </a:ext>
            </a:extLst>
          </p:cNvPr>
          <p:cNvCxnSpPr/>
          <p:nvPr/>
        </p:nvCxnSpPr>
        <p:spPr>
          <a:xfrm>
            <a:off x="12072946" y="27749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9086A88-B06F-CAED-C387-7C8639AE5EA5}"/>
              </a:ext>
            </a:extLst>
          </p:cNvPr>
          <p:cNvCxnSpPr/>
          <p:nvPr/>
        </p:nvCxnSpPr>
        <p:spPr>
          <a:xfrm>
            <a:off x="4294812" y="28158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A60A0A8B-D1D6-3A5C-5279-439B1D40EEB1}"/>
              </a:ext>
            </a:extLst>
          </p:cNvPr>
          <p:cNvSpPr/>
          <p:nvPr/>
        </p:nvSpPr>
        <p:spPr>
          <a:xfrm>
            <a:off x="5801598" y="6571970"/>
            <a:ext cx="1412793" cy="235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Years</a:t>
            </a:r>
            <a:r>
              <a:rPr lang="de-DE" sz="1050" dirty="0">
                <a:solidFill>
                  <a:schemeClr val="tx1"/>
                </a:solidFill>
              </a:rPr>
              <a:t> after </a:t>
            </a:r>
            <a:r>
              <a:rPr lang="de-DE" sz="1050" dirty="0" err="1">
                <a:solidFill>
                  <a:schemeClr val="tx1"/>
                </a:solidFill>
              </a:rPr>
              <a:t>diagnosis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4BBC4CF4-06EB-A8AC-E867-62323E8D50C6}"/>
              </a:ext>
            </a:extLst>
          </p:cNvPr>
          <p:cNvSpPr txBox="1"/>
          <p:nvPr/>
        </p:nvSpPr>
        <p:spPr>
          <a:xfrm>
            <a:off x="2261914" y="6375536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2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5D58091-2CCE-8294-A21A-6CBE9879D724}"/>
              </a:ext>
            </a:extLst>
          </p:cNvPr>
          <p:cNvSpPr txBox="1"/>
          <p:nvPr/>
        </p:nvSpPr>
        <p:spPr>
          <a:xfrm>
            <a:off x="2909818" y="637780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3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4472C88-A75B-D6F8-88D7-8876A4758003}"/>
              </a:ext>
            </a:extLst>
          </p:cNvPr>
          <p:cNvSpPr txBox="1"/>
          <p:nvPr/>
        </p:nvSpPr>
        <p:spPr>
          <a:xfrm>
            <a:off x="3557323" y="637613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4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1617EE6-863C-C759-9324-AEDD996A0EC9}"/>
              </a:ext>
            </a:extLst>
          </p:cNvPr>
          <p:cNvSpPr txBox="1"/>
          <p:nvPr/>
        </p:nvSpPr>
        <p:spPr>
          <a:xfrm>
            <a:off x="4206883" y="637366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5</a:t>
            </a: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F6918790-B514-E7B4-73E2-7759C3FD493E}"/>
              </a:ext>
            </a:extLst>
          </p:cNvPr>
          <p:cNvCxnSpPr>
            <a:cxnSpLocks/>
          </p:cNvCxnSpPr>
          <p:nvPr/>
        </p:nvCxnSpPr>
        <p:spPr>
          <a:xfrm flipH="1">
            <a:off x="1047898" y="284082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6FDE52D0-69F5-1E2A-FD7E-521B423569DC}"/>
              </a:ext>
            </a:extLst>
          </p:cNvPr>
          <p:cNvSpPr txBox="1"/>
          <p:nvPr/>
        </p:nvSpPr>
        <p:spPr>
          <a:xfrm>
            <a:off x="5499557" y="637668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7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51624341-FF08-B7B4-0F83-DC366582BC55}"/>
              </a:ext>
            </a:extLst>
          </p:cNvPr>
          <p:cNvSpPr txBox="1"/>
          <p:nvPr/>
        </p:nvSpPr>
        <p:spPr>
          <a:xfrm>
            <a:off x="6148848" y="637624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8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9509627-E355-7792-A58F-0F66CEE60C5C}"/>
              </a:ext>
            </a:extLst>
          </p:cNvPr>
          <p:cNvSpPr txBox="1"/>
          <p:nvPr/>
        </p:nvSpPr>
        <p:spPr>
          <a:xfrm>
            <a:off x="6800472" y="637700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9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6844B0D5-E6B3-35AD-5814-00A66D35E428}"/>
              </a:ext>
            </a:extLst>
          </p:cNvPr>
          <p:cNvSpPr txBox="1"/>
          <p:nvPr/>
        </p:nvSpPr>
        <p:spPr>
          <a:xfrm>
            <a:off x="7445998" y="637576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10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7D8EED66-28D4-8E75-F099-E555AA496C1B}"/>
              </a:ext>
            </a:extLst>
          </p:cNvPr>
          <p:cNvSpPr txBox="1"/>
          <p:nvPr/>
        </p:nvSpPr>
        <p:spPr>
          <a:xfrm>
            <a:off x="4851409" y="637664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6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8033ECF3-6710-C4D3-BF53-18F6C09FE6DB}"/>
              </a:ext>
            </a:extLst>
          </p:cNvPr>
          <p:cNvSpPr txBox="1"/>
          <p:nvPr/>
        </p:nvSpPr>
        <p:spPr>
          <a:xfrm>
            <a:off x="8096277" y="637636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11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6134DD77-96E5-7D21-3F6B-95DF07EAE77E}"/>
              </a:ext>
            </a:extLst>
          </p:cNvPr>
          <p:cNvSpPr txBox="1"/>
          <p:nvPr/>
        </p:nvSpPr>
        <p:spPr>
          <a:xfrm>
            <a:off x="8742395" y="637714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B72EED25-8D51-2F88-6A14-39F2D8A5D0B7}"/>
              </a:ext>
            </a:extLst>
          </p:cNvPr>
          <p:cNvSpPr txBox="1"/>
          <p:nvPr/>
        </p:nvSpPr>
        <p:spPr>
          <a:xfrm>
            <a:off x="9388168" y="637623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13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8364B917-3B89-67F9-3EE8-5D9459A433DE}"/>
              </a:ext>
            </a:extLst>
          </p:cNvPr>
          <p:cNvSpPr/>
          <p:nvPr/>
        </p:nvSpPr>
        <p:spPr>
          <a:xfrm>
            <a:off x="1251104" y="349878"/>
            <a:ext cx="1712442" cy="973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2014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B3EAB808-3FCF-BB2C-9158-3AEBFF401BE1}"/>
              </a:ext>
            </a:extLst>
          </p:cNvPr>
          <p:cNvSpPr txBox="1"/>
          <p:nvPr/>
        </p:nvSpPr>
        <p:spPr>
          <a:xfrm>
            <a:off x="10035766" y="637761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14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DFE3B228-DDB7-E3F8-7FEC-EBC6B505A170}"/>
              </a:ext>
            </a:extLst>
          </p:cNvPr>
          <p:cNvSpPr txBox="1"/>
          <p:nvPr/>
        </p:nvSpPr>
        <p:spPr>
          <a:xfrm>
            <a:off x="10689120" y="637570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15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85626009-904B-121F-6055-8970638512C2}"/>
              </a:ext>
            </a:extLst>
          </p:cNvPr>
          <p:cNvSpPr txBox="1"/>
          <p:nvPr/>
        </p:nvSpPr>
        <p:spPr>
          <a:xfrm>
            <a:off x="966372" y="636737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0</a:t>
            </a:r>
          </a:p>
          <a:p>
            <a:pPr algn="ctr"/>
            <a:endParaRPr lang="de-DE" sz="1400" dirty="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19491D8C-2B81-ECE0-B43F-9793DF93BB82}"/>
              </a:ext>
            </a:extLst>
          </p:cNvPr>
          <p:cNvSpPr txBox="1"/>
          <p:nvPr/>
        </p:nvSpPr>
        <p:spPr>
          <a:xfrm>
            <a:off x="1611622" y="6373412"/>
            <a:ext cx="180000" cy="1833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779B527-9966-A8BB-904D-C5CD829DBD5B}"/>
              </a:ext>
            </a:extLst>
          </p:cNvPr>
          <p:cNvSpPr txBox="1"/>
          <p:nvPr/>
        </p:nvSpPr>
        <p:spPr>
          <a:xfrm>
            <a:off x="11335249" y="637909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16	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50843532-DCDF-39D7-1370-6C2676820774}"/>
              </a:ext>
            </a:extLst>
          </p:cNvPr>
          <p:cNvSpPr/>
          <p:nvPr/>
        </p:nvSpPr>
        <p:spPr>
          <a:xfrm>
            <a:off x="1608340" y="1411463"/>
            <a:ext cx="798563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75C2670-E19A-9C8E-3BD6-7CAF2D02D632}"/>
              </a:ext>
            </a:extLst>
          </p:cNvPr>
          <p:cNvSpPr/>
          <p:nvPr/>
        </p:nvSpPr>
        <p:spPr>
          <a:xfrm>
            <a:off x="1605377" y="1576401"/>
            <a:ext cx="1800000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2014 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B7ADFB24-F581-5A5E-E1C9-4DD99C558D46}"/>
              </a:ext>
            </a:extLst>
          </p:cNvPr>
          <p:cNvSpPr/>
          <p:nvPr/>
        </p:nvSpPr>
        <p:spPr>
          <a:xfrm>
            <a:off x="1607977" y="1249821"/>
            <a:ext cx="1101592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A2A5EA92-EBB3-450C-987E-9209EFD87F14}"/>
              </a:ext>
            </a:extLst>
          </p:cNvPr>
          <p:cNvSpPr/>
          <p:nvPr/>
        </p:nvSpPr>
        <p:spPr>
          <a:xfrm>
            <a:off x="1245989" y="2042793"/>
            <a:ext cx="792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0F4FED05-E260-EB69-0F8A-FF8E5BAB1920}"/>
              </a:ext>
            </a:extLst>
          </p:cNvPr>
          <p:cNvSpPr/>
          <p:nvPr/>
        </p:nvSpPr>
        <p:spPr>
          <a:xfrm>
            <a:off x="2599540" y="3042487"/>
            <a:ext cx="1689242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2013 </a:t>
            </a: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63AB8183-F5E4-9886-BA67-02621A463C32}"/>
              </a:ext>
            </a:extLst>
          </p:cNvPr>
          <p:cNvSpPr/>
          <p:nvPr/>
        </p:nvSpPr>
        <p:spPr>
          <a:xfrm>
            <a:off x="2600678" y="2894302"/>
            <a:ext cx="798563" cy="123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75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0052AF0C-03A8-EC58-1328-9C8F171E1C4F}"/>
              </a:ext>
            </a:extLst>
          </p:cNvPr>
          <p:cNvSpPr/>
          <p:nvPr/>
        </p:nvSpPr>
        <p:spPr>
          <a:xfrm>
            <a:off x="2603175" y="2747856"/>
            <a:ext cx="1354445" cy="101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(30 Gy)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0B2109BF-5651-9373-E3FA-234BD9E5875A}"/>
              </a:ext>
            </a:extLst>
          </p:cNvPr>
          <p:cNvSpPr/>
          <p:nvPr/>
        </p:nvSpPr>
        <p:spPr>
          <a:xfrm>
            <a:off x="10170746" y="4246334"/>
            <a:ext cx="1066387" cy="1300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30C0F71-8EB6-4740-80F0-A533BAABDD9B}"/>
              </a:ext>
            </a:extLst>
          </p:cNvPr>
          <p:cNvSpPr/>
          <p:nvPr/>
        </p:nvSpPr>
        <p:spPr>
          <a:xfrm>
            <a:off x="1239993" y="3726201"/>
            <a:ext cx="4098242" cy="149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(49,6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800" dirty="0">
                <a:solidFill>
                  <a:schemeClr val="tx1"/>
                </a:solidFill>
              </a:rPr>
              <a:t>(Epirubicin/Cyclophosphamid, </a:t>
            </a:r>
            <a:r>
              <a:rPr lang="de-DE" sz="800" dirty="0" err="1">
                <a:solidFill>
                  <a:schemeClr val="tx1"/>
                </a:solidFill>
              </a:rPr>
              <a:t>Docetaxel</a:t>
            </a:r>
            <a:r>
              <a:rPr lang="de-DE" sz="800" dirty="0">
                <a:solidFill>
                  <a:schemeClr val="tx1"/>
                </a:solidFill>
              </a:rPr>
              <a:t>, </a:t>
            </a:r>
            <a:r>
              <a:rPr lang="de-DE" sz="800" dirty="0" err="1">
                <a:solidFill>
                  <a:schemeClr val="tx1"/>
                </a:solidFill>
              </a:rPr>
              <a:t>Capecitabin</a:t>
            </a:r>
            <a:r>
              <a:rPr lang="de-DE" sz="800" dirty="0">
                <a:solidFill>
                  <a:schemeClr val="tx1"/>
                </a:solidFill>
              </a:rPr>
              <a:t>)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9" name="Pfeil nach rechts 96">
            <a:extLst>
              <a:ext uri="{FF2B5EF4-FFF2-40B4-BE49-F238E27FC236}">
                <a16:creationId xmlns:a16="http://schemas.microsoft.com/office/drawing/2014/main" id="{239EC384-02DE-C916-5D69-87BB5EEAC908}"/>
              </a:ext>
            </a:extLst>
          </p:cNvPr>
          <p:cNvSpPr/>
          <p:nvPr/>
        </p:nvSpPr>
        <p:spPr>
          <a:xfrm>
            <a:off x="1051665" y="3927542"/>
            <a:ext cx="11016839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aute 59">
            <a:extLst>
              <a:ext uri="{FF2B5EF4-FFF2-40B4-BE49-F238E27FC236}">
                <a16:creationId xmlns:a16="http://schemas.microsoft.com/office/drawing/2014/main" id="{A4258ACF-DAB8-4D3D-5EFC-47706260AEF0}"/>
              </a:ext>
            </a:extLst>
          </p:cNvPr>
          <p:cNvSpPr/>
          <p:nvPr/>
        </p:nvSpPr>
        <p:spPr>
          <a:xfrm>
            <a:off x="9885734" y="3968167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3683944F-64C1-E1EA-15A3-8ECFBAE4AC48}"/>
              </a:ext>
            </a:extLst>
          </p:cNvPr>
          <p:cNvSpPr/>
          <p:nvPr/>
        </p:nvSpPr>
        <p:spPr>
          <a:xfrm>
            <a:off x="7584765" y="3372743"/>
            <a:ext cx="1800000" cy="1614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2012 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A8870E14-7179-1191-A6F3-206A643226AE}"/>
              </a:ext>
            </a:extLst>
          </p:cNvPr>
          <p:cNvSpPr/>
          <p:nvPr/>
        </p:nvSpPr>
        <p:spPr>
          <a:xfrm>
            <a:off x="7590475" y="3776165"/>
            <a:ext cx="847889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00" dirty="0">
                <a:solidFill>
                  <a:schemeClr val="tx1"/>
                </a:solidFill>
              </a:rPr>
              <a:t>3DCRTx (90 Gy)</a:t>
            </a: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2B347C8D-EF3B-E650-12FB-222BA9ABB51D}"/>
              </a:ext>
            </a:extLst>
          </p:cNvPr>
          <p:cNvSpPr/>
          <p:nvPr/>
        </p:nvSpPr>
        <p:spPr>
          <a:xfrm>
            <a:off x="7591046" y="3588670"/>
            <a:ext cx="79200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52388C29-9E89-361C-4B36-92F77EF68DDC}"/>
              </a:ext>
            </a:extLst>
          </p:cNvPr>
          <p:cNvSpPr/>
          <p:nvPr/>
        </p:nvSpPr>
        <p:spPr>
          <a:xfrm>
            <a:off x="1239167" y="3336681"/>
            <a:ext cx="1796371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Breast</a:t>
            </a:r>
            <a:r>
              <a:rPr lang="de-DE" sz="1050" dirty="0">
                <a:solidFill>
                  <a:schemeClr val="tx1"/>
                </a:solidFill>
              </a:rPr>
              <a:t> Cancer 2003 </a:t>
            </a: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8095CEAA-4DD9-122B-72E1-4076C2933E61}"/>
              </a:ext>
            </a:extLst>
          </p:cNvPr>
          <p:cNvSpPr/>
          <p:nvPr/>
        </p:nvSpPr>
        <p:spPr>
          <a:xfrm>
            <a:off x="10214724" y="3816243"/>
            <a:ext cx="847706" cy="13013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(80Gy)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458DA287-1609-6FFD-CBC5-1D869AA9DB9C}"/>
              </a:ext>
            </a:extLst>
          </p:cNvPr>
          <p:cNvSpPr/>
          <p:nvPr/>
        </p:nvSpPr>
        <p:spPr>
          <a:xfrm>
            <a:off x="403205" y="1027270"/>
            <a:ext cx="298066" cy="1468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6B0FD5BA-67CA-B26D-B893-CF4AFF64A2B1}"/>
              </a:ext>
            </a:extLst>
          </p:cNvPr>
          <p:cNvSpPr/>
          <p:nvPr/>
        </p:nvSpPr>
        <p:spPr>
          <a:xfrm>
            <a:off x="158411" y="906276"/>
            <a:ext cx="397368" cy="1935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10FB5456-E3F6-E707-D82E-6C19F32CC2BE}"/>
              </a:ext>
            </a:extLst>
          </p:cNvPr>
          <p:cNvSpPr/>
          <p:nvPr/>
        </p:nvSpPr>
        <p:spPr>
          <a:xfrm>
            <a:off x="1253331" y="735615"/>
            <a:ext cx="2517745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3DCRTx (59,4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(Etoposid, Carboplatin)</a:t>
            </a: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2B90846D-762D-DA0C-38C3-73581EF33AFF}"/>
              </a:ext>
            </a:extLst>
          </p:cNvPr>
          <p:cNvSpPr/>
          <p:nvPr/>
        </p:nvSpPr>
        <p:spPr>
          <a:xfrm>
            <a:off x="1251886" y="592389"/>
            <a:ext cx="853751" cy="1413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BEE8542D-1151-7E19-5080-438CA4F39E51}"/>
              </a:ext>
            </a:extLst>
          </p:cNvPr>
          <p:cNvSpPr/>
          <p:nvPr/>
        </p:nvSpPr>
        <p:spPr>
          <a:xfrm>
            <a:off x="170505" y="2453421"/>
            <a:ext cx="270690" cy="146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966B9794-9F37-A5B9-CD35-9FC59BC103EE}"/>
              </a:ext>
            </a:extLst>
          </p:cNvPr>
          <p:cNvSpPr/>
          <p:nvPr/>
        </p:nvSpPr>
        <p:spPr>
          <a:xfrm>
            <a:off x="240414" y="3907794"/>
            <a:ext cx="233361" cy="146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48961126-3B1C-C6F0-499A-012307BA94CC}"/>
              </a:ext>
            </a:extLst>
          </p:cNvPr>
          <p:cNvSpPr/>
          <p:nvPr/>
        </p:nvSpPr>
        <p:spPr>
          <a:xfrm>
            <a:off x="10599949" y="3968304"/>
            <a:ext cx="1337177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2021</a:t>
            </a:r>
          </a:p>
        </p:txBody>
      </p:sp>
      <p:cxnSp>
        <p:nvCxnSpPr>
          <p:cNvPr id="89" name="Gewinkelte Verbindung 13">
            <a:extLst>
              <a:ext uri="{FF2B5EF4-FFF2-40B4-BE49-F238E27FC236}">
                <a16:creationId xmlns:a16="http://schemas.microsoft.com/office/drawing/2014/main" id="{B8500CC0-ADB6-489C-4D6F-4569C6ADF914}"/>
              </a:ext>
            </a:extLst>
          </p:cNvPr>
          <p:cNvCxnSpPr>
            <a:cxnSpLocks/>
            <a:endCxn id="64" idx="1"/>
          </p:cNvCxnSpPr>
          <p:nvPr/>
        </p:nvCxnSpPr>
        <p:spPr>
          <a:xfrm rot="5400000" flipH="1" flipV="1">
            <a:off x="866603" y="3616052"/>
            <a:ext cx="561934" cy="183193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051333BC-9AA1-1EEB-1DF5-A038483B3BD3}"/>
              </a:ext>
            </a:extLst>
          </p:cNvPr>
          <p:cNvCxnSpPr/>
          <p:nvPr/>
        </p:nvCxnSpPr>
        <p:spPr>
          <a:xfrm flipV="1">
            <a:off x="1057896" y="3794280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winkelte Verbindung 13">
            <a:extLst>
              <a:ext uri="{FF2B5EF4-FFF2-40B4-BE49-F238E27FC236}">
                <a16:creationId xmlns:a16="http://schemas.microsoft.com/office/drawing/2014/main" id="{5FBC8B8D-B23B-5A36-4FA0-B8D2659F350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6964" y="2069960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winkelte Verbindung 13">
            <a:extLst>
              <a:ext uri="{FF2B5EF4-FFF2-40B4-BE49-F238E27FC236}">
                <a16:creationId xmlns:a16="http://schemas.microsoft.com/office/drawing/2014/main" id="{33B57DD7-C4D8-8D3B-4EA6-0FB0695FD23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2507" y="2091545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r Verbinder 93">
            <a:extLst>
              <a:ext uri="{FF2B5EF4-FFF2-40B4-BE49-F238E27FC236}">
                <a16:creationId xmlns:a16="http://schemas.microsoft.com/office/drawing/2014/main" id="{5C3A9213-5AD9-0DE1-7F79-504E5BE1DA97}"/>
              </a:ext>
            </a:extLst>
          </p:cNvPr>
          <p:cNvCxnSpPr/>
          <p:nvPr/>
        </p:nvCxnSpPr>
        <p:spPr>
          <a:xfrm>
            <a:off x="1072110" y="2141729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A1E46430-9CDF-E34F-619F-D36830940A64}"/>
              </a:ext>
            </a:extLst>
          </p:cNvPr>
          <p:cNvCxnSpPr/>
          <p:nvPr/>
        </p:nvCxnSpPr>
        <p:spPr>
          <a:xfrm flipV="1">
            <a:off x="1055246" y="2307814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3FB024A0-04FF-0449-D95D-87F872AA8BDC}"/>
              </a:ext>
            </a:extLst>
          </p:cNvPr>
          <p:cNvCxnSpPr/>
          <p:nvPr/>
        </p:nvCxnSpPr>
        <p:spPr>
          <a:xfrm>
            <a:off x="1068935" y="2325879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CDCE6223-B38A-E215-FB68-BE6CD30F29BD}"/>
              </a:ext>
            </a:extLst>
          </p:cNvPr>
          <p:cNvCxnSpPr/>
          <p:nvPr/>
        </p:nvCxnSpPr>
        <p:spPr>
          <a:xfrm flipV="1">
            <a:off x="1058421" y="2123664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winkelte Verbindung 13">
            <a:extLst>
              <a:ext uri="{FF2B5EF4-FFF2-40B4-BE49-F238E27FC236}">
                <a16:creationId xmlns:a16="http://schemas.microsoft.com/office/drawing/2014/main" id="{B387D5CC-801A-9A74-88C4-AC5CAAFDDA6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5410" y="613533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winkelte Verbindung 13">
            <a:extLst>
              <a:ext uri="{FF2B5EF4-FFF2-40B4-BE49-F238E27FC236}">
                <a16:creationId xmlns:a16="http://schemas.microsoft.com/office/drawing/2014/main" id="{C7E7BB1F-6311-E27A-C2F8-C5992F4BA5C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3183" y="630652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451F00BF-1E2C-89AE-EB98-3EEF19D4D1A4}"/>
              </a:ext>
            </a:extLst>
          </p:cNvPr>
          <p:cNvCxnSpPr/>
          <p:nvPr/>
        </p:nvCxnSpPr>
        <p:spPr>
          <a:xfrm>
            <a:off x="1072937" y="671016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r Verbinder 100">
            <a:extLst>
              <a:ext uri="{FF2B5EF4-FFF2-40B4-BE49-F238E27FC236}">
                <a16:creationId xmlns:a16="http://schemas.microsoft.com/office/drawing/2014/main" id="{9BC3B0AE-156D-5596-9EFE-3C507C758620}"/>
              </a:ext>
            </a:extLst>
          </p:cNvPr>
          <p:cNvCxnSpPr/>
          <p:nvPr/>
        </p:nvCxnSpPr>
        <p:spPr>
          <a:xfrm flipV="1">
            <a:off x="1056073" y="818053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77464FB8-E376-6D17-E482-008EFAF505DE}"/>
              </a:ext>
            </a:extLst>
          </p:cNvPr>
          <p:cNvCxnSpPr/>
          <p:nvPr/>
        </p:nvCxnSpPr>
        <p:spPr>
          <a:xfrm>
            <a:off x="1069762" y="836118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621948A4-A7D1-F893-FAD1-61B2121D4F95}"/>
              </a:ext>
            </a:extLst>
          </p:cNvPr>
          <p:cNvCxnSpPr/>
          <p:nvPr/>
        </p:nvCxnSpPr>
        <p:spPr>
          <a:xfrm flipV="1">
            <a:off x="1059248" y="652951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hteck 124">
            <a:extLst>
              <a:ext uri="{FF2B5EF4-FFF2-40B4-BE49-F238E27FC236}">
                <a16:creationId xmlns:a16="http://schemas.microsoft.com/office/drawing/2014/main" id="{93C502A7-4EB2-836E-C717-175BD153D97C}"/>
              </a:ext>
            </a:extLst>
          </p:cNvPr>
          <p:cNvSpPr/>
          <p:nvPr/>
        </p:nvSpPr>
        <p:spPr>
          <a:xfrm>
            <a:off x="1246342" y="462698"/>
            <a:ext cx="2212648" cy="1183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2014 </a:t>
            </a:r>
          </a:p>
        </p:txBody>
      </p:sp>
      <p:sp>
        <p:nvSpPr>
          <p:cNvPr id="127" name="Pfeil nach rechts 61">
            <a:extLst>
              <a:ext uri="{FF2B5EF4-FFF2-40B4-BE49-F238E27FC236}">
                <a16:creationId xmlns:a16="http://schemas.microsoft.com/office/drawing/2014/main" id="{9AB0AF52-C881-8A66-CE4E-40B60414B473}"/>
              </a:ext>
            </a:extLst>
          </p:cNvPr>
          <p:cNvSpPr/>
          <p:nvPr/>
        </p:nvSpPr>
        <p:spPr>
          <a:xfrm>
            <a:off x="1054140" y="904940"/>
            <a:ext cx="3577857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1" name="Gerader Verbinder 130">
            <a:extLst>
              <a:ext uri="{FF2B5EF4-FFF2-40B4-BE49-F238E27FC236}">
                <a16:creationId xmlns:a16="http://schemas.microsoft.com/office/drawing/2014/main" id="{F5415E45-4135-7296-ECFA-4EE69B9F8658}"/>
              </a:ext>
            </a:extLst>
          </p:cNvPr>
          <p:cNvCxnSpPr/>
          <p:nvPr/>
        </p:nvCxnSpPr>
        <p:spPr>
          <a:xfrm>
            <a:off x="1404554" y="1499631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C7F6D6A2-7A5B-E1B2-96A6-B712DFFFDC2A}"/>
              </a:ext>
            </a:extLst>
          </p:cNvPr>
          <p:cNvCxnSpPr/>
          <p:nvPr/>
        </p:nvCxnSpPr>
        <p:spPr>
          <a:xfrm>
            <a:off x="1405010" y="1339844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winkelte Verbindung 13">
            <a:extLst>
              <a:ext uri="{FF2B5EF4-FFF2-40B4-BE49-F238E27FC236}">
                <a16:creationId xmlns:a16="http://schemas.microsoft.com/office/drawing/2014/main" id="{E6E4EC77-B815-A612-737B-E00CC6304347}"/>
              </a:ext>
            </a:extLst>
          </p:cNvPr>
          <p:cNvCxnSpPr>
            <a:cxnSpLocks/>
            <a:endCxn id="48" idx="1"/>
          </p:cNvCxnSpPr>
          <p:nvPr/>
        </p:nvCxnSpPr>
        <p:spPr>
          <a:xfrm rot="16200000" flipH="1">
            <a:off x="1229966" y="1290452"/>
            <a:ext cx="545570" cy="205251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aute 133">
            <a:extLst>
              <a:ext uri="{FF2B5EF4-FFF2-40B4-BE49-F238E27FC236}">
                <a16:creationId xmlns:a16="http://schemas.microsoft.com/office/drawing/2014/main" id="{3FEE9156-7E84-8378-9843-0865E08C7073}"/>
              </a:ext>
            </a:extLst>
          </p:cNvPr>
          <p:cNvSpPr/>
          <p:nvPr/>
        </p:nvSpPr>
        <p:spPr>
          <a:xfrm>
            <a:off x="1307230" y="950272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6948FB7E-C807-1244-4C98-99C32C64A5EC}"/>
              </a:ext>
            </a:extLst>
          </p:cNvPr>
          <p:cNvSpPr/>
          <p:nvPr/>
        </p:nvSpPr>
        <p:spPr>
          <a:xfrm>
            <a:off x="3223370" y="946011"/>
            <a:ext cx="1305761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2019</a:t>
            </a:r>
          </a:p>
        </p:txBody>
      </p:sp>
      <p:sp>
        <p:nvSpPr>
          <p:cNvPr id="136" name="Rechteck 135">
            <a:extLst>
              <a:ext uri="{FF2B5EF4-FFF2-40B4-BE49-F238E27FC236}">
                <a16:creationId xmlns:a16="http://schemas.microsoft.com/office/drawing/2014/main" id="{6188FAB7-4B9C-3FB9-89FB-AEF0F6D13F12}"/>
              </a:ext>
            </a:extLst>
          </p:cNvPr>
          <p:cNvSpPr/>
          <p:nvPr/>
        </p:nvSpPr>
        <p:spPr>
          <a:xfrm>
            <a:off x="1248326" y="1910599"/>
            <a:ext cx="2210855" cy="116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2011 </a:t>
            </a:r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2BFC0472-6075-46A9-D378-8E81F6F61DB9}"/>
              </a:ext>
            </a:extLst>
          </p:cNvPr>
          <p:cNvSpPr/>
          <p:nvPr/>
        </p:nvSpPr>
        <p:spPr>
          <a:xfrm>
            <a:off x="1247799" y="1793364"/>
            <a:ext cx="1723995" cy="104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Breast</a:t>
            </a:r>
            <a:r>
              <a:rPr lang="de-DE" sz="1050" dirty="0">
                <a:solidFill>
                  <a:schemeClr val="tx1"/>
                </a:solidFill>
              </a:rPr>
              <a:t> Cancer 2011 </a:t>
            </a:r>
          </a:p>
        </p:txBody>
      </p:sp>
      <p:cxnSp>
        <p:nvCxnSpPr>
          <p:cNvPr id="138" name="Gerader Verbinder 137">
            <a:extLst>
              <a:ext uri="{FF2B5EF4-FFF2-40B4-BE49-F238E27FC236}">
                <a16:creationId xmlns:a16="http://schemas.microsoft.com/office/drawing/2014/main" id="{7BEC210C-87D7-B70A-E64E-3596E94C091C}"/>
              </a:ext>
            </a:extLst>
          </p:cNvPr>
          <p:cNvCxnSpPr/>
          <p:nvPr/>
        </p:nvCxnSpPr>
        <p:spPr>
          <a:xfrm>
            <a:off x="2406556" y="2954376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0A1DF381-405C-DDEB-6A97-73D43EC607BF}"/>
              </a:ext>
            </a:extLst>
          </p:cNvPr>
          <p:cNvCxnSpPr/>
          <p:nvPr/>
        </p:nvCxnSpPr>
        <p:spPr>
          <a:xfrm>
            <a:off x="2407012" y="2802217"/>
            <a:ext cx="121554" cy="5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Gewinkelte Verbindung 13">
            <a:extLst>
              <a:ext uri="{FF2B5EF4-FFF2-40B4-BE49-F238E27FC236}">
                <a16:creationId xmlns:a16="http://schemas.microsoft.com/office/drawing/2014/main" id="{922C231E-A811-FE09-7CA9-22FF99264DF6}"/>
              </a:ext>
            </a:extLst>
          </p:cNvPr>
          <p:cNvCxnSpPr>
            <a:cxnSpLocks/>
            <a:endCxn id="52" idx="1"/>
          </p:cNvCxnSpPr>
          <p:nvPr/>
        </p:nvCxnSpPr>
        <p:spPr>
          <a:xfrm rot="16200000" flipH="1">
            <a:off x="2229103" y="2761512"/>
            <a:ext cx="543460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Gewinkelte Verbindung 13">
            <a:extLst>
              <a:ext uri="{FF2B5EF4-FFF2-40B4-BE49-F238E27FC236}">
                <a16:creationId xmlns:a16="http://schemas.microsoft.com/office/drawing/2014/main" id="{31B268E1-DD12-5644-5189-17D3DEFF36A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229975" y="3628085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Gerader Verbinder 142">
            <a:extLst>
              <a:ext uri="{FF2B5EF4-FFF2-40B4-BE49-F238E27FC236}">
                <a16:creationId xmlns:a16="http://schemas.microsoft.com/office/drawing/2014/main" id="{3D689FF5-212F-1E21-0762-6093C3454F93}"/>
              </a:ext>
            </a:extLst>
          </p:cNvPr>
          <p:cNvCxnSpPr/>
          <p:nvPr/>
        </p:nvCxnSpPr>
        <p:spPr>
          <a:xfrm>
            <a:off x="7416721" y="3678269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5EEBF63F-C4D6-F37D-9A30-3F7792A19B16}"/>
              </a:ext>
            </a:extLst>
          </p:cNvPr>
          <p:cNvCxnSpPr/>
          <p:nvPr/>
        </p:nvCxnSpPr>
        <p:spPr>
          <a:xfrm>
            <a:off x="7413546" y="3862419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Gerader Verbinder 144">
            <a:extLst>
              <a:ext uri="{FF2B5EF4-FFF2-40B4-BE49-F238E27FC236}">
                <a16:creationId xmlns:a16="http://schemas.microsoft.com/office/drawing/2014/main" id="{189CD321-B568-A87A-A9FC-8101AE5DFDEC}"/>
              </a:ext>
            </a:extLst>
          </p:cNvPr>
          <p:cNvCxnSpPr>
            <a:cxnSpLocks/>
          </p:cNvCxnSpPr>
          <p:nvPr/>
        </p:nvCxnSpPr>
        <p:spPr>
          <a:xfrm flipH="1">
            <a:off x="10089807" y="3877515"/>
            <a:ext cx="22" cy="110865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DFE09A6E-8805-E809-3EF5-E93BB9894F6E}"/>
              </a:ext>
            </a:extLst>
          </p:cNvPr>
          <p:cNvCxnSpPr/>
          <p:nvPr/>
        </p:nvCxnSpPr>
        <p:spPr>
          <a:xfrm flipV="1">
            <a:off x="10089499" y="3880270"/>
            <a:ext cx="124062" cy="2186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Gerader Verbinder 146">
            <a:extLst>
              <a:ext uri="{FF2B5EF4-FFF2-40B4-BE49-F238E27FC236}">
                <a16:creationId xmlns:a16="http://schemas.microsoft.com/office/drawing/2014/main" id="{FD58D436-025C-76B1-8164-0091364055F4}"/>
              </a:ext>
            </a:extLst>
          </p:cNvPr>
          <p:cNvCxnSpPr/>
          <p:nvPr/>
        </p:nvCxnSpPr>
        <p:spPr>
          <a:xfrm>
            <a:off x="9974212" y="4453038"/>
            <a:ext cx="101447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Gerader Verbinder 147">
            <a:extLst>
              <a:ext uri="{FF2B5EF4-FFF2-40B4-BE49-F238E27FC236}">
                <a16:creationId xmlns:a16="http://schemas.microsoft.com/office/drawing/2014/main" id="{804E5A37-D5B6-8E82-717B-33E12E87FE7D}"/>
              </a:ext>
            </a:extLst>
          </p:cNvPr>
          <p:cNvCxnSpPr/>
          <p:nvPr/>
        </p:nvCxnSpPr>
        <p:spPr>
          <a:xfrm>
            <a:off x="9974564" y="4309923"/>
            <a:ext cx="100458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winkelte Verbindung 13">
            <a:extLst>
              <a:ext uri="{FF2B5EF4-FFF2-40B4-BE49-F238E27FC236}">
                <a16:creationId xmlns:a16="http://schemas.microsoft.com/office/drawing/2014/main" id="{CA73E823-2BDE-8D7A-464F-340D379834B7}"/>
              </a:ext>
            </a:extLst>
          </p:cNvPr>
          <p:cNvCxnSpPr>
            <a:cxnSpLocks/>
          </p:cNvCxnSpPr>
          <p:nvPr/>
        </p:nvCxnSpPr>
        <p:spPr>
          <a:xfrm rot="16200000" flipH="1">
            <a:off x="9849934" y="4272914"/>
            <a:ext cx="44914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hteck 149">
            <a:extLst>
              <a:ext uri="{FF2B5EF4-FFF2-40B4-BE49-F238E27FC236}">
                <a16:creationId xmlns:a16="http://schemas.microsoft.com/office/drawing/2014/main" id="{445A2258-277F-DEBC-EE04-8E4B4C75FBB4}"/>
              </a:ext>
            </a:extLst>
          </p:cNvPr>
          <p:cNvSpPr/>
          <p:nvPr/>
        </p:nvSpPr>
        <p:spPr>
          <a:xfrm>
            <a:off x="10173212" y="4532879"/>
            <a:ext cx="1664440" cy="12671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2016 </a:t>
            </a:r>
          </a:p>
        </p:txBody>
      </p:sp>
      <p:sp>
        <p:nvSpPr>
          <p:cNvPr id="151" name="Rechteck 150">
            <a:extLst>
              <a:ext uri="{FF2B5EF4-FFF2-40B4-BE49-F238E27FC236}">
                <a16:creationId xmlns:a16="http://schemas.microsoft.com/office/drawing/2014/main" id="{C1C78879-CBBE-F229-D500-02E794CF61F1}"/>
              </a:ext>
            </a:extLst>
          </p:cNvPr>
          <p:cNvSpPr/>
          <p:nvPr/>
        </p:nvSpPr>
        <p:spPr>
          <a:xfrm>
            <a:off x="10173212" y="4391549"/>
            <a:ext cx="700296" cy="1197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48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52" name="Rechteck 151">
            <a:extLst>
              <a:ext uri="{FF2B5EF4-FFF2-40B4-BE49-F238E27FC236}">
                <a16:creationId xmlns:a16="http://schemas.microsoft.com/office/drawing/2014/main" id="{C68B8B78-683C-C070-DEC2-437CFC3350B1}"/>
              </a:ext>
            </a:extLst>
          </p:cNvPr>
          <p:cNvSpPr/>
          <p:nvPr/>
        </p:nvSpPr>
        <p:spPr>
          <a:xfrm>
            <a:off x="1055617" y="2446628"/>
            <a:ext cx="3313762" cy="138796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Rechteck 152">
            <a:extLst>
              <a:ext uri="{FF2B5EF4-FFF2-40B4-BE49-F238E27FC236}">
                <a16:creationId xmlns:a16="http://schemas.microsoft.com/office/drawing/2014/main" id="{61087E65-6DA5-FFA7-22FF-79F8CE284D72}"/>
              </a:ext>
            </a:extLst>
          </p:cNvPr>
          <p:cNvSpPr/>
          <p:nvPr/>
        </p:nvSpPr>
        <p:spPr>
          <a:xfrm>
            <a:off x="3689674" y="2432268"/>
            <a:ext cx="711984" cy="166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2016</a:t>
            </a:r>
          </a:p>
        </p:txBody>
      </p:sp>
      <p:sp>
        <p:nvSpPr>
          <p:cNvPr id="154" name="Raute 153">
            <a:extLst>
              <a:ext uri="{FF2B5EF4-FFF2-40B4-BE49-F238E27FC236}">
                <a16:creationId xmlns:a16="http://schemas.microsoft.com/office/drawing/2014/main" id="{4E96EC89-A670-9991-983C-A161BD72BC0A}"/>
              </a:ext>
            </a:extLst>
          </p:cNvPr>
          <p:cNvSpPr/>
          <p:nvPr/>
        </p:nvSpPr>
        <p:spPr>
          <a:xfrm>
            <a:off x="2311225" y="2420263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39E99741-53FE-4C87-93EF-8ED4DD0F6049}"/>
              </a:ext>
            </a:extLst>
          </p:cNvPr>
          <p:cNvSpPr/>
          <p:nvPr/>
        </p:nvSpPr>
        <p:spPr>
          <a:xfrm>
            <a:off x="1245989" y="2225805"/>
            <a:ext cx="1659759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(60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(Paclitaxel, Herceptin)</a:t>
            </a:r>
          </a:p>
        </p:txBody>
      </p:sp>
      <p:sp>
        <p:nvSpPr>
          <p:cNvPr id="163" name="Rechteck 162">
            <a:extLst>
              <a:ext uri="{FF2B5EF4-FFF2-40B4-BE49-F238E27FC236}">
                <a16:creationId xmlns:a16="http://schemas.microsoft.com/office/drawing/2014/main" id="{853A958C-AB3A-0FB8-6330-0BA7D3386BDA}"/>
              </a:ext>
            </a:extLst>
          </p:cNvPr>
          <p:cNvSpPr/>
          <p:nvPr/>
        </p:nvSpPr>
        <p:spPr>
          <a:xfrm>
            <a:off x="1237400" y="5166496"/>
            <a:ext cx="2545078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3DCRTx (45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Abraxane</a:t>
            </a:r>
            <a:r>
              <a:rPr lang="de-DE" sz="1050" dirty="0">
                <a:solidFill>
                  <a:schemeClr val="tx1"/>
                </a:solidFill>
              </a:rPr>
              <a:t>, Carboplatin)</a:t>
            </a:r>
          </a:p>
        </p:txBody>
      </p:sp>
      <p:sp>
        <p:nvSpPr>
          <p:cNvPr id="164" name="Rechteck 163">
            <a:extLst>
              <a:ext uri="{FF2B5EF4-FFF2-40B4-BE49-F238E27FC236}">
                <a16:creationId xmlns:a16="http://schemas.microsoft.com/office/drawing/2014/main" id="{698F12CC-AF80-03FD-2721-B39AFC0FEC55}"/>
              </a:ext>
            </a:extLst>
          </p:cNvPr>
          <p:cNvSpPr/>
          <p:nvPr/>
        </p:nvSpPr>
        <p:spPr>
          <a:xfrm>
            <a:off x="1237825" y="5007062"/>
            <a:ext cx="792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64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5" name="Rechteck 164">
            <a:extLst>
              <a:ext uri="{FF2B5EF4-FFF2-40B4-BE49-F238E27FC236}">
                <a16:creationId xmlns:a16="http://schemas.microsoft.com/office/drawing/2014/main" id="{1BBC4CF1-C330-2DA0-7822-11A9B9F46502}"/>
              </a:ext>
            </a:extLst>
          </p:cNvPr>
          <p:cNvSpPr/>
          <p:nvPr/>
        </p:nvSpPr>
        <p:spPr>
          <a:xfrm>
            <a:off x="229383" y="5398964"/>
            <a:ext cx="618895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6" name="Rechteck 165">
            <a:extLst>
              <a:ext uri="{FF2B5EF4-FFF2-40B4-BE49-F238E27FC236}">
                <a16:creationId xmlns:a16="http://schemas.microsoft.com/office/drawing/2014/main" id="{4999E093-9B74-0493-2283-60EAC5FAE111}"/>
              </a:ext>
            </a:extLst>
          </p:cNvPr>
          <p:cNvSpPr/>
          <p:nvPr/>
        </p:nvSpPr>
        <p:spPr>
          <a:xfrm>
            <a:off x="1245866" y="6044967"/>
            <a:ext cx="1680071" cy="135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2015 </a:t>
            </a:r>
          </a:p>
        </p:txBody>
      </p:sp>
      <p:sp>
        <p:nvSpPr>
          <p:cNvPr id="167" name="Rechteck 166">
            <a:extLst>
              <a:ext uri="{FF2B5EF4-FFF2-40B4-BE49-F238E27FC236}">
                <a16:creationId xmlns:a16="http://schemas.microsoft.com/office/drawing/2014/main" id="{0FBD9ED5-7BAB-3AB4-9B48-0F7D4ABB79EE}"/>
              </a:ext>
            </a:extLst>
          </p:cNvPr>
          <p:cNvSpPr/>
          <p:nvPr/>
        </p:nvSpPr>
        <p:spPr>
          <a:xfrm>
            <a:off x="1593741" y="5542421"/>
            <a:ext cx="919858" cy="106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 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(36 Gy)</a:t>
            </a:r>
          </a:p>
        </p:txBody>
      </p:sp>
      <p:sp>
        <p:nvSpPr>
          <p:cNvPr id="168" name="Rechteck 167">
            <a:extLst>
              <a:ext uri="{FF2B5EF4-FFF2-40B4-BE49-F238E27FC236}">
                <a16:creationId xmlns:a16="http://schemas.microsoft.com/office/drawing/2014/main" id="{089B2844-2CA5-AC1E-0FEB-72E9257F06C3}"/>
              </a:ext>
            </a:extLst>
          </p:cNvPr>
          <p:cNvSpPr/>
          <p:nvPr/>
        </p:nvSpPr>
        <p:spPr>
          <a:xfrm>
            <a:off x="1244794" y="5922102"/>
            <a:ext cx="798563" cy="113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64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9" name="Rechteck 168">
            <a:extLst>
              <a:ext uri="{FF2B5EF4-FFF2-40B4-BE49-F238E27FC236}">
                <a16:creationId xmlns:a16="http://schemas.microsoft.com/office/drawing/2014/main" id="{319911B5-30F0-8DB9-623A-EF0244BFD0E2}"/>
              </a:ext>
            </a:extLst>
          </p:cNvPr>
          <p:cNvSpPr/>
          <p:nvPr/>
        </p:nvSpPr>
        <p:spPr>
          <a:xfrm>
            <a:off x="1244856" y="5789545"/>
            <a:ext cx="983772" cy="130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0" name="Rechteck 169">
            <a:extLst>
              <a:ext uri="{FF2B5EF4-FFF2-40B4-BE49-F238E27FC236}">
                <a16:creationId xmlns:a16="http://schemas.microsoft.com/office/drawing/2014/main" id="{902AD2C6-728C-3CAE-6A79-E498A6C0597F}"/>
              </a:ext>
            </a:extLst>
          </p:cNvPr>
          <p:cNvSpPr/>
          <p:nvPr/>
        </p:nvSpPr>
        <p:spPr>
          <a:xfrm>
            <a:off x="1046767" y="5398964"/>
            <a:ext cx="2043269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Rechteck 170">
            <a:extLst>
              <a:ext uri="{FF2B5EF4-FFF2-40B4-BE49-F238E27FC236}">
                <a16:creationId xmlns:a16="http://schemas.microsoft.com/office/drawing/2014/main" id="{F1D0EA68-5234-3966-5B05-DA887CA314BD}"/>
              </a:ext>
            </a:extLst>
          </p:cNvPr>
          <p:cNvSpPr/>
          <p:nvPr/>
        </p:nvSpPr>
        <p:spPr>
          <a:xfrm>
            <a:off x="2416212" y="5375109"/>
            <a:ext cx="648000" cy="178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2018</a:t>
            </a:r>
          </a:p>
        </p:txBody>
      </p:sp>
      <p:cxnSp>
        <p:nvCxnSpPr>
          <p:cNvPr id="172" name="Gewinkelte Verbindung 13">
            <a:extLst>
              <a:ext uri="{FF2B5EF4-FFF2-40B4-BE49-F238E27FC236}">
                <a16:creationId xmlns:a16="http://schemas.microsoft.com/office/drawing/2014/main" id="{79B1A42D-13CE-4ACD-C7BA-AEDB88779F3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68953" y="5019583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Gewinkelte Verbindung 13">
            <a:extLst>
              <a:ext uri="{FF2B5EF4-FFF2-40B4-BE49-F238E27FC236}">
                <a16:creationId xmlns:a16="http://schemas.microsoft.com/office/drawing/2014/main" id="{40D9F574-13A2-30C2-A2BA-C8491FAECA2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4345" y="5039083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Gerader Verbinder 173">
            <a:extLst>
              <a:ext uri="{FF2B5EF4-FFF2-40B4-BE49-F238E27FC236}">
                <a16:creationId xmlns:a16="http://schemas.microsoft.com/office/drawing/2014/main" id="{C0A4190B-15A7-655E-9C14-560B87E6A4CF}"/>
              </a:ext>
            </a:extLst>
          </p:cNvPr>
          <p:cNvCxnSpPr/>
          <p:nvPr/>
        </p:nvCxnSpPr>
        <p:spPr>
          <a:xfrm>
            <a:off x="1064099" y="5108019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Gerader Verbinder 174">
            <a:extLst>
              <a:ext uri="{FF2B5EF4-FFF2-40B4-BE49-F238E27FC236}">
                <a16:creationId xmlns:a16="http://schemas.microsoft.com/office/drawing/2014/main" id="{931A039A-7975-53AE-DBFC-EFAE73940DC1}"/>
              </a:ext>
            </a:extLst>
          </p:cNvPr>
          <p:cNvCxnSpPr/>
          <p:nvPr/>
        </p:nvCxnSpPr>
        <p:spPr>
          <a:xfrm flipV="1">
            <a:off x="1047235" y="5247913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rader Verbinder 175">
            <a:extLst>
              <a:ext uri="{FF2B5EF4-FFF2-40B4-BE49-F238E27FC236}">
                <a16:creationId xmlns:a16="http://schemas.microsoft.com/office/drawing/2014/main" id="{819A8AD8-BAD6-5964-6C9E-87B37C4DA54A}"/>
              </a:ext>
            </a:extLst>
          </p:cNvPr>
          <p:cNvCxnSpPr/>
          <p:nvPr/>
        </p:nvCxnSpPr>
        <p:spPr>
          <a:xfrm>
            <a:off x="1060924" y="5265978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rader Verbinder 176">
            <a:extLst>
              <a:ext uri="{FF2B5EF4-FFF2-40B4-BE49-F238E27FC236}">
                <a16:creationId xmlns:a16="http://schemas.microsoft.com/office/drawing/2014/main" id="{26C74ACF-869C-717D-CE3D-43DEB5CB617D}"/>
              </a:ext>
            </a:extLst>
          </p:cNvPr>
          <p:cNvCxnSpPr/>
          <p:nvPr/>
        </p:nvCxnSpPr>
        <p:spPr>
          <a:xfrm flipV="1">
            <a:off x="1050410" y="5089954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hteck 177">
            <a:extLst>
              <a:ext uri="{FF2B5EF4-FFF2-40B4-BE49-F238E27FC236}">
                <a16:creationId xmlns:a16="http://schemas.microsoft.com/office/drawing/2014/main" id="{9FA4D1DC-8C5C-F8F2-5B88-29788CF3B347}"/>
              </a:ext>
            </a:extLst>
          </p:cNvPr>
          <p:cNvSpPr/>
          <p:nvPr/>
        </p:nvSpPr>
        <p:spPr>
          <a:xfrm>
            <a:off x="1238303" y="4852318"/>
            <a:ext cx="2210323" cy="14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2015</a:t>
            </a:r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301DC839-3915-3B47-A934-24369E339CB7}"/>
              </a:ext>
            </a:extLst>
          </p:cNvPr>
          <p:cNvSpPr/>
          <p:nvPr/>
        </p:nvSpPr>
        <p:spPr>
          <a:xfrm>
            <a:off x="1238304" y="4740947"/>
            <a:ext cx="1715770" cy="102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2015</a:t>
            </a:r>
          </a:p>
        </p:txBody>
      </p:sp>
      <p:cxnSp>
        <p:nvCxnSpPr>
          <p:cNvPr id="180" name="Gerader Verbinder 179">
            <a:extLst>
              <a:ext uri="{FF2B5EF4-FFF2-40B4-BE49-F238E27FC236}">
                <a16:creationId xmlns:a16="http://schemas.microsoft.com/office/drawing/2014/main" id="{487183E8-5089-F206-CA4B-E7087F35823F}"/>
              </a:ext>
            </a:extLst>
          </p:cNvPr>
          <p:cNvCxnSpPr/>
          <p:nvPr/>
        </p:nvCxnSpPr>
        <p:spPr>
          <a:xfrm>
            <a:off x="1048119" y="5975173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r Verbinder 180">
            <a:extLst>
              <a:ext uri="{FF2B5EF4-FFF2-40B4-BE49-F238E27FC236}">
                <a16:creationId xmlns:a16="http://schemas.microsoft.com/office/drawing/2014/main" id="{B93F7915-A4CF-AF2C-49D7-9A04A4B717A5}"/>
              </a:ext>
            </a:extLst>
          </p:cNvPr>
          <p:cNvCxnSpPr/>
          <p:nvPr/>
        </p:nvCxnSpPr>
        <p:spPr>
          <a:xfrm>
            <a:off x="1048575" y="5852154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Gewinkelte Verbindung 13">
            <a:extLst>
              <a:ext uri="{FF2B5EF4-FFF2-40B4-BE49-F238E27FC236}">
                <a16:creationId xmlns:a16="http://schemas.microsoft.com/office/drawing/2014/main" id="{40F4136D-3267-D941-2038-6609AD8581F6}"/>
              </a:ext>
            </a:extLst>
          </p:cNvPr>
          <p:cNvCxnSpPr>
            <a:cxnSpLocks/>
          </p:cNvCxnSpPr>
          <p:nvPr/>
        </p:nvCxnSpPr>
        <p:spPr>
          <a:xfrm rot="16200000" flipH="1">
            <a:off x="848255" y="5725761"/>
            <a:ext cx="597807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Raute 182">
            <a:extLst>
              <a:ext uri="{FF2B5EF4-FFF2-40B4-BE49-F238E27FC236}">
                <a16:creationId xmlns:a16="http://schemas.microsoft.com/office/drawing/2014/main" id="{3BA24DD5-BE23-EC89-50A0-9A437CD77A9C}"/>
              </a:ext>
            </a:extLst>
          </p:cNvPr>
          <p:cNvSpPr/>
          <p:nvPr/>
        </p:nvSpPr>
        <p:spPr>
          <a:xfrm>
            <a:off x="958905" y="5367980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cxnSp>
        <p:nvCxnSpPr>
          <p:cNvPr id="184" name="Gerader Verbinder 183">
            <a:extLst>
              <a:ext uri="{FF2B5EF4-FFF2-40B4-BE49-F238E27FC236}">
                <a16:creationId xmlns:a16="http://schemas.microsoft.com/office/drawing/2014/main" id="{AF6EC383-6B26-37F7-69F6-344196157799}"/>
              </a:ext>
            </a:extLst>
          </p:cNvPr>
          <p:cNvCxnSpPr>
            <a:cxnSpLocks/>
          </p:cNvCxnSpPr>
          <p:nvPr/>
        </p:nvCxnSpPr>
        <p:spPr>
          <a:xfrm>
            <a:off x="1485791" y="5516989"/>
            <a:ext cx="305" cy="85541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5" name="Gerader Verbinder 184">
            <a:extLst>
              <a:ext uri="{FF2B5EF4-FFF2-40B4-BE49-F238E27FC236}">
                <a16:creationId xmlns:a16="http://schemas.microsoft.com/office/drawing/2014/main" id="{BF57F3F7-E013-BB1A-3046-7A09FBC312BA}"/>
              </a:ext>
            </a:extLst>
          </p:cNvPr>
          <p:cNvCxnSpPr/>
          <p:nvPr/>
        </p:nvCxnSpPr>
        <p:spPr>
          <a:xfrm flipV="1">
            <a:off x="1481786" y="5596440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hteck 185">
            <a:extLst>
              <a:ext uri="{FF2B5EF4-FFF2-40B4-BE49-F238E27FC236}">
                <a16:creationId xmlns:a16="http://schemas.microsoft.com/office/drawing/2014/main" id="{7BC3A768-D9C0-CA87-7147-0FCC46DEA67E}"/>
              </a:ext>
            </a:extLst>
          </p:cNvPr>
          <p:cNvSpPr/>
          <p:nvPr/>
        </p:nvSpPr>
        <p:spPr>
          <a:xfrm>
            <a:off x="1216238" y="5651564"/>
            <a:ext cx="897531" cy="11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</a:t>
            </a:r>
          </a:p>
        </p:txBody>
      </p:sp>
      <p:cxnSp>
        <p:nvCxnSpPr>
          <p:cNvPr id="187" name="Gerader Verbinder 186">
            <a:extLst>
              <a:ext uri="{FF2B5EF4-FFF2-40B4-BE49-F238E27FC236}">
                <a16:creationId xmlns:a16="http://schemas.microsoft.com/office/drawing/2014/main" id="{1286FE32-6BAB-B59F-2796-37249F5344F8}"/>
              </a:ext>
            </a:extLst>
          </p:cNvPr>
          <p:cNvCxnSpPr>
            <a:cxnSpLocks/>
          </p:cNvCxnSpPr>
          <p:nvPr/>
        </p:nvCxnSpPr>
        <p:spPr>
          <a:xfrm>
            <a:off x="1109411" y="5521099"/>
            <a:ext cx="335" cy="183367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8" name="Gerader Verbinder 187">
            <a:extLst>
              <a:ext uri="{FF2B5EF4-FFF2-40B4-BE49-F238E27FC236}">
                <a16:creationId xmlns:a16="http://schemas.microsoft.com/office/drawing/2014/main" id="{C07DF8EC-AE61-747D-A33A-AB2E43640FAF}"/>
              </a:ext>
            </a:extLst>
          </p:cNvPr>
          <p:cNvCxnSpPr/>
          <p:nvPr/>
        </p:nvCxnSpPr>
        <p:spPr>
          <a:xfrm flipV="1">
            <a:off x="1105421" y="5700506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hteck 197">
            <a:extLst>
              <a:ext uri="{FF2B5EF4-FFF2-40B4-BE49-F238E27FC236}">
                <a16:creationId xmlns:a16="http://schemas.microsoft.com/office/drawing/2014/main" id="{1ABC2A10-09E3-D2C2-9F10-6F2B77E78B7A}"/>
              </a:ext>
            </a:extLst>
          </p:cNvPr>
          <p:cNvSpPr/>
          <p:nvPr/>
        </p:nvSpPr>
        <p:spPr>
          <a:xfrm>
            <a:off x="1241427" y="3530604"/>
            <a:ext cx="808117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33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199" name="Gerader Verbinder 198">
            <a:extLst>
              <a:ext uri="{FF2B5EF4-FFF2-40B4-BE49-F238E27FC236}">
                <a16:creationId xmlns:a16="http://schemas.microsoft.com/office/drawing/2014/main" id="{1F970303-AA52-FA09-6728-810D3B5890CD}"/>
              </a:ext>
            </a:extLst>
          </p:cNvPr>
          <p:cNvCxnSpPr/>
          <p:nvPr/>
        </p:nvCxnSpPr>
        <p:spPr>
          <a:xfrm flipV="1">
            <a:off x="1056884" y="3620257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005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echteck 165">
            <a:extLst>
              <a:ext uri="{FF2B5EF4-FFF2-40B4-BE49-F238E27FC236}">
                <a16:creationId xmlns:a16="http://schemas.microsoft.com/office/drawing/2014/main" id="{52CA61BA-6FCB-8E59-A138-F102D91E159D}"/>
              </a:ext>
            </a:extLst>
          </p:cNvPr>
          <p:cNvSpPr/>
          <p:nvPr/>
        </p:nvSpPr>
        <p:spPr>
          <a:xfrm>
            <a:off x="95269" y="4686581"/>
            <a:ext cx="11986566" cy="147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Gleichschenkliges Dreieck 4">
            <a:extLst>
              <a:ext uri="{FF2B5EF4-FFF2-40B4-BE49-F238E27FC236}">
                <a16:creationId xmlns:a16="http://schemas.microsoft.com/office/drawing/2014/main" id="{D13F1741-56AD-FA56-B198-852883C08BBF}"/>
              </a:ext>
            </a:extLst>
          </p:cNvPr>
          <p:cNvSpPr/>
          <p:nvPr/>
        </p:nvSpPr>
        <p:spPr>
          <a:xfrm rot="5400000">
            <a:off x="1049628" y="2029698"/>
            <a:ext cx="205137" cy="179414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473786F-B851-2370-FCF5-51D886C68545}"/>
              </a:ext>
            </a:extLst>
          </p:cNvPr>
          <p:cNvSpPr/>
          <p:nvPr/>
        </p:nvSpPr>
        <p:spPr>
          <a:xfrm>
            <a:off x="98133" y="1753193"/>
            <a:ext cx="11986566" cy="1467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96963DD-629B-062C-B803-292A378DF444}"/>
              </a:ext>
            </a:extLst>
          </p:cNvPr>
          <p:cNvSpPr/>
          <p:nvPr/>
        </p:nvSpPr>
        <p:spPr>
          <a:xfrm>
            <a:off x="98706" y="3210738"/>
            <a:ext cx="11986566" cy="147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BCA8FA1-5E12-B113-A624-B9EADEC4F8E3}"/>
              </a:ext>
            </a:extLst>
          </p:cNvPr>
          <p:cNvSpPr/>
          <p:nvPr/>
        </p:nvSpPr>
        <p:spPr>
          <a:xfrm>
            <a:off x="99452" y="276250"/>
            <a:ext cx="11986566" cy="147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18350A70-E270-182B-6F88-D8DCE6D814ED}"/>
              </a:ext>
            </a:extLst>
          </p:cNvPr>
          <p:cNvCxnSpPr/>
          <p:nvPr/>
        </p:nvCxnSpPr>
        <p:spPr>
          <a:xfrm>
            <a:off x="1701626" y="29885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A5C9365-7D33-FFD4-EA09-70F9DC23BDDD}"/>
              </a:ext>
            </a:extLst>
          </p:cNvPr>
          <p:cNvCxnSpPr/>
          <p:nvPr/>
        </p:nvCxnSpPr>
        <p:spPr>
          <a:xfrm>
            <a:off x="2352588" y="28451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5F8F26EF-FDCE-B28E-A4BB-B0CF421E67F4}"/>
              </a:ext>
            </a:extLst>
          </p:cNvPr>
          <p:cNvCxnSpPr/>
          <p:nvPr/>
        </p:nvCxnSpPr>
        <p:spPr>
          <a:xfrm>
            <a:off x="2999542" y="28305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029E5CE-F633-9C44-EA0D-40C7C366651F}"/>
              </a:ext>
            </a:extLst>
          </p:cNvPr>
          <p:cNvCxnSpPr/>
          <p:nvPr/>
        </p:nvCxnSpPr>
        <p:spPr>
          <a:xfrm>
            <a:off x="3647115" y="2825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C8FBE3B9-0545-23E4-6F89-E7409530C57A}"/>
              </a:ext>
            </a:extLst>
          </p:cNvPr>
          <p:cNvCxnSpPr/>
          <p:nvPr/>
        </p:nvCxnSpPr>
        <p:spPr>
          <a:xfrm>
            <a:off x="4944231" y="282210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D5CD0021-E626-DB9D-C199-E5CD0AA7071C}"/>
              </a:ext>
            </a:extLst>
          </p:cNvPr>
          <p:cNvCxnSpPr/>
          <p:nvPr/>
        </p:nvCxnSpPr>
        <p:spPr>
          <a:xfrm>
            <a:off x="5592042" y="2837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8801B0B6-DDA7-B2BC-CE54-BA87CCBF8554}"/>
              </a:ext>
            </a:extLst>
          </p:cNvPr>
          <p:cNvCxnSpPr/>
          <p:nvPr/>
        </p:nvCxnSpPr>
        <p:spPr>
          <a:xfrm>
            <a:off x="6239068" y="283811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3D8CADB1-7684-6064-A7FF-AFFE69418831}"/>
              </a:ext>
            </a:extLst>
          </p:cNvPr>
          <p:cNvCxnSpPr/>
          <p:nvPr/>
        </p:nvCxnSpPr>
        <p:spPr>
          <a:xfrm>
            <a:off x="6889814" y="28077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A4E41360-2F63-A1DD-0FB7-DEDBDAC10C28}"/>
              </a:ext>
            </a:extLst>
          </p:cNvPr>
          <p:cNvCxnSpPr/>
          <p:nvPr/>
        </p:nvCxnSpPr>
        <p:spPr>
          <a:xfrm>
            <a:off x="7536008" y="28353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6F63BDA-BC66-81E1-B8D0-21A8636CC02E}"/>
              </a:ext>
            </a:extLst>
          </p:cNvPr>
          <p:cNvCxnSpPr/>
          <p:nvPr/>
        </p:nvCxnSpPr>
        <p:spPr>
          <a:xfrm>
            <a:off x="8184556" y="284082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8A8E017-9D24-9C55-AE04-4F637226F9B2}"/>
              </a:ext>
            </a:extLst>
          </p:cNvPr>
          <p:cNvCxnSpPr/>
          <p:nvPr/>
        </p:nvCxnSpPr>
        <p:spPr>
          <a:xfrm>
            <a:off x="8832276" y="282917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4DF85EF7-E303-A0AC-2834-367860C11131}"/>
              </a:ext>
            </a:extLst>
          </p:cNvPr>
          <p:cNvCxnSpPr/>
          <p:nvPr/>
        </p:nvCxnSpPr>
        <p:spPr>
          <a:xfrm>
            <a:off x="9480848" y="28328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30AA0AC3-9602-93C7-E5F8-3A94C1A64389}"/>
              </a:ext>
            </a:extLst>
          </p:cNvPr>
          <p:cNvCxnSpPr/>
          <p:nvPr/>
        </p:nvCxnSpPr>
        <p:spPr>
          <a:xfrm>
            <a:off x="10127743" y="28383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C58D874E-7E02-61C2-24A9-0B52069CF07A}"/>
              </a:ext>
            </a:extLst>
          </p:cNvPr>
          <p:cNvCxnSpPr/>
          <p:nvPr/>
        </p:nvCxnSpPr>
        <p:spPr>
          <a:xfrm>
            <a:off x="10778633" y="284354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2C9F4F9C-C071-CE75-ACD9-F9730D664123}"/>
              </a:ext>
            </a:extLst>
          </p:cNvPr>
          <p:cNvCxnSpPr/>
          <p:nvPr/>
        </p:nvCxnSpPr>
        <p:spPr>
          <a:xfrm>
            <a:off x="11424791" y="28410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DC7B9E81-3FA8-FD71-FD6F-340DDF319CB4}"/>
              </a:ext>
            </a:extLst>
          </p:cNvPr>
          <p:cNvCxnSpPr/>
          <p:nvPr/>
        </p:nvCxnSpPr>
        <p:spPr>
          <a:xfrm>
            <a:off x="12072946" y="27749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7784B81A-76CA-087F-3861-7A17DE7202E3}"/>
              </a:ext>
            </a:extLst>
          </p:cNvPr>
          <p:cNvCxnSpPr/>
          <p:nvPr/>
        </p:nvCxnSpPr>
        <p:spPr>
          <a:xfrm>
            <a:off x="4294812" y="28158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26">
            <a:extLst>
              <a:ext uri="{FF2B5EF4-FFF2-40B4-BE49-F238E27FC236}">
                <a16:creationId xmlns:a16="http://schemas.microsoft.com/office/drawing/2014/main" id="{195B8FA9-E0F5-3F30-3E66-249522B60D1A}"/>
              </a:ext>
            </a:extLst>
          </p:cNvPr>
          <p:cNvSpPr/>
          <p:nvPr/>
        </p:nvSpPr>
        <p:spPr>
          <a:xfrm>
            <a:off x="5801598" y="6571970"/>
            <a:ext cx="1412793" cy="235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Years</a:t>
            </a:r>
            <a:r>
              <a:rPr lang="de-DE" sz="1050" dirty="0">
                <a:solidFill>
                  <a:schemeClr val="tx1"/>
                </a:solidFill>
              </a:rPr>
              <a:t> after </a:t>
            </a:r>
            <a:r>
              <a:rPr lang="de-DE" sz="1050" dirty="0" err="1">
                <a:solidFill>
                  <a:schemeClr val="tx1"/>
                </a:solidFill>
              </a:rPr>
              <a:t>diagnosis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6BAB0E8-F5E2-23E4-30EA-58B034E45D20}"/>
              </a:ext>
            </a:extLst>
          </p:cNvPr>
          <p:cNvSpPr txBox="1"/>
          <p:nvPr/>
        </p:nvSpPr>
        <p:spPr>
          <a:xfrm>
            <a:off x="2261914" y="6375536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2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0274FDD9-B167-A94C-382D-E2857C9C48D8}"/>
              </a:ext>
            </a:extLst>
          </p:cNvPr>
          <p:cNvSpPr txBox="1"/>
          <p:nvPr/>
        </p:nvSpPr>
        <p:spPr>
          <a:xfrm>
            <a:off x="2909818" y="637780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3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1F8FDA4-60D7-A854-3AEE-BB9817796387}"/>
              </a:ext>
            </a:extLst>
          </p:cNvPr>
          <p:cNvSpPr txBox="1"/>
          <p:nvPr/>
        </p:nvSpPr>
        <p:spPr>
          <a:xfrm>
            <a:off x="3557323" y="637613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4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B82F29E-53C1-273D-189C-7AED073DC778}"/>
              </a:ext>
            </a:extLst>
          </p:cNvPr>
          <p:cNvSpPr txBox="1"/>
          <p:nvPr/>
        </p:nvSpPr>
        <p:spPr>
          <a:xfrm>
            <a:off x="4206883" y="637366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5</a:t>
            </a:r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12914F58-1A2F-4218-663D-98B2CBF6AF48}"/>
              </a:ext>
            </a:extLst>
          </p:cNvPr>
          <p:cNvCxnSpPr>
            <a:cxnSpLocks/>
          </p:cNvCxnSpPr>
          <p:nvPr/>
        </p:nvCxnSpPr>
        <p:spPr>
          <a:xfrm flipH="1">
            <a:off x="1047898" y="284082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ADF3312A-28D7-30CF-4064-E0E4C7D5F78E}"/>
              </a:ext>
            </a:extLst>
          </p:cNvPr>
          <p:cNvSpPr txBox="1"/>
          <p:nvPr/>
        </p:nvSpPr>
        <p:spPr>
          <a:xfrm>
            <a:off x="5499557" y="637668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7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31BCED6-C588-FBB4-C8EC-8853701F19C5}"/>
              </a:ext>
            </a:extLst>
          </p:cNvPr>
          <p:cNvSpPr txBox="1"/>
          <p:nvPr/>
        </p:nvSpPr>
        <p:spPr>
          <a:xfrm>
            <a:off x="6148848" y="637624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8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1738E585-A9AA-D7CB-5DBF-407DA355758D}"/>
              </a:ext>
            </a:extLst>
          </p:cNvPr>
          <p:cNvSpPr txBox="1"/>
          <p:nvPr/>
        </p:nvSpPr>
        <p:spPr>
          <a:xfrm>
            <a:off x="6800472" y="637700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9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07F1BD26-67ED-D48B-0195-3B8BCB238678}"/>
              </a:ext>
            </a:extLst>
          </p:cNvPr>
          <p:cNvSpPr txBox="1"/>
          <p:nvPr/>
        </p:nvSpPr>
        <p:spPr>
          <a:xfrm>
            <a:off x="7445998" y="637576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10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067E543B-5A67-89BE-25C7-8A3F63428B05}"/>
              </a:ext>
            </a:extLst>
          </p:cNvPr>
          <p:cNvSpPr txBox="1"/>
          <p:nvPr/>
        </p:nvSpPr>
        <p:spPr>
          <a:xfrm>
            <a:off x="4851409" y="637664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6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DFD1C443-6084-6F39-4881-9C02BBC12FAD}"/>
              </a:ext>
            </a:extLst>
          </p:cNvPr>
          <p:cNvSpPr/>
          <p:nvPr/>
        </p:nvSpPr>
        <p:spPr>
          <a:xfrm>
            <a:off x="1244259" y="549135"/>
            <a:ext cx="792000" cy="120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66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88C81CA8-08C5-E0B6-EADC-709988B13CA7}"/>
              </a:ext>
            </a:extLst>
          </p:cNvPr>
          <p:cNvSpPr txBox="1"/>
          <p:nvPr/>
        </p:nvSpPr>
        <p:spPr>
          <a:xfrm>
            <a:off x="8096277" y="637636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11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87316780-EE63-89C2-EDC6-D7DF00C67C6B}"/>
              </a:ext>
            </a:extLst>
          </p:cNvPr>
          <p:cNvSpPr txBox="1"/>
          <p:nvPr/>
        </p:nvSpPr>
        <p:spPr>
          <a:xfrm>
            <a:off x="8742395" y="637714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8E6B6FC-5CFB-2FE8-18C5-F7710E82920E}"/>
              </a:ext>
            </a:extLst>
          </p:cNvPr>
          <p:cNvSpPr txBox="1"/>
          <p:nvPr/>
        </p:nvSpPr>
        <p:spPr>
          <a:xfrm>
            <a:off x="9388168" y="637623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13</a:t>
            </a:r>
          </a:p>
        </p:txBody>
      </p:sp>
      <p:sp>
        <p:nvSpPr>
          <p:cNvPr id="43" name="Pfeil nach rechts 45">
            <a:extLst>
              <a:ext uri="{FF2B5EF4-FFF2-40B4-BE49-F238E27FC236}">
                <a16:creationId xmlns:a16="http://schemas.microsoft.com/office/drawing/2014/main" id="{A058F511-924D-CDFF-6249-F3E3A1015CAB}"/>
              </a:ext>
            </a:extLst>
          </p:cNvPr>
          <p:cNvSpPr/>
          <p:nvPr/>
        </p:nvSpPr>
        <p:spPr>
          <a:xfrm>
            <a:off x="1057602" y="889057"/>
            <a:ext cx="9545096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108756AA-9EB1-522C-3B8B-AE924A208231}"/>
              </a:ext>
            </a:extLst>
          </p:cNvPr>
          <p:cNvSpPr/>
          <p:nvPr/>
        </p:nvSpPr>
        <p:spPr>
          <a:xfrm>
            <a:off x="1246363" y="348616"/>
            <a:ext cx="1704870" cy="1150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Melanoma</a:t>
            </a:r>
            <a:r>
              <a:rPr lang="de-DE" sz="1050" dirty="0">
                <a:solidFill>
                  <a:schemeClr val="tx1"/>
                </a:solidFill>
              </a:rPr>
              <a:t> 2007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96B3FB25-3FFD-97ED-D32E-7B4C110F7008}"/>
              </a:ext>
            </a:extLst>
          </p:cNvPr>
          <p:cNvSpPr txBox="1"/>
          <p:nvPr/>
        </p:nvSpPr>
        <p:spPr>
          <a:xfrm>
            <a:off x="10035766" y="637761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14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E219CC84-6FE1-7B36-C7D5-608C107EFADF}"/>
              </a:ext>
            </a:extLst>
          </p:cNvPr>
          <p:cNvSpPr txBox="1"/>
          <p:nvPr/>
        </p:nvSpPr>
        <p:spPr>
          <a:xfrm>
            <a:off x="10689120" y="637570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15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5EED6023-69A9-9676-E4C1-7618085AC304}"/>
              </a:ext>
            </a:extLst>
          </p:cNvPr>
          <p:cNvSpPr txBox="1"/>
          <p:nvPr/>
        </p:nvSpPr>
        <p:spPr>
          <a:xfrm>
            <a:off x="966372" y="636737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0</a:t>
            </a:r>
          </a:p>
          <a:p>
            <a:pPr algn="ctr"/>
            <a:endParaRPr lang="de-DE" sz="14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3031FAB0-FF4C-F44E-2F62-9E59D1B30A82}"/>
              </a:ext>
            </a:extLst>
          </p:cNvPr>
          <p:cNvSpPr/>
          <p:nvPr/>
        </p:nvSpPr>
        <p:spPr>
          <a:xfrm>
            <a:off x="1245947" y="4537202"/>
            <a:ext cx="1664440" cy="1303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2013 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95E39C43-7808-8B47-71DB-6956D8BEE36A}"/>
              </a:ext>
            </a:extLst>
          </p:cNvPr>
          <p:cNvSpPr/>
          <p:nvPr/>
        </p:nvSpPr>
        <p:spPr>
          <a:xfrm>
            <a:off x="1257998" y="4247192"/>
            <a:ext cx="1066387" cy="1321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A5904938-3F4B-AF8E-9F0E-3483A1090FCD}"/>
              </a:ext>
            </a:extLst>
          </p:cNvPr>
          <p:cNvSpPr/>
          <p:nvPr/>
        </p:nvSpPr>
        <p:spPr>
          <a:xfrm>
            <a:off x="1251890" y="3725610"/>
            <a:ext cx="1675032" cy="149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(45 Gy), 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37919E64-673F-F5BD-A4EF-3A979DF97816}"/>
              </a:ext>
            </a:extLst>
          </p:cNvPr>
          <p:cNvSpPr/>
          <p:nvPr/>
        </p:nvSpPr>
        <p:spPr>
          <a:xfrm>
            <a:off x="1251067" y="3584267"/>
            <a:ext cx="792000" cy="140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54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8AD126A4-0BEE-44C2-8A3E-951D48BCF974}"/>
              </a:ext>
            </a:extLst>
          </p:cNvPr>
          <p:cNvSpPr/>
          <p:nvPr/>
        </p:nvSpPr>
        <p:spPr>
          <a:xfrm>
            <a:off x="1253269" y="4391314"/>
            <a:ext cx="700296" cy="12582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54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2FD75095-FDC7-CEB6-559B-16B02F89C82D}"/>
              </a:ext>
            </a:extLst>
          </p:cNvPr>
          <p:cNvSpPr txBox="1"/>
          <p:nvPr/>
        </p:nvSpPr>
        <p:spPr>
          <a:xfrm>
            <a:off x="1611622" y="6373412"/>
            <a:ext cx="180000" cy="1833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D2B25557-64A1-77C0-9397-FF61AC011577}"/>
              </a:ext>
            </a:extLst>
          </p:cNvPr>
          <p:cNvSpPr txBox="1"/>
          <p:nvPr/>
        </p:nvSpPr>
        <p:spPr>
          <a:xfrm>
            <a:off x="11335249" y="637909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16	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F13053D4-2356-E0BC-E7F4-810131CB6CF1}"/>
              </a:ext>
            </a:extLst>
          </p:cNvPr>
          <p:cNvSpPr/>
          <p:nvPr/>
        </p:nvSpPr>
        <p:spPr>
          <a:xfrm>
            <a:off x="1247850" y="3249393"/>
            <a:ext cx="1800000" cy="11492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Renal </a:t>
            </a:r>
            <a:r>
              <a:rPr lang="de-DE" sz="1050" dirty="0" err="1">
                <a:solidFill>
                  <a:schemeClr val="tx1"/>
                </a:solidFill>
              </a:rPr>
              <a:t>Cell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Carcicoma</a:t>
            </a:r>
            <a:r>
              <a:rPr lang="de-DE" sz="1050" dirty="0">
                <a:solidFill>
                  <a:schemeClr val="tx1"/>
                </a:solidFill>
              </a:rPr>
              <a:t> 2013</a:t>
            </a: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ED372452-C284-B002-938F-6E42289F35F5}"/>
              </a:ext>
            </a:extLst>
          </p:cNvPr>
          <p:cNvSpPr/>
          <p:nvPr/>
        </p:nvSpPr>
        <p:spPr>
          <a:xfrm>
            <a:off x="5633893" y="1419063"/>
            <a:ext cx="865172" cy="1270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72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CE34B993-FDAD-1F3C-6CF9-5389BCDFDB04}"/>
              </a:ext>
            </a:extLst>
          </p:cNvPr>
          <p:cNvSpPr/>
          <p:nvPr/>
        </p:nvSpPr>
        <p:spPr>
          <a:xfrm>
            <a:off x="5631737" y="1582252"/>
            <a:ext cx="1950139" cy="1353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2013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3C6DE4AF-DEB7-2E3E-5B51-86E73F253D39}"/>
              </a:ext>
            </a:extLst>
          </p:cNvPr>
          <p:cNvSpPr/>
          <p:nvPr/>
        </p:nvSpPr>
        <p:spPr>
          <a:xfrm>
            <a:off x="5631737" y="1279252"/>
            <a:ext cx="1374425" cy="1288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 Gy)</a:t>
            </a: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4571F8CB-FF2E-3C25-B884-7B3B2DFB887A}"/>
              </a:ext>
            </a:extLst>
          </p:cNvPr>
          <p:cNvSpPr/>
          <p:nvPr/>
        </p:nvSpPr>
        <p:spPr>
          <a:xfrm>
            <a:off x="138235" y="2389143"/>
            <a:ext cx="618895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97D06221-7C8E-042C-C11B-3748B2FDCF45}"/>
              </a:ext>
            </a:extLst>
          </p:cNvPr>
          <p:cNvSpPr/>
          <p:nvPr/>
        </p:nvSpPr>
        <p:spPr>
          <a:xfrm>
            <a:off x="1245351" y="1781074"/>
            <a:ext cx="1729525" cy="129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Breast</a:t>
            </a:r>
            <a:r>
              <a:rPr lang="de-DE" sz="1050" dirty="0">
                <a:solidFill>
                  <a:schemeClr val="tx1"/>
                </a:solidFill>
              </a:rPr>
              <a:t> Cancer 2012</a:t>
            </a: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BBCD776C-140F-9EA4-CC76-964DE170825F}"/>
              </a:ext>
            </a:extLst>
          </p:cNvPr>
          <p:cNvSpPr/>
          <p:nvPr/>
        </p:nvSpPr>
        <p:spPr>
          <a:xfrm>
            <a:off x="1253251" y="3037279"/>
            <a:ext cx="1665843" cy="137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2012 </a:t>
            </a: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A7B52857-1800-EDD5-C7A9-E797BDBE8227}"/>
              </a:ext>
            </a:extLst>
          </p:cNvPr>
          <p:cNvSpPr/>
          <p:nvPr/>
        </p:nvSpPr>
        <p:spPr>
          <a:xfrm>
            <a:off x="1256346" y="2876354"/>
            <a:ext cx="798563" cy="123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60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C38401F4-8262-5F30-378D-016D26AC97EE}"/>
              </a:ext>
            </a:extLst>
          </p:cNvPr>
          <p:cNvSpPr/>
          <p:nvPr/>
        </p:nvSpPr>
        <p:spPr>
          <a:xfrm>
            <a:off x="1252745" y="2736962"/>
            <a:ext cx="1666349" cy="113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B4E49254-FB14-12D7-5445-FB942B19691F}"/>
              </a:ext>
            </a:extLst>
          </p:cNvPr>
          <p:cNvSpPr/>
          <p:nvPr/>
        </p:nvSpPr>
        <p:spPr>
          <a:xfrm>
            <a:off x="179953" y="910270"/>
            <a:ext cx="649511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270016D2-03E9-7320-E68B-7570F71895E3}"/>
              </a:ext>
            </a:extLst>
          </p:cNvPr>
          <p:cNvSpPr/>
          <p:nvPr/>
        </p:nvSpPr>
        <p:spPr>
          <a:xfrm>
            <a:off x="160989" y="4009552"/>
            <a:ext cx="618895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AB0DE34B-456A-5AFA-44AE-93455EA3A970}"/>
              </a:ext>
            </a:extLst>
          </p:cNvPr>
          <p:cNvSpPr/>
          <p:nvPr/>
        </p:nvSpPr>
        <p:spPr>
          <a:xfrm>
            <a:off x="4565843" y="349767"/>
            <a:ext cx="2211935" cy="140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2012 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13546922-5F38-4B49-F0CF-CCBB018CF0A3}"/>
              </a:ext>
            </a:extLst>
          </p:cNvPr>
          <p:cNvSpPr/>
          <p:nvPr/>
        </p:nvSpPr>
        <p:spPr>
          <a:xfrm>
            <a:off x="4565844" y="576328"/>
            <a:ext cx="843010" cy="1261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5374DBDD-9E3F-5B68-AE9A-FAA82D78E388}"/>
              </a:ext>
            </a:extLst>
          </p:cNvPr>
          <p:cNvSpPr/>
          <p:nvPr/>
        </p:nvSpPr>
        <p:spPr>
          <a:xfrm>
            <a:off x="1057797" y="2431995"/>
            <a:ext cx="3599321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43D0AE98-7DB8-F1C3-9D28-CE69C75D1215}"/>
              </a:ext>
            </a:extLst>
          </p:cNvPr>
          <p:cNvSpPr/>
          <p:nvPr/>
        </p:nvSpPr>
        <p:spPr>
          <a:xfrm>
            <a:off x="2306638" y="1997424"/>
            <a:ext cx="2238153" cy="124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2014</a:t>
            </a: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2AE2B9AC-E776-3E75-5629-741EF0CFDFDD}"/>
              </a:ext>
            </a:extLst>
          </p:cNvPr>
          <p:cNvSpPr/>
          <p:nvPr/>
        </p:nvSpPr>
        <p:spPr>
          <a:xfrm>
            <a:off x="2310111" y="2276912"/>
            <a:ext cx="1271552" cy="122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00" dirty="0">
                <a:solidFill>
                  <a:schemeClr val="tx1"/>
                </a:solidFill>
              </a:rPr>
              <a:t>3DCRTx (36/30/30 Gy)</a:t>
            </a: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26C488C7-40F1-1DED-896F-BDE851CFF4B6}"/>
              </a:ext>
            </a:extLst>
          </p:cNvPr>
          <p:cNvSpPr/>
          <p:nvPr/>
        </p:nvSpPr>
        <p:spPr>
          <a:xfrm>
            <a:off x="2308892" y="2141172"/>
            <a:ext cx="792000" cy="115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62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924B0EAA-5720-2A21-AF47-B8CD92D13B69}"/>
              </a:ext>
            </a:extLst>
          </p:cNvPr>
          <p:cNvSpPr/>
          <p:nvPr/>
        </p:nvSpPr>
        <p:spPr>
          <a:xfrm>
            <a:off x="4461361" y="2642271"/>
            <a:ext cx="897531" cy="11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(12 Gy)</a:t>
            </a: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C2AC443C-9FF6-8AB6-69A9-150CCCF7B481}"/>
              </a:ext>
            </a:extLst>
          </p:cNvPr>
          <p:cNvSpPr/>
          <p:nvPr/>
        </p:nvSpPr>
        <p:spPr>
          <a:xfrm>
            <a:off x="1506238" y="2599814"/>
            <a:ext cx="897531" cy="1165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04441A2E-9841-0B70-5A9C-139603BFC16B}"/>
              </a:ext>
            </a:extLst>
          </p:cNvPr>
          <p:cNvSpPr/>
          <p:nvPr/>
        </p:nvSpPr>
        <p:spPr>
          <a:xfrm>
            <a:off x="1050143" y="4014799"/>
            <a:ext cx="2973640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79FB3E03-8FE3-AB09-12C7-242BB043F82B}"/>
              </a:ext>
            </a:extLst>
          </p:cNvPr>
          <p:cNvSpPr/>
          <p:nvPr/>
        </p:nvSpPr>
        <p:spPr>
          <a:xfrm>
            <a:off x="2441153" y="4368071"/>
            <a:ext cx="897531" cy="131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(40 Gy)</a:t>
            </a: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EB39566B-A38B-E2BB-BC3A-C8E815BBA724}"/>
              </a:ext>
            </a:extLst>
          </p:cNvPr>
          <p:cNvSpPr/>
          <p:nvPr/>
        </p:nvSpPr>
        <p:spPr>
          <a:xfrm>
            <a:off x="3112643" y="3814459"/>
            <a:ext cx="897531" cy="12764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</a:t>
            </a: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86DD0DB3-2297-DB97-551D-C65CEB1D3CEE}"/>
              </a:ext>
            </a:extLst>
          </p:cNvPr>
          <p:cNvSpPr/>
          <p:nvPr/>
        </p:nvSpPr>
        <p:spPr>
          <a:xfrm>
            <a:off x="4565705" y="760118"/>
            <a:ext cx="796747" cy="1232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5AABFEAE-39E9-A947-EE0C-5C27DC88D24F}"/>
              </a:ext>
            </a:extLst>
          </p:cNvPr>
          <p:cNvSpPr/>
          <p:nvPr/>
        </p:nvSpPr>
        <p:spPr>
          <a:xfrm>
            <a:off x="1248736" y="741398"/>
            <a:ext cx="1453285" cy="10860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(Interferon)</a:t>
            </a: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D2DFEB69-0CC4-CD53-40F5-262E0FE4C0E4}"/>
              </a:ext>
            </a:extLst>
          </p:cNvPr>
          <p:cNvSpPr/>
          <p:nvPr/>
        </p:nvSpPr>
        <p:spPr>
          <a:xfrm>
            <a:off x="1246046" y="2111994"/>
            <a:ext cx="792000" cy="137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107" name="Gewinkelte Verbindung 13">
            <a:extLst>
              <a:ext uri="{FF2B5EF4-FFF2-40B4-BE49-F238E27FC236}">
                <a16:creationId xmlns:a16="http://schemas.microsoft.com/office/drawing/2014/main" id="{BA5B5707-109A-93BA-EC7E-08D161DD91A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5387" y="576649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3F118A2C-49D0-3904-79D7-026F1E57B412}"/>
              </a:ext>
            </a:extLst>
          </p:cNvPr>
          <p:cNvCxnSpPr/>
          <p:nvPr/>
        </p:nvCxnSpPr>
        <p:spPr>
          <a:xfrm flipV="1">
            <a:off x="1053669" y="794978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A6095C7F-6A78-5EEA-AAA2-96CE96E907B5}"/>
              </a:ext>
            </a:extLst>
          </p:cNvPr>
          <p:cNvCxnSpPr/>
          <p:nvPr/>
        </p:nvCxnSpPr>
        <p:spPr>
          <a:xfrm flipV="1">
            <a:off x="1056844" y="606539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winkelte Verbindung 13">
            <a:extLst>
              <a:ext uri="{FF2B5EF4-FFF2-40B4-BE49-F238E27FC236}">
                <a16:creationId xmlns:a16="http://schemas.microsoft.com/office/drawing/2014/main" id="{01EFB8B2-E7B7-E9AD-30A8-5361FC34EB8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211054" y="592115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r Verbinder 110">
            <a:extLst>
              <a:ext uri="{FF2B5EF4-FFF2-40B4-BE49-F238E27FC236}">
                <a16:creationId xmlns:a16="http://schemas.microsoft.com/office/drawing/2014/main" id="{C594FECF-70DE-EED3-BD49-4FD113C9FE4D}"/>
              </a:ext>
            </a:extLst>
          </p:cNvPr>
          <p:cNvCxnSpPr/>
          <p:nvPr/>
        </p:nvCxnSpPr>
        <p:spPr>
          <a:xfrm>
            <a:off x="4397800" y="637537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r Verbinder 111">
            <a:extLst>
              <a:ext uri="{FF2B5EF4-FFF2-40B4-BE49-F238E27FC236}">
                <a16:creationId xmlns:a16="http://schemas.microsoft.com/office/drawing/2014/main" id="{F43599C6-E6AE-2C82-95DB-5E749D729B48}"/>
              </a:ext>
            </a:extLst>
          </p:cNvPr>
          <p:cNvCxnSpPr/>
          <p:nvPr/>
        </p:nvCxnSpPr>
        <p:spPr>
          <a:xfrm>
            <a:off x="4394625" y="821687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r Verbinder 112">
            <a:extLst>
              <a:ext uri="{FF2B5EF4-FFF2-40B4-BE49-F238E27FC236}">
                <a16:creationId xmlns:a16="http://schemas.microsoft.com/office/drawing/2014/main" id="{E487D6AC-D2F8-A5F5-9DA8-439A4BA3717D}"/>
              </a:ext>
            </a:extLst>
          </p:cNvPr>
          <p:cNvCxnSpPr/>
          <p:nvPr/>
        </p:nvCxnSpPr>
        <p:spPr>
          <a:xfrm>
            <a:off x="5430346" y="1480097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r Verbinder 113">
            <a:extLst>
              <a:ext uri="{FF2B5EF4-FFF2-40B4-BE49-F238E27FC236}">
                <a16:creationId xmlns:a16="http://schemas.microsoft.com/office/drawing/2014/main" id="{3AA743CB-F8B7-5480-F3CE-5F328ED5C815}"/>
              </a:ext>
            </a:extLst>
          </p:cNvPr>
          <p:cNvCxnSpPr/>
          <p:nvPr/>
        </p:nvCxnSpPr>
        <p:spPr>
          <a:xfrm>
            <a:off x="5430802" y="1341217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hteck 116">
            <a:extLst>
              <a:ext uri="{FF2B5EF4-FFF2-40B4-BE49-F238E27FC236}">
                <a16:creationId xmlns:a16="http://schemas.microsoft.com/office/drawing/2014/main" id="{71252087-46C0-23D9-8EF8-75494C0663F2}"/>
              </a:ext>
            </a:extLst>
          </p:cNvPr>
          <p:cNvSpPr/>
          <p:nvPr/>
        </p:nvSpPr>
        <p:spPr>
          <a:xfrm>
            <a:off x="9175582" y="925892"/>
            <a:ext cx="1345908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2021</a:t>
            </a:r>
          </a:p>
        </p:txBody>
      </p:sp>
      <p:cxnSp>
        <p:nvCxnSpPr>
          <p:cNvPr id="118" name="Gewinkelte Verbindung 13">
            <a:extLst>
              <a:ext uri="{FF2B5EF4-FFF2-40B4-BE49-F238E27FC236}">
                <a16:creationId xmlns:a16="http://schemas.microsoft.com/office/drawing/2014/main" id="{3394C177-8377-9A6A-EEEF-633E7AA7921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45711" y="2057967"/>
            <a:ext cx="610842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r Verbinder 118">
            <a:extLst>
              <a:ext uri="{FF2B5EF4-FFF2-40B4-BE49-F238E27FC236}">
                <a16:creationId xmlns:a16="http://schemas.microsoft.com/office/drawing/2014/main" id="{C0DE959A-4D55-AEA8-57E9-751B6013FEAD}"/>
              </a:ext>
            </a:extLst>
          </p:cNvPr>
          <p:cNvCxnSpPr/>
          <p:nvPr/>
        </p:nvCxnSpPr>
        <p:spPr>
          <a:xfrm flipV="1">
            <a:off x="1051759" y="2181046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r Verbinder 119">
            <a:extLst>
              <a:ext uri="{FF2B5EF4-FFF2-40B4-BE49-F238E27FC236}">
                <a16:creationId xmlns:a16="http://schemas.microsoft.com/office/drawing/2014/main" id="{553FC432-85BF-2F73-C530-22590C1E00B2}"/>
              </a:ext>
            </a:extLst>
          </p:cNvPr>
          <p:cNvCxnSpPr/>
          <p:nvPr/>
        </p:nvCxnSpPr>
        <p:spPr>
          <a:xfrm flipV="1">
            <a:off x="1054934" y="2030707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89636B84-B0B1-96A0-FDBD-6BD6EDD5D2A5}"/>
              </a:ext>
            </a:extLst>
          </p:cNvPr>
          <p:cNvCxnSpPr/>
          <p:nvPr/>
        </p:nvCxnSpPr>
        <p:spPr>
          <a:xfrm>
            <a:off x="1057174" y="2935140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r Verbinder 121">
            <a:extLst>
              <a:ext uri="{FF2B5EF4-FFF2-40B4-BE49-F238E27FC236}">
                <a16:creationId xmlns:a16="http://schemas.microsoft.com/office/drawing/2014/main" id="{691DD1F8-2C0C-E5A2-693A-63C588D4F4A7}"/>
              </a:ext>
            </a:extLst>
          </p:cNvPr>
          <p:cNvCxnSpPr/>
          <p:nvPr/>
        </p:nvCxnSpPr>
        <p:spPr>
          <a:xfrm>
            <a:off x="1057630" y="2792025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winkelte Verbindung 13">
            <a:extLst>
              <a:ext uri="{FF2B5EF4-FFF2-40B4-BE49-F238E27FC236}">
                <a16:creationId xmlns:a16="http://schemas.microsoft.com/office/drawing/2014/main" id="{558C709C-7D11-0FFA-EFB0-1266910720CC}"/>
              </a:ext>
            </a:extLst>
          </p:cNvPr>
          <p:cNvCxnSpPr>
            <a:cxnSpLocks/>
          </p:cNvCxnSpPr>
          <p:nvPr/>
        </p:nvCxnSpPr>
        <p:spPr>
          <a:xfrm rot="16200000" flipH="1">
            <a:off x="884483" y="2735968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EF316F62-41F0-FE0F-36B7-CBB972AC26DE}"/>
              </a:ext>
            </a:extLst>
          </p:cNvPr>
          <p:cNvCxnSpPr>
            <a:cxnSpLocks/>
          </p:cNvCxnSpPr>
          <p:nvPr/>
        </p:nvCxnSpPr>
        <p:spPr>
          <a:xfrm>
            <a:off x="1396672" y="2561973"/>
            <a:ext cx="335" cy="103505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5" name="Gerader Verbinder 124">
            <a:extLst>
              <a:ext uri="{FF2B5EF4-FFF2-40B4-BE49-F238E27FC236}">
                <a16:creationId xmlns:a16="http://schemas.microsoft.com/office/drawing/2014/main" id="{5B493D21-4A9D-2ED9-EDFB-AFB083D540F1}"/>
              </a:ext>
            </a:extLst>
          </p:cNvPr>
          <p:cNvCxnSpPr/>
          <p:nvPr/>
        </p:nvCxnSpPr>
        <p:spPr>
          <a:xfrm flipV="1">
            <a:off x="1392682" y="2662066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aute 125">
            <a:extLst>
              <a:ext uri="{FF2B5EF4-FFF2-40B4-BE49-F238E27FC236}">
                <a16:creationId xmlns:a16="http://schemas.microsoft.com/office/drawing/2014/main" id="{4406DA74-DC2F-AD41-9D65-99B81CB36AF7}"/>
              </a:ext>
            </a:extLst>
          </p:cNvPr>
          <p:cNvSpPr/>
          <p:nvPr/>
        </p:nvSpPr>
        <p:spPr>
          <a:xfrm>
            <a:off x="967124" y="2404380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cxnSp>
        <p:nvCxnSpPr>
          <p:cNvPr id="127" name="Gewinkelte Verbindung 13">
            <a:extLst>
              <a:ext uri="{FF2B5EF4-FFF2-40B4-BE49-F238E27FC236}">
                <a16:creationId xmlns:a16="http://schemas.microsoft.com/office/drawing/2014/main" id="{63110FF5-80BF-3CDC-211C-A3C53954441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044105" y="2157022"/>
            <a:ext cx="368928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B81DA95C-46A4-6315-09F6-99A2AC0EC10A}"/>
              </a:ext>
            </a:extLst>
          </p:cNvPr>
          <p:cNvCxnSpPr/>
          <p:nvPr/>
        </p:nvCxnSpPr>
        <p:spPr>
          <a:xfrm>
            <a:off x="2145242" y="2199269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r Verbinder 128">
            <a:extLst>
              <a:ext uri="{FF2B5EF4-FFF2-40B4-BE49-F238E27FC236}">
                <a16:creationId xmlns:a16="http://schemas.microsoft.com/office/drawing/2014/main" id="{6B51E489-C6F8-4752-BC7A-2B3850462881}"/>
              </a:ext>
            </a:extLst>
          </p:cNvPr>
          <p:cNvCxnSpPr/>
          <p:nvPr/>
        </p:nvCxnSpPr>
        <p:spPr>
          <a:xfrm>
            <a:off x="2138424" y="2336767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F217B351-03DF-2B14-0CD5-B68D2B7F03A2}"/>
              </a:ext>
            </a:extLst>
          </p:cNvPr>
          <p:cNvCxnSpPr>
            <a:cxnSpLocks/>
          </p:cNvCxnSpPr>
          <p:nvPr/>
        </p:nvCxnSpPr>
        <p:spPr>
          <a:xfrm>
            <a:off x="4354534" y="2559726"/>
            <a:ext cx="335" cy="137766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1" name="Gerader Verbinder 130">
            <a:extLst>
              <a:ext uri="{FF2B5EF4-FFF2-40B4-BE49-F238E27FC236}">
                <a16:creationId xmlns:a16="http://schemas.microsoft.com/office/drawing/2014/main" id="{3B6853E5-085E-45DC-59F1-F5AA847D22DA}"/>
              </a:ext>
            </a:extLst>
          </p:cNvPr>
          <p:cNvCxnSpPr/>
          <p:nvPr/>
        </p:nvCxnSpPr>
        <p:spPr>
          <a:xfrm flipV="1">
            <a:off x="4350544" y="2696237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hteck 131">
            <a:extLst>
              <a:ext uri="{FF2B5EF4-FFF2-40B4-BE49-F238E27FC236}">
                <a16:creationId xmlns:a16="http://schemas.microsoft.com/office/drawing/2014/main" id="{DFD85CBA-F0EB-F072-FA29-965CACF38E85}"/>
              </a:ext>
            </a:extLst>
          </p:cNvPr>
          <p:cNvSpPr/>
          <p:nvPr/>
        </p:nvSpPr>
        <p:spPr>
          <a:xfrm>
            <a:off x="3944632" y="2401795"/>
            <a:ext cx="882669" cy="178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2017</a:t>
            </a:r>
          </a:p>
        </p:txBody>
      </p:sp>
      <p:cxnSp>
        <p:nvCxnSpPr>
          <p:cNvPr id="133" name="Gewinkelte Verbindung 13">
            <a:extLst>
              <a:ext uri="{FF2B5EF4-FFF2-40B4-BE49-F238E27FC236}">
                <a16:creationId xmlns:a16="http://schemas.microsoft.com/office/drawing/2014/main" id="{7D1331AD-91A4-FC79-6564-A39B2C77E36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16281" y="3594607"/>
            <a:ext cx="671926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winkelte Verbindung 13">
            <a:extLst>
              <a:ext uri="{FF2B5EF4-FFF2-40B4-BE49-F238E27FC236}">
                <a16:creationId xmlns:a16="http://schemas.microsoft.com/office/drawing/2014/main" id="{16410342-F11A-30D0-384E-392DD57AFF1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34058" y="3611028"/>
            <a:ext cx="653578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9939836B-4BC5-25D4-E9BD-6A2F87C5DFD7}"/>
              </a:ext>
            </a:extLst>
          </p:cNvPr>
          <p:cNvCxnSpPr/>
          <p:nvPr/>
        </p:nvCxnSpPr>
        <p:spPr>
          <a:xfrm>
            <a:off x="1068147" y="3660811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Gerader Verbinder 135">
            <a:extLst>
              <a:ext uri="{FF2B5EF4-FFF2-40B4-BE49-F238E27FC236}">
                <a16:creationId xmlns:a16="http://schemas.microsoft.com/office/drawing/2014/main" id="{BCC461BA-00CA-2188-0554-F3F344FB9799}"/>
              </a:ext>
            </a:extLst>
          </p:cNvPr>
          <p:cNvCxnSpPr/>
          <p:nvPr/>
        </p:nvCxnSpPr>
        <p:spPr>
          <a:xfrm flipV="1">
            <a:off x="1052871" y="3834047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Gerader Verbinder 136">
            <a:extLst>
              <a:ext uri="{FF2B5EF4-FFF2-40B4-BE49-F238E27FC236}">
                <a16:creationId xmlns:a16="http://schemas.microsoft.com/office/drawing/2014/main" id="{B7C981B6-B0BC-9D51-6C45-7A2027095A3C}"/>
              </a:ext>
            </a:extLst>
          </p:cNvPr>
          <p:cNvCxnSpPr/>
          <p:nvPr/>
        </p:nvCxnSpPr>
        <p:spPr>
          <a:xfrm>
            <a:off x="1068051" y="3852112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Gerader Verbinder 137">
            <a:extLst>
              <a:ext uri="{FF2B5EF4-FFF2-40B4-BE49-F238E27FC236}">
                <a16:creationId xmlns:a16="http://schemas.microsoft.com/office/drawing/2014/main" id="{9CEBC177-105B-B137-0EF6-E72F02A1332A}"/>
              </a:ext>
            </a:extLst>
          </p:cNvPr>
          <p:cNvCxnSpPr/>
          <p:nvPr/>
        </p:nvCxnSpPr>
        <p:spPr>
          <a:xfrm flipV="1">
            <a:off x="1056046" y="3642746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hteck 138">
            <a:extLst>
              <a:ext uri="{FF2B5EF4-FFF2-40B4-BE49-F238E27FC236}">
                <a16:creationId xmlns:a16="http://schemas.microsoft.com/office/drawing/2014/main" id="{32E1C6FD-EDCC-3A9D-7D6F-CD99A0375126}"/>
              </a:ext>
            </a:extLst>
          </p:cNvPr>
          <p:cNvSpPr/>
          <p:nvPr/>
        </p:nvSpPr>
        <p:spPr>
          <a:xfrm>
            <a:off x="1246764" y="3371525"/>
            <a:ext cx="2209451" cy="140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2013</a:t>
            </a:r>
          </a:p>
        </p:txBody>
      </p: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98558653-4876-3CA7-27C6-CA49B2C6404A}"/>
              </a:ext>
            </a:extLst>
          </p:cNvPr>
          <p:cNvCxnSpPr/>
          <p:nvPr/>
        </p:nvCxnSpPr>
        <p:spPr>
          <a:xfrm>
            <a:off x="1060181" y="4455730"/>
            <a:ext cx="111592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Gerader Verbinder 140">
            <a:extLst>
              <a:ext uri="{FF2B5EF4-FFF2-40B4-BE49-F238E27FC236}">
                <a16:creationId xmlns:a16="http://schemas.microsoft.com/office/drawing/2014/main" id="{7C0F2A77-2CE7-C44A-49B2-975B8357BA14}"/>
              </a:ext>
            </a:extLst>
          </p:cNvPr>
          <p:cNvCxnSpPr/>
          <p:nvPr/>
        </p:nvCxnSpPr>
        <p:spPr>
          <a:xfrm>
            <a:off x="1060583" y="4312615"/>
            <a:ext cx="11050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Gewinkelte Verbindung 13">
            <a:extLst>
              <a:ext uri="{FF2B5EF4-FFF2-40B4-BE49-F238E27FC236}">
                <a16:creationId xmlns:a16="http://schemas.microsoft.com/office/drawing/2014/main" id="{EB4D96C0-CB7D-0A2E-1EAC-8447FD907F6A}"/>
              </a:ext>
            </a:extLst>
          </p:cNvPr>
          <p:cNvCxnSpPr>
            <a:cxnSpLocks/>
          </p:cNvCxnSpPr>
          <p:nvPr/>
        </p:nvCxnSpPr>
        <p:spPr>
          <a:xfrm rot="16200000" flipH="1">
            <a:off x="906614" y="4256558"/>
            <a:ext cx="494055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aute 142">
            <a:extLst>
              <a:ext uri="{FF2B5EF4-FFF2-40B4-BE49-F238E27FC236}">
                <a16:creationId xmlns:a16="http://schemas.microsoft.com/office/drawing/2014/main" id="{76D8CD53-0FA9-0466-858A-008B4041FF6D}"/>
              </a:ext>
            </a:extLst>
          </p:cNvPr>
          <p:cNvSpPr/>
          <p:nvPr/>
        </p:nvSpPr>
        <p:spPr>
          <a:xfrm>
            <a:off x="964752" y="3980238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F801E244-AA1F-7C23-BE2B-C63355B5135A}"/>
              </a:ext>
            </a:extLst>
          </p:cNvPr>
          <p:cNvCxnSpPr>
            <a:cxnSpLocks/>
          </p:cNvCxnSpPr>
          <p:nvPr/>
        </p:nvCxnSpPr>
        <p:spPr>
          <a:xfrm>
            <a:off x="2326009" y="4140116"/>
            <a:ext cx="335" cy="295314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5" name="Gerader Verbinder 144">
            <a:extLst>
              <a:ext uri="{FF2B5EF4-FFF2-40B4-BE49-F238E27FC236}">
                <a16:creationId xmlns:a16="http://schemas.microsoft.com/office/drawing/2014/main" id="{E7507568-85CF-EC75-75B8-213E68FC80A0}"/>
              </a:ext>
            </a:extLst>
          </p:cNvPr>
          <p:cNvCxnSpPr/>
          <p:nvPr/>
        </p:nvCxnSpPr>
        <p:spPr>
          <a:xfrm flipV="1">
            <a:off x="2328369" y="4430519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974BE6B7-D20B-B506-724F-8DF19355160C}"/>
              </a:ext>
            </a:extLst>
          </p:cNvPr>
          <p:cNvCxnSpPr>
            <a:cxnSpLocks/>
          </p:cNvCxnSpPr>
          <p:nvPr/>
        </p:nvCxnSpPr>
        <p:spPr>
          <a:xfrm>
            <a:off x="2999328" y="3871786"/>
            <a:ext cx="335" cy="137766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Gerader Verbinder 146">
            <a:extLst>
              <a:ext uri="{FF2B5EF4-FFF2-40B4-BE49-F238E27FC236}">
                <a16:creationId xmlns:a16="http://schemas.microsoft.com/office/drawing/2014/main" id="{1A562FBD-D775-5B53-5EE5-96B75CE97714}"/>
              </a:ext>
            </a:extLst>
          </p:cNvPr>
          <p:cNvCxnSpPr/>
          <p:nvPr/>
        </p:nvCxnSpPr>
        <p:spPr>
          <a:xfrm flipV="1">
            <a:off x="2998513" y="3878122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hteck 147">
            <a:extLst>
              <a:ext uri="{FF2B5EF4-FFF2-40B4-BE49-F238E27FC236}">
                <a16:creationId xmlns:a16="http://schemas.microsoft.com/office/drawing/2014/main" id="{1A515D65-D108-15F5-464E-5BD0AA92460C}"/>
              </a:ext>
            </a:extLst>
          </p:cNvPr>
          <p:cNvSpPr/>
          <p:nvPr/>
        </p:nvSpPr>
        <p:spPr>
          <a:xfrm>
            <a:off x="3328714" y="3979175"/>
            <a:ext cx="1104784" cy="178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2018</a:t>
            </a:r>
          </a:p>
        </p:txBody>
      </p:sp>
      <p:sp>
        <p:nvSpPr>
          <p:cNvPr id="155" name="Rechteck 154">
            <a:extLst>
              <a:ext uri="{FF2B5EF4-FFF2-40B4-BE49-F238E27FC236}">
                <a16:creationId xmlns:a16="http://schemas.microsoft.com/office/drawing/2014/main" id="{3F719C54-C0DC-4F11-E59E-4CDD86549C57}"/>
              </a:ext>
            </a:extLst>
          </p:cNvPr>
          <p:cNvSpPr/>
          <p:nvPr/>
        </p:nvSpPr>
        <p:spPr>
          <a:xfrm>
            <a:off x="5759244" y="770160"/>
            <a:ext cx="1766578" cy="13013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Ipilimumab</a:t>
            </a:r>
            <a:r>
              <a:rPr lang="de-DE" sz="1050" dirty="0">
                <a:solidFill>
                  <a:schemeClr val="tx1"/>
                </a:solidFill>
              </a:rPr>
              <a:t>/</a:t>
            </a:r>
            <a:r>
              <a:rPr lang="de-DE" sz="1050" dirty="0" err="1">
                <a:solidFill>
                  <a:schemeClr val="tx1"/>
                </a:solidFill>
              </a:rPr>
              <a:t>Vemurafenib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56" name="Gerader Verbinder 155">
            <a:extLst>
              <a:ext uri="{FF2B5EF4-FFF2-40B4-BE49-F238E27FC236}">
                <a16:creationId xmlns:a16="http://schemas.microsoft.com/office/drawing/2014/main" id="{F5292A96-B53B-4119-FB52-0B8E511C7387}"/>
              </a:ext>
            </a:extLst>
          </p:cNvPr>
          <p:cNvCxnSpPr>
            <a:cxnSpLocks/>
          </p:cNvCxnSpPr>
          <p:nvPr/>
        </p:nvCxnSpPr>
        <p:spPr>
          <a:xfrm flipH="1">
            <a:off x="5634327" y="828736"/>
            <a:ext cx="22" cy="121952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7" name="Gerader Verbinder 156">
            <a:extLst>
              <a:ext uri="{FF2B5EF4-FFF2-40B4-BE49-F238E27FC236}">
                <a16:creationId xmlns:a16="http://schemas.microsoft.com/office/drawing/2014/main" id="{189D38ED-E034-11A5-F1B9-7AB799A45648}"/>
              </a:ext>
            </a:extLst>
          </p:cNvPr>
          <p:cNvCxnSpPr>
            <a:cxnSpLocks/>
          </p:cNvCxnSpPr>
          <p:nvPr/>
        </p:nvCxnSpPr>
        <p:spPr>
          <a:xfrm flipV="1">
            <a:off x="5628065" y="833500"/>
            <a:ext cx="130989" cy="135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hteck 157">
            <a:extLst>
              <a:ext uri="{FF2B5EF4-FFF2-40B4-BE49-F238E27FC236}">
                <a16:creationId xmlns:a16="http://schemas.microsoft.com/office/drawing/2014/main" id="{0DC2DCF9-A0DC-BD24-629A-99E71B56F432}"/>
              </a:ext>
            </a:extLst>
          </p:cNvPr>
          <p:cNvSpPr/>
          <p:nvPr/>
        </p:nvSpPr>
        <p:spPr>
          <a:xfrm>
            <a:off x="1242883" y="1972530"/>
            <a:ext cx="808426" cy="120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60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59" name="Rechteck 158">
            <a:extLst>
              <a:ext uri="{FF2B5EF4-FFF2-40B4-BE49-F238E27FC236}">
                <a16:creationId xmlns:a16="http://schemas.microsoft.com/office/drawing/2014/main" id="{3DA8C260-ECD6-29A6-D7BA-2CC9378C3DA7}"/>
              </a:ext>
            </a:extLst>
          </p:cNvPr>
          <p:cNvSpPr/>
          <p:nvPr/>
        </p:nvSpPr>
        <p:spPr>
          <a:xfrm>
            <a:off x="2748200" y="4237462"/>
            <a:ext cx="897531" cy="131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1F3205FB-F185-81ED-23C0-52AA50D23ECD}"/>
              </a:ext>
            </a:extLst>
          </p:cNvPr>
          <p:cNvCxnSpPr>
            <a:cxnSpLocks/>
          </p:cNvCxnSpPr>
          <p:nvPr/>
        </p:nvCxnSpPr>
        <p:spPr>
          <a:xfrm>
            <a:off x="2633056" y="4138887"/>
            <a:ext cx="335" cy="166697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1" name="Gerader Verbinder 160">
            <a:extLst>
              <a:ext uri="{FF2B5EF4-FFF2-40B4-BE49-F238E27FC236}">
                <a16:creationId xmlns:a16="http://schemas.microsoft.com/office/drawing/2014/main" id="{3C6C1159-707B-ECA4-5967-23AE0A74098B}"/>
              </a:ext>
            </a:extLst>
          </p:cNvPr>
          <p:cNvCxnSpPr/>
          <p:nvPr/>
        </p:nvCxnSpPr>
        <p:spPr>
          <a:xfrm flipV="1">
            <a:off x="2635416" y="4299376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Rechteck 161">
            <a:extLst>
              <a:ext uri="{FF2B5EF4-FFF2-40B4-BE49-F238E27FC236}">
                <a16:creationId xmlns:a16="http://schemas.microsoft.com/office/drawing/2014/main" id="{F9CBAA56-09F7-1150-A9CB-D4411A67B580}"/>
              </a:ext>
            </a:extLst>
          </p:cNvPr>
          <p:cNvSpPr/>
          <p:nvPr/>
        </p:nvSpPr>
        <p:spPr>
          <a:xfrm>
            <a:off x="3057154" y="3658033"/>
            <a:ext cx="897531" cy="12764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(40 Gy)</a:t>
            </a:r>
          </a:p>
        </p:txBody>
      </p:sp>
      <p:cxnSp>
        <p:nvCxnSpPr>
          <p:cNvPr id="163" name="Gerader Verbinder 162">
            <a:extLst>
              <a:ext uri="{FF2B5EF4-FFF2-40B4-BE49-F238E27FC236}">
                <a16:creationId xmlns:a16="http://schemas.microsoft.com/office/drawing/2014/main" id="{4FDA3C3E-BE92-79ED-98B7-2EF9713FF2F9}"/>
              </a:ext>
            </a:extLst>
          </p:cNvPr>
          <p:cNvCxnSpPr>
            <a:cxnSpLocks/>
          </p:cNvCxnSpPr>
          <p:nvPr/>
        </p:nvCxnSpPr>
        <p:spPr>
          <a:xfrm>
            <a:off x="2947852" y="3716806"/>
            <a:ext cx="335" cy="295314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4" name="Gerader Verbinder 163">
            <a:extLst>
              <a:ext uri="{FF2B5EF4-FFF2-40B4-BE49-F238E27FC236}">
                <a16:creationId xmlns:a16="http://schemas.microsoft.com/office/drawing/2014/main" id="{2EE42909-DB34-23C9-409C-FE80EFC6B401}"/>
              </a:ext>
            </a:extLst>
          </p:cNvPr>
          <p:cNvCxnSpPr/>
          <p:nvPr/>
        </p:nvCxnSpPr>
        <p:spPr>
          <a:xfrm flipV="1">
            <a:off x="2947030" y="3717691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hteck 167">
            <a:extLst>
              <a:ext uri="{FF2B5EF4-FFF2-40B4-BE49-F238E27FC236}">
                <a16:creationId xmlns:a16="http://schemas.microsoft.com/office/drawing/2014/main" id="{E01E285E-E785-4CEC-26F2-ADFC1A70D6AA}"/>
              </a:ext>
            </a:extLst>
          </p:cNvPr>
          <p:cNvSpPr/>
          <p:nvPr/>
        </p:nvSpPr>
        <p:spPr>
          <a:xfrm>
            <a:off x="1205942" y="5172345"/>
            <a:ext cx="530132" cy="149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9" name="Rechteck 168">
            <a:extLst>
              <a:ext uri="{FF2B5EF4-FFF2-40B4-BE49-F238E27FC236}">
                <a16:creationId xmlns:a16="http://schemas.microsoft.com/office/drawing/2014/main" id="{F3BFA34C-0F2F-8953-1300-333190F65B07}"/>
              </a:ext>
            </a:extLst>
          </p:cNvPr>
          <p:cNvSpPr/>
          <p:nvPr/>
        </p:nvSpPr>
        <p:spPr>
          <a:xfrm>
            <a:off x="1205942" y="4970633"/>
            <a:ext cx="660361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0" name="Pfeil nach rechts 138">
            <a:extLst>
              <a:ext uri="{FF2B5EF4-FFF2-40B4-BE49-F238E27FC236}">
                <a16:creationId xmlns:a16="http://schemas.microsoft.com/office/drawing/2014/main" id="{519AB231-DA22-7389-29F3-BC0A9E8E5F5E}"/>
              </a:ext>
            </a:extLst>
          </p:cNvPr>
          <p:cNvSpPr/>
          <p:nvPr/>
        </p:nvSpPr>
        <p:spPr>
          <a:xfrm>
            <a:off x="1055648" y="5345503"/>
            <a:ext cx="5332192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Rechteck 170">
            <a:extLst>
              <a:ext uri="{FF2B5EF4-FFF2-40B4-BE49-F238E27FC236}">
                <a16:creationId xmlns:a16="http://schemas.microsoft.com/office/drawing/2014/main" id="{8995224C-0CE4-AD42-E3B3-6F9D36D5A8C0}"/>
              </a:ext>
            </a:extLst>
          </p:cNvPr>
          <p:cNvSpPr/>
          <p:nvPr/>
        </p:nvSpPr>
        <p:spPr>
          <a:xfrm>
            <a:off x="2320491" y="4929848"/>
            <a:ext cx="2205519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2016 </a:t>
            </a:r>
          </a:p>
        </p:txBody>
      </p:sp>
      <p:sp>
        <p:nvSpPr>
          <p:cNvPr id="172" name="Rechteck 171">
            <a:extLst>
              <a:ext uri="{FF2B5EF4-FFF2-40B4-BE49-F238E27FC236}">
                <a16:creationId xmlns:a16="http://schemas.microsoft.com/office/drawing/2014/main" id="{DE9FCD34-5979-BDEB-82A0-A506A08DE1B7}"/>
              </a:ext>
            </a:extLst>
          </p:cNvPr>
          <p:cNvSpPr/>
          <p:nvPr/>
        </p:nvSpPr>
        <p:spPr>
          <a:xfrm>
            <a:off x="2318193" y="5269379"/>
            <a:ext cx="1591817" cy="104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00" dirty="0" err="1">
                <a:solidFill>
                  <a:schemeClr val="tx1"/>
                </a:solidFill>
              </a:rPr>
              <a:t>CTx</a:t>
            </a:r>
            <a:r>
              <a:rPr lang="de-DE" sz="1000" dirty="0">
                <a:solidFill>
                  <a:schemeClr val="tx1"/>
                </a:solidFill>
              </a:rPr>
              <a:t> (Nivolumab, </a:t>
            </a:r>
            <a:r>
              <a:rPr lang="de-DE" sz="1000" dirty="0" err="1">
                <a:solidFill>
                  <a:schemeClr val="tx1"/>
                </a:solidFill>
              </a:rPr>
              <a:t>Ipilimumab</a:t>
            </a:r>
            <a:r>
              <a:rPr lang="de-DE" sz="10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73" name="Rechteck 172">
            <a:extLst>
              <a:ext uri="{FF2B5EF4-FFF2-40B4-BE49-F238E27FC236}">
                <a16:creationId xmlns:a16="http://schemas.microsoft.com/office/drawing/2014/main" id="{4ACE53F9-186A-E1E7-7F58-3067222AD949}"/>
              </a:ext>
            </a:extLst>
          </p:cNvPr>
          <p:cNvSpPr/>
          <p:nvPr/>
        </p:nvSpPr>
        <p:spPr>
          <a:xfrm>
            <a:off x="2323736" y="5094234"/>
            <a:ext cx="792000" cy="161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4" name="Rechteck 173">
            <a:extLst>
              <a:ext uri="{FF2B5EF4-FFF2-40B4-BE49-F238E27FC236}">
                <a16:creationId xmlns:a16="http://schemas.microsoft.com/office/drawing/2014/main" id="{0DB0B06A-59D7-0BCE-DCA3-34B71A1C8201}"/>
              </a:ext>
            </a:extLst>
          </p:cNvPr>
          <p:cNvSpPr/>
          <p:nvPr/>
        </p:nvSpPr>
        <p:spPr>
          <a:xfrm>
            <a:off x="1228604" y="4744426"/>
            <a:ext cx="1503653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Melanoma</a:t>
            </a:r>
            <a:r>
              <a:rPr lang="de-DE" sz="1050" dirty="0">
                <a:solidFill>
                  <a:schemeClr val="tx1"/>
                </a:solidFill>
              </a:rPr>
              <a:t> 2014 </a:t>
            </a:r>
          </a:p>
        </p:txBody>
      </p:sp>
      <p:cxnSp>
        <p:nvCxnSpPr>
          <p:cNvPr id="175" name="Gerader Verbinder 174">
            <a:extLst>
              <a:ext uri="{FF2B5EF4-FFF2-40B4-BE49-F238E27FC236}">
                <a16:creationId xmlns:a16="http://schemas.microsoft.com/office/drawing/2014/main" id="{5B38551C-D460-8D2C-D622-7F3DEAFBD168}"/>
              </a:ext>
            </a:extLst>
          </p:cNvPr>
          <p:cNvCxnSpPr>
            <a:cxnSpLocks/>
          </p:cNvCxnSpPr>
          <p:nvPr/>
        </p:nvCxnSpPr>
        <p:spPr>
          <a:xfrm flipH="1">
            <a:off x="10011099" y="5245522"/>
            <a:ext cx="1178" cy="1661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hteck 175">
            <a:extLst>
              <a:ext uri="{FF2B5EF4-FFF2-40B4-BE49-F238E27FC236}">
                <a16:creationId xmlns:a16="http://schemas.microsoft.com/office/drawing/2014/main" id="{E730E838-9987-5BD3-1A67-74429BE659A4}"/>
              </a:ext>
            </a:extLst>
          </p:cNvPr>
          <p:cNvSpPr/>
          <p:nvPr/>
        </p:nvSpPr>
        <p:spPr>
          <a:xfrm>
            <a:off x="154205" y="5411622"/>
            <a:ext cx="397368" cy="193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177" name="Rechteck 176">
            <a:extLst>
              <a:ext uri="{FF2B5EF4-FFF2-40B4-BE49-F238E27FC236}">
                <a16:creationId xmlns:a16="http://schemas.microsoft.com/office/drawing/2014/main" id="{D9DAD984-B151-869B-34A1-83B3004A9B08}"/>
              </a:ext>
            </a:extLst>
          </p:cNvPr>
          <p:cNvSpPr/>
          <p:nvPr/>
        </p:nvSpPr>
        <p:spPr>
          <a:xfrm>
            <a:off x="2548392" y="5938824"/>
            <a:ext cx="166444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2016 </a:t>
            </a:r>
          </a:p>
        </p:txBody>
      </p:sp>
      <p:sp>
        <p:nvSpPr>
          <p:cNvPr id="178" name="Rechteck 177">
            <a:extLst>
              <a:ext uri="{FF2B5EF4-FFF2-40B4-BE49-F238E27FC236}">
                <a16:creationId xmlns:a16="http://schemas.microsoft.com/office/drawing/2014/main" id="{19E5C125-F394-7672-89AA-E173B1169202}"/>
              </a:ext>
            </a:extLst>
          </p:cNvPr>
          <p:cNvSpPr/>
          <p:nvPr/>
        </p:nvSpPr>
        <p:spPr>
          <a:xfrm>
            <a:off x="2549739" y="5797350"/>
            <a:ext cx="700296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881D172A-5B17-82CE-2011-24E15A2E6309}"/>
              </a:ext>
            </a:extLst>
          </p:cNvPr>
          <p:cNvSpPr/>
          <p:nvPr/>
        </p:nvSpPr>
        <p:spPr>
          <a:xfrm>
            <a:off x="4963018" y="5382210"/>
            <a:ext cx="648000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2022</a:t>
            </a:r>
          </a:p>
        </p:txBody>
      </p:sp>
      <p:cxnSp>
        <p:nvCxnSpPr>
          <p:cNvPr id="180" name="Gewinkelte Verbindung 13">
            <a:extLst>
              <a:ext uri="{FF2B5EF4-FFF2-40B4-BE49-F238E27FC236}">
                <a16:creationId xmlns:a16="http://schemas.microsoft.com/office/drawing/2014/main" id="{ED56E904-01B6-A3D4-9C02-E6E71DA566A4}"/>
              </a:ext>
            </a:extLst>
          </p:cNvPr>
          <p:cNvCxnSpPr>
            <a:cxnSpLocks/>
            <a:endCxn id="174" idx="1"/>
          </p:cNvCxnSpPr>
          <p:nvPr/>
        </p:nvCxnSpPr>
        <p:spPr>
          <a:xfrm rot="5400000" flipH="1" flipV="1">
            <a:off x="860338" y="5034270"/>
            <a:ext cx="568109" cy="168423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r Verbinder 180">
            <a:extLst>
              <a:ext uri="{FF2B5EF4-FFF2-40B4-BE49-F238E27FC236}">
                <a16:creationId xmlns:a16="http://schemas.microsoft.com/office/drawing/2014/main" id="{5BC75FCC-5756-C057-8C5D-F3DCD952E9A4}"/>
              </a:ext>
            </a:extLst>
          </p:cNvPr>
          <p:cNvCxnSpPr/>
          <p:nvPr/>
        </p:nvCxnSpPr>
        <p:spPr>
          <a:xfrm flipV="1">
            <a:off x="1052641" y="5250188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Gerader Verbinder 181">
            <a:extLst>
              <a:ext uri="{FF2B5EF4-FFF2-40B4-BE49-F238E27FC236}">
                <a16:creationId xmlns:a16="http://schemas.microsoft.com/office/drawing/2014/main" id="{FFA07DEA-AE95-B4E1-5365-01FE4929434D}"/>
              </a:ext>
            </a:extLst>
          </p:cNvPr>
          <p:cNvCxnSpPr/>
          <p:nvPr/>
        </p:nvCxnSpPr>
        <p:spPr>
          <a:xfrm flipV="1">
            <a:off x="1055816" y="5061749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Gewinkelte Verbindung 13">
            <a:extLst>
              <a:ext uri="{FF2B5EF4-FFF2-40B4-BE49-F238E27FC236}">
                <a16:creationId xmlns:a16="http://schemas.microsoft.com/office/drawing/2014/main" id="{800776F9-6D06-547F-D625-3D5F9EBFBB7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063724" y="5136623"/>
            <a:ext cx="368928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Gerader Verbinder 183">
            <a:extLst>
              <a:ext uri="{FF2B5EF4-FFF2-40B4-BE49-F238E27FC236}">
                <a16:creationId xmlns:a16="http://schemas.microsoft.com/office/drawing/2014/main" id="{F0409B77-3EB0-3825-1B6B-2E41AE80C917}"/>
              </a:ext>
            </a:extLst>
          </p:cNvPr>
          <p:cNvCxnSpPr/>
          <p:nvPr/>
        </p:nvCxnSpPr>
        <p:spPr>
          <a:xfrm>
            <a:off x="2164861" y="5185117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Gerader Verbinder 184">
            <a:extLst>
              <a:ext uri="{FF2B5EF4-FFF2-40B4-BE49-F238E27FC236}">
                <a16:creationId xmlns:a16="http://schemas.microsoft.com/office/drawing/2014/main" id="{DC737248-89B1-5C37-F848-AC7C40EAFAE4}"/>
              </a:ext>
            </a:extLst>
          </p:cNvPr>
          <p:cNvCxnSpPr/>
          <p:nvPr/>
        </p:nvCxnSpPr>
        <p:spPr>
          <a:xfrm>
            <a:off x="2161686" y="5320003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Gerader Verbinder 185">
            <a:extLst>
              <a:ext uri="{FF2B5EF4-FFF2-40B4-BE49-F238E27FC236}">
                <a16:creationId xmlns:a16="http://schemas.microsoft.com/office/drawing/2014/main" id="{06E575B9-571E-E25E-585E-9CBCD9F1F0C8}"/>
              </a:ext>
            </a:extLst>
          </p:cNvPr>
          <p:cNvCxnSpPr/>
          <p:nvPr/>
        </p:nvCxnSpPr>
        <p:spPr>
          <a:xfrm>
            <a:off x="2361628" y="5901441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r Verbinder 186">
            <a:extLst>
              <a:ext uri="{FF2B5EF4-FFF2-40B4-BE49-F238E27FC236}">
                <a16:creationId xmlns:a16="http://schemas.microsoft.com/office/drawing/2014/main" id="{D92EA3A3-62CD-7B66-AAE2-A027F973F554}"/>
              </a:ext>
            </a:extLst>
          </p:cNvPr>
          <p:cNvCxnSpPr/>
          <p:nvPr/>
        </p:nvCxnSpPr>
        <p:spPr>
          <a:xfrm>
            <a:off x="2362084" y="5758326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Gewinkelte Verbindung 13">
            <a:extLst>
              <a:ext uri="{FF2B5EF4-FFF2-40B4-BE49-F238E27FC236}">
                <a16:creationId xmlns:a16="http://schemas.microsoft.com/office/drawing/2014/main" id="{256A3B42-EDD6-62B7-E9CF-666DB243E794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13640" y="5705348"/>
            <a:ext cx="494055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Raute 188">
            <a:extLst>
              <a:ext uri="{FF2B5EF4-FFF2-40B4-BE49-F238E27FC236}">
                <a16:creationId xmlns:a16="http://schemas.microsoft.com/office/drawing/2014/main" id="{B800AC94-2C3B-3CCB-9121-B31025997250}"/>
              </a:ext>
            </a:extLst>
          </p:cNvPr>
          <p:cNvSpPr/>
          <p:nvPr/>
        </p:nvSpPr>
        <p:spPr>
          <a:xfrm>
            <a:off x="2276250" y="5392294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90" name="Rechteck 189">
            <a:extLst>
              <a:ext uri="{FF2B5EF4-FFF2-40B4-BE49-F238E27FC236}">
                <a16:creationId xmlns:a16="http://schemas.microsoft.com/office/drawing/2014/main" id="{7E6B15EB-3C69-0A2C-9C35-7FDD691D1189}"/>
              </a:ext>
            </a:extLst>
          </p:cNvPr>
          <p:cNvSpPr/>
          <p:nvPr/>
        </p:nvSpPr>
        <p:spPr>
          <a:xfrm>
            <a:off x="2556109" y="5648615"/>
            <a:ext cx="2943447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IMRTx</a:t>
            </a:r>
            <a:r>
              <a:rPr lang="de-DE" sz="1050" dirty="0">
                <a:solidFill>
                  <a:schemeClr val="tx1"/>
                </a:solidFill>
              </a:rPr>
              <a:t> (36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(Nivolumab, </a:t>
            </a:r>
            <a:r>
              <a:rPr lang="de-DE" sz="1050" dirty="0" err="1">
                <a:solidFill>
                  <a:schemeClr val="tx1"/>
                </a:solidFill>
              </a:rPr>
              <a:t>Ipilimumab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91" name="Gewinkelte Verbindung 13">
            <a:extLst>
              <a:ext uri="{FF2B5EF4-FFF2-40B4-BE49-F238E27FC236}">
                <a16:creationId xmlns:a16="http://schemas.microsoft.com/office/drawing/2014/main" id="{A6BCAF24-2981-AC7F-2EAF-2045ED9A0BD4}"/>
              </a:ext>
            </a:extLst>
          </p:cNvPr>
          <p:cNvCxnSpPr>
            <a:cxnSpLocks/>
          </p:cNvCxnSpPr>
          <p:nvPr/>
        </p:nvCxnSpPr>
        <p:spPr>
          <a:xfrm rot="16200000" flipH="1">
            <a:off x="5257739" y="1279490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Raute 191">
            <a:extLst>
              <a:ext uri="{FF2B5EF4-FFF2-40B4-BE49-F238E27FC236}">
                <a16:creationId xmlns:a16="http://schemas.microsoft.com/office/drawing/2014/main" id="{93D47259-8F73-2E68-D428-B2B585B0F831}"/>
              </a:ext>
            </a:extLst>
          </p:cNvPr>
          <p:cNvSpPr/>
          <p:nvPr/>
        </p:nvSpPr>
        <p:spPr>
          <a:xfrm>
            <a:off x="5340569" y="935332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94" name="Rechteck 193">
            <a:extLst>
              <a:ext uri="{FF2B5EF4-FFF2-40B4-BE49-F238E27FC236}">
                <a16:creationId xmlns:a16="http://schemas.microsoft.com/office/drawing/2014/main" id="{DF94E635-1973-3F6B-CEDF-417F563952C4}"/>
              </a:ext>
            </a:extLst>
          </p:cNvPr>
          <p:cNvSpPr/>
          <p:nvPr/>
        </p:nvSpPr>
        <p:spPr>
          <a:xfrm>
            <a:off x="6667318" y="1127322"/>
            <a:ext cx="1242092" cy="13013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Pembrolizumab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95" name="Gerader Verbinder 194">
            <a:extLst>
              <a:ext uri="{FF2B5EF4-FFF2-40B4-BE49-F238E27FC236}">
                <a16:creationId xmlns:a16="http://schemas.microsoft.com/office/drawing/2014/main" id="{79B9A31D-60D6-5130-06CD-DAB4823B2494}"/>
              </a:ext>
            </a:extLst>
          </p:cNvPr>
          <p:cNvCxnSpPr>
            <a:cxnSpLocks/>
          </p:cNvCxnSpPr>
          <p:nvPr/>
        </p:nvCxnSpPr>
        <p:spPr>
          <a:xfrm flipH="1">
            <a:off x="6542401" y="1080059"/>
            <a:ext cx="22" cy="121952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6" name="Gerader Verbinder 195">
            <a:extLst>
              <a:ext uri="{FF2B5EF4-FFF2-40B4-BE49-F238E27FC236}">
                <a16:creationId xmlns:a16="http://schemas.microsoft.com/office/drawing/2014/main" id="{0EDF577E-07DF-929F-A13D-5A6EB7A0B4AB}"/>
              </a:ext>
            </a:extLst>
          </p:cNvPr>
          <p:cNvCxnSpPr>
            <a:cxnSpLocks/>
          </p:cNvCxnSpPr>
          <p:nvPr/>
        </p:nvCxnSpPr>
        <p:spPr>
          <a:xfrm flipV="1">
            <a:off x="6536139" y="1201247"/>
            <a:ext cx="130989" cy="135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Rechteck 196">
            <a:extLst>
              <a:ext uri="{FF2B5EF4-FFF2-40B4-BE49-F238E27FC236}">
                <a16:creationId xmlns:a16="http://schemas.microsoft.com/office/drawing/2014/main" id="{DE7F7AFE-447E-B792-96F6-257C56C215CD}"/>
              </a:ext>
            </a:extLst>
          </p:cNvPr>
          <p:cNvSpPr/>
          <p:nvPr/>
        </p:nvSpPr>
        <p:spPr>
          <a:xfrm>
            <a:off x="1182385" y="2268303"/>
            <a:ext cx="792000" cy="126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600" dirty="0">
                <a:solidFill>
                  <a:schemeClr val="tx1"/>
                </a:solidFill>
              </a:rPr>
              <a:t>(</a:t>
            </a:r>
            <a:r>
              <a:rPr lang="de-DE" sz="600" dirty="0" err="1">
                <a:solidFill>
                  <a:schemeClr val="tx1"/>
                </a:solidFill>
              </a:rPr>
              <a:t>Trastuzumab</a:t>
            </a:r>
            <a:r>
              <a:rPr lang="de-DE" sz="600" dirty="0">
                <a:solidFill>
                  <a:schemeClr val="tx1"/>
                </a:solidFill>
              </a:rPr>
              <a:t>, </a:t>
            </a:r>
            <a:r>
              <a:rPr lang="de-DE" sz="600" dirty="0" err="1">
                <a:solidFill>
                  <a:schemeClr val="tx1"/>
                </a:solidFill>
              </a:rPr>
              <a:t>Anastrozol</a:t>
            </a:r>
            <a:r>
              <a:rPr lang="de-DE" sz="600" dirty="0">
                <a:solidFill>
                  <a:schemeClr val="tx1"/>
                </a:solidFill>
              </a:rPr>
              <a:t>, </a:t>
            </a:r>
          </a:p>
          <a:p>
            <a:r>
              <a:rPr lang="de-DE" sz="600" dirty="0">
                <a:solidFill>
                  <a:schemeClr val="tx1"/>
                </a:solidFill>
              </a:rPr>
              <a:t> Lapatinib)</a:t>
            </a:r>
          </a:p>
        </p:txBody>
      </p:sp>
      <p:sp>
        <p:nvSpPr>
          <p:cNvPr id="199" name="Rechteck 198">
            <a:extLst>
              <a:ext uri="{FF2B5EF4-FFF2-40B4-BE49-F238E27FC236}">
                <a16:creationId xmlns:a16="http://schemas.microsoft.com/office/drawing/2014/main" id="{66550F21-301E-AA5C-62C5-769B7C460B03}"/>
              </a:ext>
            </a:extLst>
          </p:cNvPr>
          <p:cNvSpPr/>
          <p:nvPr/>
        </p:nvSpPr>
        <p:spPr>
          <a:xfrm>
            <a:off x="1247724" y="3871090"/>
            <a:ext cx="524398" cy="1039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Sutent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204" name="Gewinkelte Verbindung 13">
            <a:extLst>
              <a:ext uri="{FF2B5EF4-FFF2-40B4-BE49-F238E27FC236}">
                <a16:creationId xmlns:a16="http://schemas.microsoft.com/office/drawing/2014/main" id="{F5E2A079-BC6E-6A4C-9791-8C05003F8F3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062665" y="5135987"/>
            <a:ext cx="368928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Raute 204">
            <a:extLst>
              <a:ext uri="{FF2B5EF4-FFF2-40B4-BE49-F238E27FC236}">
                <a16:creationId xmlns:a16="http://schemas.microsoft.com/office/drawing/2014/main" id="{9AABE053-D7AB-B6BA-EE0F-A9A446AD3B0A}"/>
              </a:ext>
            </a:extLst>
          </p:cNvPr>
          <p:cNvSpPr/>
          <p:nvPr/>
        </p:nvSpPr>
        <p:spPr>
          <a:xfrm>
            <a:off x="2275191" y="5391658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</p:spTree>
    <p:extLst>
      <p:ext uri="{BB962C8B-B14F-4D97-AF65-F5344CB8AC3E}">
        <p14:creationId xmlns:p14="http://schemas.microsoft.com/office/powerpoint/2010/main" val="3292749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hteck 233">
            <a:extLst>
              <a:ext uri="{FF2B5EF4-FFF2-40B4-BE49-F238E27FC236}">
                <a16:creationId xmlns:a16="http://schemas.microsoft.com/office/drawing/2014/main" id="{DDED9118-F597-09E1-E3F4-126790EE9FEB}"/>
              </a:ext>
            </a:extLst>
          </p:cNvPr>
          <p:cNvSpPr/>
          <p:nvPr/>
        </p:nvSpPr>
        <p:spPr>
          <a:xfrm>
            <a:off x="89342" y="4740222"/>
            <a:ext cx="11986566" cy="1467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B5B1EF57-C917-70BF-DE2E-F5607FB06827}"/>
              </a:ext>
            </a:extLst>
          </p:cNvPr>
          <p:cNvSpPr/>
          <p:nvPr/>
        </p:nvSpPr>
        <p:spPr>
          <a:xfrm>
            <a:off x="89654" y="340606"/>
            <a:ext cx="11989643" cy="14516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E05B1F12-FAD6-7CD9-EC49-3E60705D8D70}"/>
              </a:ext>
            </a:extLst>
          </p:cNvPr>
          <p:cNvCxnSpPr>
            <a:cxnSpLocks/>
          </p:cNvCxnSpPr>
          <p:nvPr/>
        </p:nvCxnSpPr>
        <p:spPr>
          <a:xfrm>
            <a:off x="6201785" y="650260"/>
            <a:ext cx="335" cy="357330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Gewinkelte Verbindung 13">
            <a:extLst>
              <a:ext uri="{FF2B5EF4-FFF2-40B4-BE49-F238E27FC236}">
                <a16:creationId xmlns:a16="http://schemas.microsoft.com/office/drawing/2014/main" id="{5EE8765B-4160-4669-E06C-DCEBC81D2B85}"/>
              </a:ext>
            </a:extLst>
          </p:cNvPr>
          <p:cNvCxnSpPr>
            <a:cxnSpLocks/>
            <a:endCxn id="156" idx="1"/>
          </p:cNvCxnSpPr>
          <p:nvPr/>
        </p:nvCxnSpPr>
        <p:spPr>
          <a:xfrm rot="5400000" flipH="1" flipV="1">
            <a:off x="4779852" y="628259"/>
            <a:ext cx="526200" cy="175546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hteck 91">
            <a:extLst>
              <a:ext uri="{FF2B5EF4-FFF2-40B4-BE49-F238E27FC236}">
                <a16:creationId xmlns:a16="http://schemas.microsoft.com/office/drawing/2014/main" id="{85C7CAD9-9DE8-A079-C2DC-AE6D471D0706}"/>
              </a:ext>
            </a:extLst>
          </p:cNvPr>
          <p:cNvSpPr/>
          <p:nvPr/>
        </p:nvSpPr>
        <p:spPr>
          <a:xfrm>
            <a:off x="89262" y="3266783"/>
            <a:ext cx="11986566" cy="147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0B11AF16-D6B4-D03B-D382-97D9929C26C6}"/>
              </a:ext>
            </a:extLst>
          </p:cNvPr>
          <p:cNvSpPr/>
          <p:nvPr/>
        </p:nvSpPr>
        <p:spPr>
          <a:xfrm>
            <a:off x="89462" y="1791278"/>
            <a:ext cx="11985173" cy="148375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4" name="Gerader Verbinder 93">
            <a:extLst>
              <a:ext uri="{FF2B5EF4-FFF2-40B4-BE49-F238E27FC236}">
                <a16:creationId xmlns:a16="http://schemas.microsoft.com/office/drawing/2014/main" id="{C80AF20B-AB74-C009-26A9-EF4D50505A3B}"/>
              </a:ext>
            </a:extLst>
          </p:cNvPr>
          <p:cNvCxnSpPr/>
          <p:nvPr/>
        </p:nvCxnSpPr>
        <p:spPr>
          <a:xfrm>
            <a:off x="1701626" y="28615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C11B8E0D-EE0F-1FAE-9C6B-75AE79DFB1E3}"/>
              </a:ext>
            </a:extLst>
          </p:cNvPr>
          <p:cNvCxnSpPr/>
          <p:nvPr/>
        </p:nvCxnSpPr>
        <p:spPr>
          <a:xfrm>
            <a:off x="2352588" y="28451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14C26342-1A75-2E46-F60B-8AEE40030AED}"/>
              </a:ext>
            </a:extLst>
          </p:cNvPr>
          <p:cNvCxnSpPr/>
          <p:nvPr/>
        </p:nvCxnSpPr>
        <p:spPr>
          <a:xfrm>
            <a:off x="2999542" y="28305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7C3A9704-3001-535A-2622-84E478843D79}"/>
              </a:ext>
            </a:extLst>
          </p:cNvPr>
          <p:cNvCxnSpPr/>
          <p:nvPr/>
        </p:nvCxnSpPr>
        <p:spPr>
          <a:xfrm>
            <a:off x="3647115" y="2825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589C6D70-D965-20BF-9A88-3B0BD0B6A988}"/>
              </a:ext>
            </a:extLst>
          </p:cNvPr>
          <p:cNvCxnSpPr/>
          <p:nvPr/>
        </p:nvCxnSpPr>
        <p:spPr>
          <a:xfrm>
            <a:off x="4944231" y="282210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798DD92B-8BAF-A94D-AF46-577BFE437EBD}"/>
              </a:ext>
            </a:extLst>
          </p:cNvPr>
          <p:cNvCxnSpPr/>
          <p:nvPr/>
        </p:nvCxnSpPr>
        <p:spPr>
          <a:xfrm>
            <a:off x="5592042" y="2837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8B2524A7-C86F-651B-D059-C9795418B8B1}"/>
              </a:ext>
            </a:extLst>
          </p:cNvPr>
          <p:cNvCxnSpPr/>
          <p:nvPr/>
        </p:nvCxnSpPr>
        <p:spPr>
          <a:xfrm>
            <a:off x="6239068" y="283811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r Verbinder 100">
            <a:extLst>
              <a:ext uri="{FF2B5EF4-FFF2-40B4-BE49-F238E27FC236}">
                <a16:creationId xmlns:a16="http://schemas.microsoft.com/office/drawing/2014/main" id="{E57D2453-097B-4726-233C-2069A926DE4B}"/>
              </a:ext>
            </a:extLst>
          </p:cNvPr>
          <p:cNvCxnSpPr/>
          <p:nvPr/>
        </p:nvCxnSpPr>
        <p:spPr>
          <a:xfrm>
            <a:off x="6889814" y="28077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E2C8859C-CDBB-CFD0-BC1A-D6A68C31F6C3}"/>
              </a:ext>
            </a:extLst>
          </p:cNvPr>
          <p:cNvCxnSpPr/>
          <p:nvPr/>
        </p:nvCxnSpPr>
        <p:spPr>
          <a:xfrm>
            <a:off x="7536008" y="28353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547A4E37-B579-13A6-1273-FE7C226B6870}"/>
              </a:ext>
            </a:extLst>
          </p:cNvPr>
          <p:cNvCxnSpPr/>
          <p:nvPr/>
        </p:nvCxnSpPr>
        <p:spPr>
          <a:xfrm>
            <a:off x="8184556" y="284082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EC41B3C9-1141-457B-FF9D-3ABA8D655B14}"/>
              </a:ext>
            </a:extLst>
          </p:cNvPr>
          <p:cNvCxnSpPr/>
          <p:nvPr/>
        </p:nvCxnSpPr>
        <p:spPr>
          <a:xfrm>
            <a:off x="8832276" y="282917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3610FFBE-76F3-78F7-76FA-266C0B48CDE0}"/>
              </a:ext>
            </a:extLst>
          </p:cNvPr>
          <p:cNvCxnSpPr/>
          <p:nvPr/>
        </p:nvCxnSpPr>
        <p:spPr>
          <a:xfrm>
            <a:off x="9480848" y="28328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1033990F-FC6A-6748-247A-FA2944B53513}"/>
              </a:ext>
            </a:extLst>
          </p:cNvPr>
          <p:cNvCxnSpPr/>
          <p:nvPr/>
        </p:nvCxnSpPr>
        <p:spPr>
          <a:xfrm>
            <a:off x="10127743" y="28383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D8CDB66F-38BB-7456-758D-F2E74528C0D9}"/>
              </a:ext>
            </a:extLst>
          </p:cNvPr>
          <p:cNvCxnSpPr/>
          <p:nvPr/>
        </p:nvCxnSpPr>
        <p:spPr>
          <a:xfrm>
            <a:off x="10778633" y="284354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2EC2554E-09E1-0C38-F41B-2467D25758DB}"/>
              </a:ext>
            </a:extLst>
          </p:cNvPr>
          <p:cNvCxnSpPr/>
          <p:nvPr/>
        </p:nvCxnSpPr>
        <p:spPr>
          <a:xfrm>
            <a:off x="11424791" y="28410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FC9705EA-52B6-194B-EA87-F9252AA9AFE8}"/>
              </a:ext>
            </a:extLst>
          </p:cNvPr>
          <p:cNvCxnSpPr/>
          <p:nvPr/>
        </p:nvCxnSpPr>
        <p:spPr>
          <a:xfrm>
            <a:off x="12072946" y="27749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r Verbinder 109">
            <a:extLst>
              <a:ext uri="{FF2B5EF4-FFF2-40B4-BE49-F238E27FC236}">
                <a16:creationId xmlns:a16="http://schemas.microsoft.com/office/drawing/2014/main" id="{E2A1673F-E324-A483-86DA-7BAD29458497}"/>
              </a:ext>
            </a:extLst>
          </p:cNvPr>
          <p:cNvCxnSpPr/>
          <p:nvPr/>
        </p:nvCxnSpPr>
        <p:spPr>
          <a:xfrm>
            <a:off x="4294812" y="28158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hteck 110">
            <a:extLst>
              <a:ext uri="{FF2B5EF4-FFF2-40B4-BE49-F238E27FC236}">
                <a16:creationId xmlns:a16="http://schemas.microsoft.com/office/drawing/2014/main" id="{22D35B02-C388-4F38-86C2-EA9362BBE79D}"/>
              </a:ext>
            </a:extLst>
          </p:cNvPr>
          <p:cNvSpPr/>
          <p:nvPr/>
        </p:nvSpPr>
        <p:spPr>
          <a:xfrm>
            <a:off x="5801598" y="6571970"/>
            <a:ext cx="1412793" cy="235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Years</a:t>
            </a:r>
            <a:r>
              <a:rPr lang="de-DE" sz="1050" dirty="0">
                <a:solidFill>
                  <a:schemeClr val="tx1"/>
                </a:solidFill>
              </a:rPr>
              <a:t> after </a:t>
            </a:r>
            <a:r>
              <a:rPr lang="de-DE" sz="1050" dirty="0" err="1">
                <a:solidFill>
                  <a:schemeClr val="tx1"/>
                </a:solidFill>
              </a:rPr>
              <a:t>diagnosis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C997BECA-842F-E478-1A37-292BD8ED5E60}"/>
              </a:ext>
            </a:extLst>
          </p:cNvPr>
          <p:cNvSpPr txBox="1"/>
          <p:nvPr/>
        </p:nvSpPr>
        <p:spPr>
          <a:xfrm>
            <a:off x="2261914" y="6375536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2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4B594C74-A1F5-64C1-60F8-4FBF994A29D3}"/>
              </a:ext>
            </a:extLst>
          </p:cNvPr>
          <p:cNvSpPr txBox="1"/>
          <p:nvPr/>
        </p:nvSpPr>
        <p:spPr>
          <a:xfrm>
            <a:off x="2909818" y="637780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3</a:t>
            </a:r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299B2F13-AA17-B1EA-C368-B5A4D08C7CC4}"/>
              </a:ext>
            </a:extLst>
          </p:cNvPr>
          <p:cNvSpPr txBox="1"/>
          <p:nvPr/>
        </p:nvSpPr>
        <p:spPr>
          <a:xfrm>
            <a:off x="3557323" y="637613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4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D0233FF4-1A72-4F80-8F4A-890BE26084AB}"/>
              </a:ext>
            </a:extLst>
          </p:cNvPr>
          <p:cNvSpPr txBox="1"/>
          <p:nvPr/>
        </p:nvSpPr>
        <p:spPr>
          <a:xfrm>
            <a:off x="4206883" y="637366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5</a:t>
            </a:r>
          </a:p>
        </p:txBody>
      </p:sp>
      <p:cxnSp>
        <p:nvCxnSpPr>
          <p:cNvPr id="117" name="Gerader Verbinder 116">
            <a:extLst>
              <a:ext uri="{FF2B5EF4-FFF2-40B4-BE49-F238E27FC236}">
                <a16:creationId xmlns:a16="http://schemas.microsoft.com/office/drawing/2014/main" id="{38D6F113-22CB-1E7D-4164-71F1A2787D47}"/>
              </a:ext>
            </a:extLst>
          </p:cNvPr>
          <p:cNvCxnSpPr>
            <a:cxnSpLocks/>
          </p:cNvCxnSpPr>
          <p:nvPr/>
        </p:nvCxnSpPr>
        <p:spPr>
          <a:xfrm flipH="1">
            <a:off x="1055997" y="281700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feld 117">
            <a:extLst>
              <a:ext uri="{FF2B5EF4-FFF2-40B4-BE49-F238E27FC236}">
                <a16:creationId xmlns:a16="http://schemas.microsoft.com/office/drawing/2014/main" id="{48799914-2C83-0148-7D21-D5D97CB8A3B4}"/>
              </a:ext>
            </a:extLst>
          </p:cNvPr>
          <p:cNvSpPr txBox="1"/>
          <p:nvPr/>
        </p:nvSpPr>
        <p:spPr>
          <a:xfrm>
            <a:off x="5499557" y="637668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7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756735C5-95F8-1B05-5B80-999AF9C087D5}"/>
              </a:ext>
            </a:extLst>
          </p:cNvPr>
          <p:cNvSpPr txBox="1"/>
          <p:nvPr/>
        </p:nvSpPr>
        <p:spPr>
          <a:xfrm>
            <a:off x="6148848" y="637624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8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C76BE809-086E-1E74-36A9-125C543DAF38}"/>
              </a:ext>
            </a:extLst>
          </p:cNvPr>
          <p:cNvSpPr txBox="1"/>
          <p:nvPr/>
        </p:nvSpPr>
        <p:spPr>
          <a:xfrm>
            <a:off x="6800472" y="637700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9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53BB1BE0-7C1F-5780-014C-78B22814D366}"/>
              </a:ext>
            </a:extLst>
          </p:cNvPr>
          <p:cNvSpPr txBox="1"/>
          <p:nvPr/>
        </p:nvSpPr>
        <p:spPr>
          <a:xfrm>
            <a:off x="7445998" y="637576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10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5C470FEA-82C2-C663-36DC-9531DC258552}"/>
              </a:ext>
            </a:extLst>
          </p:cNvPr>
          <p:cNvSpPr txBox="1"/>
          <p:nvPr/>
        </p:nvSpPr>
        <p:spPr>
          <a:xfrm>
            <a:off x="4851409" y="637664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6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20902669-53C6-3F7A-DDE9-18AA58617426}"/>
              </a:ext>
            </a:extLst>
          </p:cNvPr>
          <p:cNvSpPr txBox="1"/>
          <p:nvPr/>
        </p:nvSpPr>
        <p:spPr>
          <a:xfrm>
            <a:off x="8096277" y="637636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11</a:t>
            </a:r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22513965-3D6D-F9B0-E790-CA87C6F64E25}"/>
              </a:ext>
            </a:extLst>
          </p:cNvPr>
          <p:cNvSpPr txBox="1"/>
          <p:nvPr/>
        </p:nvSpPr>
        <p:spPr>
          <a:xfrm>
            <a:off x="8742395" y="637714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49A528C1-8D2B-341A-2F9B-8957FF19A108}"/>
              </a:ext>
            </a:extLst>
          </p:cNvPr>
          <p:cNvSpPr txBox="1"/>
          <p:nvPr/>
        </p:nvSpPr>
        <p:spPr>
          <a:xfrm>
            <a:off x="9388168" y="637623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13</a:t>
            </a:r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695ED0D2-880C-F199-77E8-A808A1CDE396}"/>
              </a:ext>
            </a:extLst>
          </p:cNvPr>
          <p:cNvSpPr txBox="1"/>
          <p:nvPr/>
        </p:nvSpPr>
        <p:spPr>
          <a:xfrm>
            <a:off x="10035766" y="637761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14</a:t>
            </a: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EFA90FD2-FDEE-5356-5B65-EE0D928DDC08}"/>
              </a:ext>
            </a:extLst>
          </p:cNvPr>
          <p:cNvSpPr txBox="1"/>
          <p:nvPr/>
        </p:nvSpPr>
        <p:spPr>
          <a:xfrm>
            <a:off x="10689120" y="637570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15</a:t>
            </a:r>
          </a:p>
        </p:txBody>
      </p:sp>
      <p:sp>
        <p:nvSpPr>
          <p:cNvPr id="129" name="Pfeil nach rechts 86">
            <a:extLst>
              <a:ext uri="{FF2B5EF4-FFF2-40B4-BE49-F238E27FC236}">
                <a16:creationId xmlns:a16="http://schemas.microsoft.com/office/drawing/2014/main" id="{EA7A643E-1BEA-B64B-3D4A-131C044849C7}"/>
              </a:ext>
            </a:extLst>
          </p:cNvPr>
          <p:cNvSpPr/>
          <p:nvPr/>
        </p:nvSpPr>
        <p:spPr>
          <a:xfrm>
            <a:off x="1061164" y="2411618"/>
            <a:ext cx="7284619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B1B9F435-2774-5D46-C019-51A940F1408F}"/>
              </a:ext>
            </a:extLst>
          </p:cNvPr>
          <p:cNvSpPr txBox="1"/>
          <p:nvPr/>
        </p:nvSpPr>
        <p:spPr>
          <a:xfrm>
            <a:off x="966372" y="636737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0</a:t>
            </a:r>
          </a:p>
          <a:p>
            <a:pPr algn="ctr"/>
            <a:endParaRPr lang="de-DE" sz="1400" dirty="0"/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DF918A3A-5635-7E46-6F94-1DEA61610F8D}"/>
              </a:ext>
            </a:extLst>
          </p:cNvPr>
          <p:cNvSpPr txBox="1"/>
          <p:nvPr/>
        </p:nvSpPr>
        <p:spPr>
          <a:xfrm>
            <a:off x="1611622" y="6373412"/>
            <a:ext cx="180000" cy="1833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F9D9FDC0-F3FB-D834-8A6C-B413CBE87711}"/>
              </a:ext>
            </a:extLst>
          </p:cNvPr>
          <p:cNvSpPr txBox="1"/>
          <p:nvPr/>
        </p:nvSpPr>
        <p:spPr>
          <a:xfrm>
            <a:off x="11335249" y="637909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16	</a:t>
            </a:r>
          </a:p>
        </p:txBody>
      </p:sp>
      <p:cxnSp>
        <p:nvCxnSpPr>
          <p:cNvPr id="145" name="Gerader Verbinder 144">
            <a:extLst>
              <a:ext uri="{FF2B5EF4-FFF2-40B4-BE49-F238E27FC236}">
                <a16:creationId xmlns:a16="http://schemas.microsoft.com/office/drawing/2014/main" id="{A57635E8-B70C-45FC-EBBF-B783D75D9E2A}"/>
              </a:ext>
            </a:extLst>
          </p:cNvPr>
          <p:cNvCxnSpPr/>
          <p:nvPr/>
        </p:nvCxnSpPr>
        <p:spPr>
          <a:xfrm>
            <a:off x="3415243" y="3064978"/>
            <a:ext cx="18607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hteck 148">
            <a:extLst>
              <a:ext uri="{FF2B5EF4-FFF2-40B4-BE49-F238E27FC236}">
                <a16:creationId xmlns:a16="http://schemas.microsoft.com/office/drawing/2014/main" id="{CA3C9889-EE3B-CF31-1C74-57DD17815040}"/>
              </a:ext>
            </a:extLst>
          </p:cNvPr>
          <p:cNvSpPr/>
          <p:nvPr/>
        </p:nvSpPr>
        <p:spPr>
          <a:xfrm>
            <a:off x="151841" y="956395"/>
            <a:ext cx="397368" cy="1935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150" name="Rechteck 149">
            <a:extLst>
              <a:ext uri="{FF2B5EF4-FFF2-40B4-BE49-F238E27FC236}">
                <a16:creationId xmlns:a16="http://schemas.microsoft.com/office/drawing/2014/main" id="{7B07B941-A95B-BB89-E19C-7CB423783C16}"/>
              </a:ext>
            </a:extLst>
          </p:cNvPr>
          <p:cNvSpPr/>
          <p:nvPr/>
        </p:nvSpPr>
        <p:spPr>
          <a:xfrm>
            <a:off x="1219022" y="753170"/>
            <a:ext cx="1265487" cy="149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Sutent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1" name="Rechteck 150">
            <a:extLst>
              <a:ext uri="{FF2B5EF4-FFF2-40B4-BE49-F238E27FC236}">
                <a16:creationId xmlns:a16="http://schemas.microsoft.com/office/drawing/2014/main" id="{7E8FF69B-7B50-3572-4A7C-1758A94F9A9F}"/>
              </a:ext>
            </a:extLst>
          </p:cNvPr>
          <p:cNvSpPr/>
          <p:nvPr/>
        </p:nvSpPr>
        <p:spPr>
          <a:xfrm>
            <a:off x="1219023" y="551458"/>
            <a:ext cx="660361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46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52" name="Rechteck 151">
            <a:extLst>
              <a:ext uri="{FF2B5EF4-FFF2-40B4-BE49-F238E27FC236}">
                <a16:creationId xmlns:a16="http://schemas.microsoft.com/office/drawing/2014/main" id="{6D5FAAE8-77F9-0E7D-F9F4-5777D6243F3C}"/>
              </a:ext>
            </a:extLst>
          </p:cNvPr>
          <p:cNvSpPr/>
          <p:nvPr/>
        </p:nvSpPr>
        <p:spPr>
          <a:xfrm>
            <a:off x="1257276" y="364920"/>
            <a:ext cx="2098336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r"/>
            <a:r>
              <a:rPr lang="de-DE" sz="1050" dirty="0">
                <a:solidFill>
                  <a:schemeClr val="tx1"/>
                </a:solidFill>
              </a:rPr>
              <a:t>Primary: Renal </a:t>
            </a:r>
            <a:r>
              <a:rPr lang="de-DE" sz="1050" dirty="0" err="1">
                <a:solidFill>
                  <a:schemeClr val="tx1"/>
                </a:solidFill>
              </a:rPr>
              <a:t>Cell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Carcinoma</a:t>
            </a:r>
            <a:r>
              <a:rPr lang="de-DE" sz="1050" dirty="0">
                <a:solidFill>
                  <a:schemeClr val="tx1"/>
                </a:solidFill>
              </a:rPr>
              <a:t> 2009 </a:t>
            </a:r>
          </a:p>
        </p:txBody>
      </p:sp>
      <p:sp>
        <p:nvSpPr>
          <p:cNvPr id="153" name="Rechteck 152">
            <a:extLst>
              <a:ext uri="{FF2B5EF4-FFF2-40B4-BE49-F238E27FC236}">
                <a16:creationId xmlns:a16="http://schemas.microsoft.com/office/drawing/2014/main" id="{3ECFBCCE-572C-8120-AC64-D23EAEAE8D2B}"/>
              </a:ext>
            </a:extLst>
          </p:cNvPr>
          <p:cNvSpPr/>
          <p:nvPr/>
        </p:nvSpPr>
        <p:spPr>
          <a:xfrm>
            <a:off x="5122436" y="684915"/>
            <a:ext cx="1046809" cy="149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(137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54" name="Rechteck 153">
            <a:extLst>
              <a:ext uri="{FF2B5EF4-FFF2-40B4-BE49-F238E27FC236}">
                <a16:creationId xmlns:a16="http://schemas.microsoft.com/office/drawing/2014/main" id="{38F61572-F6BB-E26B-97C2-E6F059D42E1B}"/>
              </a:ext>
            </a:extLst>
          </p:cNvPr>
          <p:cNvSpPr/>
          <p:nvPr/>
        </p:nvSpPr>
        <p:spPr>
          <a:xfrm>
            <a:off x="5122461" y="532446"/>
            <a:ext cx="660361" cy="1455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55" name="Rechteck 154">
            <a:extLst>
              <a:ext uri="{FF2B5EF4-FFF2-40B4-BE49-F238E27FC236}">
                <a16:creationId xmlns:a16="http://schemas.microsoft.com/office/drawing/2014/main" id="{31CC3703-373E-5B96-5114-121DB7586B74}"/>
              </a:ext>
            </a:extLst>
          </p:cNvPr>
          <p:cNvSpPr/>
          <p:nvPr/>
        </p:nvSpPr>
        <p:spPr>
          <a:xfrm>
            <a:off x="5200690" y="389041"/>
            <a:ext cx="1053962" cy="1323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56" name="Rechteck 155">
            <a:extLst>
              <a:ext uri="{FF2B5EF4-FFF2-40B4-BE49-F238E27FC236}">
                <a16:creationId xmlns:a16="http://schemas.microsoft.com/office/drawing/2014/main" id="{9B9D3294-19DF-2FBC-BEDB-9C83AE695C2F}"/>
              </a:ext>
            </a:extLst>
          </p:cNvPr>
          <p:cNvSpPr/>
          <p:nvPr/>
        </p:nvSpPr>
        <p:spPr>
          <a:xfrm>
            <a:off x="5130725" y="362932"/>
            <a:ext cx="180000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2015 </a:t>
            </a:r>
          </a:p>
        </p:txBody>
      </p:sp>
      <p:sp>
        <p:nvSpPr>
          <p:cNvPr id="157" name="Rechteck 156">
            <a:extLst>
              <a:ext uri="{FF2B5EF4-FFF2-40B4-BE49-F238E27FC236}">
                <a16:creationId xmlns:a16="http://schemas.microsoft.com/office/drawing/2014/main" id="{EBDC142C-010E-9985-32C2-2B350C00CC44}"/>
              </a:ext>
            </a:extLst>
          </p:cNvPr>
          <p:cNvSpPr/>
          <p:nvPr/>
        </p:nvSpPr>
        <p:spPr>
          <a:xfrm>
            <a:off x="6107074" y="1565863"/>
            <a:ext cx="166444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2016 </a:t>
            </a:r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6C76D232-E119-23A5-DA36-F0D04EA98CE7}"/>
              </a:ext>
            </a:extLst>
          </p:cNvPr>
          <p:cNvSpPr/>
          <p:nvPr/>
        </p:nvSpPr>
        <p:spPr>
          <a:xfrm>
            <a:off x="6107074" y="1249723"/>
            <a:ext cx="1844988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(Nivolumab)</a:t>
            </a:r>
          </a:p>
        </p:txBody>
      </p:sp>
      <p:sp>
        <p:nvSpPr>
          <p:cNvPr id="159" name="Rechteck 158">
            <a:extLst>
              <a:ext uri="{FF2B5EF4-FFF2-40B4-BE49-F238E27FC236}">
                <a16:creationId xmlns:a16="http://schemas.microsoft.com/office/drawing/2014/main" id="{08D8318E-6A00-0BAA-A15E-E5A513B612C5}"/>
              </a:ext>
            </a:extLst>
          </p:cNvPr>
          <p:cNvSpPr/>
          <p:nvPr/>
        </p:nvSpPr>
        <p:spPr>
          <a:xfrm>
            <a:off x="6108420" y="1403414"/>
            <a:ext cx="844829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54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0" name="Rechteck 159">
            <a:extLst>
              <a:ext uri="{FF2B5EF4-FFF2-40B4-BE49-F238E27FC236}">
                <a16:creationId xmlns:a16="http://schemas.microsoft.com/office/drawing/2014/main" id="{21B110BB-9EBD-3573-56F0-AC9B4362F257}"/>
              </a:ext>
            </a:extLst>
          </p:cNvPr>
          <p:cNvSpPr/>
          <p:nvPr/>
        </p:nvSpPr>
        <p:spPr>
          <a:xfrm>
            <a:off x="6301263" y="562401"/>
            <a:ext cx="1022881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(108 Gy)</a:t>
            </a:r>
          </a:p>
        </p:txBody>
      </p:sp>
      <p:sp>
        <p:nvSpPr>
          <p:cNvPr id="161" name="Rechteck 160">
            <a:extLst>
              <a:ext uri="{FF2B5EF4-FFF2-40B4-BE49-F238E27FC236}">
                <a16:creationId xmlns:a16="http://schemas.microsoft.com/office/drawing/2014/main" id="{915FBD9B-916F-4F08-7030-159A43204012}"/>
              </a:ext>
            </a:extLst>
          </p:cNvPr>
          <p:cNvSpPr/>
          <p:nvPr/>
        </p:nvSpPr>
        <p:spPr>
          <a:xfrm>
            <a:off x="6659058" y="733729"/>
            <a:ext cx="869066" cy="2104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(40 Gy)</a:t>
            </a: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E43D8238-2B3C-B11F-E108-82B4278B6B65}"/>
              </a:ext>
            </a:extLst>
          </p:cNvPr>
          <p:cNvSpPr/>
          <p:nvPr/>
        </p:nvSpPr>
        <p:spPr>
          <a:xfrm>
            <a:off x="1060347" y="986700"/>
            <a:ext cx="6891715" cy="138796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Rechteck 162">
            <a:extLst>
              <a:ext uri="{FF2B5EF4-FFF2-40B4-BE49-F238E27FC236}">
                <a16:creationId xmlns:a16="http://schemas.microsoft.com/office/drawing/2014/main" id="{31A03582-30AB-F941-83DD-7153CE8FE713}"/>
              </a:ext>
            </a:extLst>
          </p:cNvPr>
          <p:cNvSpPr/>
          <p:nvPr/>
        </p:nvSpPr>
        <p:spPr>
          <a:xfrm>
            <a:off x="141372" y="2481372"/>
            <a:ext cx="436281" cy="283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4" name="Rechteck 163">
            <a:extLst>
              <a:ext uri="{FF2B5EF4-FFF2-40B4-BE49-F238E27FC236}">
                <a16:creationId xmlns:a16="http://schemas.microsoft.com/office/drawing/2014/main" id="{C6FB7FC6-16D4-B26B-4B20-C32E1D0810F9}"/>
              </a:ext>
            </a:extLst>
          </p:cNvPr>
          <p:cNvSpPr/>
          <p:nvPr/>
        </p:nvSpPr>
        <p:spPr>
          <a:xfrm>
            <a:off x="1258902" y="2219932"/>
            <a:ext cx="941538" cy="11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5" name="Rechteck 164">
            <a:extLst>
              <a:ext uri="{FF2B5EF4-FFF2-40B4-BE49-F238E27FC236}">
                <a16:creationId xmlns:a16="http://schemas.microsoft.com/office/drawing/2014/main" id="{3FBC4ECC-BC78-AF52-4196-AA4D909A57A3}"/>
              </a:ext>
            </a:extLst>
          </p:cNvPr>
          <p:cNvSpPr/>
          <p:nvPr/>
        </p:nvSpPr>
        <p:spPr>
          <a:xfrm>
            <a:off x="1258902" y="2093368"/>
            <a:ext cx="792000" cy="13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46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6" name="Rechteck 165">
            <a:extLst>
              <a:ext uri="{FF2B5EF4-FFF2-40B4-BE49-F238E27FC236}">
                <a16:creationId xmlns:a16="http://schemas.microsoft.com/office/drawing/2014/main" id="{A20C1FFC-636C-C895-AEFF-290A94B75DCF}"/>
              </a:ext>
            </a:extLst>
          </p:cNvPr>
          <p:cNvSpPr/>
          <p:nvPr/>
        </p:nvSpPr>
        <p:spPr>
          <a:xfrm>
            <a:off x="1254441" y="1802499"/>
            <a:ext cx="2157170" cy="143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Melanoma</a:t>
            </a:r>
            <a:r>
              <a:rPr lang="de-DE" sz="1050" dirty="0">
                <a:solidFill>
                  <a:schemeClr val="tx1"/>
                </a:solidFill>
              </a:rPr>
              <a:t> 2011 </a:t>
            </a:r>
          </a:p>
        </p:txBody>
      </p:sp>
      <p:sp>
        <p:nvSpPr>
          <p:cNvPr id="167" name="Rechteck 166">
            <a:extLst>
              <a:ext uri="{FF2B5EF4-FFF2-40B4-BE49-F238E27FC236}">
                <a16:creationId xmlns:a16="http://schemas.microsoft.com/office/drawing/2014/main" id="{87538A39-682B-87B5-A65F-E324528BB04E}"/>
              </a:ext>
            </a:extLst>
          </p:cNvPr>
          <p:cNvSpPr/>
          <p:nvPr/>
        </p:nvSpPr>
        <p:spPr>
          <a:xfrm>
            <a:off x="2232599" y="3045808"/>
            <a:ext cx="166444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2012 </a:t>
            </a:r>
          </a:p>
        </p:txBody>
      </p:sp>
      <p:sp>
        <p:nvSpPr>
          <p:cNvPr id="168" name="Rechteck 167">
            <a:extLst>
              <a:ext uri="{FF2B5EF4-FFF2-40B4-BE49-F238E27FC236}">
                <a16:creationId xmlns:a16="http://schemas.microsoft.com/office/drawing/2014/main" id="{29EDB019-AC49-5CA0-64E8-EEDE06D859E3}"/>
              </a:ext>
            </a:extLst>
          </p:cNvPr>
          <p:cNvSpPr/>
          <p:nvPr/>
        </p:nvSpPr>
        <p:spPr>
          <a:xfrm>
            <a:off x="2234277" y="2723232"/>
            <a:ext cx="1066387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 Gy)</a:t>
            </a:r>
          </a:p>
        </p:txBody>
      </p:sp>
      <p:sp>
        <p:nvSpPr>
          <p:cNvPr id="169" name="Rechteck 168">
            <a:extLst>
              <a:ext uri="{FF2B5EF4-FFF2-40B4-BE49-F238E27FC236}">
                <a16:creationId xmlns:a16="http://schemas.microsoft.com/office/drawing/2014/main" id="{2FADD66E-FB00-326A-0F30-5E259B229DCF}"/>
              </a:ext>
            </a:extLst>
          </p:cNvPr>
          <p:cNvSpPr/>
          <p:nvPr/>
        </p:nvSpPr>
        <p:spPr>
          <a:xfrm>
            <a:off x="2233945" y="2888939"/>
            <a:ext cx="835967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0" name="Rechteck 169">
            <a:extLst>
              <a:ext uri="{FF2B5EF4-FFF2-40B4-BE49-F238E27FC236}">
                <a16:creationId xmlns:a16="http://schemas.microsoft.com/office/drawing/2014/main" id="{D1BD84BD-C0A4-47EC-5AD8-755CCB391037}"/>
              </a:ext>
            </a:extLst>
          </p:cNvPr>
          <p:cNvSpPr/>
          <p:nvPr/>
        </p:nvSpPr>
        <p:spPr>
          <a:xfrm>
            <a:off x="5743557" y="2833873"/>
            <a:ext cx="1001447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(18 Gy)</a:t>
            </a:r>
          </a:p>
        </p:txBody>
      </p:sp>
      <p:sp>
        <p:nvSpPr>
          <p:cNvPr id="171" name="Rechteck 170">
            <a:extLst>
              <a:ext uri="{FF2B5EF4-FFF2-40B4-BE49-F238E27FC236}">
                <a16:creationId xmlns:a16="http://schemas.microsoft.com/office/drawing/2014/main" id="{318D4FB9-6030-6D35-3F81-A296AB14027A}"/>
              </a:ext>
            </a:extLst>
          </p:cNvPr>
          <p:cNvSpPr/>
          <p:nvPr/>
        </p:nvSpPr>
        <p:spPr>
          <a:xfrm>
            <a:off x="2502885" y="2183140"/>
            <a:ext cx="1038298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Ipilimumab</a:t>
            </a:r>
            <a:r>
              <a:rPr lang="de-DE" sz="1050" dirty="0">
                <a:solidFill>
                  <a:schemeClr val="tx1"/>
                </a:solidFill>
              </a:rPr>
              <a:t>) </a:t>
            </a:r>
          </a:p>
        </p:txBody>
      </p:sp>
      <p:sp>
        <p:nvSpPr>
          <p:cNvPr id="172" name="Rechteck 171">
            <a:extLst>
              <a:ext uri="{FF2B5EF4-FFF2-40B4-BE49-F238E27FC236}">
                <a16:creationId xmlns:a16="http://schemas.microsoft.com/office/drawing/2014/main" id="{10FAC7D8-CF54-262C-A8F7-180FD1C748FE}"/>
              </a:ext>
            </a:extLst>
          </p:cNvPr>
          <p:cNvSpPr/>
          <p:nvPr/>
        </p:nvSpPr>
        <p:spPr>
          <a:xfrm>
            <a:off x="121899" y="3886771"/>
            <a:ext cx="397368" cy="1935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173" name="Rechteck 172">
            <a:extLst>
              <a:ext uri="{FF2B5EF4-FFF2-40B4-BE49-F238E27FC236}">
                <a16:creationId xmlns:a16="http://schemas.microsoft.com/office/drawing/2014/main" id="{AF9CC4E5-C1C7-1D51-B1EC-5F6A38F585FC}"/>
              </a:ext>
            </a:extLst>
          </p:cNvPr>
          <p:cNvSpPr/>
          <p:nvPr/>
        </p:nvSpPr>
        <p:spPr>
          <a:xfrm>
            <a:off x="1279821" y="3698189"/>
            <a:ext cx="1031857" cy="149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4" name="Rechteck 173">
            <a:extLst>
              <a:ext uri="{FF2B5EF4-FFF2-40B4-BE49-F238E27FC236}">
                <a16:creationId xmlns:a16="http://schemas.microsoft.com/office/drawing/2014/main" id="{DA1B3043-D732-CF98-9CDA-284A7F720172}"/>
              </a:ext>
            </a:extLst>
          </p:cNvPr>
          <p:cNvSpPr/>
          <p:nvPr/>
        </p:nvSpPr>
        <p:spPr>
          <a:xfrm>
            <a:off x="1279822" y="3502827"/>
            <a:ext cx="83596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60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5" name="Rechteck 174">
            <a:extLst>
              <a:ext uri="{FF2B5EF4-FFF2-40B4-BE49-F238E27FC236}">
                <a16:creationId xmlns:a16="http://schemas.microsoft.com/office/drawing/2014/main" id="{F754CF17-BB92-4B5A-2D27-D5C01C58DE29}"/>
              </a:ext>
            </a:extLst>
          </p:cNvPr>
          <p:cNvSpPr/>
          <p:nvPr/>
        </p:nvSpPr>
        <p:spPr>
          <a:xfrm>
            <a:off x="1306674" y="3296741"/>
            <a:ext cx="1673975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r"/>
            <a:r>
              <a:rPr lang="de-DE" sz="1050" dirty="0">
                <a:solidFill>
                  <a:schemeClr val="tx1"/>
                </a:solidFill>
              </a:rPr>
              <a:t>Primary: Colon Cancer 2014 </a:t>
            </a:r>
          </a:p>
        </p:txBody>
      </p:sp>
      <p:sp>
        <p:nvSpPr>
          <p:cNvPr id="176" name="Rechteck 175">
            <a:extLst>
              <a:ext uri="{FF2B5EF4-FFF2-40B4-BE49-F238E27FC236}">
                <a16:creationId xmlns:a16="http://schemas.microsoft.com/office/drawing/2014/main" id="{F5AD30AD-AF27-34C2-6E9A-914D2B2EEB2A}"/>
              </a:ext>
            </a:extLst>
          </p:cNvPr>
          <p:cNvSpPr/>
          <p:nvPr/>
        </p:nvSpPr>
        <p:spPr>
          <a:xfrm>
            <a:off x="2514443" y="3758880"/>
            <a:ext cx="3193127" cy="149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IMRTx</a:t>
            </a:r>
            <a:r>
              <a:rPr lang="de-DE" sz="1050" dirty="0">
                <a:solidFill>
                  <a:schemeClr val="tx1"/>
                </a:solidFill>
              </a:rPr>
              <a:t> (50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(5-FU+Oxaliplatin+Cetuximab)</a:t>
            </a:r>
          </a:p>
        </p:txBody>
      </p:sp>
      <p:sp>
        <p:nvSpPr>
          <p:cNvPr id="178" name="Rechteck 177">
            <a:extLst>
              <a:ext uri="{FF2B5EF4-FFF2-40B4-BE49-F238E27FC236}">
                <a16:creationId xmlns:a16="http://schemas.microsoft.com/office/drawing/2014/main" id="{24F51833-7744-B85E-EF96-1D45138EE83B}"/>
              </a:ext>
            </a:extLst>
          </p:cNvPr>
          <p:cNvSpPr/>
          <p:nvPr/>
        </p:nvSpPr>
        <p:spPr>
          <a:xfrm>
            <a:off x="2739410" y="3468195"/>
            <a:ext cx="2081308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r"/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2016</a:t>
            </a:r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8F228AA0-A7B5-7DEC-002B-99E97A2748CD}"/>
              </a:ext>
            </a:extLst>
          </p:cNvPr>
          <p:cNvSpPr/>
          <p:nvPr/>
        </p:nvSpPr>
        <p:spPr>
          <a:xfrm>
            <a:off x="2615319" y="4517503"/>
            <a:ext cx="166444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2016 </a:t>
            </a:r>
          </a:p>
        </p:txBody>
      </p:sp>
      <p:sp>
        <p:nvSpPr>
          <p:cNvPr id="180" name="Rechteck 179">
            <a:extLst>
              <a:ext uri="{FF2B5EF4-FFF2-40B4-BE49-F238E27FC236}">
                <a16:creationId xmlns:a16="http://schemas.microsoft.com/office/drawing/2014/main" id="{8CC9D5DA-E4C4-201C-C598-35F52EFF57FE}"/>
              </a:ext>
            </a:extLst>
          </p:cNvPr>
          <p:cNvSpPr/>
          <p:nvPr/>
        </p:nvSpPr>
        <p:spPr>
          <a:xfrm>
            <a:off x="2615319" y="4173941"/>
            <a:ext cx="156298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(50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81" name="Rechteck 180">
            <a:extLst>
              <a:ext uri="{FF2B5EF4-FFF2-40B4-BE49-F238E27FC236}">
                <a16:creationId xmlns:a16="http://schemas.microsoft.com/office/drawing/2014/main" id="{6C9EA426-96CA-C243-060F-883908A03496}"/>
              </a:ext>
            </a:extLst>
          </p:cNvPr>
          <p:cNvSpPr/>
          <p:nvPr/>
        </p:nvSpPr>
        <p:spPr>
          <a:xfrm>
            <a:off x="2616666" y="4346372"/>
            <a:ext cx="700296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62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194" name="Gewinkelte Verbindung 13">
            <a:extLst>
              <a:ext uri="{FF2B5EF4-FFF2-40B4-BE49-F238E27FC236}">
                <a16:creationId xmlns:a16="http://schemas.microsoft.com/office/drawing/2014/main" id="{BAA5BFC6-5621-BA4A-4B80-9CFF9C8698F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8338" y="620230"/>
            <a:ext cx="524212" cy="193592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Gerader Verbinder 194">
            <a:extLst>
              <a:ext uri="{FF2B5EF4-FFF2-40B4-BE49-F238E27FC236}">
                <a16:creationId xmlns:a16="http://schemas.microsoft.com/office/drawing/2014/main" id="{D180320A-B7BC-14F8-963B-1C9C071F514E}"/>
              </a:ext>
            </a:extLst>
          </p:cNvPr>
          <p:cNvCxnSpPr/>
          <p:nvPr/>
        </p:nvCxnSpPr>
        <p:spPr>
          <a:xfrm flipV="1">
            <a:off x="1063682" y="829729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Gerader Verbinder 195">
            <a:extLst>
              <a:ext uri="{FF2B5EF4-FFF2-40B4-BE49-F238E27FC236}">
                <a16:creationId xmlns:a16="http://schemas.microsoft.com/office/drawing/2014/main" id="{0FE67F8A-689C-6D81-F1C6-1797BD9BB91D}"/>
              </a:ext>
            </a:extLst>
          </p:cNvPr>
          <p:cNvCxnSpPr/>
          <p:nvPr/>
        </p:nvCxnSpPr>
        <p:spPr>
          <a:xfrm flipV="1">
            <a:off x="1066857" y="641290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Gerader Verbinder 196">
            <a:extLst>
              <a:ext uri="{FF2B5EF4-FFF2-40B4-BE49-F238E27FC236}">
                <a16:creationId xmlns:a16="http://schemas.microsoft.com/office/drawing/2014/main" id="{D036ED91-B31A-80DE-8619-2D505B209AB7}"/>
              </a:ext>
            </a:extLst>
          </p:cNvPr>
          <p:cNvCxnSpPr>
            <a:cxnSpLocks/>
          </p:cNvCxnSpPr>
          <p:nvPr/>
        </p:nvCxnSpPr>
        <p:spPr>
          <a:xfrm>
            <a:off x="4956570" y="606259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Gerader Verbinder 197">
            <a:extLst>
              <a:ext uri="{FF2B5EF4-FFF2-40B4-BE49-F238E27FC236}">
                <a16:creationId xmlns:a16="http://schemas.microsoft.com/office/drawing/2014/main" id="{B5CA2504-F782-7DA9-F519-0E2DD5DEFDF5}"/>
              </a:ext>
            </a:extLst>
          </p:cNvPr>
          <p:cNvCxnSpPr/>
          <p:nvPr/>
        </p:nvCxnSpPr>
        <p:spPr>
          <a:xfrm>
            <a:off x="4953395" y="767127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Gerader Verbinder 198">
            <a:extLst>
              <a:ext uri="{FF2B5EF4-FFF2-40B4-BE49-F238E27FC236}">
                <a16:creationId xmlns:a16="http://schemas.microsoft.com/office/drawing/2014/main" id="{F2C88155-F11A-A24E-4B9D-6EF9547DAA23}"/>
              </a:ext>
            </a:extLst>
          </p:cNvPr>
          <p:cNvCxnSpPr/>
          <p:nvPr/>
        </p:nvCxnSpPr>
        <p:spPr>
          <a:xfrm>
            <a:off x="5918453" y="1496616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Gerader Verbinder 199">
            <a:extLst>
              <a:ext uri="{FF2B5EF4-FFF2-40B4-BE49-F238E27FC236}">
                <a16:creationId xmlns:a16="http://schemas.microsoft.com/office/drawing/2014/main" id="{18F8FE01-61A5-DFA7-C345-4B36E6048945}"/>
              </a:ext>
            </a:extLst>
          </p:cNvPr>
          <p:cNvCxnSpPr/>
          <p:nvPr/>
        </p:nvCxnSpPr>
        <p:spPr>
          <a:xfrm>
            <a:off x="5918909" y="1343773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Gewinkelte Verbindung 13">
            <a:extLst>
              <a:ext uri="{FF2B5EF4-FFF2-40B4-BE49-F238E27FC236}">
                <a16:creationId xmlns:a16="http://schemas.microsoft.com/office/drawing/2014/main" id="{4024A63A-47B6-3E5C-F740-A4E7C4545FC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745762" y="1297444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Raute 201">
            <a:extLst>
              <a:ext uri="{FF2B5EF4-FFF2-40B4-BE49-F238E27FC236}">
                <a16:creationId xmlns:a16="http://schemas.microsoft.com/office/drawing/2014/main" id="{9CDB2D3D-AE75-C6D1-6A54-78B04AD82DAF}"/>
              </a:ext>
            </a:extLst>
          </p:cNvPr>
          <p:cNvSpPr/>
          <p:nvPr/>
        </p:nvSpPr>
        <p:spPr>
          <a:xfrm>
            <a:off x="5825134" y="963193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cxnSp>
        <p:nvCxnSpPr>
          <p:cNvPr id="203" name="Gerader Verbinder 202">
            <a:extLst>
              <a:ext uri="{FF2B5EF4-FFF2-40B4-BE49-F238E27FC236}">
                <a16:creationId xmlns:a16="http://schemas.microsoft.com/office/drawing/2014/main" id="{AC5D9CB3-7E5F-6BC5-0AA7-37B5C7D340B0}"/>
              </a:ext>
            </a:extLst>
          </p:cNvPr>
          <p:cNvCxnSpPr/>
          <p:nvPr/>
        </p:nvCxnSpPr>
        <p:spPr>
          <a:xfrm flipV="1">
            <a:off x="6200970" y="654471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Gerader Verbinder 203">
            <a:extLst>
              <a:ext uri="{FF2B5EF4-FFF2-40B4-BE49-F238E27FC236}">
                <a16:creationId xmlns:a16="http://schemas.microsoft.com/office/drawing/2014/main" id="{01683A51-782D-5AB9-224E-45F86876B9AA}"/>
              </a:ext>
            </a:extLst>
          </p:cNvPr>
          <p:cNvCxnSpPr>
            <a:cxnSpLocks/>
          </p:cNvCxnSpPr>
          <p:nvPr/>
        </p:nvCxnSpPr>
        <p:spPr>
          <a:xfrm>
            <a:off x="6518525" y="831252"/>
            <a:ext cx="335" cy="1515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5" name="Gerader Verbinder 204">
            <a:extLst>
              <a:ext uri="{FF2B5EF4-FFF2-40B4-BE49-F238E27FC236}">
                <a16:creationId xmlns:a16="http://schemas.microsoft.com/office/drawing/2014/main" id="{81C829BD-E8FF-91E1-66DD-9E277FC98C7B}"/>
              </a:ext>
            </a:extLst>
          </p:cNvPr>
          <p:cNvCxnSpPr/>
          <p:nvPr/>
        </p:nvCxnSpPr>
        <p:spPr>
          <a:xfrm flipV="1">
            <a:off x="6517710" y="836574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Rechteck 205">
            <a:extLst>
              <a:ext uri="{FF2B5EF4-FFF2-40B4-BE49-F238E27FC236}">
                <a16:creationId xmlns:a16="http://schemas.microsoft.com/office/drawing/2014/main" id="{159BA647-2E29-19E4-F6B9-0AA7627AB587}"/>
              </a:ext>
            </a:extLst>
          </p:cNvPr>
          <p:cNvSpPr/>
          <p:nvPr/>
        </p:nvSpPr>
        <p:spPr>
          <a:xfrm>
            <a:off x="7279550" y="943387"/>
            <a:ext cx="694905" cy="2428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2019</a:t>
            </a:r>
          </a:p>
        </p:txBody>
      </p:sp>
      <p:cxnSp>
        <p:nvCxnSpPr>
          <p:cNvPr id="207" name="Gerader Verbinder 206">
            <a:extLst>
              <a:ext uri="{FF2B5EF4-FFF2-40B4-BE49-F238E27FC236}">
                <a16:creationId xmlns:a16="http://schemas.microsoft.com/office/drawing/2014/main" id="{72249D9D-42CF-0554-F139-8199A5C03753}"/>
              </a:ext>
            </a:extLst>
          </p:cNvPr>
          <p:cNvCxnSpPr/>
          <p:nvPr/>
        </p:nvCxnSpPr>
        <p:spPr>
          <a:xfrm>
            <a:off x="2030816" y="2981698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Gerader Verbinder 207">
            <a:extLst>
              <a:ext uri="{FF2B5EF4-FFF2-40B4-BE49-F238E27FC236}">
                <a16:creationId xmlns:a16="http://schemas.microsoft.com/office/drawing/2014/main" id="{771EFFB7-45FF-D651-1D00-7EF3A9E98844}"/>
              </a:ext>
            </a:extLst>
          </p:cNvPr>
          <p:cNvCxnSpPr/>
          <p:nvPr/>
        </p:nvCxnSpPr>
        <p:spPr>
          <a:xfrm>
            <a:off x="2031272" y="2828855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Gewinkelte Verbindung 13">
            <a:extLst>
              <a:ext uri="{FF2B5EF4-FFF2-40B4-BE49-F238E27FC236}">
                <a16:creationId xmlns:a16="http://schemas.microsoft.com/office/drawing/2014/main" id="{4D178ACD-A655-7852-E40F-C4CCBC3762B7}"/>
              </a:ext>
            </a:extLst>
          </p:cNvPr>
          <p:cNvCxnSpPr>
            <a:cxnSpLocks/>
          </p:cNvCxnSpPr>
          <p:nvPr/>
        </p:nvCxnSpPr>
        <p:spPr>
          <a:xfrm rot="16200000" flipH="1">
            <a:off x="1858125" y="2782526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Raute 209">
            <a:extLst>
              <a:ext uri="{FF2B5EF4-FFF2-40B4-BE49-F238E27FC236}">
                <a16:creationId xmlns:a16="http://schemas.microsoft.com/office/drawing/2014/main" id="{ED6A653C-C8AE-568C-6379-521E5EA3E3B7}"/>
              </a:ext>
            </a:extLst>
          </p:cNvPr>
          <p:cNvSpPr/>
          <p:nvPr/>
        </p:nvSpPr>
        <p:spPr>
          <a:xfrm>
            <a:off x="1940931" y="2450246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cxnSp>
        <p:nvCxnSpPr>
          <p:cNvPr id="211" name="Gerader Verbinder 210">
            <a:extLst>
              <a:ext uri="{FF2B5EF4-FFF2-40B4-BE49-F238E27FC236}">
                <a16:creationId xmlns:a16="http://schemas.microsoft.com/office/drawing/2014/main" id="{330CFA5A-6FA5-D6A8-FA05-CDD1AAD9AB9A}"/>
              </a:ext>
            </a:extLst>
          </p:cNvPr>
          <p:cNvCxnSpPr>
            <a:cxnSpLocks/>
          </p:cNvCxnSpPr>
          <p:nvPr/>
        </p:nvCxnSpPr>
        <p:spPr>
          <a:xfrm>
            <a:off x="2353797" y="2271529"/>
            <a:ext cx="335" cy="201704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2" name="Gerader Verbinder 211">
            <a:extLst>
              <a:ext uri="{FF2B5EF4-FFF2-40B4-BE49-F238E27FC236}">
                <a16:creationId xmlns:a16="http://schemas.microsoft.com/office/drawing/2014/main" id="{5A8E9061-C09E-F710-5D80-2A710A36157D}"/>
              </a:ext>
            </a:extLst>
          </p:cNvPr>
          <p:cNvCxnSpPr/>
          <p:nvPr/>
        </p:nvCxnSpPr>
        <p:spPr>
          <a:xfrm flipV="1">
            <a:off x="2352982" y="2275743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Gerader Verbinder 212">
            <a:extLst>
              <a:ext uri="{FF2B5EF4-FFF2-40B4-BE49-F238E27FC236}">
                <a16:creationId xmlns:a16="http://schemas.microsoft.com/office/drawing/2014/main" id="{A96AEBFF-2DD6-C2DF-A857-3B7ECE331ACC}"/>
              </a:ext>
            </a:extLst>
          </p:cNvPr>
          <p:cNvCxnSpPr>
            <a:cxnSpLocks/>
          </p:cNvCxnSpPr>
          <p:nvPr/>
        </p:nvCxnSpPr>
        <p:spPr>
          <a:xfrm>
            <a:off x="5597864" y="2598854"/>
            <a:ext cx="335" cy="324845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4" name="Gerader Verbinder 213">
            <a:extLst>
              <a:ext uri="{FF2B5EF4-FFF2-40B4-BE49-F238E27FC236}">
                <a16:creationId xmlns:a16="http://schemas.microsoft.com/office/drawing/2014/main" id="{2936B76F-11F2-961C-4C14-3F34F399F5DB}"/>
              </a:ext>
            </a:extLst>
          </p:cNvPr>
          <p:cNvCxnSpPr/>
          <p:nvPr/>
        </p:nvCxnSpPr>
        <p:spPr>
          <a:xfrm flipV="1">
            <a:off x="5597049" y="2917561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Rechteck 214">
            <a:extLst>
              <a:ext uri="{FF2B5EF4-FFF2-40B4-BE49-F238E27FC236}">
                <a16:creationId xmlns:a16="http://schemas.microsoft.com/office/drawing/2014/main" id="{E859D2EB-9DF6-0749-6554-9DD4E7C5521C}"/>
              </a:ext>
            </a:extLst>
          </p:cNvPr>
          <p:cNvSpPr/>
          <p:nvPr/>
        </p:nvSpPr>
        <p:spPr>
          <a:xfrm>
            <a:off x="6902856" y="2444863"/>
            <a:ext cx="1326735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2022</a:t>
            </a:r>
          </a:p>
        </p:txBody>
      </p:sp>
      <p:cxnSp>
        <p:nvCxnSpPr>
          <p:cNvPr id="216" name="Gewinkelte Verbindung 13">
            <a:extLst>
              <a:ext uri="{FF2B5EF4-FFF2-40B4-BE49-F238E27FC236}">
                <a16:creationId xmlns:a16="http://schemas.microsoft.com/office/drawing/2014/main" id="{F4671A39-4D30-751C-7EA0-3D0B4EF8F9F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2710" y="3570053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Gerader Verbinder 216">
            <a:extLst>
              <a:ext uri="{FF2B5EF4-FFF2-40B4-BE49-F238E27FC236}">
                <a16:creationId xmlns:a16="http://schemas.microsoft.com/office/drawing/2014/main" id="{39116F36-13C9-4F23-1347-3B9167F853B9}"/>
              </a:ext>
            </a:extLst>
          </p:cNvPr>
          <p:cNvCxnSpPr>
            <a:cxnSpLocks/>
          </p:cNvCxnSpPr>
          <p:nvPr/>
        </p:nvCxnSpPr>
        <p:spPr>
          <a:xfrm flipV="1">
            <a:off x="1064166" y="3772504"/>
            <a:ext cx="145286" cy="8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Gerader Verbinder 217">
            <a:extLst>
              <a:ext uri="{FF2B5EF4-FFF2-40B4-BE49-F238E27FC236}">
                <a16:creationId xmlns:a16="http://schemas.microsoft.com/office/drawing/2014/main" id="{2F835E7B-3790-E40E-9197-F3F775B9A691}"/>
              </a:ext>
            </a:extLst>
          </p:cNvPr>
          <p:cNvCxnSpPr>
            <a:cxnSpLocks/>
          </p:cNvCxnSpPr>
          <p:nvPr/>
        </p:nvCxnSpPr>
        <p:spPr>
          <a:xfrm flipV="1">
            <a:off x="1067342" y="3590415"/>
            <a:ext cx="147508" cy="8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Gewinkelte Verbindung 13">
            <a:extLst>
              <a:ext uri="{FF2B5EF4-FFF2-40B4-BE49-F238E27FC236}">
                <a16:creationId xmlns:a16="http://schemas.microsoft.com/office/drawing/2014/main" id="{1E4A8B2C-7601-B031-D52D-3D2EAA10BF3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243132" y="3668359"/>
            <a:ext cx="368928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Gerader Verbinder 220">
            <a:extLst>
              <a:ext uri="{FF2B5EF4-FFF2-40B4-BE49-F238E27FC236}">
                <a16:creationId xmlns:a16="http://schemas.microsoft.com/office/drawing/2014/main" id="{8777E57E-E6D5-180E-E59B-6E466401BCA5}"/>
              </a:ext>
            </a:extLst>
          </p:cNvPr>
          <p:cNvCxnSpPr/>
          <p:nvPr/>
        </p:nvCxnSpPr>
        <p:spPr>
          <a:xfrm>
            <a:off x="2341094" y="3854899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Gewinkelte Verbindung 13">
            <a:extLst>
              <a:ext uri="{FF2B5EF4-FFF2-40B4-BE49-F238E27FC236}">
                <a16:creationId xmlns:a16="http://schemas.microsoft.com/office/drawing/2014/main" id="{5802355C-8A20-E5D0-9684-B5D49DBCFED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3123" y="2098065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Gewinkelte Verbindung 13">
            <a:extLst>
              <a:ext uri="{FF2B5EF4-FFF2-40B4-BE49-F238E27FC236}">
                <a16:creationId xmlns:a16="http://schemas.microsoft.com/office/drawing/2014/main" id="{77F06469-AE3D-D703-C03F-E44A0B9F263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8665" y="2116007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Gerader Verbinder 223">
            <a:extLst>
              <a:ext uri="{FF2B5EF4-FFF2-40B4-BE49-F238E27FC236}">
                <a16:creationId xmlns:a16="http://schemas.microsoft.com/office/drawing/2014/main" id="{80FCF460-272C-A4EE-9414-92D917C2DF7D}"/>
              </a:ext>
            </a:extLst>
          </p:cNvPr>
          <p:cNvCxnSpPr/>
          <p:nvPr/>
        </p:nvCxnSpPr>
        <p:spPr>
          <a:xfrm>
            <a:off x="1078268" y="2166191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Gerader Verbinder 224">
            <a:extLst>
              <a:ext uri="{FF2B5EF4-FFF2-40B4-BE49-F238E27FC236}">
                <a16:creationId xmlns:a16="http://schemas.microsoft.com/office/drawing/2014/main" id="{28B8574C-0BEF-83A8-4EA3-3EE38F449CDF}"/>
              </a:ext>
            </a:extLst>
          </p:cNvPr>
          <p:cNvCxnSpPr/>
          <p:nvPr/>
        </p:nvCxnSpPr>
        <p:spPr>
          <a:xfrm flipV="1">
            <a:off x="1061404" y="2332276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Gerader Verbinder 225">
            <a:extLst>
              <a:ext uri="{FF2B5EF4-FFF2-40B4-BE49-F238E27FC236}">
                <a16:creationId xmlns:a16="http://schemas.microsoft.com/office/drawing/2014/main" id="{92956F6D-EA49-92E1-5C11-9773162834AF}"/>
              </a:ext>
            </a:extLst>
          </p:cNvPr>
          <p:cNvCxnSpPr/>
          <p:nvPr/>
        </p:nvCxnSpPr>
        <p:spPr>
          <a:xfrm>
            <a:off x="1075093" y="2350341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Gerader Verbinder 226">
            <a:extLst>
              <a:ext uri="{FF2B5EF4-FFF2-40B4-BE49-F238E27FC236}">
                <a16:creationId xmlns:a16="http://schemas.microsoft.com/office/drawing/2014/main" id="{5E9E70A4-F1D9-388C-67ED-090FFF4ED56C}"/>
              </a:ext>
            </a:extLst>
          </p:cNvPr>
          <p:cNvCxnSpPr/>
          <p:nvPr/>
        </p:nvCxnSpPr>
        <p:spPr>
          <a:xfrm flipV="1">
            <a:off x="1064579" y="2148126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Gerader Verbinder 227">
            <a:extLst>
              <a:ext uri="{FF2B5EF4-FFF2-40B4-BE49-F238E27FC236}">
                <a16:creationId xmlns:a16="http://schemas.microsoft.com/office/drawing/2014/main" id="{7828E134-BA6B-E589-04FB-C121E7B29E9B}"/>
              </a:ext>
            </a:extLst>
          </p:cNvPr>
          <p:cNvCxnSpPr/>
          <p:nvPr/>
        </p:nvCxnSpPr>
        <p:spPr>
          <a:xfrm>
            <a:off x="2422004" y="4445285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Gerader Verbinder 228">
            <a:extLst>
              <a:ext uri="{FF2B5EF4-FFF2-40B4-BE49-F238E27FC236}">
                <a16:creationId xmlns:a16="http://schemas.microsoft.com/office/drawing/2014/main" id="{FEC0C841-B81B-7972-E61F-8534A089EB02}"/>
              </a:ext>
            </a:extLst>
          </p:cNvPr>
          <p:cNvCxnSpPr/>
          <p:nvPr/>
        </p:nvCxnSpPr>
        <p:spPr>
          <a:xfrm>
            <a:off x="2422460" y="4292442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Gewinkelte Verbindung 13">
            <a:extLst>
              <a:ext uri="{FF2B5EF4-FFF2-40B4-BE49-F238E27FC236}">
                <a16:creationId xmlns:a16="http://schemas.microsoft.com/office/drawing/2014/main" id="{3CF283EC-7452-E181-44A8-E2A90E62AC8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49313" y="4246113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Rechteck 231">
            <a:extLst>
              <a:ext uri="{FF2B5EF4-FFF2-40B4-BE49-F238E27FC236}">
                <a16:creationId xmlns:a16="http://schemas.microsoft.com/office/drawing/2014/main" id="{99374A57-BF69-4C66-1C4D-6A522BE5DEB9}"/>
              </a:ext>
            </a:extLst>
          </p:cNvPr>
          <p:cNvSpPr/>
          <p:nvPr/>
        </p:nvSpPr>
        <p:spPr>
          <a:xfrm>
            <a:off x="1254825" y="1939485"/>
            <a:ext cx="2378210" cy="145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2011</a:t>
            </a:r>
          </a:p>
        </p:txBody>
      </p:sp>
      <p:sp>
        <p:nvSpPr>
          <p:cNvPr id="236" name="Rechteck 235">
            <a:extLst>
              <a:ext uri="{FF2B5EF4-FFF2-40B4-BE49-F238E27FC236}">
                <a16:creationId xmlns:a16="http://schemas.microsoft.com/office/drawing/2014/main" id="{D0D897F2-9CEF-8CE5-83AF-77CA260A206C}"/>
              </a:ext>
            </a:extLst>
          </p:cNvPr>
          <p:cNvSpPr/>
          <p:nvPr/>
        </p:nvSpPr>
        <p:spPr>
          <a:xfrm>
            <a:off x="1267011" y="5237494"/>
            <a:ext cx="2442301" cy="149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IMRTx</a:t>
            </a:r>
            <a:r>
              <a:rPr lang="de-DE" sz="1050" dirty="0">
                <a:solidFill>
                  <a:schemeClr val="tx1"/>
                </a:solidFill>
              </a:rPr>
              <a:t> (50,4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(Cisplatin/</a:t>
            </a:r>
            <a:r>
              <a:rPr lang="de-DE" sz="1050" dirty="0" err="1">
                <a:solidFill>
                  <a:schemeClr val="tx1"/>
                </a:solidFill>
              </a:rPr>
              <a:t>Pemetrexed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37" name="Rechteck 236">
            <a:extLst>
              <a:ext uri="{FF2B5EF4-FFF2-40B4-BE49-F238E27FC236}">
                <a16:creationId xmlns:a16="http://schemas.microsoft.com/office/drawing/2014/main" id="{738CF184-D812-46D6-EB78-799E59E42601}"/>
              </a:ext>
            </a:extLst>
          </p:cNvPr>
          <p:cNvSpPr/>
          <p:nvPr/>
        </p:nvSpPr>
        <p:spPr>
          <a:xfrm>
            <a:off x="1263750" y="5041324"/>
            <a:ext cx="79200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38" name="Pfeil nach rechts 138">
            <a:extLst>
              <a:ext uri="{FF2B5EF4-FFF2-40B4-BE49-F238E27FC236}">
                <a16:creationId xmlns:a16="http://schemas.microsoft.com/office/drawing/2014/main" id="{3C9DB60B-D216-2717-3C82-66918A33DEB0}"/>
              </a:ext>
            </a:extLst>
          </p:cNvPr>
          <p:cNvSpPr/>
          <p:nvPr/>
        </p:nvSpPr>
        <p:spPr>
          <a:xfrm>
            <a:off x="1060867" y="5416194"/>
            <a:ext cx="4128930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Rechteck 238">
            <a:extLst>
              <a:ext uri="{FF2B5EF4-FFF2-40B4-BE49-F238E27FC236}">
                <a16:creationId xmlns:a16="http://schemas.microsoft.com/office/drawing/2014/main" id="{E3649E6A-0086-414B-F6D7-A424248EFAC5}"/>
              </a:ext>
            </a:extLst>
          </p:cNvPr>
          <p:cNvSpPr/>
          <p:nvPr/>
        </p:nvSpPr>
        <p:spPr>
          <a:xfrm>
            <a:off x="1270838" y="4835696"/>
            <a:ext cx="1562644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2015 </a:t>
            </a:r>
          </a:p>
        </p:txBody>
      </p:sp>
      <p:cxnSp>
        <p:nvCxnSpPr>
          <p:cNvPr id="240" name="Gewinkelte Verbindung 13">
            <a:extLst>
              <a:ext uri="{FF2B5EF4-FFF2-40B4-BE49-F238E27FC236}">
                <a16:creationId xmlns:a16="http://schemas.microsoft.com/office/drawing/2014/main" id="{587940AB-7B4A-E89B-630B-335EF062F2D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09619" y="5079726"/>
            <a:ext cx="524773" cy="216714"/>
          </a:xfrm>
          <a:prstGeom prst="bentConnector2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Rechteck 240">
            <a:extLst>
              <a:ext uri="{FF2B5EF4-FFF2-40B4-BE49-F238E27FC236}">
                <a16:creationId xmlns:a16="http://schemas.microsoft.com/office/drawing/2014/main" id="{97111498-77CC-D583-7A38-6449770CBB37}"/>
              </a:ext>
            </a:extLst>
          </p:cNvPr>
          <p:cNvSpPr/>
          <p:nvPr/>
        </p:nvSpPr>
        <p:spPr>
          <a:xfrm>
            <a:off x="156234" y="5410891"/>
            <a:ext cx="397368" cy="193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cxnSp>
        <p:nvCxnSpPr>
          <p:cNvPr id="242" name="Gerader Verbinder 241">
            <a:extLst>
              <a:ext uri="{FF2B5EF4-FFF2-40B4-BE49-F238E27FC236}">
                <a16:creationId xmlns:a16="http://schemas.microsoft.com/office/drawing/2014/main" id="{8AE8156D-B891-BE30-0B3A-BD1CC541B4D8}"/>
              </a:ext>
            </a:extLst>
          </p:cNvPr>
          <p:cNvCxnSpPr/>
          <p:nvPr/>
        </p:nvCxnSpPr>
        <p:spPr>
          <a:xfrm flipV="1">
            <a:off x="1065350" y="5133734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hteck 242">
            <a:extLst>
              <a:ext uri="{FF2B5EF4-FFF2-40B4-BE49-F238E27FC236}">
                <a16:creationId xmlns:a16="http://schemas.microsoft.com/office/drawing/2014/main" id="{53B18191-2C26-33B1-1763-3A5967AE9F40}"/>
              </a:ext>
            </a:extLst>
          </p:cNvPr>
          <p:cNvSpPr/>
          <p:nvPr/>
        </p:nvSpPr>
        <p:spPr>
          <a:xfrm>
            <a:off x="1246064" y="5993134"/>
            <a:ext cx="166444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2015 </a:t>
            </a:r>
          </a:p>
        </p:txBody>
      </p:sp>
      <p:sp>
        <p:nvSpPr>
          <p:cNvPr id="244" name="Rechteck 243">
            <a:extLst>
              <a:ext uri="{FF2B5EF4-FFF2-40B4-BE49-F238E27FC236}">
                <a16:creationId xmlns:a16="http://schemas.microsoft.com/office/drawing/2014/main" id="{361C0CD5-43BE-FEC2-69AE-C7D19F8A97AB}"/>
              </a:ext>
            </a:extLst>
          </p:cNvPr>
          <p:cNvSpPr/>
          <p:nvPr/>
        </p:nvSpPr>
        <p:spPr>
          <a:xfrm>
            <a:off x="1260181" y="5654466"/>
            <a:ext cx="1623831" cy="210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(18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245" name="Rechteck 244">
            <a:extLst>
              <a:ext uri="{FF2B5EF4-FFF2-40B4-BE49-F238E27FC236}">
                <a16:creationId xmlns:a16="http://schemas.microsoft.com/office/drawing/2014/main" id="{24B0A97B-8EB5-755E-B165-22B47529470F}"/>
              </a:ext>
            </a:extLst>
          </p:cNvPr>
          <p:cNvSpPr/>
          <p:nvPr/>
        </p:nvSpPr>
        <p:spPr>
          <a:xfrm>
            <a:off x="1247411" y="5841807"/>
            <a:ext cx="700296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46" name="Rechteck 245">
            <a:extLst>
              <a:ext uri="{FF2B5EF4-FFF2-40B4-BE49-F238E27FC236}">
                <a16:creationId xmlns:a16="http://schemas.microsoft.com/office/drawing/2014/main" id="{DA40A526-BE2E-2A56-F6BE-37B054F79A76}"/>
              </a:ext>
            </a:extLst>
          </p:cNvPr>
          <p:cNvSpPr/>
          <p:nvPr/>
        </p:nvSpPr>
        <p:spPr>
          <a:xfrm>
            <a:off x="3787819" y="5449120"/>
            <a:ext cx="1312158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2020</a:t>
            </a:r>
          </a:p>
        </p:txBody>
      </p:sp>
      <p:cxnSp>
        <p:nvCxnSpPr>
          <p:cNvPr id="247" name="Gerader Verbinder 246">
            <a:extLst>
              <a:ext uri="{FF2B5EF4-FFF2-40B4-BE49-F238E27FC236}">
                <a16:creationId xmlns:a16="http://schemas.microsoft.com/office/drawing/2014/main" id="{2EAF1564-802E-D36B-D978-A5356226D2EF}"/>
              </a:ext>
            </a:extLst>
          </p:cNvPr>
          <p:cNvCxnSpPr/>
          <p:nvPr/>
        </p:nvCxnSpPr>
        <p:spPr>
          <a:xfrm flipV="1">
            <a:off x="1065404" y="5319265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Gerader Verbinder 247">
            <a:extLst>
              <a:ext uri="{FF2B5EF4-FFF2-40B4-BE49-F238E27FC236}">
                <a16:creationId xmlns:a16="http://schemas.microsoft.com/office/drawing/2014/main" id="{5CDBF03A-99D5-D517-6B97-C9A8BB6C10DC}"/>
              </a:ext>
            </a:extLst>
          </p:cNvPr>
          <p:cNvCxnSpPr/>
          <p:nvPr/>
        </p:nvCxnSpPr>
        <p:spPr>
          <a:xfrm>
            <a:off x="1058086" y="5909704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Gerader Verbinder 248">
            <a:extLst>
              <a:ext uri="{FF2B5EF4-FFF2-40B4-BE49-F238E27FC236}">
                <a16:creationId xmlns:a16="http://schemas.microsoft.com/office/drawing/2014/main" id="{A1B1C396-63A6-D0F9-C3C4-01C473F544F3}"/>
              </a:ext>
            </a:extLst>
          </p:cNvPr>
          <p:cNvCxnSpPr/>
          <p:nvPr/>
        </p:nvCxnSpPr>
        <p:spPr>
          <a:xfrm>
            <a:off x="1058542" y="5756861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Gewinkelte Verbindung 13">
            <a:extLst>
              <a:ext uri="{FF2B5EF4-FFF2-40B4-BE49-F238E27FC236}">
                <a16:creationId xmlns:a16="http://schemas.microsoft.com/office/drawing/2014/main" id="{E05D8CC1-79F7-C700-6307-91F4270D7C11}"/>
              </a:ext>
            </a:extLst>
          </p:cNvPr>
          <p:cNvCxnSpPr>
            <a:cxnSpLocks/>
          </p:cNvCxnSpPr>
          <p:nvPr/>
        </p:nvCxnSpPr>
        <p:spPr>
          <a:xfrm rot="16200000" flipH="1">
            <a:off x="885395" y="5710532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Raute 250">
            <a:extLst>
              <a:ext uri="{FF2B5EF4-FFF2-40B4-BE49-F238E27FC236}">
                <a16:creationId xmlns:a16="http://schemas.microsoft.com/office/drawing/2014/main" id="{EE046933-3C95-F90E-297D-BB6D233FCA49}"/>
              </a:ext>
            </a:extLst>
          </p:cNvPr>
          <p:cNvSpPr/>
          <p:nvPr/>
        </p:nvSpPr>
        <p:spPr>
          <a:xfrm>
            <a:off x="973648" y="5450469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284" name="Rechteck 283">
            <a:extLst>
              <a:ext uri="{FF2B5EF4-FFF2-40B4-BE49-F238E27FC236}">
                <a16:creationId xmlns:a16="http://schemas.microsoft.com/office/drawing/2014/main" id="{FEEE8078-E7B0-3E8B-0B15-6EEE8D9FBE70}"/>
              </a:ext>
            </a:extLst>
          </p:cNvPr>
          <p:cNvSpPr/>
          <p:nvPr/>
        </p:nvSpPr>
        <p:spPr>
          <a:xfrm>
            <a:off x="5130725" y="835970"/>
            <a:ext cx="1046809" cy="12775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800" dirty="0" err="1">
                <a:solidFill>
                  <a:schemeClr val="tx1"/>
                </a:solidFill>
              </a:rPr>
              <a:t>Pazopanib</a:t>
            </a:r>
            <a:r>
              <a:rPr lang="de-DE" sz="800" dirty="0">
                <a:solidFill>
                  <a:schemeClr val="tx1"/>
                </a:solidFill>
              </a:rPr>
              <a:t>, </a:t>
            </a:r>
            <a:r>
              <a:rPr lang="de-DE" sz="800" dirty="0" err="1">
                <a:solidFill>
                  <a:schemeClr val="tx1"/>
                </a:solidFill>
              </a:rPr>
              <a:t>Everolimus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85" name="Rechteck 284">
            <a:extLst>
              <a:ext uri="{FF2B5EF4-FFF2-40B4-BE49-F238E27FC236}">
                <a16:creationId xmlns:a16="http://schemas.microsoft.com/office/drawing/2014/main" id="{192C030A-279A-62B6-C4BC-3293541C4E50}"/>
              </a:ext>
            </a:extLst>
          </p:cNvPr>
          <p:cNvSpPr/>
          <p:nvPr/>
        </p:nvSpPr>
        <p:spPr>
          <a:xfrm>
            <a:off x="1252552" y="2344632"/>
            <a:ext cx="1004768" cy="971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Dacarbazine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89" name="Rechteck 288">
            <a:extLst>
              <a:ext uri="{FF2B5EF4-FFF2-40B4-BE49-F238E27FC236}">
                <a16:creationId xmlns:a16="http://schemas.microsoft.com/office/drawing/2014/main" id="{ECB187E9-43DD-98F8-F26E-46F9D9F80D9E}"/>
              </a:ext>
            </a:extLst>
          </p:cNvPr>
          <p:cNvSpPr/>
          <p:nvPr/>
        </p:nvSpPr>
        <p:spPr>
          <a:xfrm>
            <a:off x="2513418" y="3636251"/>
            <a:ext cx="660361" cy="14327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62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290" name="Gerader Verbinder 289">
            <a:extLst>
              <a:ext uri="{FF2B5EF4-FFF2-40B4-BE49-F238E27FC236}">
                <a16:creationId xmlns:a16="http://schemas.microsoft.com/office/drawing/2014/main" id="{9DF5768D-17A8-B370-4BFC-D4C6EF9FBC90}"/>
              </a:ext>
            </a:extLst>
          </p:cNvPr>
          <p:cNvCxnSpPr/>
          <p:nvPr/>
        </p:nvCxnSpPr>
        <p:spPr>
          <a:xfrm>
            <a:off x="2343243" y="3715297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Pfeil nach rechts 96">
            <a:extLst>
              <a:ext uri="{FF2B5EF4-FFF2-40B4-BE49-F238E27FC236}">
                <a16:creationId xmlns:a16="http://schemas.microsoft.com/office/drawing/2014/main" id="{8C45A37B-118C-C537-07F4-5BD3DD787C6B}"/>
              </a:ext>
            </a:extLst>
          </p:cNvPr>
          <p:cNvSpPr/>
          <p:nvPr/>
        </p:nvSpPr>
        <p:spPr>
          <a:xfrm>
            <a:off x="1060525" y="3880327"/>
            <a:ext cx="4419950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Rechteck 181">
            <a:extLst>
              <a:ext uri="{FF2B5EF4-FFF2-40B4-BE49-F238E27FC236}">
                <a16:creationId xmlns:a16="http://schemas.microsoft.com/office/drawing/2014/main" id="{AC291D7F-4A7B-AC87-D631-B6B73587A999}"/>
              </a:ext>
            </a:extLst>
          </p:cNvPr>
          <p:cNvSpPr/>
          <p:nvPr/>
        </p:nvSpPr>
        <p:spPr>
          <a:xfrm>
            <a:off x="4720460" y="3848702"/>
            <a:ext cx="682644" cy="3130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2020</a:t>
            </a:r>
          </a:p>
        </p:txBody>
      </p:sp>
      <p:sp>
        <p:nvSpPr>
          <p:cNvPr id="231" name="Raute 230">
            <a:extLst>
              <a:ext uri="{FF2B5EF4-FFF2-40B4-BE49-F238E27FC236}">
                <a16:creationId xmlns:a16="http://schemas.microsoft.com/office/drawing/2014/main" id="{6FA06836-C00E-E273-A62B-EC87E9BEDE90}"/>
              </a:ext>
            </a:extLst>
          </p:cNvPr>
          <p:cNvSpPr/>
          <p:nvPr/>
        </p:nvSpPr>
        <p:spPr>
          <a:xfrm>
            <a:off x="2333379" y="3926035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291" name="Rechteck 290">
            <a:extLst>
              <a:ext uri="{FF2B5EF4-FFF2-40B4-BE49-F238E27FC236}">
                <a16:creationId xmlns:a16="http://schemas.microsoft.com/office/drawing/2014/main" id="{B4BBF2D7-A9DB-E88B-F2AB-3F14251A4248}"/>
              </a:ext>
            </a:extLst>
          </p:cNvPr>
          <p:cNvSpPr/>
          <p:nvPr/>
        </p:nvSpPr>
        <p:spPr>
          <a:xfrm>
            <a:off x="3170765" y="5691678"/>
            <a:ext cx="1001447" cy="134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(18 Gy)</a:t>
            </a:r>
          </a:p>
        </p:txBody>
      </p:sp>
      <p:cxnSp>
        <p:nvCxnSpPr>
          <p:cNvPr id="292" name="Gerader Verbinder 291">
            <a:extLst>
              <a:ext uri="{FF2B5EF4-FFF2-40B4-BE49-F238E27FC236}">
                <a16:creationId xmlns:a16="http://schemas.microsoft.com/office/drawing/2014/main" id="{E5B61DF2-F740-E16B-9553-604996C110D8}"/>
              </a:ext>
            </a:extLst>
          </p:cNvPr>
          <p:cNvCxnSpPr>
            <a:cxnSpLocks/>
          </p:cNvCxnSpPr>
          <p:nvPr/>
        </p:nvCxnSpPr>
        <p:spPr>
          <a:xfrm>
            <a:off x="3058629" y="5612145"/>
            <a:ext cx="335" cy="1515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3" name="Gerader Verbinder 292">
            <a:extLst>
              <a:ext uri="{FF2B5EF4-FFF2-40B4-BE49-F238E27FC236}">
                <a16:creationId xmlns:a16="http://schemas.microsoft.com/office/drawing/2014/main" id="{F1B052DC-AE73-626A-324C-4CF92C5CD5A1}"/>
              </a:ext>
            </a:extLst>
          </p:cNvPr>
          <p:cNvCxnSpPr/>
          <p:nvPr/>
        </p:nvCxnSpPr>
        <p:spPr>
          <a:xfrm flipV="1">
            <a:off x="3057730" y="5757604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24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hteck 132">
            <a:extLst>
              <a:ext uri="{FF2B5EF4-FFF2-40B4-BE49-F238E27FC236}">
                <a16:creationId xmlns:a16="http://schemas.microsoft.com/office/drawing/2014/main" id="{80D1FC8A-F2F4-08C2-890F-BE8A41B6670B}"/>
              </a:ext>
            </a:extLst>
          </p:cNvPr>
          <p:cNvSpPr/>
          <p:nvPr/>
        </p:nvSpPr>
        <p:spPr>
          <a:xfrm>
            <a:off x="91832" y="4716598"/>
            <a:ext cx="11986566" cy="1467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3AD6B79-DD72-DA5F-3EE7-5C959F5B3FC1}"/>
              </a:ext>
            </a:extLst>
          </p:cNvPr>
          <p:cNvSpPr/>
          <p:nvPr/>
        </p:nvSpPr>
        <p:spPr>
          <a:xfrm>
            <a:off x="98182" y="3236396"/>
            <a:ext cx="11986566" cy="147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4976E31-A880-12FE-8972-CDFE6C4F03DE}"/>
              </a:ext>
            </a:extLst>
          </p:cNvPr>
          <p:cNvSpPr/>
          <p:nvPr/>
        </p:nvSpPr>
        <p:spPr>
          <a:xfrm>
            <a:off x="92735" y="1753211"/>
            <a:ext cx="11985173" cy="148375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B55A4A8-85EF-44AB-B884-89D2723812B2}"/>
              </a:ext>
            </a:extLst>
          </p:cNvPr>
          <p:cNvSpPr/>
          <p:nvPr/>
        </p:nvSpPr>
        <p:spPr>
          <a:xfrm>
            <a:off x="92245" y="279435"/>
            <a:ext cx="11986566" cy="147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747DD0F-2398-D219-B390-F0E47D77CC56}"/>
              </a:ext>
            </a:extLst>
          </p:cNvPr>
          <p:cNvCxnSpPr/>
          <p:nvPr/>
        </p:nvCxnSpPr>
        <p:spPr>
          <a:xfrm>
            <a:off x="1701626" y="28615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E129741E-AFA4-3C77-E6CA-7731BAC95683}"/>
              </a:ext>
            </a:extLst>
          </p:cNvPr>
          <p:cNvCxnSpPr/>
          <p:nvPr/>
        </p:nvCxnSpPr>
        <p:spPr>
          <a:xfrm>
            <a:off x="2352588" y="28451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221611FF-03A4-4986-971F-27CD3F2805C6}"/>
              </a:ext>
            </a:extLst>
          </p:cNvPr>
          <p:cNvCxnSpPr/>
          <p:nvPr/>
        </p:nvCxnSpPr>
        <p:spPr>
          <a:xfrm>
            <a:off x="2999542" y="28305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EE77C980-DD19-896B-57EF-7225D770F2AB}"/>
              </a:ext>
            </a:extLst>
          </p:cNvPr>
          <p:cNvCxnSpPr/>
          <p:nvPr/>
        </p:nvCxnSpPr>
        <p:spPr>
          <a:xfrm>
            <a:off x="3647115" y="2825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DAD96C72-EFBD-F86C-B8B5-C5B0118A4B5C}"/>
              </a:ext>
            </a:extLst>
          </p:cNvPr>
          <p:cNvCxnSpPr/>
          <p:nvPr/>
        </p:nvCxnSpPr>
        <p:spPr>
          <a:xfrm>
            <a:off x="4944231" y="282210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707EA511-AB9C-D5FA-304F-E817B2EFBBDC}"/>
              </a:ext>
            </a:extLst>
          </p:cNvPr>
          <p:cNvCxnSpPr/>
          <p:nvPr/>
        </p:nvCxnSpPr>
        <p:spPr>
          <a:xfrm>
            <a:off x="5592042" y="2837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FFB933CD-9C39-4F4D-08D0-712DAF319BA4}"/>
              </a:ext>
            </a:extLst>
          </p:cNvPr>
          <p:cNvCxnSpPr/>
          <p:nvPr/>
        </p:nvCxnSpPr>
        <p:spPr>
          <a:xfrm>
            <a:off x="6239068" y="283811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FF5076B8-D21A-681D-9599-15167F3EFE31}"/>
              </a:ext>
            </a:extLst>
          </p:cNvPr>
          <p:cNvCxnSpPr/>
          <p:nvPr/>
        </p:nvCxnSpPr>
        <p:spPr>
          <a:xfrm>
            <a:off x="6889814" y="28077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77737F8-A10D-17A1-03B3-899C25C92E0F}"/>
              </a:ext>
            </a:extLst>
          </p:cNvPr>
          <p:cNvCxnSpPr/>
          <p:nvPr/>
        </p:nvCxnSpPr>
        <p:spPr>
          <a:xfrm>
            <a:off x="7536008" y="28353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06CCC36-1B26-732F-E29D-72976E3427C4}"/>
              </a:ext>
            </a:extLst>
          </p:cNvPr>
          <p:cNvCxnSpPr/>
          <p:nvPr/>
        </p:nvCxnSpPr>
        <p:spPr>
          <a:xfrm>
            <a:off x="8184556" y="284082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06F9F17D-76D2-43C4-DCE4-0965B1FD4AD6}"/>
              </a:ext>
            </a:extLst>
          </p:cNvPr>
          <p:cNvCxnSpPr/>
          <p:nvPr/>
        </p:nvCxnSpPr>
        <p:spPr>
          <a:xfrm>
            <a:off x="8832276" y="282917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01F07EBB-58C7-2A76-C0C5-51255FCB30E1}"/>
              </a:ext>
            </a:extLst>
          </p:cNvPr>
          <p:cNvCxnSpPr/>
          <p:nvPr/>
        </p:nvCxnSpPr>
        <p:spPr>
          <a:xfrm>
            <a:off x="9480848" y="28328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3599D82E-7C82-AA5E-C440-78F59E90170D}"/>
              </a:ext>
            </a:extLst>
          </p:cNvPr>
          <p:cNvCxnSpPr/>
          <p:nvPr/>
        </p:nvCxnSpPr>
        <p:spPr>
          <a:xfrm>
            <a:off x="10127743" y="28383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02EFF58-4CA0-EEDE-7776-7F612C01A4FE}"/>
              </a:ext>
            </a:extLst>
          </p:cNvPr>
          <p:cNvCxnSpPr/>
          <p:nvPr/>
        </p:nvCxnSpPr>
        <p:spPr>
          <a:xfrm>
            <a:off x="10778633" y="284354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F9E271DF-32F7-C70D-E002-F5B0ADB62742}"/>
              </a:ext>
            </a:extLst>
          </p:cNvPr>
          <p:cNvCxnSpPr/>
          <p:nvPr/>
        </p:nvCxnSpPr>
        <p:spPr>
          <a:xfrm>
            <a:off x="11424791" y="28410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AF451395-219E-D719-281D-0E50683D9511}"/>
              </a:ext>
            </a:extLst>
          </p:cNvPr>
          <p:cNvCxnSpPr/>
          <p:nvPr/>
        </p:nvCxnSpPr>
        <p:spPr>
          <a:xfrm>
            <a:off x="12072946" y="27749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717D6241-8709-2732-1DE0-B6E503EBA492}"/>
              </a:ext>
            </a:extLst>
          </p:cNvPr>
          <p:cNvCxnSpPr/>
          <p:nvPr/>
        </p:nvCxnSpPr>
        <p:spPr>
          <a:xfrm>
            <a:off x="4294812" y="28158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>
            <a:extLst>
              <a:ext uri="{FF2B5EF4-FFF2-40B4-BE49-F238E27FC236}">
                <a16:creationId xmlns:a16="http://schemas.microsoft.com/office/drawing/2014/main" id="{B78E389A-4DF2-0F01-DB0E-7DC1BD4CF5CF}"/>
              </a:ext>
            </a:extLst>
          </p:cNvPr>
          <p:cNvSpPr/>
          <p:nvPr/>
        </p:nvSpPr>
        <p:spPr>
          <a:xfrm>
            <a:off x="5801598" y="6571970"/>
            <a:ext cx="1412793" cy="235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Years</a:t>
            </a:r>
            <a:r>
              <a:rPr lang="de-DE" sz="1050" dirty="0">
                <a:solidFill>
                  <a:schemeClr val="tx1"/>
                </a:solidFill>
              </a:rPr>
              <a:t> after </a:t>
            </a:r>
            <a:r>
              <a:rPr lang="de-DE" sz="1050" dirty="0" err="1">
                <a:solidFill>
                  <a:schemeClr val="tx1"/>
                </a:solidFill>
              </a:rPr>
              <a:t>diagnosis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CEC6B08A-8087-094B-8120-DFE994DB4046}"/>
              </a:ext>
            </a:extLst>
          </p:cNvPr>
          <p:cNvSpPr txBox="1"/>
          <p:nvPr/>
        </p:nvSpPr>
        <p:spPr>
          <a:xfrm>
            <a:off x="2261914" y="6375536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2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FE704D0-5BD3-399E-DA85-F76A76174BAC}"/>
              </a:ext>
            </a:extLst>
          </p:cNvPr>
          <p:cNvSpPr txBox="1"/>
          <p:nvPr/>
        </p:nvSpPr>
        <p:spPr>
          <a:xfrm>
            <a:off x="2909818" y="637780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3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4E2CEF1F-3BF7-49DB-A211-56F78BE27CC3}"/>
              </a:ext>
            </a:extLst>
          </p:cNvPr>
          <p:cNvSpPr txBox="1"/>
          <p:nvPr/>
        </p:nvSpPr>
        <p:spPr>
          <a:xfrm>
            <a:off x="3557323" y="637613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4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0759719-2740-F4AF-F909-5E3DC30BB992}"/>
              </a:ext>
            </a:extLst>
          </p:cNvPr>
          <p:cNvSpPr txBox="1"/>
          <p:nvPr/>
        </p:nvSpPr>
        <p:spPr>
          <a:xfrm>
            <a:off x="4206883" y="637366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5</a:t>
            </a:r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46655D48-B877-C72F-A9AA-A16D1DB12DAB}"/>
              </a:ext>
            </a:extLst>
          </p:cNvPr>
          <p:cNvCxnSpPr>
            <a:cxnSpLocks/>
          </p:cNvCxnSpPr>
          <p:nvPr/>
        </p:nvCxnSpPr>
        <p:spPr>
          <a:xfrm flipH="1">
            <a:off x="1055997" y="281700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B6A1A94A-DEE1-BF02-BBCF-1CE4CD95F0A9}"/>
              </a:ext>
            </a:extLst>
          </p:cNvPr>
          <p:cNvSpPr txBox="1"/>
          <p:nvPr/>
        </p:nvSpPr>
        <p:spPr>
          <a:xfrm>
            <a:off x="5499557" y="637668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7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01BC49C8-AC56-9CFB-03D2-9813D60D7588}"/>
              </a:ext>
            </a:extLst>
          </p:cNvPr>
          <p:cNvSpPr txBox="1"/>
          <p:nvPr/>
        </p:nvSpPr>
        <p:spPr>
          <a:xfrm>
            <a:off x="6148848" y="637624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8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582BA1A3-305C-06BD-72B8-CBA9F46C7250}"/>
              </a:ext>
            </a:extLst>
          </p:cNvPr>
          <p:cNvSpPr txBox="1"/>
          <p:nvPr/>
        </p:nvSpPr>
        <p:spPr>
          <a:xfrm>
            <a:off x="6800472" y="637700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9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E765541A-D60B-5CCB-9787-8A3D1F2BD1C3}"/>
              </a:ext>
            </a:extLst>
          </p:cNvPr>
          <p:cNvSpPr txBox="1"/>
          <p:nvPr/>
        </p:nvSpPr>
        <p:spPr>
          <a:xfrm>
            <a:off x="7445998" y="637576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10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BE13F386-A82D-130E-F1F2-D6499BA275BB}"/>
              </a:ext>
            </a:extLst>
          </p:cNvPr>
          <p:cNvSpPr txBox="1"/>
          <p:nvPr/>
        </p:nvSpPr>
        <p:spPr>
          <a:xfrm>
            <a:off x="4851409" y="637664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6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2247F4E-5CC4-3FF4-4EDA-6623C5A06C7C}"/>
              </a:ext>
            </a:extLst>
          </p:cNvPr>
          <p:cNvSpPr/>
          <p:nvPr/>
        </p:nvSpPr>
        <p:spPr>
          <a:xfrm>
            <a:off x="1249353" y="547199"/>
            <a:ext cx="79200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F7C468BB-DFA7-4703-F6BD-320740E63F37}"/>
              </a:ext>
            </a:extLst>
          </p:cNvPr>
          <p:cNvSpPr txBox="1"/>
          <p:nvPr/>
        </p:nvSpPr>
        <p:spPr>
          <a:xfrm>
            <a:off x="8096277" y="637636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11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18D9B6CF-C7AD-4A26-C32F-EB62FB735592}"/>
              </a:ext>
            </a:extLst>
          </p:cNvPr>
          <p:cNvSpPr txBox="1"/>
          <p:nvPr/>
        </p:nvSpPr>
        <p:spPr>
          <a:xfrm>
            <a:off x="8742395" y="637714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F159B3C-E3B5-D0B3-D977-5A27D2CA39A3}"/>
              </a:ext>
            </a:extLst>
          </p:cNvPr>
          <p:cNvSpPr txBox="1"/>
          <p:nvPr/>
        </p:nvSpPr>
        <p:spPr>
          <a:xfrm>
            <a:off x="9388168" y="637623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13</a:t>
            </a:r>
          </a:p>
        </p:txBody>
      </p:sp>
      <p:sp>
        <p:nvSpPr>
          <p:cNvPr id="39" name="Pfeil nach rechts 56">
            <a:extLst>
              <a:ext uri="{FF2B5EF4-FFF2-40B4-BE49-F238E27FC236}">
                <a16:creationId xmlns:a16="http://schemas.microsoft.com/office/drawing/2014/main" id="{698D04A3-BE37-2917-0242-541BBCEC0A43}"/>
              </a:ext>
            </a:extLst>
          </p:cNvPr>
          <p:cNvSpPr/>
          <p:nvPr/>
        </p:nvSpPr>
        <p:spPr>
          <a:xfrm>
            <a:off x="1061590" y="889030"/>
            <a:ext cx="4996310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AAC416A3-83AE-5C91-4AAE-5BAE70E1E752}"/>
              </a:ext>
            </a:extLst>
          </p:cNvPr>
          <p:cNvSpPr/>
          <p:nvPr/>
        </p:nvSpPr>
        <p:spPr>
          <a:xfrm>
            <a:off x="1243670" y="316973"/>
            <a:ext cx="171543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2014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7AB55F61-EE01-F8C6-6401-37FAD789A38D}"/>
              </a:ext>
            </a:extLst>
          </p:cNvPr>
          <p:cNvSpPr/>
          <p:nvPr/>
        </p:nvSpPr>
        <p:spPr>
          <a:xfrm>
            <a:off x="192570" y="934905"/>
            <a:ext cx="482752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9ACF9259-7A56-037C-D7BA-804DE3E98B02}"/>
              </a:ext>
            </a:extLst>
          </p:cNvPr>
          <p:cNvSpPr txBox="1"/>
          <p:nvPr/>
        </p:nvSpPr>
        <p:spPr>
          <a:xfrm>
            <a:off x="10035766" y="637761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14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B48A40F1-E44F-2613-C99D-EE77F2AB41C8}"/>
              </a:ext>
            </a:extLst>
          </p:cNvPr>
          <p:cNvSpPr txBox="1"/>
          <p:nvPr/>
        </p:nvSpPr>
        <p:spPr>
          <a:xfrm>
            <a:off x="10689120" y="637570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15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46DE70FD-D02B-E489-DEDF-A3492050FA13}"/>
              </a:ext>
            </a:extLst>
          </p:cNvPr>
          <p:cNvSpPr/>
          <p:nvPr/>
        </p:nvSpPr>
        <p:spPr>
          <a:xfrm>
            <a:off x="1260825" y="1791231"/>
            <a:ext cx="1645016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2014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0D98F12D-0317-84C8-14D5-AD960BCB6EA4}"/>
              </a:ext>
            </a:extLst>
          </p:cNvPr>
          <p:cNvSpPr/>
          <p:nvPr/>
        </p:nvSpPr>
        <p:spPr>
          <a:xfrm>
            <a:off x="1260970" y="2010235"/>
            <a:ext cx="79200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82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2425300-6994-C062-4BB0-3FEFD01C0F29}"/>
              </a:ext>
            </a:extLst>
          </p:cNvPr>
          <p:cNvSpPr/>
          <p:nvPr/>
        </p:nvSpPr>
        <p:spPr>
          <a:xfrm>
            <a:off x="1260469" y="2211947"/>
            <a:ext cx="954161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3DCRTx (56 Gy)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1F794ADA-1946-91B2-9F86-1D44527AEEC0}"/>
              </a:ext>
            </a:extLst>
          </p:cNvPr>
          <p:cNvSpPr/>
          <p:nvPr/>
        </p:nvSpPr>
        <p:spPr>
          <a:xfrm>
            <a:off x="163916" y="2429861"/>
            <a:ext cx="445229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49" name="Pfeil nach rechts 86">
            <a:extLst>
              <a:ext uri="{FF2B5EF4-FFF2-40B4-BE49-F238E27FC236}">
                <a16:creationId xmlns:a16="http://schemas.microsoft.com/office/drawing/2014/main" id="{A6784A62-95F2-371A-901F-A453AB92EF4B}"/>
              </a:ext>
            </a:extLst>
          </p:cNvPr>
          <p:cNvSpPr/>
          <p:nvPr/>
        </p:nvSpPr>
        <p:spPr>
          <a:xfrm>
            <a:off x="1057671" y="2380483"/>
            <a:ext cx="4262042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A286ABAA-2AA7-00EA-FF3E-ADB72DA2FA75}"/>
              </a:ext>
            </a:extLst>
          </p:cNvPr>
          <p:cNvSpPr txBox="1"/>
          <p:nvPr/>
        </p:nvSpPr>
        <p:spPr>
          <a:xfrm>
            <a:off x="966372" y="636737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0</a:t>
            </a:r>
          </a:p>
          <a:p>
            <a:pPr algn="ctr"/>
            <a:endParaRPr lang="de-DE" sz="1400" dirty="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8CA800C6-B0D1-A0CA-8211-46FF62B06F30}"/>
              </a:ext>
            </a:extLst>
          </p:cNvPr>
          <p:cNvSpPr txBox="1"/>
          <p:nvPr/>
        </p:nvSpPr>
        <p:spPr>
          <a:xfrm>
            <a:off x="1611622" y="6373412"/>
            <a:ext cx="180000" cy="1833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EFAE53C1-EBD3-8A9B-0E59-BB2BDA58905C}"/>
              </a:ext>
            </a:extLst>
          </p:cNvPr>
          <p:cNvSpPr txBox="1"/>
          <p:nvPr/>
        </p:nvSpPr>
        <p:spPr>
          <a:xfrm>
            <a:off x="11335249" y="637909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16	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4122534F-7EB2-F0FB-1705-332177345610}"/>
              </a:ext>
            </a:extLst>
          </p:cNvPr>
          <p:cNvSpPr/>
          <p:nvPr/>
        </p:nvSpPr>
        <p:spPr>
          <a:xfrm>
            <a:off x="1253661" y="3264857"/>
            <a:ext cx="1572825" cy="1641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2014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DA923A59-D7BC-75DC-F466-2095D3ACBABC}"/>
              </a:ext>
            </a:extLst>
          </p:cNvPr>
          <p:cNvSpPr/>
          <p:nvPr/>
        </p:nvSpPr>
        <p:spPr>
          <a:xfrm>
            <a:off x="174196" y="3909497"/>
            <a:ext cx="41630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F8541DB5-C2AB-2EBB-B8BC-894D20022A58}"/>
              </a:ext>
            </a:extLst>
          </p:cNvPr>
          <p:cNvSpPr/>
          <p:nvPr/>
        </p:nvSpPr>
        <p:spPr>
          <a:xfrm>
            <a:off x="3895242" y="2418619"/>
            <a:ext cx="1312158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2020</a:t>
            </a:r>
          </a:p>
        </p:txBody>
      </p:sp>
      <p:pic>
        <p:nvPicPr>
          <p:cNvPr id="70" name="Picture 2" descr="pille  kostenlos Icon">
            <a:extLst>
              <a:ext uri="{FF2B5EF4-FFF2-40B4-BE49-F238E27FC236}">
                <a16:creationId xmlns:a16="http://schemas.microsoft.com/office/drawing/2014/main" id="{067D712C-7E42-58D0-3DF1-EC4299273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020" y="-677527"/>
            <a:ext cx="47623" cy="4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hteck 70">
            <a:extLst>
              <a:ext uri="{FF2B5EF4-FFF2-40B4-BE49-F238E27FC236}">
                <a16:creationId xmlns:a16="http://schemas.microsoft.com/office/drawing/2014/main" id="{2F8A9662-43EB-75EC-509E-1C36AE7AC4D6}"/>
              </a:ext>
            </a:extLst>
          </p:cNvPr>
          <p:cNvSpPr/>
          <p:nvPr/>
        </p:nvSpPr>
        <p:spPr>
          <a:xfrm>
            <a:off x="4604927" y="920694"/>
            <a:ext cx="1361318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2021</a:t>
            </a: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71EB8497-1054-A719-976F-8B8D9C79855A}"/>
              </a:ext>
            </a:extLst>
          </p:cNvPr>
          <p:cNvSpPr/>
          <p:nvPr/>
        </p:nvSpPr>
        <p:spPr>
          <a:xfrm>
            <a:off x="1257449" y="1542662"/>
            <a:ext cx="166444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2014 </a:t>
            </a: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7EAE1687-D2E7-DF83-9DD2-E820077C248E}"/>
              </a:ext>
            </a:extLst>
          </p:cNvPr>
          <p:cNvSpPr/>
          <p:nvPr/>
        </p:nvSpPr>
        <p:spPr>
          <a:xfrm>
            <a:off x="1238939" y="1196896"/>
            <a:ext cx="891697" cy="2101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C08C2791-4D73-A8EE-4AA9-02C3CB50117A}"/>
              </a:ext>
            </a:extLst>
          </p:cNvPr>
          <p:cNvSpPr/>
          <p:nvPr/>
        </p:nvSpPr>
        <p:spPr>
          <a:xfrm>
            <a:off x="1258796" y="1369167"/>
            <a:ext cx="700296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55245670-B817-5BCB-8687-B981660642BF}"/>
              </a:ext>
            </a:extLst>
          </p:cNvPr>
          <p:cNvSpPr/>
          <p:nvPr/>
        </p:nvSpPr>
        <p:spPr>
          <a:xfrm>
            <a:off x="2235108" y="3006432"/>
            <a:ext cx="166444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2015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E2B91AC6-E30E-4998-B4D6-A1751AF2AAD5}"/>
              </a:ext>
            </a:extLst>
          </p:cNvPr>
          <p:cNvSpPr/>
          <p:nvPr/>
        </p:nvSpPr>
        <p:spPr>
          <a:xfrm>
            <a:off x="2240875" y="2694524"/>
            <a:ext cx="907468" cy="1260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  </a:t>
            </a: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63B28A02-2D9B-5551-54F2-8AA7AD4B8143}"/>
              </a:ext>
            </a:extLst>
          </p:cNvPr>
          <p:cNvSpPr/>
          <p:nvPr/>
        </p:nvSpPr>
        <p:spPr>
          <a:xfrm>
            <a:off x="2236454" y="2854593"/>
            <a:ext cx="839213" cy="145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83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79" name="Gewinkelte Verbindung 13">
            <a:extLst>
              <a:ext uri="{FF2B5EF4-FFF2-40B4-BE49-F238E27FC236}">
                <a16:creationId xmlns:a16="http://schemas.microsoft.com/office/drawing/2014/main" id="{4A4F1D44-7026-586D-18CA-7F536C3E7ADF}"/>
              </a:ext>
            </a:extLst>
          </p:cNvPr>
          <p:cNvCxnSpPr>
            <a:cxnSpLocks/>
            <a:endCxn id="76" idx="1"/>
          </p:cNvCxnSpPr>
          <p:nvPr/>
        </p:nvCxnSpPr>
        <p:spPr>
          <a:xfrm rot="16200000" flipH="1">
            <a:off x="1880909" y="2742233"/>
            <a:ext cx="513926" cy="194472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hteck 79">
            <a:extLst>
              <a:ext uri="{FF2B5EF4-FFF2-40B4-BE49-F238E27FC236}">
                <a16:creationId xmlns:a16="http://schemas.microsoft.com/office/drawing/2014/main" id="{8A43CDAE-C43B-BDD2-97D7-74649FF2DFFD}"/>
              </a:ext>
            </a:extLst>
          </p:cNvPr>
          <p:cNvSpPr/>
          <p:nvPr/>
        </p:nvSpPr>
        <p:spPr>
          <a:xfrm>
            <a:off x="1061067" y="3909979"/>
            <a:ext cx="3831608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6FD178B6-B690-A6F4-9BE7-39F1C861C29F}"/>
              </a:ext>
            </a:extLst>
          </p:cNvPr>
          <p:cNvSpPr/>
          <p:nvPr/>
        </p:nvSpPr>
        <p:spPr>
          <a:xfrm>
            <a:off x="2803426" y="4546839"/>
            <a:ext cx="1664440" cy="12294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2017</a:t>
            </a: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A85D7F23-48C1-60DD-D7CB-2759205ABDE6}"/>
              </a:ext>
            </a:extLst>
          </p:cNvPr>
          <p:cNvSpPr/>
          <p:nvPr/>
        </p:nvSpPr>
        <p:spPr>
          <a:xfrm>
            <a:off x="2814080" y="4231225"/>
            <a:ext cx="907468" cy="1435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(18 Gy)  </a:t>
            </a: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B2C118C3-98F9-17B4-1200-5337F800A5DF}"/>
              </a:ext>
            </a:extLst>
          </p:cNvPr>
          <p:cNvSpPr/>
          <p:nvPr/>
        </p:nvSpPr>
        <p:spPr>
          <a:xfrm>
            <a:off x="2804772" y="4393349"/>
            <a:ext cx="825233" cy="1352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51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84" name="Gewinkelte Verbindung 13">
            <a:extLst>
              <a:ext uri="{FF2B5EF4-FFF2-40B4-BE49-F238E27FC236}">
                <a16:creationId xmlns:a16="http://schemas.microsoft.com/office/drawing/2014/main" id="{546705A8-ED24-9669-F581-87B0D38ED9F2}"/>
              </a:ext>
            </a:extLst>
          </p:cNvPr>
          <p:cNvCxnSpPr>
            <a:cxnSpLocks/>
            <a:stCxn id="128" idx="2"/>
            <a:endCxn id="81" idx="1"/>
          </p:cNvCxnSpPr>
          <p:nvPr/>
        </p:nvCxnSpPr>
        <p:spPr>
          <a:xfrm rot="16200000" flipH="1">
            <a:off x="2439692" y="4244576"/>
            <a:ext cx="533184" cy="194283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E89CDBA9-6683-21E7-B8AB-81D9EAED3F8A}"/>
              </a:ext>
            </a:extLst>
          </p:cNvPr>
          <p:cNvCxnSpPr/>
          <p:nvPr/>
        </p:nvCxnSpPr>
        <p:spPr>
          <a:xfrm>
            <a:off x="2609944" y="4460431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hteck 85">
            <a:extLst>
              <a:ext uri="{FF2B5EF4-FFF2-40B4-BE49-F238E27FC236}">
                <a16:creationId xmlns:a16="http://schemas.microsoft.com/office/drawing/2014/main" id="{D59108EB-5109-B545-F468-FB8F46AC8A34}"/>
              </a:ext>
            </a:extLst>
          </p:cNvPr>
          <p:cNvSpPr/>
          <p:nvPr/>
        </p:nvSpPr>
        <p:spPr>
          <a:xfrm>
            <a:off x="3221441" y="4061247"/>
            <a:ext cx="584337" cy="1230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A63B10B4-8019-E904-C605-554F22A01FAC}"/>
              </a:ext>
            </a:extLst>
          </p:cNvPr>
          <p:cNvCxnSpPr>
            <a:cxnSpLocks/>
          </p:cNvCxnSpPr>
          <p:nvPr/>
        </p:nvCxnSpPr>
        <p:spPr>
          <a:xfrm>
            <a:off x="3124271" y="4036121"/>
            <a:ext cx="168" cy="8901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Gewinkelte Verbindung 13">
            <a:extLst>
              <a:ext uri="{FF2B5EF4-FFF2-40B4-BE49-F238E27FC236}">
                <a16:creationId xmlns:a16="http://schemas.microsoft.com/office/drawing/2014/main" id="{519A202B-7B0C-EBC4-5943-27D8BFF5509D}"/>
              </a:ext>
            </a:extLst>
          </p:cNvPr>
          <p:cNvCxnSpPr>
            <a:cxnSpLocks/>
            <a:endCxn id="40" idx="1"/>
          </p:cNvCxnSpPr>
          <p:nvPr/>
        </p:nvCxnSpPr>
        <p:spPr>
          <a:xfrm rot="5400000" flipH="1" flipV="1">
            <a:off x="889497" y="580732"/>
            <a:ext cx="527932" cy="180414"/>
          </a:xfrm>
          <a:prstGeom prst="bentConnector2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B7F2DB9B-3253-037F-8830-E01CFBB9A29F}"/>
              </a:ext>
            </a:extLst>
          </p:cNvPr>
          <p:cNvCxnSpPr/>
          <p:nvPr/>
        </p:nvCxnSpPr>
        <p:spPr>
          <a:xfrm flipV="1">
            <a:off x="1063398" y="633929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r Verbinder 90">
            <a:extLst>
              <a:ext uri="{FF2B5EF4-FFF2-40B4-BE49-F238E27FC236}">
                <a16:creationId xmlns:a16="http://schemas.microsoft.com/office/drawing/2014/main" id="{66CAF887-5885-8230-3FA6-BC55F169A570}"/>
              </a:ext>
            </a:extLst>
          </p:cNvPr>
          <p:cNvCxnSpPr/>
          <p:nvPr/>
        </p:nvCxnSpPr>
        <p:spPr>
          <a:xfrm flipV="1">
            <a:off x="1063452" y="803699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winkelte Verbindung 13">
            <a:extLst>
              <a:ext uri="{FF2B5EF4-FFF2-40B4-BE49-F238E27FC236}">
                <a16:creationId xmlns:a16="http://schemas.microsoft.com/office/drawing/2014/main" id="{2ED75A3D-456B-D754-D806-15DB0D9DC13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5329" y="2058078"/>
            <a:ext cx="557104" cy="203411"/>
          </a:xfrm>
          <a:prstGeom prst="bentConnector2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05ADDAD5-F6A1-DB72-B286-EB2301671C05}"/>
              </a:ext>
            </a:extLst>
          </p:cNvPr>
          <p:cNvCxnSpPr/>
          <p:nvPr/>
        </p:nvCxnSpPr>
        <p:spPr>
          <a:xfrm flipV="1">
            <a:off x="1057555" y="2109694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r Verbinder 93">
            <a:extLst>
              <a:ext uri="{FF2B5EF4-FFF2-40B4-BE49-F238E27FC236}">
                <a16:creationId xmlns:a16="http://schemas.microsoft.com/office/drawing/2014/main" id="{0381B64D-93BA-A33A-A66C-7C118304BCFC}"/>
              </a:ext>
            </a:extLst>
          </p:cNvPr>
          <p:cNvCxnSpPr/>
          <p:nvPr/>
        </p:nvCxnSpPr>
        <p:spPr>
          <a:xfrm flipV="1">
            <a:off x="1057609" y="2302368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7EEC8D08-329B-144A-D8EC-6EE5AE561EA7}"/>
              </a:ext>
            </a:extLst>
          </p:cNvPr>
          <p:cNvCxnSpPr/>
          <p:nvPr/>
        </p:nvCxnSpPr>
        <p:spPr>
          <a:xfrm>
            <a:off x="2609944" y="4305650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62C0894D-3988-1154-2050-F3203A6C0408}"/>
              </a:ext>
            </a:extLst>
          </p:cNvPr>
          <p:cNvCxnSpPr/>
          <p:nvPr/>
        </p:nvCxnSpPr>
        <p:spPr>
          <a:xfrm flipV="1">
            <a:off x="3120394" y="4122753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E41F0329-8E89-1EF4-EBDF-266C0A5EDC70}"/>
              </a:ext>
            </a:extLst>
          </p:cNvPr>
          <p:cNvCxnSpPr/>
          <p:nvPr/>
        </p:nvCxnSpPr>
        <p:spPr>
          <a:xfrm>
            <a:off x="2040638" y="2928978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3A584690-DD7E-FF15-57E0-B7260E28BCBF}"/>
              </a:ext>
            </a:extLst>
          </p:cNvPr>
          <p:cNvCxnSpPr/>
          <p:nvPr/>
        </p:nvCxnSpPr>
        <p:spPr>
          <a:xfrm>
            <a:off x="2042591" y="2763330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winkelte Verbindung 13">
            <a:extLst>
              <a:ext uri="{FF2B5EF4-FFF2-40B4-BE49-F238E27FC236}">
                <a16:creationId xmlns:a16="http://schemas.microsoft.com/office/drawing/2014/main" id="{C9BEDDE9-FB61-BAB3-36F0-2446E8E82B1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1466" y="3533064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winkelte Verbindung 13">
            <a:extLst>
              <a:ext uri="{FF2B5EF4-FFF2-40B4-BE49-F238E27FC236}">
                <a16:creationId xmlns:a16="http://schemas.microsoft.com/office/drawing/2014/main" id="{57391BF0-8D80-B974-A680-31D5CCE0E79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729322" y="3546828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r Verbinder 100">
            <a:extLst>
              <a:ext uri="{FF2B5EF4-FFF2-40B4-BE49-F238E27FC236}">
                <a16:creationId xmlns:a16="http://schemas.microsoft.com/office/drawing/2014/main" id="{6287CF59-9F95-10CA-2C9A-578D7F682C89}"/>
              </a:ext>
            </a:extLst>
          </p:cNvPr>
          <p:cNvCxnSpPr/>
          <p:nvPr/>
        </p:nvCxnSpPr>
        <p:spPr>
          <a:xfrm>
            <a:off x="2910968" y="3572286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8C76B773-7AC5-D53C-7F6E-0206B794C876}"/>
              </a:ext>
            </a:extLst>
          </p:cNvPr>
          <p:cNvCxnSpPr/>
          <p:nvPr/>
        </p:nvCxnSpPr>
        <p:spPr>
          <a:xfrm>
            <a:off x="2907793" y="3750089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DEB8DDC9-5E1C-D619-B87F-83DA71A71CFB}"/>
              </a:ext>
            </a:extLst>
          </p:cNvPr>
          <p:cNvCxnSpPr>
            <a:cxnSpLocks/>
          </p:cNvCxnSpPr>
          <p:nvPr/>
        </p:nvCxnSpPr>
        <p:spPr>
          <a:xfrm flipV="1">
            <a:off x="1066010" y="3511041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hteck 104">
            <a:extLst>
              <a:ext uri="{FF2B5EF4-FFF2-40B4-BE49-F238E27FC236}">
                <a16:creationId xmlns:a16="http://schemas.microsoft.com/office/drawing/2014/main" id="{AF10662D-3D3B-B4B7-014F-ACA28DDD2A8D}"/>
              </a:ext>
            </a:extLst>
          </p:cNvPr>
          <p:cNvSpPr/>
          <p:nvPr/>
        </p:nvSpPr>
        <p:spPr>
          <a:xfrm>
            <a:off x="1257364" y="715966"/>
            <a:ext cx="186303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(Carboplatin, Taxol)</a:t>
            </a:r>
          </a:p>
        </p:txBody>
      </p: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D8D6B7B3-40A8-DFDD-5559-31F3F6A11D9B}"/>
              </a:ext>
            </a:extLst>
          </p:cNvPr>
          <p:cNvCxnSpPr/>
          <p:nvPr/>
        </p:nvCxnSpPr>
        <p:spPr>
          <a:xfrm>
            <a:off x="1064076" y="1465355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58563C98-4C2E-331D-BBB6-0651A75E92DC}"/>
              </a:ext>
            </a:extLst>
          </p:cNvPr>
          <p:cNvCxnSpPr/>
          <p:nvPr/>
        </p:nvCxnSpPr>
        <p:spPr>
          <a:xfrm>
            <a:off x="1064532" y="1312512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winkelte Verbindung 13">
            <a:extLst>
              <a:ext uri="{FF2B5EF4-FFF2-40B4-BE49-F238E27FC236}">
                <a16:creationId xmlns:a16="http://schemas.microsoft.com/office/drawing/2014/main" id="{953D3E60-4ACC-625C-0963-7BBE1AD62154}"/>
              </a:ext>
            </a:extLst>
          </p:cNvPr>
          <p:cNvCxnSpPr>
            <a:cxnSpLocks/>
          </p:cNvCxnSpPr>
          <p:nvPr/>
        </p:nvCxnSpPr>
        <p:spPr>
          <a:xfrm rot="16200000" flipH="1">
            <a:off x="891385" y="1266183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aute 108">
            <a:extLst>
              <a:ext uri="{FF2B5EF4-FFF2-40B4-BE49-F238E27FC236}">
                <a16:creationId xmlns:a16="http://schemas.microsoft.com/office/drawing/2014/main" id="{217329ED-A9BB-B0EF-E573-C7C4CCC92CD8}"/>
              </a:ext>
            </a:extLst>
          </p:cNvPr>
          <p:cNvSpPr/>
          <p:nvPr/>
        </p:nvSpPr>
        <p:spPr>
          <a:xfrm>
            <a:off x="973599" y="921525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14" name="Raute 113">
            <a:extLst>
              <a:ext uri="{FF2B5EF4-FFF2-40B4-BE49-F238E27FC236}">
                <a16:creationId xmlns:a16="http://schemas.microsoft.com/office/drawing/2014/main" id="{922E2592-900A-D4A2-70A7-051C06D62FBE}"/>
              </a:ext>
            </a:extLst>
          </p:cNvPr>
          <p:cNvSpPr/>
          <p:nvPr/>
        </p:nvSpPr>
        <p:spPr>
          <a:xfrm>
            <a:off x="1950636" y="2424674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B5181609-3DAB-2811-7AE9-20F78FF97A3E}"/>
              </a:ext>
            </a:extLst>
          </p:cNvPr>
          <p:cNvSpPr/>
          <p:nvPr/>
        </p:nvSpPr>
        <p:spPr>
          <a:xfrm>
            <a:off x="4234474" y="3884974"/>
            <a:ext cx="712780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2020</a:t>
            </a:r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73C0FE2A-E875-A83F-B382-F417AFD47BA5}"/>
              </a:ext>
            </a:extLst>
          </p:cNvPr>
          <p:cNvSpPr/>
          <p:nvPr/>
        </p:nvSpPr>
        <p:spPr>
          <a:xfrm>
            <a:off x="1335386" y="1105585"/>
            <a:ext cx="919858" cy="1068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 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(18 Gy)</a:t>
            </a:r>
          </a:p>
        </p:txBody>
      </p:sp>
      <p:cxnSp>
        <p:nvCxnSpPr>
          <p:cNvPr id="120" name="Gerader Verbinder 119">
            <a:extLst>
              <a:ext uri="{FF2B5EF4-FFF2-40B4-BE49-F238E27FC236}">
                <a16:creationId xmlns:a16="http://schemas.microsoft.com/office/drawing/2014/main" id="{A374C922-D82F-7A85-371B-B2BD50401314}"/>
              </a:ext>
            </a:extLst>
          </p:cNvPr>
          <p:cNvCxnSpPr>
            <a:cxnSpLocks/>
          </p:cNvCxnSpPr>
          <p:nvPr/>
        </p:nvCxnSpPr>
        <p:spPr>
          <a:xfrm>
            <a:off x="1223250" y="1078993"/>
            <a:ext cx="305" cy="85541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325C82E7-8BF2-9296-334C-78AD9C44E082}"/>
              </a:ext>
            </a:extLst>
          </p:cNvPr>
          <p:cNvCxnSpPr/>
          <p:nvPr/>
        </p:nvCxnSpPr>
        <p:spPr>
          <a:xfrm flipV="1">
            <a:off x="1223431" y="1159604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hteck 121">
            <a:extLst>
              <a:ext uri="{FF2B5EF4-FFF2-40B4-BE49-F238E27FC236}">
                <a16:creationId xmlns:a16="http://schemas.microsoft.com/office/drawing/2014/main" id="{646CA8E0-53BA-58EC-6403-F56B98750916}"/>
              </a:ext>
            </a:extLst>
          </p:cNvPr>
          <p:cNvSpPr/>
          <p:nvPr/>
        </p:nvSpPr>
        <p:spPr>
          <a:xfrm>
            <a:off x="2466501" y="1107963"/>
            <a:ext cx="919858" cy="1068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 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(18 Gy)</a:t>
            </a:r>
          </a:p>
        </p:txBody>
      </p:sp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F38B698E-D697-7691-B3A1-117015FB8B0B}"/>
              </a:ext>
            </a:extLst>
          </p:cNvPr>
          <p:cNvCxnSpPr/>
          <p:nvPr/>
        </p:nvCxnSpPr>
        <p:spPr>
          <a:xfrm flipV="1">
            <a:off x="2354546" y="1161982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FC22E735-DCD8-AB0B-23B5-6C2DE4516EF5}"/>
              </a:ext>
            </a:extLst>
          </p:cNvPr>
          <p:cNvCxnSpPr>
            <a:cxnSpLocks/>
          </p:cNvCxnSpPr>
          <p:nvPr/>
        </p:nvCxnSpPr>
        <p:spPr>
          <a:xfrm>
            <a:off x="2351980" y="1078992"/>
            <a:ext cx="305" cy="85541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5" name="Rechteck 124">
            <a:extLst>
              <a:ext uri="{FF2B5EF4-FFF2-40B4-BE49-F238E27FC236}">
                <a16:creationId xmlns:a16="http://schemas.microsoft.com/office/drawing/2014/main" id="{DF75E23C-FDA0-A08B-4947-55ABCF70C527}"/>
              </a:ext>
            </a:extLst>
          </p:cNvPr>
          <p:cNvSpPr/>
          <p:nvPr/>
        </p:nvSpPr>
        <p:spPr>
          <a:xfrm>
            <a:off x="3890521" y="2578425"/>
            <a:ext cx="897531" cy="195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cxnSp>
        <p:nvCxnSpPr>
          <p:cNvPr id="126" name="Gerader Verbinder 125">
            <a:extLst>
              <a:ext uri="{FF2B5EF4-FFF2-40B4-BE49-F238E27FC236}">
                <a16:creationId xmlns:a16="http://schemas.microsoft.com/office/drawing/2014/main" id="{C0CF7463-A805-F419-4FBA-F19B70CE6775}"/>
              </a:ext>
            </a:extLst>
          </p:cNvPr>
          <p:cNvCxnSpPr/>
          <p:nvPr/>
        </p:nvCxnSpPr>
        <p:spPr>
          <a:xfrm flipV="1">
            <a:off x="3743399" y="2677360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59CA7555-C8CB-4036-D675-FC25F85614CA}"/>
              </a:ext>
            </a:extLst>
          </p:cNvPr>
          <p:cNvCxnSpPr>
            <a:cxnSpLocks/>
          </p:cNvCxnSpPr>
          <p:nvPr/>
        </p:nvCxnSpPr>
        <p:spPr>
          <a:xfrm>
            <a:off x="3740817" y="2568710"/>
            <a:ext cx="336" cy="113857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8" name="Raute 127">
            <a:extLst>
              <a:ext uri="{FF2B5EF4-FFF2-40B4-BE49-F238E27FC236}">
                <a16:creationId xmlns:a16="http://schemas.microsoft.com/office/drawing/2014/main" id="{ADFDEF2C-8964-5FC4-3377-06B7091FC9ED}"/>
              </a:ext>
            </a:extLst>
          </p:cNvPr>
          <p:cNvSpPr/>
          <p:nvPr/>
        </p:nvSpPr>
        <p:spPr>
          <a:xfrm>
            <a:off x="2519143" y="3895126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29" name="Rechteck 128">
            <a:extLst>
              <a:ext uri="{FF2B5EF4-FFF2-40B4-BE49-F238E27FC236}">
                <a16:creationId xmlns:a16="http://schemas.microsoft.com/office/drawing/2014/main" id="{AA5C641E-1402-AE2E-C0BE-D10A4F6E1540}"/>
              </a:ext>
            </a:extLst>
          </p:cNvPr>
          <p:cNvSpPr/>
          <p:nvPr/>
        </p:nvSpPr>
        <p:spPr>
          <a:xfrm>
            <a:off x="3083090" y="3688225"/>
            <a:ext cx="1485658" cy="1234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Alectinib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Lorlatinib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A461DA88-4363-6650-90C2-F1797A6EB79B}"/>
              </a:ext>
            </a:extLst>
          </p:cNvPr>
          <p:cNvSpPr/>
          <p:nvPr/>
        </p:nvSpPr>
        <p:spPr>
          <a:xfrm>
            <a:off x="3083377" y="3308921"/>
            <a:ext cx="2236336" cy="1178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2017</a:t>
            </a:r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A23E7431-FDF6-5350-1861-3CD56752488E}"/>
              </a:ext>
            </a:extLst>
          </p:cNvPr>
          <p:cNvSpPr/>
          <p:nvPr/>
        </p:nvSpPr>
        <p:spPr>
          <a:xfrm>
            <a:off x="3084778" y="3512772"/>
            <a:ext cx="700296" cy="12294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51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CDEB918B-4528-EBC0-BA09-3851B0676D86}"/>
              </a:ext>
            </a:extLst>
          </p:cNvPr>
          <p:cNvSpPr/>
          <p:nvPr/>
        </p:nvSpPr>
        <p:spPr>
          <a:xfrm>
            <a:off x="163916" y="5360724"/>
            <a:ext cx="393333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36" name="Rechteck 135">
            <a:extLst>
              <a:ext uri="{FF2B5EF4-FFF2-40B4-BE49-F238E27FC236}">
                <a16:creationId xmlns:a16="http://schemas.microsoft.com/office/drawing/2014/main" id="{87E27B96-98A7-0226-0122-A70D6A753D0F}"/>
              </a:ext>
            </a:extLst>
          </p:cNvPr>
          <p:cNvSpPr/>
          <p:nvPr/>
        </p:nvSpPr>
        <p:spPr>
          <a:xfrm>
            <a:off x="1197176" y="5162392"/>
            <a:ext cx="846353" cy="109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0C166EED-CAC9-224F-ABDB-60730087789F}"/>
              </a:ext>
            </a:extLst>
          </p:cNvPr>
          <p:cNvSpPr/>
          <p:nvPr/>
        </p:nvSpPr>
        <p:spPr>
          <a:xfrm>
            <a:off x="1219272" y="5989661"/>
            <a:ext cx="1669791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2016 </a:t>
            </a:r>
          </a:p>
        </p:txBody>
      </p:sp>
      <p:sp>
        <p:nvSpPr>
          <p:cNvPr id="138" name="Rechteck 137">
            <a:extLst>
              <a:ext uri="{FF2B5EF4-FFF2-40B4-BE49-F238E27FC236}">
                <a16:creationId xmlns:a16="http://schemas.microsoft.com/office/drawing/2014/main" id="{BBCBBFC5-8ABB-17F9-6599-DB86A928AF19}"/>
              </a:ext>
            </a:extLst>
          </p:cNvPr>
          <p:cNvSpPr/>
          <p:nvPr/>
        </p:nvSpPr>
        <p:spPr>
          <a:xfrm>
            <a:off x="1225471" y="5830817"/>
            <a:ext cx="798563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51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39" name="Rechteck 138">
            <a:extLst>
              <a:ext uri="{FF2B5EF4-FFF2-40B4-BE49-F238E27FC236}">
                <a16:creationId xmlns:a16="http://schemas.microsoft.com/office/drawing/2014/main" id="{2CE6BE67-C5DF-8D47-8098-1A0D7732485F}"/>
              </a:ext>
            </a:extLst>
          </p:cNvPr>
          <p:cNvSpPr/>
          <p:nvPr/>
        </p:nvSpPr>
        <p:spPr>
          <a:xfrm>
            <a:off x="2108033" y="5036525"/>
            <a:ext cx="1378724" cy="145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(36 Gy)</a:t>
            </a:r>
          </a:p>
        </p:txBody>
      </p:sp>
      <p:sp>
        <p:nvSpPr>
          <p:cNvPr id="140" name="Rechteck 139">
            <a:extLst>
              <a:ext uri="{FF2B5EF4-FFF2-40B4-BE49-F238E27FC236}">
                <a16:creationId xmlns:a16="http://schemas.microsoft.com/office/drawing/2014/main" id="{BEE5AC2D-F54A-FB17-D921-9AE6A5E75A7E}"/>
              </a:ext>
            </a:extLst>
          </p:cNvPr>
          <p:cNvSpPr/>
          <p:nvPr/>
        </p:nvSpPr>
        <p:spPr>
          <a:xfrm>
            <a:off x="1210967" y="4864168"/>
            <a:ext cx="2346356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2016</a:t>
            </a:r>
          </a:p>
        </p:txBody>
      </p:sp>
      <p:sp>
        <p:nvSpPr>
          <p:cNvPr id="141" name="Rechteck 140">
            <a:extLst>
              <a:ext uri="{FF2B5EF4-FFF2-40B4-BE49-F238E27FC236}">
                <a16:creationId xmlns:a16="http://schemas.microsoft.com/office/drawing/2014/main" id="{A4A38A85-1498-76AE-AC7A-FC913BDFA8F9}"/>
              </a:ext>
            </a:extLst>
          </p:cNvPr>
          <p:cNvSpPr/>
          <p:nvPr/>
        </p:nvSpPr>
        <p:spPr>
          <a:xfrm>
            <a:off x="1216559" y="4750816"/>
            <a:ext cx="1641038" cy="136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2016 </a:t>
            </a:r>
          </a:p>
        </p:txBody>
      </p:sp>
      <p:sp>
        <p:nvSpPr>
          <p:cNvPr id="142" name="Pfeil nach rechts 192">
            <a:extLst>
              <a:ext uri="{FF2B5EF4-FFF2-40B4-BE49-F238E27FC236}">
                <a16:creationId xmlns:a16="http://schemas.microsoft.com/office/drawing/2014/main" id="{0E4B5DD3-08BA-60A7-C437-11E14BD991E9}"/>
              </a:ext>
            </a:extLst>
          </p:cNvPr>
          <p:cNvSpPr/>
          <p:nvPr/>
        </p:nvSpPr>
        <p:spPr>
          <a:xfrm>
            <a:off x="1065541" y="5336927"/>
            <a:ext cx="3046550" cy="250493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Rechteck 142">
            <a:extLst>
              <a:ext uri="{FF2B5EF4-FFF2-40B4-BE49-F238E27FC236}">
                <a16:creationId xmlns:a16="http://schemas.microsoft.com/office/drawing/2014/main" id="{C68B8B2A-A75B-AB6C-0F50-4EBFE6D2C160}"/>
              </a:ext>
            </a:extLst>
          </p:cNvPr>
          <p:cNvSpPr/>
          <p:nvPr/>
        </p:nvSpPr>
        <p:spPr>
          <a:xfrm>
            <a:off x="2665290" y="5383289"/>
            <a:ext cx="1539950" cy="166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2021</a:t>
            </a:r>
          </a:p>
        </p:txBody>
      </p:sp>
      <p:sp>
        <p:nvSpPr>
          <p:cNvPr id="144" name="Rechteck 143">
            <a:extLst>
              <a:ext uri="{FF2B5EF4-FFF2-40B4-BE49-F238E27FC236}">
                <a16:creationId xmlns:a16="http://schemas.microsoft.com/office/drawing/2014/main" id="{115A4E5E-52FF-5B18-A7A1-BC1DE627A949}"/>
              </a:ext>
            </a:extLst>
          </p:cNvPr>
          <p:cNvSpPr/>
          <p:nvPr/>
        </p:nvSpPr>
        <p:spPr>
          <a:xfrm>
            <a:off x="1425386" y="5686710"/>
            <a:ext cx="830554" cy="145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cxnSp>
        <p:nvCxnSpPr>
          <p:cNvPr id="148" name="Gerader Verbinder 147">
            <a:extLst>
              <a:ext uri="{FF2B5EF4-FFF2-40B4-BE49-F238E27FC236}">
                <a16:creationId xmlns:a16="http://schemas.microsoft.com/office/drawing/2014/main" id="{1D310CAC-DFD3-5797-2485-E49D3E65C2AA}"/>
              </a:ext>
            </a:extLst>
          </p:cNvPr>
          <p:cNvCxnSpPr>
            <a:cxnSpLocks/>
          </p:cNvCxnSpPr>
          <p:nvPr/>
        </p:nvCxnSpPr>
        <p:spPr>
          <a:xfrm>
            <a:off x="2029492" y="5119027"/>
            <a:ext cx="153" cy="279362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96469873-F875-2C37-15A8-D566FEB790CC}"/>
              </a:ext>
            </a:extLst>
          </p:cNvPr>
          <p:cNvCxnSpPr/>
          <p:nvPr/>
        </p:nvCxnSpPr>
        <p:spPr>
          <a:xfrm flipV="1">
            <a:off x="2022432" y="5116921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5C62D704-560E-E726-E120-C5D9CC66351B}"/>
              </a:ext>
            </a:extLst>
          </p:cNvPr>
          <p:cNvCxnSpPr>
            <a:cxnSpLocks/>
          </p:cNvCxnSpPr>
          <p:nvPr/>
        </p:nvCxnSpPr>
        <p:spPr>
          <a:xfrm>
            <a:off x="1278118" y="5531444"/>
            <a:ext cx="168" cy="230877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1" name="Gerader Verbinder 150">
            <a:extLst>
              <a:ext uri="{FF2B5EF4-FFF2-40B4-BE49-F238E27FC236}">
                <a16:creationId xmlns:a16="http://schemas.microsoft.com/office/drawing/2014/main" id="{4D79472B-B4CE-D265-62E2-A8898C30D444}"/>
              </a:ext>
            </a:extLst>
          </p:cNvPr>
          <p:cNvCxnSpPr/>
          <p:nvPr/>
        </p:nvCxnSpPr>
        <p:spPr>
          <a:xfrm flipV="1">
            <a:off x="1277975" y="5758511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Gerader Verbinder 151">
            <a:extLst>
              <a:ext uri="{FF2B5EF4-FFF2-40B4-BE49-F238E27FC236}">
                <a16:creationId xmlns:a16="http://schemas.microsoft.com/office/drawing/2014/main" id="{1C54B302-D82D-FA56-3869-F2875870017D}"/>
              </a:ext>
            </a:extLst>
          </p:cNvPr>
          <p:cNvCxnSpPr/>
          <p:nvPr/>
        </p:nvCxnSpPr>
        <p:spPr>
          <a:xfrm>
            <a:off x="1060827" y="5920604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winkelte Verbindung 13">
            <a:extLst>
              <a:ext uri="{FF2B5EF4-FFF2-40B4-BE49-F238E27FC236}">
                <a16:creationId xmlns:a16="http://schemas.microsoft.com/office/drawing/2014/main" id="{8556491B-5C11-590B-BD99-EA5369786748}"/>
              </a:ext>
            </a:extLst>
          </p:cNvPr>
          <p:cNvCxnSpPr>
            <a:cxnSpLocks/>
          </p:cNvCxnSpPr>
          <p:nvPr/>
        </p:nvCxnSpPr>
        <p:spPr>
          <a:xfrm rot="16200000" flipH="1">
            <a:off x="888136" y="5721432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hteck 154">
            <a:extLst>
              <a:ext uri="{FF2B5EF4-FFF2-40B4-BE49-F238E27FC236}">
                <a16:creationId xmlns:a16="http://schemas.microsoft.com/office/drawing/2014/main" id="{C46D454E-AB3B-B9A5-DE47-7C15BEDAB2F7}"/>
              </a:ext>
            </a:extLst>
          </p:cNvPr>
          <p:cNvSpPr/>
          <p:nvPr/>
        </p:nvSpPr>
        <p:spPr>
          <a:xfrm>
            <a:off x="1630171" y="5558123"/>
            <a:ext cx="830554" cy="145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(18 Gy)</a:t>
            </a:r>
          </a:p>
        </p:txBody>
      </p:sp>
      <p:cxnSp>
        <p:nvCxnSpPr>
          <p:cNvPr id="156" name="Gerader Verbinder 155">
            <a:extLst>
              <a:ext uri="{FF2B5EF4-FFF2-40B4-BE49-F238E27FC236}">
                <a16:creationId xmlns:a16="http://schemas.microsoft.com/office/drawing/2014/main" id="{28500F08-D0C7-CA99-7B65-1C2AD60DE07F}"/>
              </a:ext>
            </a:extLst>
          </p:cNvPr>
          <p:cNvCxnSpPr>
            <a:cxnSpLocks/>
          </p:cNvCxnSpPr>
          <p:nvPr/>
        </p:nvCxnSpPr>
        <p:spPr>
          <a:xfrm>
            <a:off x="1478145" y="5526362"/>
            <a:ext cx="168" cy="107705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7" name="Gerader Verbinder 156">
            <a:extLst>
              <a:ext uri="{FF2B5EF4-FFF2-40B4-BE49-F238E27FC236}">
                <a16:creationId xmlns:a16="http://schemas.microsoft.com/office/drawing/2014/main" id="{31D02C1E-9606-6008-4F07-E73D8F7C2B28}"/>
              </a:ext>
            </a:extLst>
          </p:cNvPr>
          <p:cNvCxnSpPr/>
          <p:nvPr/>
        </p:nvCxnSpPr>
        <p:spPr>
          <a:xfrm flipV="1">
            <a:off x="1482760" y="5629924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hteck 157">
            <a:extLst>
              <a:ext uri="{FF2B5EF4-FFF2-40B4-BE49-F238E27FC236}">
                <a16:creationId xmlns:a16="http://schemas.microsoft.com/office/drawing/2014/main" id="{35D19AE8-F6D1-0AC6-A00D-65B6D6D06428}"/>
              </a:ext>
            </a:extLst>
          </p:cNvPr>
          <p:cNvSpPr/>
          <p:nvPr/>
        </p:nvSpPr>
        <p:spPr>
          <a:xfrm>
            <a:off x="1197176" y="5025032"/>
            <a:ext cx="826580" cy="1195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51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59" name="Rechteck 158">
            <a:extLst>
              <a:ext uri="{FF2B5EF4-FFF2-40B4-BE49-F238E27FC236}">
                <a16:creationId xmlns:a16="http://schemas.microsoft.com/office/drawing/2014/main" id="{D48A7373-1C93-5816-74D7-4267B2B9FABC}"/>
              </a:ext>
            </a:extLst>
          </p:cNvPr>
          <p:cNvSpPr/>
          <p:nvPr/>
        </p:nvSpPr>
        <p:spPr>
          <a:xfrm>
            <a:off x="2203277" y="5188925"/>
            <a:ext cx="1378724" cy="145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0D8AA9BE-6B6B-1D1E-F37E-57805104404A}"/>
              </a:ext>
            </a:extLst>
          </p:cNvPr>
          <p:cNvCxnSpPr>
            <a:cxnSpLocks/>
          </p:cNvCxnSpPr>
          <p:nvPr/>
        </p:nvCxnSpPr>
        <p:spPr>
          <a:xfrm>
            <a:off x="2075523" y="5255288"/>
            <a:ext cx="153" cy="143356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1" name="Gerader Verbinder 160">
            <a:extLst>
              <a:ext uri="{FF2B5EF4-FFF2-40B4-BE49-F238E27FC236}">
                <a16:creationId xmlns:a16="http://schemas.microsoft.com/office/drawing/2014/main" id="{0E721E23-FE4E-FFE2-835F-73F6A065F1B8}"/>
              </a:ext>
            </a:extLst>
          </p:cNvPr>
          <p:cNvCxnSpPr/>
          <p:nvPr/>
        </p:nvCxnSpPr>
        <p:spPr>
          <a:xfrm flipV="1">
            <a:off x="2076401" y="5256621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Rechteck 161">
            <a:extLst>
              <a:ext uri="{FF2B5EF4-FFF2-40B4-BE49-F238E27FC236}">
                <a16:creationId xmlns:a16="http://schemas.microsoft.com/office/drawing/2014/main" id="{C3189826-A743-46BC-FD7C-F8EB73794066}"/>
              </a:ext>
            </a:extLst>
          </p:cNvPr>
          <p:cNvSpPr/>
          <p:nvPr/>
        </p:nvSpPr>
        <p:spPr>
          <a:xfrm>
            <a:off x="2787481" y="5686699"/>
            <a:ext cx="830554" cy="145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(18 Gy)</a:t>
            </a:r>
          </a:p>
        </p:txBody>
      </p:sp>
      <p:cxnSp>
        <p:nvCxnSpPr>
          <p:cNvPr id="163" name="Gerader Verbinder 162">
            <a:extLst>
              <a:ext uri="{FF2B5EF4-FFF2-40B4-BE49-F238E27FC236}">
                <a16:creationId xmlns:a16="http://schemas.microsoft.com/office/drawing/2014/main" id="{E5A98833-3F76-40F4-D1DC-64ABDC1516AA}"/>
              </a:ext>
            </a:extLst>
          </p:cNvPr>
          <p:cNvCxnSpPr>
            <a:cxnSpLocks/>
          </p:cNvCxnSpPr>
          <p:nvPr/>
        </p:nvCxnSpPr>
        <p:spPr>
          <a:xfrm>
            <a:off x="2640213" y="5531433"/>
            <a:ext cx="168" cy="230877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4" name="Gerader Verbinder 163">
            <a:extLst>
              <a:ext uri="{FF2B5EF4-FFF2-40B4-BE49-F238E27FC236}">
                <a16:creationId xmlns:a16="http://schemas.microsoft.com/office/drawing/2014/main" id="{ADF9C99D-C435-0572-B38B-467D9248F6FB}"/>
              </a:ext>
            </a:extLst>
          </p:cNvPr>
          <p:cNvCxnSpPr/>
          <p:nvPr/>
        </p:nvCxnSpPr>
        <p:spPr>
          <a:xfrm flipV="1">
            <a:off x="2640070" y="5758500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hteck 165">
            <a:extLst>
              <a:ext uri="{FF2B5EF4-FFF2-40B4-BE49-F238E27FC236}">
                <a16:creationId xmlns:a16="http://schemas.microsoft.com/office/drawing/2014/main" id="{27BCFD7E-F5B8-C0CE-2D93-C914C8E1EAFC}"/>
              </a:ext>
            </a:extLst>
          </p:cNvPr>
          <p:cNvSpPr/>
          <p:nvPr/>
        </p:nvSpPr>
        <p:spPr>
          <a:xfrm>
            <a:off x="1249353" y="3430719"/>
            <a:ext cx="835954" cy="1551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170" name="Gerader Verbinder 169">
            <a:extLst>
              <a:ext uri="{FF2B5EF4-FFF2-40B4-BE49-F238E27FC236}">
                <a16:creationId xmlns:a16="http://schemas.microsoft.com/office/drawing/2014/main" id="{FA5978DF-46E4-9E3E-B166-978328B7BB9F}"/>
              </a:ext>
            </a:extLst>
          </p:cNvPr>
          <p:cNvCxnSpPr/>
          <p:nvPr/>
        </p:nvCxnSpPr>
        <p:spPr>
          <a:xfrm flipV="1">
            <a:off x="1061155" y="3687000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Rechteck 170">
            <a:extLst>
              <a:ext uri="{FF2B5EF4-FFF2-40B4-BE49-F238E27FC236}">
                <a16:creationId xmlns:a16="http://schemas.microsoft.com/office/drawing/2014/main" id="{C046BB7C-F083-D132-FF1E-743C79248BB2}"/>
              </a:ext>
            </a:extLst>
          </p:cNvPr>
          <p:cNvSpPr/>
          <p:nvPr/>
        </p:nvSpPr>
        <p:spPr>
          <a:xfrm>
            <a:off x="1242833" y="3637961"/>
            <a:ext cx="1361732" cy="2444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Pemetrexed</a:t>
            </a:r>
            <a:r>
              <a:rPr lang="de-DE" sz="1050" dirty="0">
                <a:solidFill>
                  <a:schemeClr val="tx1"/>
                </a:solidFill>
              </a:rPr>
              <a:t>,</a:t>
            </a:r>
          </a:p>
          <a:p>
            <a:r>
              <a:rPr lang="de-DE" sz="1050" dirty="0">
                <a:solidFill>
                  <a:schemeClr val="tx1"/>
                </a:solidFill>
              </a:rPr>
              <a:t>Carboplatin, </a:t>
            </a:r>
            <a:r>
              <a:rPr lang="de-DE" sz="1050" dirty="0" err="1">
                <a:solidFill>
                  <a:schemeClr val="tx1"/>
                </a:solidFill>
              </a:rPr>
              <a:t>Crizotinib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72" name="Gewinkelte Verbindung 13">
            <a:extLst>
              <a:ext uri="{FF2B5EF4-FFF2-40B4-BE49-F238E27FC236}">
                <a16:creationId xmlns:a16="http://schemas.microsoft.com/office/drawing/2014/main" id="{543D257E-16D3-03A5-7023-66BC77C636C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9098" y="5029674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Gewinkelte Verbindung 13">
            <a:extLst>
              <a:ext uri="{FF2B5EF4-FFF2-40B4-BE49-F238E27FC236}">
                <a16:creationId xmlns:a16="http://schemas.microsoft.com/office/drawing/2014/main" id="{C5A356A4-88E7-B99B-1FCE-CA755B7D767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4640" y="5047616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Gerader Verbinder 173">
            <a:extLst>
              <a:ext uri="{FF2B5EF4-FFF2-40B4-BE49-F238E27FC236}">
                <a16:creationId xmlns:a16="http://schemas.microsoft.com/office/drawing/2014/main" id="{ECA3B814-E864-76B8-3EAA-376B12729846}"/>
              </a:ext>
            </a:extLst>
          </p:cNvPr>
          <p:cNvCxnSpPr/>
          <p:nvPr/>
        </p:nvCxnSpPr>
        <p:spPr>
          <a:xfrm>
            <a:off x="1074243" y="5089857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Gerader Verbinder 174">
            <a:extLst>
              <a:ext uri="{FF2B5EF4-FFF2-40B4-BE49-F238E27FC236}">
                <a16:creationId xmlns:a16="http://schemas.microsoft.com/office/drawing/2014/main" id="{1A8811C4-A248-AA67-89BA-4D8F5530DBA9}"/>
              </a:ext>
            </a:extLst>
          </p:cNvPr>
          <p:cNvCxnSpPr/>
          <p:nvPr/>
        </p:nvCxnSpPr>
        <p:spPr>
          <a:xfrm flipV="1">
            <a:off x="1057379" y="5198782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rader Verbinder 175">
            <a:extLst>
              <a:ext uri="{FF2B5EF4-FFF2-40B4-BE49-F238E27FC236}">
                <a16:creationId xmlns:a16="http://schemas.microsoft.com/office/drawing/2014/main" id="{9C1F9D0A-BB19-BECA-DDBF-2B7762F0F1BB}"/>
              </a:ext>
            </a:extLst>
          </p:cNvPr>
          <p:cNvCxnSpPr/>
          <p:nvPr/>
        </p:nvCxnSpPr>
        <p:spPr>
          <a:xfrm>
            <a:off x="1071068" y="5216847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rader Verbinder 176">
            <a:extLst>
              <a:ext uri="{FF2B5EF4-FFF2-40B4-BE49-F238E27FC236}">
                <a16:creationId xmlns:a16="http://schemas.microsoft.com/office/drawing/2014/main" id="{196EF5F1-85A9-85E1-9834-52CF6CB56510}"/>
              </a:ext>
            </a:extLst>
          </p:cNvPr>
          <p:cNvCxnSpPr/>
          <p:nvPr/>
        </p:nvCxnSpPr>
        <p:spPr>
          <a:xfrm flipV="1">
            <a:off x="1060554" y="5071792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winkelte Verbindung 13">
            <a:extLst>
              <a:ext uri="{FF2B5EF4-FFF2-40B4-BE49-F238E27FC236}">
                <a16:creationId xmlns:a16="http://schemas.microsoft.com/office/drawing/2014/main" id="{6BD064FF-2E9E-70F4-20D1-F9CB8A39001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1854" y="3532480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Gerader Verbinder 178">
            <a:extLst>
              <a:ext uri="{FF2B5EF4-FFF2-40B4-BE49-F238E27FC236}">
                <a16:creationId xmlns:a16="http://schemas.microsoft.com/office/drawing/2014/main" id="{63423B2A-D9F1-7859-870B-E8AA134552F0}"/>
              </a:ext>
            </a:extLst>
          </p:cNvPr>
          <p:cNvCxnSpPr>
            <a:cxnSpLocks/>
          </p:cNvCxnSpPr>
          <p:nvPr/>
        </p:nvCxnSpPr>
        <p:spPr>
          <a:xfrm flipV="1">
            <a:off x="1066398" y="3510457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aute 153">
            <a:extLst>
              <a:ext uri="{FF2B5EF4-FFF2-40B4-BE49-F238E27FC236}">
                <a16:creationId xmlns:a16="http://schemas.microsoft.com/office/drawing/2014/main" id="{B7349BC9-AD43-0718-6F99-C891E9ACC9D8}"/>
              </a:ext>
            </a:extLst>
          </p:cNvPr>
          <p:cNvSpPr/>
          <p:nvPr/>
        </p:nvSpPr>
        <p:spPr>
          <a:xfrm>
            <a:off x="969612" y="5369837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80" name="Rechteck 179">
            <a:extLst>
              <a:ext uri="{FF2B5EF4-FFF2-40B4-BE49-F238E27FC236}">
                <a16:creationId xmlns:a16="http://schemas.microsoft.com/office/drawing/2014/main" id="{D2DF6D57-2E7F-143B-5BAD-EF7B351B9688}"/>
              </a:ext>
            </a:extLst>
          </p:cNvPr>
          <p:cNvSpPr/>
          <p:nvPr/>
        </p:nvSpPr>
        <p:spPr>
          <a:xfrm>
            <a:off x="1195490" y="5281061"/>
            <a:ext cx="814919" cy="96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700" dirty="0">
                <a:solidFill>
                  <a:schemeClr val="tx1"/>
                </a:solidFill>
              </a:rPr>
              <a:t>Cisplatin/</a:t>
            </a:r>
            <a:r>
              <a:rPr lang="de-DE" sz="700" dirty="0" err="1">
                <a:solidFill>
                  <a:schemeClr val="tx1"/>
                </a:solidFill>
              </a:rPr>
              <a:t>Docetaxel</a:t>
            </a:r>
            <a:endParaRPr lang="de-DE" sz="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738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Rechteck 188">
            <a:extLst>
              <a:ext uri="{FF2B5EF4-FFF2-40B4-BE49-F238E27FC236}">
                <a16:creationId xmlns:a16="http://schemas.microsoft.com/office/drawing/2014/main" id="{F9F7CE1C-03EC-85EE-13CD-2E629A692532}"/>
              </a:ext>
            </a:extLst>
          </p:cNvPr>
          <p:cNvSpPr/>
          <p:nvPr/>
        </p:nvSpPr>
        <p:spPr>
          <a:xfrm>
            <a:off x="91832" y="1757120"/>
            <a:ext cx="11986566" cy="1467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6" name="Rechteck 165">
            <a:extLst>
              <a:ext uri="{FF2B5EF4-FFF2-40B4-BE49-F238E27FC236}">
                <a16:creationId xmlns:a16="http://schemas.microsoft.com/office/drawing/2014/main" id="{A15071E2-A62E-865B-409E-32EEDA5EBE24}"/>
              </a:ext>
            </a:extLst>
          </p:cNvPr>
          <p:cNvSpPr/>
          <p:nvPr/>
        </p:nvSpPr>
        <p:spPr>
          <a:xfrm>
            <a:off x="91832" y="281221"/>
            <a:ext cx="11986566" cy="147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8A09F6F-3F14-C693-0F36-2F05E6CC6832}"/>
              </a:ext>
            </a:extLst>
          </p:cNvPr>
          <p:cNvSpPr/>
          <p:nvPr/>
        </p:nvSpPr>
        <p:spPr>
          <a:xfrm>
            <a:off x="91832" y="4706878"/>
            <a:ext cx="11986566" cy="147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C70ED94-C17C-5EBF-8839-BCA22B71E1D4}"/>
              </a:ext>
            </a:extLst>
          </p:cNvPr>
          <p:cNvSpPr/>
          <p:nvPr/>
        </p:nvSpPr>
        <p:spPr>
          <a:xfrm>
            <a:off x="92245" y="3224524"/>
            <a:ext cx="11985173" cy="1483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71A3469-D952-B22D-9171-5CD534FD5464}"/>
              </a:ext>
            </a:extLst>
          </p:cNvPr>
          <p:cNvCxnSpPr/>
          <p:nvPr/>
        </p:nvCxnSpPr>
        <p:spPr>
          <a:xfrm>
            <a:off x="1701626" y="28615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95CC9291-3C06-A367-3013-65C93E469B47}"/>
              </a:ext>
            </a:extLst>
          </p:cNvPr>
          <p:cNvCxnSpPr/>
          <p:nvPr/>
        </p:nvCxnSpPr>
        <p:spPr>
          <a:xfrm>
            <a:off x="2352588" y="28451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43CE1EF8-7ABD-1DC9-BC9C-B398A79E446D}"/>
              </a:ext>
            </a:extLst>
          </p:cNvPr>
          <p:cNvCxnSpPr/>
          <p:nvPr/>
        </p:nvCxnSpPr>
        <p:spPr>
          <a:xfrm>
            <a:off x="2999542" y="28305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5570C83D-9094-9C96-28A4-D197CC7B2A30}"/>
              </a:ext>
            </a:extLst>
          </p:cNvPr>
          <p:cNvCxnSpPr/>
          <p:nvPr/>
        </p:nvCxnSpPr>
        <p:spPr>
          <a:xfrm>
            <a:off x="3647115" y="2825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1035F3E6-CBB3-7FD6-31B6-193677CAAB6B}"/>
              </a:ext>
            </a:extLst>
          </p:cNvPr>
          <p:cNvCxnSpPr/>
          <p:nvPr/>
        </p:nvCxnSpPr>
        <p:spPr>
          <a:xfrm>
            <a:off x="4944231" y="282210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ABC58AF-0696-7A1F-309E-9906A089A9B3}"/>
              </a:ext>
            </a:extLst>
          </p:cNvPr>
          <p:cNvCxnSpPr/>
          <p:nvPr/>
        </p:nvCxnSpPr>
        <p:spPr>
          <a:xfrm>
            <a:off x="5592042" y="2837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EEB493BB-39B8-4700-E324-CE9A6B2397E7}"/>
              </a:ext>
            </a:extLst>
          </p:cNvPr>
          <p:cNvCxnSpPr/>
          <p:nvPr/>
        </p:nvCxnSpPr>
        <p:spPr>
          <a:xfrm>
            <a:off x="6239068" y="283811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DC6484A2-9650-4AAF-B7C6-748188AB768C}"/>
              </a:ext>
            </a:extLst>
          </p:cNvPr>
          <p:cNvCxnSpPr/>
          <p:nvPr/>
        </p:nvCxnSpPr>
        <p:spPr>
          <a:xfrm>
            <a:off x="6889814" y="28077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820E833D-8162-7E98-CA94-CB8859D1AAC8}"/>
              </a:ext>
            </a:extLst>
          </p:cNvPr>
          <p:cNvCxnSpPr/>
          <p:nvPr/>
        </p:nvCxnSpPr>
        <p:spPr>
          <a:xfrm>
            <a:off x="7536008" y="28353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F6153252-D606-1A95-80F4-2DB26C78BE52}"/>
              </a:ext>
            </a:extLst>
          </p:cNvPr>
          <p:cNvCxnSpPr/>
          <p:nvPr/>
        </p:nvCxnSpPr>
        <p:spPr>
          <a:xfrm>
            <a:off x="8184556" y="284082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EE5E5C9-DD28-6464-73F7-81D54A442765}"/>
              </a:ext>
            </a:extLst>
          </p:cNvPr>
          <p:cNvCxnSpPr/>
          <p:nvPr/>
        </p:nvCxnSpPr>
        <p:spPr>
          <a:xfrm>
            <a:off x="8832276" y="282917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9E7B74A6-ED9E-8EFC-E32E-3CAA1052295A}"/>
              </a:ext>
            </a:extLst>
          </p:cNvPr>
          <p:cNvCxnSpPr/>
          <p:nvPr/>
        </p:nvCxnSpPr>
        <p:spPr>
          <a:xfrm>
            <a:off x="9480848" y="28328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B51E523-D649-8EE4-5DD2-C15DCA9C0220}"/>
              </a:ext>
            </a:extLst>
          </p:cNvPr>
          <p:cNvCxnSpPr/>
          <p:nvPr/>
        </p:nvCxnSpPr>
        <p:spPr>
          <a:xfrm>
            <a:off x="10127743" y="28383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44AF7760-447B-A10C-EBFC-B8D88880DABE}"/>
              </a:ext>
            </a:extLst>
          </p:cNvPr>
          <p:cNvCxnSpPr/>
          <p:nvPr/>
        </p:nvCxnSpPr>
        <p:spPr>
          <a:xfrm>
            <a:off x="10778633" y="284354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B48211BE-2A58-5650-6CB0-189190570CE8}"/>
              </a:ext>
            </a:extLst>
          </p:cNvPr>
          <p:cNvCxnSpPr/>
          <p:nvPr/>
        </p:nvCxnSpPr>
        <p:spPr>
          <a:xfrm>
            <a:off x="11424791" y="28410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CF4F0310-F4D3-F96F-762E-7F04429E856B}"/>
              </a:ext>
            </a:extLst>
          </p:cNvPr>
          <p:cNvCxnSpPr/>
          <p:nvPr/>
        </p:nvCxnSpPr>
        <p:spPr>
          <a:xfrm>
            <a:off x="12072946" y="27749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8943F387-0BA9-C27D-F563-C863FAF7C313}"/>
              </a:ext>
            </a:extLst>
          </p:cNvPr>
          <p:cNvCxnSpPr/>
          <p:nvPr/>
        </p:nvCxnSpPr>
        <p:spPr>
          <a:xfrm>
            <a:off x="4294812" y="28158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041C539E-4006-5791-4C9E-6F57199365B8}"/>
              </a:ext>
            </a:extLst>
          </p:cNvPr>
          <p:cNvSpPr/>
          <p:nvPr/>
        </p:nvSpPr>
        <p:spPr>
          <a:xfrm>
            <a:off x="5801598" y="6571970"/>
            <a:ext cx="1412793" cy="235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Years</a:t>
            </a:r>
            <a:r>
              <a:rPr lang="de-DE" sz="1050" dirty="0">
                <a:solidFill>
                  <a:schemeClr val="tx1"/>
                </a:solidFill>
              </a:rPr>
              <a:t> after </a:t>
            </a:r>
            <a:r>
              <a:rPr lang="de-DE" sz="1050" dirty="0" err="1">
                <a:solidFill>
                  <a:schemeClr val="tx1"/>
                </a:solidFill>
              </a:rPr>
              <a:t>diagnosis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08AB1EB-26A6-88D1-9B03-B67CD8A74EDD}"/>
              </a:ext>
            </a:extLst>
          </p:cNvPr>
          <p:cNvSpPr txBox="1"/>
          <p:nvPr/>
        </p:nvSpPr>
        <p:spPr>
          <a:xfrm>
            <a:off x="2261914" y="6375536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2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08D425E-73A5-4A84-79BD-8119899215E5}"/>
              </a:ext>
            </a:extLst>
          </p:cNvPr>
          <p:cNvSpPr txBox="1"/>
          <p:nvPr/>
        </p:nvSpPr>
        <p:spPr>
          <a:xfrm>
            <a:off x="2909818" y="637780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3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DB73230-A600-C564-16EE-F6B18CE7C40D}"/>
              </a:ext>
            </a:extLst>
          </p:cNvPr>
          <p:cNvSpPr txBox="1"/>
          <p:nvPr/>
        </p:nvSpPr>
        <p:spPr>
          <a:xfrm>
            <a:off x="3557323" y="637613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4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D62D8BAF-D59D-71B9-9D12-EADF1A3E3F0B}"/>
              </a:ext>
            </a:extLst>
          </p:cNvPr>
          <p:cNvSpPr txBox="1"/>
          <p:nvPr/>
        </p:nvSpPr>
        <p:spPr>
          <a:xfrm>
            <a:off x="4206883" y="637366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5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B6170E12-7C64-1275-289C-3EA9DBA42F23}"/>
              </a:ext>
            </a:extLst>
          </p:cNvPr>
          <p:cNvCxnSpPr>
            <a:cxnSpLocks/>
          </p:cNvCxnSpPr>
          <p:nvPr/>
        </p:nvCxnSpPr>
        <p:spPr>
          <a:xfrm flipH="1">
            <a:off x="1055997" y="281700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BB34813B-AF99-AFA9-9C86-36DD681094CA}"/>
              </a:ext>
            </a:extLst>
          </p:cNvPr>
          <p:cNvSpPr txBox="1"/>
          <p:nvPr/>
        </p:nvSpPr>
        <p:spPr>
          <a:xfrm>
            <a:off x="5499557" y="637668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7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336267C-FF3D-3EB9-160F-55A4C8A25304}"/>
              </a:ext>
            </a:extLst>
          </p:cNvPr>
          <p:cNvSpPr txBox="1"/>
          <p:nvPr/>
        </p:nvSpPr>
        <p:spPr>
          <a:xfrm>
            <a:off x="6148848" y="637624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8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3DDC2697-6039-7FB8-0BBC-18B0E77FABF9}"/>
              </a:ext>
            </a:extLst>
          </p:cNvPr>
          <p:cNvSpPr txBox="1"/>
          <p:nvPr/>
        </p:nvSpPr>
        <p:spPr>
          <a:xfrm>
            <a:off x="6800472" y="637700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9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06163354-5898-80F0-6246-2CEB6E2D4B73}"/>
              </a:ext>
            </a:extLst>
          </p:cNvPr>
          <p:cNvSpPr txBox="1"/>
          <p:nvPr/>
        </p:nvSpPr>
        <p:spPr>
          <a:xfrm>
            <a:off x="7445998" y="637576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10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02B6FA6-A300-9B43-81B6-140A523DB8FC}"/>
              </a:ext>
            </a:extLst>
          </p:cNvPr>
          <p:cNvSpPr txBox="1"/>
          <p:nvPr/>
        </p:nvSpPr>
        <p:spPr>
          <a:xfrm>
            <a:off x="4851409" y="637664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6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77F7EB4-61F3-3BEF-1001-B46E11DD08DE}"/>
              </a:ext>
            </a:extLst>
          </p:cNvPr>
          <p:cNvSpPr txBox="1"/>
          <p:nvPr/>
        </p:nvSpPr>
        <p:spPr>
          <a:xfrm>
            <a:off x="8096277" y="637636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11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D28CA3D2-5409-D302-4D9C-0A49FFBF98AF}"/>
              </a:ext>
            </a:extLst>
          </p:cNvPr>
          <p:cNvSpPr txBox="1"/>
          <p:nvPr/>
        </p:nvSpPr>
        <p:spPr>
          <a:xfrm>
            <a:off x="8742395" y="637714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C7CC9DA-FE53-CBA3-9F9C-11C519ABD5CA}"/>
              </a:ext>
            </a:extLst>
          </p:cNvPr>
          <p:cNvSpPr txBox="1"/>
          <p:nvPr/>
        </p:nvSpPr>
        <p:spPr>
          <a:xfrm>
            <a:off x="9388168" y="637623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13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E9A08E54-A509-0E64-8CE5-AA467FBC638D}"/>
              </a:ext>
            </a:extLst>
          </p:cNvPr>
          <p:cNvSpPr txBox="1"/>
          <p:nvPr/>
        </p:nvSpPr>
        <p:spPr>
          <a:xfrm>
            <a:off x="10035766" y="637761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14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9EC7ECC1-047B-5CDD-1B3C-336F8797273C}"/>
              </a:ext>
            </a:extLst>
          </p:cNvPr>
          <p:cNvSpPr txBox="1"/>
          <p:nvPr/>
        </p:nvSpPr>
        <p:spPr>
          <a:xfrm>
            <a:off x="10689120" y="637570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15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7CFDC6C3-5642-4DEB-D334-AEEE3D0F5E59}"/>
              </a:ext>
            </a:extLst>
          </p:cNvPr>
          <p:cNvSpPr/>
          <p:nvPr/>
        </p:nvSpPr>
        <p:spPr>
          <a:xfrm>
            <a:off x="1260824" y="3270179"/>
            <a:ext cx="1727597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Breast</a:t>
            </a:r>
            <a:r>
              <a:rPr lang="de-DE" sz="1050" dirty="0">
                <a:solidFill>
                  <a:schemeClr val="tx1"/>
                </a:solidFill>
              </a:rPr>
              <a:t> Cancer 2009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5DE76B75-8B60-1C6E-A750-EF90358BFE1C}"/>
              </a:ext>
            </a:extLst>
          </p:cNvPr>
          <p:cNvSpPr/>
          <p:nvPr/>
        </p:nvSpPr>
        <p:spPr>
          <a:xfrm>
            <a:off x="1260970" y="3489183"/>
            <a:ext cx="79200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52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FE9854A9-DB2A-2874-09F5-38CCA7133AFC}"/>
              </a:ext>
            </a:extLst>
          </p:cNvPr>
          <p:cNvSpPr/>
          <p:nvPr/>
        </p:nvSpPr>
        <p:spPr>
          <a:xfrm>
            <a:off x="1260469" y="3690895"/>
            <a:ext cx="2179551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 (30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(multiple) </a:t>
            </a:r>
          </a:p>
        </p:txBody>
      </p:sp>
      <p:sp>
        <p:nvSpPr>
          <p:cNvPr id="51" name="Pfeil nach rechts 86">
            <a:extLst>
              <a:ext uri="{FF2B5EF4-FFF2-40B4-BE49-F238E27FC236}">
                <a16:creationId xmlns:a16="http://schemas.microsoft.com/office/drawing/2014/main" id="{DCF6251F-6CA6-023B-8707-6D38AA4BC723}"/>
              </a:ext>
            </a:extLst>
          </p:cNvPr>
          <p:cNvSpPr/>
          <p:nvPr/>
        </p:nvSpPr>
        <p:spPr>
          <a:xfrm>
            <a:off x="1057671" y="3859431"/>
            <a:ext cx="8006285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304715C8-590A-FAB4-9E9D-D8EEE7014BCE}"/>
              </a:ext>
            </a:extLst>
          </p:cNvPr>
          <p:cNvSpPr txBox="1"/>
          <p:nvPr/>
        </p:nvSpPr>
        <p:spPr>
          <a:xfrm>
            <a:off x="966372" y="636737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0</a:t>
            </a:r>
          </a:p>
          <a:p>
            <a:pPr algn="ctr"/>
            <a:endParaRPr lang="de-DE" sz="140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3E35A4EC-8C67-1F2E-921F-2F704C7AEB0B}"/>
              </a:ext>
            </a:extLst>
          </p:cNvPr>
          <p:cNvSpPr/>
          <p:nvPr/>
        </p:nvSpPr>
        <p:spPr>
          <a:xfrm>
            <a:off x="1250700" y="4958210"/>
            <a:ext cx="835954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76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3782844-6C0D-EC25-714A-C8FC90E4F687}"/>
              </a:ext>
            </a:extLst>
          </p:cNvPr>
          <p:cNvSpPr/>
          <p:nvPr/>
        </p:nvSpPr>
        <p:spPr>
          <a:xfrm>
            <a:off x="205217" y="5593034"/>
            <a:ext cx="555398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2D2A46A-5D3B-ADD6-F745-472E911E1054}"/>
              </a:ext>
            </a:extLst>
          </p:cNvPr>
          <p:cNvSpPr txBox="1"/>
          <p:nvPr/>
        </p:nvSpPr>
        <p:spPr>
          <a:xfrm>
            <a:off x="1611622" y="6373412"/>
            <a:ext cx="180000" cy="1833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873FFFBB-42AA-F176-877D-E78A05B14578}"/>
              </a:ext>
            </a:extLst>
          </p:cNvPr>
          <p:cNvSpPr txBox="1"/>
          <p:nvPr/>
        </p:nvSpPr>
        <p:spPr>
          <a:xfrm>
            <a:off x="11335249" y="637909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16	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857894A1-72A4-797B-ED45-8DA0619A036D}"/>
              </a:ext>
            </a:extLst>
          </p:cNvPr>
          <p:cNvSpPr/>
          <p:nvPr/>
        </p:nvSpPr>
        <p:spPr>
          <a:xfrm>
            <a:off x="1253661" y="4743525"/>
            <a:ext cx="1473551" cy="170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</a:t>
            </a:r>
            <a:r>
              <a:rPr lang="de-DE" sz="1050" dirty="0" err="1">
                <a:solidFill>
                  <a:schemeClr val="tx1"/>
                </a:solidFill>
              </a:rPr>
              <a:t>Melanoma</a:t>
            </a:r>
            <a:r>
              <a:rPr lang="de-DE" sz="1050" dirty="0">
                <a:solidFill>
                  <a:schemeClr val="tx1"/>
                </a:solidFill>
              </a:rPr>
              <a:t> 2013</a:t>
            </a: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3EE41850-9172-2E90-38E5-7EC82FD81439}"/>
              </a:ext>
            </a:extLst>
          </p:cNvPr>
          <p:cNvSpPr/>
          <p:nvPr/>
        </p:nvSpPr>
        <p:spPr>
          <a:xfrm>
            <a:off x="188066" y="5360417"/>
            <a:ext cx="41630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5804067B-8DF1-B417-BABE-5C194CF3E020}"/>
              </a:ext>
            </a:extLst>
          </p:cNvPr>
          <p:cNvSpPr/>
          <p:nvPr/>
        </p:nvSpPr>
        <p:spPr>
          <a:xfrm>
            <a:off x="7618804" y="3895130"/>
            <a:ext cx="1312158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2021</a:t>
            </a:r>
          </a:p>
        </p:txBody>
      </p:sp>
      <p:pic>
        <p:nvPicPr>
          <p:cNvPr id="72" name="Picture 2" descr="pille  kostenlos Icon">
            <a:extLst>
              <a:ext uri="{FF2B5EF4-FFF2-40B4-BE49-F238E27FC236}">
                <a16:creationId xmlns:a16="http://schemas.microsoft.com/office/drawing/2014/main" id="{172F92CD-2E6A-53D4-8FFF-6BFE2E8FC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020" y="-677527"/>
            <a:ext cx="47623" cy="4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hteck 77">
            <a:extLst>
              <a:ext uri="{FF2B5EF4-FFF2-40B4-BE49-F238E27FC236}">
                <a16:creationId xmlns:a16="http://schemas.microsoft.com/office/drawing/2014/main" id="{408135A8-53D6-4588-FF97-9811111FC3EE}"/>
              </a:ext>
            </a:extLst>
          </p:cNvPr>
          <p:cNvSpPr/>
          <p:nvPr/>
        </p:nvSpPr>
        <p:spPr>
          <a:xfrm>
            <a:off x="1261423" y="4485380"/>
            <a:ext cx="166444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2009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37048180-5BF5-C306-045C-2DDB48E9D402}"/>
              </a:ext>
            </a:extLst>
          </p:cNvPr>
          <p:cNvSpPr/>
          <p:nvPr/>
        </p:nvSpPr>
        <p:spPr>
          <a:xfrm>
            <a:off x="1267189" y="4173472"/>
            <a:ext cx="1416737" cy="1260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(30 Gy)  </a:t>
            </a: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47DDE65B-9593-CF4B-8E43-6FE3327FEBEA}"/>
              </a:ext>
            </a:extLst>
          </p:cNvPr>
          <p:cNvSpPr/>
          <p:nvPr/>
        </p:nvSpPr>
        <p:spPr>
          <a:xfrm>
            <a:off x="1262769" y="4333541"/>
            <a:ext cx="839213" cy="145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52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81" name="Gewinkelte Verbindung 13">
            <a:extLst>
              <a:ext uri="{FF2B5EF4-FFF2-40B4-BE49-F238E27FC236}">
                <a16:creationId xmlns:a16="http://schemas.microsoft.com/office/drawing/2014/main" id="{9146D24A-207E-EE53-C72E-B068955FA4FD}"/>
              </a:ext>
            </a:extLst>
          </p:cNvPr>
          <p:cNvCxnSpPr>
            <a:cxnSpLocks/>
          </p:cNvCxnSpPr>
          <p:nvPr/>
        </p:nvCxnSpPr>
        <p:spPr>
          <a:xfrm rot="16200000" flipH="1">
            <a:off x="905636" y="4221181"/>
            <a:ext cx="513926" cy="194472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hteck 81">
            <a:extLst>
              <a:ext uri="{FF2B5EF4-FFF2-40B4-BE49-F238E27FC236}">
                <a16:creationId xmlns:a16="http://schemas.microsoft.com/office/drawing/2014/main" id="{E77F19B4-06C6-AB7E-BBF2-2C6CD30198AA}"/>
              </a:ext>
            </a:extLst>
          </p:cNvPr>
          <p:cNvSpPr/>
          <p:nvPr/>
        </p:nvSpPr>
        <p:spPr>
          <a:xfrm>
            <a:off x="1061067" y="5388927"/>
            <a:ext cx="3559016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9098B085-A25D-4B54-8239-D15C359F5351}"/>
              </a:ext>
            </a:extLst>
          </p:cNvPr>
          <p:cNvSpPr/>
          <p:nvPr/>
        </p:nvSpPr>
        <p:spPr>
          <a:xfrm>
            <a:off x="2355751" y="6025787"/>
            <a:ext cx="1664440" cy="12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2014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40C7F5A6-0513-6227-2F4C-139267F27B54}"/>
              </a:ext>
            </a:extLst>
          </p:cNvPr>
          <p:cNvSpPr/>
          <p:nvPr/>
        </p:nvSpPr>
        <p:spPr>
          <a:xfrm>
            <a:off x="2366404" y="5710173"/>
            <a:ext cx="1489777" cy="143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 Gy), </a:t>
            </a: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7809F635-B538-DB71-AA35-2EE6D353EC3D}"/>
              </a:ext>
            </a:extLst>
          </p:cNvPr>
          <p:cNvSpPr/>
          <p:nvPr/>
        </p:nvSpPr>
        <p:spPr>
          <a:xfrm>
            <a:off x="2357097" y="5872297"/>
            <a:ext cx="825233" cy="13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86" name="Gewinkelte Verbindung 13">
            <a:extLst>
              <a:ext uri="{FF2B5EF4-FFF2-40B4-BE49-F238E27FC236}">
                <a16:creationId xmlns:a16="http://schemas.microsoft.com/office/drawing/2014/main" id="{22DD5E6B-DA40-B2D4-BD70-1D18BA18583A}"/>
              </a:ext>
            </a:extLst>
          </p:cNvPr>
          <p:cNvCxnSpPr>
            <a:cxnSpLocks/>
            <a:stCxn id="130" idx="2"/>
            <a:endCxn id="83" idx="1"/>
          </p:cNvCxnSpPr>
          <p:nvPr/>
        </p:nvCxnSpPr>
        <p:spPr>
          <a:xfrm rot="16200000" flipH="1">
            <a:off x="1992017" y="5723524"/>
            <a:ext cx="533184" cy="194283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F9557DCE-81C6-0381-192F-1D18AFC87764}"/>
              </a:ext>
            </a:extLst>
          </p:cNvPr>
          <p:cNvCxnSpPr/>
          <p:nvPr/>
        </p:nvCxnSpPr>
        <p:spPr>
          <a:xfrm>
            <a:off x="2162269" y="5939379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hteck 87">
            <a:extLst>
              <a:ext uri="{FF2B5EF4-FFF2-40B4-BE49-F238E27FC236}">
                <a16:creationId xmlns:a16="http://schemas.microsoft.com/office/drawing/2014/main" id="{AA5F5539-AAA3-FC9C-D4BE-75B27B98EBA7}"/>
              </a:ext>
            </a:extLst>
          </p:cNvPr>
          <p:cNvSpPr/>
          <p:nvPr/>
        </p:nvSpPr>
        <p:spPr>
          <a:xfrm>
            <a:off x="2357841" y="5540195"/>
            <a:ext cx="914386" cy="123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1EBEACC4-5426-5176-6EA7-39AB6AE9949A}"/>
              </a:ext>
            </a:extLst>
          </p:cNvPr>
          <p:cNvCxnSpPr>
            <a:cxnSpLocks/>
          </p:cNvCxnSpPr>
          <p:nvPr/>
        </p:nvCxnSpPr>
        <p:spPr>
          <a:xfrm>
            <a:off x="2260671" y="5515069"/>
            <a:ext cx="168" cy="8901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65744308-BEA7-C5EC-3C8C-A3524A70A8D9}"/>
              </a:ext>
            </a:extLst>
          </p:cNvPr>
          <p:cNvCxnSpPr/>
          <p:nvPr/>
        </p:nvCxnSpPr>
        <p:spPr>
          <a:xfrm>
            <a:off x="2162269" y="5784598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7BB78770-292C-1994-5ADC-8D58B535C9DC}"/>
              </a:ext>
            </a:extLst>
          </p:cNvPr>
          <p:cNvCxnSpPr/>
          <p:nvPr/>
        </p:nvCxnSpPr>
        <p:spPr>
          <a:xfrm flipV="1">
            <a:off x="2256794" y="5601701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26539AFF-C614-BED2-B4AF-F0C84E8A8E8D}"/>
              </a:ext>
            </a:extLst>
          </p:cNvPr>
          <p:cNvCxnSpPr/>
          <p:nvPr/>
        </p:nvCxnSpPr>
        <p:spPr>
          <a:xfrm>
            <a:off x="1066953" y="4407926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7E87BF77-8573-CF24-D0CC-FEFF630DC7E9}"/>
              </a:ext>
            </a:extLst>
          </p:cNvPr>
          <p:cNvCxnSpPr/>
          <p:nvPr/>
        </p:nvCxnSpPr>
        <p:spPr>
          <a:xfrm>
            <a:off x="1068906" y="4242278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winkelte Verbindung 13">
            <a:extLst>
              <a:ext uri="{FF2B5EF4-FFF2-40B4-BE49-F238E27FC236}">
                <a16:creationId xmlns:a16="http://schemas.microsoft.com/office/drawing/2014/main" id="{5EDBC0F0-65B3-42EE-F7DA-D7DE0C5BD9D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1466" y="5012012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winkelte Verbindung 13">
            <a:extLst>
              <a:ext uri="{FF2B5EF4-FFF2-40B4-BE49-F238E27FC236}">
                <a16:creationId xmlns:a16="http://schemas.microsoft.com/office/drawing/2014/main" id="{52236988-4FDA-E722-E5CD-720011D245B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977113" y="5102728"/>
            <a:ext cx="405821" cy="154030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A8275A2A-9D85-DBDA-616D-225CA9C23DCF}"/>
              </a:ext>
            </a:extLst>
          </p:cNvPr>
          <p:cNvCxnSpPr/>
          <p:nvPr/>
        </p:nvCxnSpPr>
        <p:spPr>
          <a:xfrm>
            <a:off x="2099231" y="5117924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610F1326-5301-CA7A-20C8-15C2A83A7D8D}"/>
              </a:ext>
            </a:extLst>
          </p:cNvPr>
          <p:cNvCxnSpPr/>
          <p:nvPr/>
        </p:nvCxnSpPr>
        <p:spPr>
          <a:xfrm flipV="1">
            <a:off x="1062129" y="5187697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AA9DB2CA-2F91-EED2-ABBF-B67FF245CEDE}"/>
              </a:ext>
            </a:extLst>
          </p:cNvPr>
          <p:cNvCxnSpPr/>
          <p:nvPr/>
        </p:nvCxnSpPr>
        <p:spPr>
          <a:xfrm>
            <a:off x="2099232" y="5240153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AFCB7C10-146B-C815-41AA-41BB5D89DB71}"/>
              </a:ext>
            </a:extLst>
          </p:cNvPr>
          <p:cNvCxnSpPr/>
          <p:nvPr/>
        </p:nvCxnSpPr>
        <p:spPr>
          <a:xfrm flipV="1">
            <a:off x="1065304" y="5038469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hteck 116">
            <a:extLst>
              <a:ext uri="{FF2B5EF4-FFF2-40B4-BE49-F238E27FC236}">
                <a16:creationId xmlns:a16="http://schemas.microsoft.com/office/drawing/2014/main" id="{06512F86-AAE7-107C-931D-D7E448999A75}"/>
              </a:ext>
            </a:extLst>
          </p:cNvPr>
          <p:cNvSpPr/>
          <p:nvPr/>
        </p:nvSpPr>
        <p:spPr>
          <a:xfrm>
            <a:off x="3956920" y="5358259"/>
            <a:ext cx="712780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2018</a:t>
            </a:r>
          </a:p>
        </p:txBody>
      </p:sp>
      <p:sp>
        <p:nvSpPr>
          <p:cNvPr id="130" name="Raute 129">
            <a:extLst>
              <a:ext uri="{FF2B5EF4-FFF2-40B4-BE49-F238E27FC236}">
                <a16:creationId xmlns:a16="http://schemas.microsoft.com/office/drawing/2014/main" id="{01AB0B37-3529-318C-700F-799BA782A69B}"/>
              </a:ext>
            </a:extLst>
          </p:cNvPr>
          <p:cNvSpPr/>
          <p:nvPr/>
        </p:nvSpPr>
        <p:spPr>
          <a:xfrm>
            <a:off x="2071468" y="5374074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CE33AE8E-4B6C-4756-A0A1-B4D60DF207CB}"/>
              </a:ext>
            </a:extLst>
          </p:cNvPr>
          <p:cNvSpPr/>
          <p:nvPr/>
        </p:nvSpPr>
        <p:spPr>
          <a:xfrm>
            <a:off x="2261828" y="5187817"/>
            <a:ext cx="1695808" cy="123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 Gy)</a:t>
            </a:r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9BC7550B-83F3-55E2-64EE-DED4F9067B5C}"/>
              </a:ext>
            </a:extLst>
          </p:cNvPr>
          <p:cNvSpPr/>
          <p:nvPr/>
        </p:nvSpPr>
        <p:spPr>
          <a:xfrm>
            <a:off x="2262115" y="4921229"/>
            <a:ext cx="2236336" cy="117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2014</a:t>
            </a:r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958579C8-011D-8E62-969C-505F5E672644}"/>
              </a:ext>
            </a:extLst>
          </p:cNvPr>
          <p:cNvSpPr/>
          <p:nvPr/>
        </p:nvSpPr>
        <p:spPr>
          <a:xfrm>
            <a:off x="2263516" y="5059993"/>
            <a:ext cx="700296" cy="12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76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8" name="Rechteck 167">
            <a:extLst>
              <a:ext uri="{FF2B5EF4-FFF2-40B4-BE49-F238E27FC236}">
                <a16:creationId xmlns:a16="http://schemas.microsoft.com/office/drawing/2014/main" id="{84948520-CDFB-EAA7-2858-6C860225F4E9}"/>
              </a:ext>
            </a:extLst>
          </p:cNvPr>
          <p:cNvSpPr/>
          <p:nvPr/>
        </p:nvSpPr>
        <p:spPr>
          <a:xfrm>
            <a:off x="1204743" y="720932"/>
            <a:ext cx="2685778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3DCRTx (35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900" dirty="0">
                <a:solidFill>
                  <a:schemeClr val="tx1"/>
                </a:solidFill>
              </a:rPr>
              <a:t>(</a:t>
            </a:r>
            <a:r>
              <a:rPr lang="it-IT" sz="900" dirty="0" err="1">
                <a:solidFill>
                  <a:schemeClr val="tx1"/>
                </a:solidFill>
              </a:rPr>
              <a:t>Avastin</a:t>
            </a:r>
            <a:r>
              <a:rPr lang="it-IT" sz="900" dirty="0">
                <a:solidFill>
                  <a:schemeClr val="tx1"/>
                </a:solidFill>
              </a:rPr>
              <a:t>/</a:t>
            </a:r>
            <a:r>
              <a:rPr lang="it-IT" sz="900" dirty="0" err="1">
                <a:solidFill>
                  <a:schemeClr val="tx1"/>
                </a:solidFill>
              </a:rPr>
              <a:t>Carboplatin</a:t>
            </a:r>
            <a:r>
              <a:rPr lang="it-IT" sz="900" dirty="0">
                <a:solidFill>
                  <a:schemeClr val="tx1"/>
                </a:solidFill>
              </a:rPr>
              <a:t>/</a:t>
            </a:r>
            <a:r>
              <a:rPr lang="it-IT" sz="900" dirty="0" err="1">
                <a:solidFill>
                  <a:schemeClr val="tx1"/>
                </a:solidFill>
              </a:rPr>
              <a:t>Taxotere</a:t>
            </a:r>
            <a:r>
              <a:rPr lang="it-IT" sz="900" dirty="0">
                <a:solidFill>
                  <a:schemeClr val="tx1"/>
                </a:solidFill>
              </a:rPr>
              <a:t>)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69" name="Rechteck 168">
            <a:extLst>
              <a:ext uri="{FF2B5EF4-FFF2-40B4-BE49-F238E27FC236}">
                <a16:creationId xmlns:a16="http://schemas.microsoft.com/office/drawing/2014/main" id="{DC3584AE-92D1-C193-C1BE-DB05E4B99A09}"/>
              </a:ext>
            </a:extLst>
          </p:cNvPr>
          <p:cNvSpPr/>
          <p:nvPr/>
        </p:nvSpPr>
        <p:spPr>
          <a:xfrm>
            <a:off x="1205094" y="576373"/>
            <a:ext cx="792000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71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0" name="Rechteck 169">
            <a:extLst>
              <a:ext uri="{FF2B5EF4-FFF2-40B4-BE49-F238E27FC236}">
                <a16:creationId xmlns:a16="http://schemas.microsoft.com/office/drawing/2014/main" id="{28F10B2B-6A9E-3CCC-1813-4A9F0BBA8291}"/>
              </a:ext>
            </a:extLst>
          </p:cNvPr>
          <p:cNvSpPr/>
          <p:nvPr/>
        </p:nvSpPr>
        <p:spPr>
          <a:xfrm>
            <a:off x="198224" y="967247"/>
            <a:ext cx="445849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1" name="Rechteck 170">
            <a:extLst>
              <a:ext uri="{FF2B5EF4-FFF2-40B4-BE49-F238E27FC236}">
                <a16:creationId xmlns:a16="http://schemas.microsoft.com/office/drawing/2014/main" id="{615B8D8F-CEDC-E3D8-A8BF-4A3149DEA6C7}"/>
              </a:ext>
            </a:extLst>
          </p:cNvPr>
          <p:cNvSpPr/>
          <p:nvPr/>
        </p:nvSpPr>
        <p:spPr>
          <a:xfrm>
            <a:off x="1061286" y="967247"/>
            <a:ext cx="3694860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Rechteck 171">
            <a:extLst>
              <a:ext uri="{FF2B5EF4-FFF2-40B4-BE49-F238E27FC236}">
                <a16:creationId xmlns:a16="http://schemas.microsoft.com/office/drawing/2014/main" id="{3E2EC0D5-369A-14B2-7D9F-339AE6F9F19C}"/>
              </a:ext>
            </a:extLst>
          </p:cNvPr>
          <p:cNvSpPr/>
          <p:nvPr/>
        </p:nvSpPr>
        <p:spPr>
          <a:xfrm>
            <a:off x="2524270" y="1390021"/>
            <a:ext cx="843497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73" name="Rechteck 172">
            <a:extLst>
              <a:ext uri="{FF2B5EF4-FFF2-40B4-BE49-F238E27FC236}">
                <a16:creationId xmlns:a16="http://schemas.microsoft.com/office/drawing/2014/main" id="{A1D027EF-29D9-EA7E-B456-8854B83C74B7}"/>
              </a:ext>
            </a:extLst>
          </p:cNvPr>
          <p:cNvSpPr/>
          <p:nvPr/>
        </p:nvSpPr>
        <p:spPr>
          <a:xfrm>
            <a:off x="2528051" y="1552976"/>
            <a:ext cx="2141649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2016</a:t>
            </a:r>
          </a:p>
        </p:txBody>
      </p:sp>
      <p:sp>
        <p:nvSpPr>
          <p:cNvPr id="174" name="Rechteck 173">
            <a:extLst>
              <a:ext uri="{FF2B5EF4-FFF2-40B4-BE49-F238E27FC236}">
                <a16:creationId xmlns:a16="http://schemas.microsoft.com/office/drawing/2014/main" id="{C6C23FD6-A33A-B653-92F5-BDC03F3398F7}"/>
              </a:ext>
            </a:extLst>
          </p:cNvPr>
          <p:cNvSpPr/>
          <p:nvPr/>
        </p:nvSpPr>
        <p:spPr>
          <a:xfrm>
            <a:off x="2524466" y="1222794"/>
            <a:ext cx="1460335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 Gy)</a:t>
            </a:r>
          </a:p>
        </p:txBody>
      </p:sp>
      <p:cxnSp>
        <p:nvCxnSpPr>
          <p:cNvPr id="175" name="Gerader Verbinder 174">
            <a:extLst>
              <a:ext uri="{FF2B5EF4-FFF2-40B4-BE49-F238E27FC236}">
                <a16:creationId xmlns:a16="http://schemas.microsoft.com/office/drawing/2014/main" id="{A930270D-9BF0-F3B5-568D-50ABE5C366C7}"/>
              </a:ext>
            </a:extLst>
          </p:cNvPr>
          <p:cNvCxnSpPr/>
          <p:nvPr/>
        </p:nvCxnSpPr>
        <p:spPr>
          <a:xfrm>
            <a:off x="2347992" y="1482817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rader Verbinder 175">
            <a:extLst>
              <a:ext uri="{FF2B5EF4-FFF2-40B4-BE49-F238E27FC236}">
                <a16:creationId xmlns:a16="http://schemas.microsoft.com/office/drawing/2014/main" id="{E6E7D8AD-D629-7CD0-C7D5-8A7DBF5321D5}"/>
              </a:ext>
            </a:extLst>
          </p:cNvPr>
          <p:cNvCxnSpPr/>
          <p:nvPr/>
        </p:nvCxnSpPr>
        <p:spPr>
          <a:xfrm>
            <a:off x="2348448" y="1315421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winkelte Verbindung 13">
            <a:extLst>
              <a:ext uri="{FF2B5EF4-FFF2-40B4-BE49-F238E27FC236}">
                <a16:creationId xmlns:a16="http://schemas.microsoft.com/office/drawing/2014/main" id="{E2A22FCC-457F-FFDA-74B0-48D6D760753D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75301" y="1274119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aute 177">
            <a:extLst>
              <a:ext uri="{FF2B5EF4-FFF2-40B4-BE49-F238E27FC236}">
                <a16:creationId xmlns:a16="http://schemas.microsoft.com/office/drawing/2014/main" id="{36A2AC6C-A4A6-6000-1006-C23BFEB70EC3}"/>
              </a:ext>
            </a:extLst>
          </p:cNvPr>
          <p:cNvSpPr/>
          <p:nvPr/>
        </p:nvSpPr>
        <p:spPr>
          <a:xfrm>
            <a:off x="2260149" y="941803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4F018001-9C01-FB81-EFBC-3B88D702C59B}"/>
              </a:ext>
            </a:extLst>
          </p:cNvPr>
          <p:cNvSpPr/>
          <p:nvPr/>
        </p:nvSpPr>
        <p:spPr>
          <a:xfrm>
            <a:off x="4093720" y="943968"/>
            <a:ext cx="617380" cy="178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2021</a:t>
            </a:r>
          </a:p>
        </p:txBody>
      </p:sp>
      <p:sp>
        <p:nvSpPr>
          <p:cNvPr id="180" name="Rechteck 179">
            <a:extLst>
              <a:ext uri="{FF2B5EF4-FFF2-40B4-BE49-F238E27FC236}">
                <a16:creationId xmlns:a16="http://schemas.microsoft.com/office/drawing/2014/main" id="{FE967DF6-8736-F6F2-65A1-30314A9C289D}"/>
              </a:ext>
            </a:extLst>
          </p:cNvPr>
          <p:cNvSpPr/>
          <p:nvPr/>
        </p:nvSpPr>
        <p:spPr>
          <a:xfrm>
            <a:off x="1209072" y="429577"/>
            <a:ext cx="2363607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2016</a:t>
            </a:r>
          </a:p>
        </p:txBody>
      </p:sp>
      <p:sp>
        <p:nvSpPr>
          <p:cNvPr id="181" name="Rechteck 180">
            <a:extLst>
              <a:ext uri="{FF2B5EF4-FFF2-40B4-BE49-F238E27FC236}">
                <a16:creationId xmlns:a16="http://schemas.microsoft.com/office/drawing/2014/main" id="{7BB1665E-CB49-3E93-5C42-8152D5754712}"/>
              </a:ext>
            </a:extLst>
          </p:cNvPr>
          <p:cNvSpPr/>
          <p:nvPr/>
        </p:nvSpPr>
        <p:spPr>
          <a:xfrm>
            <a:off x="1214664" y="295326"/>
            <a:ext cx="1641038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2016 </a:t>
            </a:r>
          </a:p>
        </p:txBody>
      </p:sp>
      <p:cxnSp>
        <p:nvCxnSpPr>
          <p:cNvPr id="182" name="Gewinkelte Verbindung 13">
            <a:extLst>
              <a:ext uri="{FF2B5EF4-FFF2-40B4-BE49-F238E27FC236}">
                <a16:creationId xmlns:a16="http://schemas.microsoft.com/office/drawing/2014/main" id="{D42115FC-13DC-F13C-2C0D-1D5480CBE27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2976" y="588321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Gewinkelte Verbindung 13">
            <a:extLst>
              <a:ext uri="{FF2B5EF4-FFF2-40B4-BE49-F238E27FC236}">
                <a16:creationId xmlns:a16="http://schemas.microsoft.com/office/drawing/2014/main" id="{C84438B0-FF63-4D50-50CA-4416C2A963A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00749" y="607821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Gerader Verbinder 183">
            <a:extLst>
              <a:ext uri="{FF2B5EF4-FFF2-40B4-BE49-F238E27FC236}">
                <a16:creationId xmlns:a16="http://schemas.microsoft.com/office/drawing/2014/main" id="{07D4829C-AEDA-6E6F-9E72-862F4279AA05}"/>
              </a:ext>
            </a:extLst>
          </p:cNvPr>
          <p:cNvCxnSpPr/>
          <p:nvPr/>
        </p:nvCxnSpPr>
        <p:spPr>
          <a:xfrm>
            <a:off x="1080503" y="678342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Gerader Verbinder 184">
            <a:extLst>
              <a:ext uri="{FF2B5EF4-FFF2-40B4-BE49-F238E27FC236}">
                <a16:creationId xmlns:a16="http://schemas.microsoft.com/office/drawing/2014/main" id="{D6B1D6E0-EE31-FB79-F315-10E0065E6E0F}"/>
              </a:ext>
            </a:extLst>
          </p:cNvPr>
          <p:cNvCxnSpPr/>
          <p:nvPr/>
        </p:nvCxnSpPr>
        <p:spPr>
          <a:xfrm flipV="1">
            <a:off x="1063639" y="809502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Gerader Verbinder 185">
            <a:extLst>
              <a:ext uri="{FF2B5EF4-FFF2-40B4-BE49-F238E27FC236}">
                <a16:creationId xmlns:a16="http://schemas.microsoft.com/office/drawing/2014/main" id="{E8EF5A11-C644-8185-9385-71B8353D5210}"/>
              </a:ext>
            </a:extLst>
          </p:cNvPr>
          <p:cNvCxnSpPr/>
          <p:nvPr/>
        </p:nvCxnSpPr>
        <p:spPr>
          <a:xfrm>
            <a:off x="1077328" y="827567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r Verbinder 186">
            <a:extLst>
              <a:ext uri="{FF2B5EF4-FFF2-40B4-BE49-F238E27FC236}">
                <a16:creationId xmlns:a16="http://schemas.microsoft.com/office/drawing/2014/main" id="{947E2E50-A5F8-9523-7ED9-7C9EF58445C7}"/>
              </a:ext>
            </a:extLst>
          </p:cNvPr>
          <p:cNvCxnSpPr/>
          <p:nvPr/>
        </p:nvCxnSpPr>
        <p:spPr>
          <a:xfrm flipV="1">
            <a:off x="1066814" y="660277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Rechteck 190">
            <a:extLst>
              <a:ext uri="{FF2B5EF4-FFF2-40B4-BE49-F238E27FC236}">
                <a16:creationId xmlns:a16="http://schemas.microsoft.com/office/drawing/2014/main" id="{2501D97A-B45E-4264-B959-AC6F3FB3D20C}"/>
              </a:ext>
            </a:extLst>
          </p:cNvPr>
          <p:cNvSpPr/>
          <p:nvPr/>
        </p:nvSpPr>
        <p:spPr>
          <a:xfrm>
            <a:off x="1195051" y="2224858"/>
            <a:ext cx="1466806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(Rituximab)</a:t>
            </a:r>
          </a:p>
        </p:txBody>
      </p:sp>
      <p:sp>
        <p:nvSpPr>
          <p:cNvPr id="192" name="Rechteck 191">
            <a:extLst>
              <a:ext uri="{FF2B5EF4-FFF2-40B4-BE49-F238E27FC236}">
                <a16:creationId xmlns:a16="http://schemas.microsoft.com/office/drawing/2014/main" id="{051C0F64-B068-1993-16FE-5A5AE5AC2CE3}"/>
              </a:ext>
            </a:extLst>
          </p:cNvPr>
          <p:cNvSpPr/>
          <p:nvPr/>
        </p:nvSpPr>
        <p:spPr>
          <a:xfrm>
            <a:off x="1195051" y="2044816"/>
            <a:ext cx="792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83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93" name="Rechteck 192">
            <a:extLst>
              <a:ext uri="{FF2B5EF4-FFF2-40B4-BE49-F238E27FC236}">
                <a16:creationId xmlns:a16="http://schemas.microsoft.com/office/drawing/2014/main" id="{59AFE209-8AE7-A613-7207-7A7EB5D8C880}"/>
              </a:ext>
            </a:extLst>
          </p:cNvPr>
          <p:cNvSpPr/>
          <p:nvPr/>
        </p:nvSpPr>
        <p:spPr>
          <a:xfrm>
            <a:off x="180876" y="2401246"/>
            <a:ext cx="618895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94" name="Rechteck 193">
            <a:extLst>
              <a:ext uri="{FF2B5EF4-FFF2-40B4-BE49-F238E27FC236}">
                <a16:creationId xmlns:a16="http://schemas.microsoft.com/office/drawing/2014/main" id="{60BA9622-1779-3C95-D1FF-078B7084143D}"/>
              </a:ext>
            </a:extLst>
          </p:cNvPr>
          <p:cNvSpPr/>
          <p:nvPr/>
        </p:nvSpPr>
        <p:spPr>
          <a:xfrm>
            <a:off x="1210860" y="1817485"/>
            <a:ext cx="2178271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Renal </a:t>
            </a:r>
            <a:r>
              <a:rPr lang="de-DE" sz="1050" dirty="0" err="1">
                <a:solidFill>
                  <a:schemeClr val="tx1"/>
                </a:solidFill>
              </a:rPr>
              <a:t>Cell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Carcinoma</a:t>
            </a:r>
            <a:r>
              <a:rPr lang="de-DE" sz="1050" dirty="0">
                <a:solidFill>
                  <a:schemeClr val="tx1"/>
                </a:solidFill>
              </a:rPr>
              <a:t> 2015 </a:t>
            </a:r>
          </a:p>
        </p:txBody>
      </p:sp>
      <p:sp>
        <p:nvSpPr>
          <p:cNvPr id="195" name="Rechteck 194">
            <a:extLst>
              <a:ext uri="{FF2B5EF4-FFF2-40B4-BE49-F238E27FC236}">
                <a16:creationId xmlns:a16="http://schemas.microsoft.com/office/drawing/2014/main" id="{A9FC6588-3DE5-BF55-4D5C-D87048D165D0}"/>
              </a:ext>
            </a:extLst>
          </p:cNvPr>
          <p:cNvSpPr/>
          <p:nvPr/>
        </p:nvSpPr>
        <p:spPr>
          <a:xfrm>
            <a:off x="1221698" y="3001532"/>
            <a:ext cx="1628822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2015 </a:t>
            </a:r>
          </a:p>
        </p:txBody>
      </p:sp>
      <p:sp>
        <p:nvSpPr>
          <p:cNvPr id="196" name="Rechteck 195">
            <a:extLst>
              <a:ext uri="{FF2B5EF4-FFF2-40B4-BE49-F238E27FC236}">
                <a16:creationId xmlns:a16="http://schemas.microsoft.com/office/drawing/2014/main" id="{0073A46D-51CB-75D5-FCFF-5B888A0A64F6}"/>
              </a:ext>
            </a:extLst>
          </p:cNvPr>
          <p:cNvSpPr/>
          <p:nvPr/>
        </p:nvSpPr>
        <p:spPr>
          <a:xfrm>
            <a:off x="1217191" y="2830503"/>
            <a:ext cx="798563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83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97" name="Rechteck 196">
            <a:extLst>
              <a:ext uri="{FF2B5EF4-FFF2-40B4-BE49-F238E27FC236}">
                <a16:creationId xmlns:a16="http://schemas.microsoft.com/office/drawing/2014/main" id="{D21F491E-2585-BC15-EAAE-ED9CE1A19196}"/>
              </a:ext>
            </a:extLst>
          </p:cNvPr>
          <p:cNvSpPr/>
          <p:nvPr/>
        </p:nvSpPr>
        <p:spPr>
          <a:xfrm>
            <a:off x="1222432" y="2675576"/>
            <a:ext cx="1101592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cxnSp>
        <p:nvCxnSpPr>
          <p:cNvPr id="198" name="Gewinkelte Verbindung 13">
            <a:extLst>
              <a:ext uri="{FF2B5EF4-FFF2-40B4-BE49-F238E27FC236}">
                <a16:creationId xmlns:a16="http://schemas.microsoft.com/office/drawing/2014/main" id="{B1EFD297-C2C3-A651-B6EA-9A38D010F50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6263" y="2091254"/>
            <a:ext cx="527931" cy="180413"/>
          </a:xfrm>
          <a:prstGeom prst="bentConnector2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Gerader Verbinder 198">
            <a:extLst>
              <a:ext uri="{FF2B5EF4-FFF2-40B4-BE49-F238E27FC236}">
                <a16:creationId xmlns:a16="http://schemas.microsoft.com/office/drawing/2014/main" id="{06A4BCBB-3369-1EF4-2B34-79F7B9B08F80}"/>
              </a:ext>
            </a:extLst>
          </p:cNvPr>
          <p:cNvCxnSpPr/>
          <p:nvPr/>
        </p:nvCxnSpPr>
        <p:spPr>
          <a:xfrm flipV="1">
            <a:off x="1060163" y="2144450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Gerader Verbinder 199">
            <a:extLst>
              <a:ext uri="{FF2B5EF4-FFF2-40B4-BE49-F238E27FC236}">
                <a16:creationId xmlns:a16="http://schemas.microsoft.com/office/drawing/2014/main" id="{536A8C13-6B43-709A-94D6-DEDDE9258336}"/>
              </a:ext>
            </a:extLst>
          </p:cNvPr>
          <p:cNvCxnSpPr/>
          <p:nvPr/>
        </p:nvCxnSpPr>
        <p:spPr>
          <a:xfrm flipV="1">
            <a:off x="1060217" y="2314220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Gerader Verbinder 200">
            <a:extLst>
              <a:ext uri="{FF2B5EF4-FFF2-40B4-BE49-F238E27FC236}">
                <a16:creationId xmlns:a16="http://schemas.microsoft.com/office/drawing/2014/main" id="{2ADC9EAD-CB1B-398F-2FF2-5BB5BA61A3D3}"/>
              </a:ext>
            </a:extLst>
          </p:cNvPr>
          <p:cNvCxnSpPr/>
          <p:nvPr/>
        </p:nvCxnSpPr>
        <p:spPr>
          <a:xfrm>
            <a:off x="1061677" y="2921589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Gerader Verbinder 201">
            <a:extLst>
              <a:ext uri="{FF2B5EF4-FFF2-40B4-BE49-F238E27FC236}">
                <a16:creationId xmlns:a16="http://schemas.microsoft.com/office/drawing/2014/main" id="{85224775-51E1-4501-BA44-D2875B151E50}"/>
              </a:ext>
            </a:extLst>
          </p:cNvPr>
          <p:cNvCxnSpPr/>
          <p:nvPr/>
        </p:nvCxnSpPr>
        <p:spPr>
          <a:xfrm>
            <a:off x="1062133" y="2758956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Gewinkelte Verbindung 13">
            <a:extLst>
              <a:ext uri="{FF2B5EF4-FFF2-40B4-BE49-F238E27FC236}">
                <a16:creationId xmlns:a16="http://schemas.microsoft.com/office/drawing/2014/main" id="{AE2E3EEF-DF1D-FC10-2434-BCDF53D8A00A}"/>
              </a:ext>
            </a:extLst>
          </p:cNvPr>
          <p:cNvCxnSpPr>
            <a:cxnSpLocks/>
          </p:cNvCxnSpPr>
          <p:nvPr/>
        </p:nvCxnSpPr>
        <p:spPr>
          <a:xfrm rot="16200000" flipH="1">
            <a:off x="890575" y="2722418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Rechteck 203">
            <a:extLst>
              <a:ext uri="{FF2B5EF4-FFF2-40B4-BE49-F238E27FC236}">
                <a16:creationId xmlns:a16="http://schemas.microsoft.com/office/drawing/2014/main" id="{B0270719-7043-50E6-407C-BD6FEC5EFE17}"/>
              </a:ext>
            </a:extLst>
          </p:cNvPr>
          <p:cNvSpPr/>
          <p:nvPr/>
        </p:nvSpPr>
        <p:spPr>
          <a:xfrm>
            <a:off x="1053703" y="2448265"/>
            <a:ext cx="3156718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Rechteck 204">
            <a:extLst>
              <a:ext uri="{FF2B5EF4-FFF2-40B4-BE49-F238E27FC236}">
                <a16:creationId xmlns:a16="http://schemas.microsoft.com/office/drawing/2014/main" id="{56D4A3FA-EE4D-7F6B-5D90-D0B06E9F883C}"/>
              </a:ext>
            </a:extLst>
          </p:cNvPr>
          <p:cNvSpPr/>
          <p:nvPr/>
        </p:nvSpPr>
        <p:spPr>
          <a:xfrm>
            <a:off x="3521442" y="2438449"/>
            <a:ext cx="674620" cy="156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2020</a:t>
            </a:r>
          </a:p>
        </p:txBody>
      </p:sp>
      <p:sp>
        <p:nvSpPr>
          <p:cNvPr id="206" name="Raute 205">
            <a:extLst>
              <a:ext uri="{FF2B5EF4-FFF2-40B4-BE49-F238E27FC236}">
                <a16:creationId xmlns:a16="http://schemas.microsoft.com/office/drawing/2014/main" id="{386D8520-1E29-0FF9-543B-2AC9BB05AE71}"/>
              </a:ext>
            </a:extLst>
          </p:cNvPr>
          <p:cNvSpPr/>
          <p:nvPr/>
        </p:nvSpPr>
        <p:spPr>
          <a:xfrm>
            <a:off x="966624" y="2409561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207" name="Rechteck 206">
            <a:extLst>
              <a:ext uri="{FF2B5EF4-FFF2-40B4-BE49-F238E27FC236}">
                <a16:creationId xmlns:a16="http://schemas.microsoft.com/office/drawing/2014/main" id="{736A3FEE-C1BE-8A7A-ACC2-4862BF734F3C}"/>
              </a:ext>
            </a:extLst>
          </p:cNvPr>
          <p:cNvSpPr/>
          <p:nvPr/>
        </p:nvSpPr>
        <p:spPr>
          <a:xfrm>
            <a:off x="178755" y="3903622"/>
            <a:ext cx="445849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♀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208" name="Gewinkelte Verbindung 13">
            <a:extLst>
              <a:ext uri="{FF2B5EF4-FFF2-40B4-BE49-F238E27FC236}">
                <a16:creationId xmlns:a16="http://schemas.microsoft.com/office/drawing/2014/main" id="{01EAA95B-60DA-9C56-408E-32A07F75A16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1117" y="3540340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Gewinkelte Verbindung 13">
            <a:extLst>
              <a:ext uri="{FF2B5EF4-FFF2-40B4-BE49-F238E27FC236}">
                <a16:creationId xmlns:a16="http://schemas.microsoft.com/office/drawing/2014/main" id="{214C712E-7737-47D9-577F-85155CA3DD6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8890" y="3559840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Gerader Verbinder 209">
            <a:extLst>
              <a:ext uri="{FF2B5EF4-FFF2-40B4-BE49-F238E27FC236}">
                <a16:creationId xmlns:a16="http://schemas.microsoft.com/office/drawing/2014/main" id="{3432770E-7351-AA65-708F-23D6A8D0086E}"/>
              </a:ext>
            </a:extLst>
          </p:cNvPr>
          <p:cNvCxnSpPr/>
          <p:nvPr/>
        </p:nvCxnSpPr>
        <p:spPr>
          <a:xfrm>
            <a:off x="1078644" y="3630361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Gerader Verbinder 210">
            <a:extLst>
              <a:ext uri="{FF2B5EF4-FFF2-40B4-BE49-F238E27FC236}">
                <a16:creationId xmlns:a16="http://schemas.microsoft.com/office/drawing/2014/main" id="{74BDF6D2-8A4D-4127-7646-E60D497C910D}"/>
              </a:ext>
            </a:extLst>
          </p:cNvPr>
          <p:cNvCxnSpPr/>
          <p:nvPr/>
        </p:nvCxnSpPr>
        <p:spPr>
          <a:xfrm flipV="1">
            <a:off x="1061780" y="3761521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Gerader Verbinder 211">
            <a:extLst>
              <a:ext uri="{FF2B5EF4-FFF2-40B4-BE49-F238E27FC236}">
                <a16:creationId xmlns:a16="http://schemas.microsoft.com/office/drawing/2014/main" id="{42080375-2D97-3500-15D9-6C0D2713056B}"/>
              </a:ext>
            </a:extLst>
          </p:cNvPr>
          <p:cNvCxnSpPr/>
          <p:nvPr/>
        </p:nvCxnSpPr>
        <p:spPr>
          <a:xfrm>
            <a:off x="1075469" y="3779586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Gerader Verbinder 212">
            <a:extLst>
              <a:ext uri="{FF2B5EF4-FFF2-40B4-BE49-F238E27FC236}">
                <a16:creationId xmlns:a16="http://schemas.microsoft.com/office/drawing/2014/main" id="{F7C1E609-5EE7-A5B4-2879-36EDA92E5E71}"/>
              </a:ext>
            </a:extLst>
          </p:cNvPr>
          <p:cNvCxnSpPr/>
          <p:nvPr/>
        </p:nvCxnSpPr>
        <p:spPr>
          <a:xfrm flipV="1">
            <a:off x="1064955" y="3612296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aute 115">
            <a:extLst>
              <a:ext uri="{FF2B5EF4-FFF2-40B4-BE49-F238E27FC236}">
                <a16:creationId xmlns:a16="http://schemas.microsoft.com/office/drawing/2014/main" id="{5FA6C143-2F50-2860-1C9A-85DFB5E0FC2A}"/>
              </a:ext>
            </a:extLst>
          </p:cNvPr>
          <p:cNvSpPr/>
          <p:nvPr/>
        </p:nvSpPr>
        <p:spPr>
          <a:xfrm>
            <a:off x="976951" y="3903622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214" name="Rechteck 213">
            <a:extLst>
              <a:ext uri="{FF2B5EF4-FFF2-40B4-BE49-F238E27FC236}">
                <a16:creationId xmlns:a16="http://schemas.microsoft.com/office/drawing/2014/main" id="{50A2B09D-360F-6280-C576-9168358AA926}"/>
              </a:ext>
            </a:extLst>
          </p:cNvPr>
          <p:cNvSpPr/>
          <p:nvPr/>
        </p:nvSpPr>
        <p:spPr>
          <a:xfrm>
            <a:off x="1246293" y="5138209"/>
            <a:ext cx="557347" cy="1531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endParaRPr lang="de-DE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702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Rechteck 156">
            <a:extLst>
              <a:ext uri="{FF2B5EF4-FFF2-40B4-BE49-F238E27FC236}">
                <a16:creationId xmlns:a16="http://schemas.microsoft.com/office/drawing/2014/main" id="{6682E9F5-CE6E-1A70-78CE-4B9C09406AF0}"/>
              </a:ext>
            </a:extLst>
          </p:cNvPr>
          <p:cNvSpPr/>
          <p:nvPr/>
        </p:nvSpPr>
        <p:spPr>
          <a:xfrm>
            <a:off x="86380" y="1757244"/>
            <a:ext cx="11986566" cy="147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200231-4DD5-B97B-AC97-2F51D5E0E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6C7DBB7-5EE9-CF9E-3C48-1756C2983DDF}"/>
              </a:ext>
            </a:extLst>
          </p:cNvPr>
          <p:cNvSpPr/>
          <p:nvPr/>
        </p:nvSpPr>
        <p:spPr>
          <a:xfrm>
            <a:off x="91832" y="281221"/>
            <a:ext cx="11986566" cy="1476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89ED523-8383-9040-AE23-F5A9DCE9D770}"/>
              </a:ext>
            </a:extLst>
          </p:cNvPr>
          <p:cNvSpPr/>
          <p:nvPr/>
        </p:nvSpPr>
        <p:spPr>
          <a:xfrm>
            <a:off x="91832" y="4706878"/>
            <a:ext cx="11986566" cy="147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3B15D91-D5D5-5A57-DDD9-A71B17C08909}"/>
              </a:ext>
            </a:extLst>
          </p:cNvPr>
          <p:cNvSpPr/>
          <p:nvPr/>
        </p:nvSpPr>
        <p:spPr>
          <a:xfrm>
            <a:off x="92245" y="3224524"/>
            <a:ext cx="11985173" cy="1483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2B002C5C-8978-29D1-5CE8-81A1FE5F22EC}"/>
              </a:ext>
            </a:extLst>
          </p:cNvPr>
          <p:cNvCxnSpPr/>
          <p:nvPr/>
        </p:nvCxnSpPr>
        <p:spPr>
          <a:xfrm>
            <a:off x="1701626" y="28615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CA2E9FFF-648D-B86A-1BEB-606EF5D49A2E}"/>
              </a:ext>
            </a:extLst>
          </p:cNvPr>
          <p:cNvCxnSpPr/>
          <p:nvPr/>
        </p:nvCxnSpPr>
        <p:spPr>
          <a:xfrm>
            <a:off x="2352588" y="28451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4D997FB8-95BF-BCA7-6B76-DDC79F1F6F73}"/>
              </a:ext>
            </a:extLst>
          </p:cNvPr>
          <p:cNvCxnSpPr/>
          <p:nvPr/>
        </p:nvCxnSpPr>
        <p:spPr>
          <a:xfrm>
            <a:off x="2999542" y="28305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5053F158-4300-73C7-E31E-1DBE32783AC1}"/>
              </a:ext>
            </a:extLst>
          </p:cNvPr>
          <p:cNvCxnSpPr/>
          <p:nvPr/>
        </p:nvCxnSpPr>
        <p:spPr>
          <a:xfrm>
            <a:off x="3647115" y="2825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56F0EB43-2DE8-B495-FBE6-81AFA297B102}"/>
              </a:ext>
            </a:extLst>
          </p:cNvPr>
          <p:cNvCxnSpPr/>
          <p:nvPr/>
        </p:nvCxnSpPr>
        <p:spPr>
          <a:xfrm>
            <a:off x="4944231" y="282210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9485C5CB-AF96-6BA5-9A6D-9B026427303A}"/>
              </a:ext>
            </a:extLst>
          </p:cNvPr>
          <p:cNvCxnSpPr/>
          <p:nvPr/>
        </p:nvCxnSpPr>
        <p:spPr>
          <a:xfrm>
            <a:off x="5592042" y="28376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C3FB92A3-3B4C-6C5B-0634-47BB9996DBAF}"/>
              </a:ext>
            </a:extLst>
          </p:cNvPr>
          <p:cNvCxnSpPr/>
          <p:nvPr/>
        </p:nvCxnSpPr>
        <p:spPr>
          <a:xfrm>
            <a:off x="6239068" y="283811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CC7CF3E5-9D8F-D3AF-4DEA-A884E64331DA}"/>
              </a:ext>
            </a:extLst>
          </p:cNvPr>
          <p:cNvCxnSpPr/>
          <p:nvPr/>
        </p:nvCxnSpPr>
        <p:spPr>
          <a:xfrm>
            <a:off x="6889814" y="28077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722752E8-1AD0-F2D9-2A37-EB10F9A8B434}"/>
              </a:ext>
            </a:extLst>
          </p:cNvPr>
          <p:cNvCxnSpPr/>
          <p:nvPr/>
        </p:nvCxnSpPr>
        <p:spPr>
          <a:xfrm>
            <a:off x="7536008" y="283533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A90641A8-2846-A212-F8AD-FCC4EEBCCCD6}"/>
              </a:ext>
            </a:extLst>
          </p:cNvPr>
          <p:cNvCxnSpPr/>
          <p:nvPr/>
        </p:nvCxnSpPr>
        <p:spPr>
          <a:xfrm>
            <a:off x="8184556" y="284082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C768195-490F-156A-6B7F-100149BF7916}"/>
              </a:ext>
            </a:extLst>
          </p:cNvPr>
          <p:cNvCxnSpPr/>
          <p:nvPr/>
        </p:nvCxnSpPr>
        <p:spPr>
          <a:xfrm>
            <a:off x="8832276" y="282917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6F3B6882-734D-BB19-5857-D4BA55C31A4A}"/>
              </a:ext>
            </a:extLst>
          </p:cNvPr>
          <p:cNvCxnSpPr/>
          <p:nvPr/>
        </p:nvCxnSpPr>
        <p:spPr>
          <a:xfrm>
            <a:off x="9480848" y="283289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C743E136-85ED-E1CA-D911-13FBBF431EDD}"/>
              </a:ext>
            </a:extLst>
          </p:cNvPr>
          <p:cNvCxnSpPr/>
          <p:nvPr/>
        </p:nvCxnSpPr>
        <p:spPr>
          <a:xfrm>
            <a:off x="10127743" y="28383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4A8323DF-8555-A669-6363-89B9D7A1E48A}"/>
              </a:ext>
            </a:extLst>
          </p:cNvPr>
          <p:cNvCxnSpPr/>
          <p:nvPr/>
        </p:nvCxnSpPr>
        <p:spPr>
          <a:xfrm>
            <a:off x="10778633" y="284354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228AAFD-06F8-4CBB-F8FF-6F7F2958D3AD}"/>
              </a:ext>
            </a:extLst>
          </p:cNvPr>
          <p:cNvCxnSpPr/>
          <p:nvPr/>
        </p:nvCxnSpPr>
        <p:spPr>
          <a:xfrm>
            <a:off x="11424791" y="28410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09CC0DAE-8DDD-463E-F025-61DE517792C1}"/>
              </a:ext>
            </a:extLst>
          </p:cNvPr>
          <p:cNvCxnSpPr/>
          <p:nvPr/>
        </p:nvCxnSpPr>
        <p:spPr>
          <a:xfrm>
            <a:off x="12072946" y="277495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AF310E1B-3189-350B-1BE1-EFD59EBFEF9B}"/>
              </a:ext>
            </a:extLst>
          </p:cNvPr>
          <p:cNvCxnSpPr/>
          <p:nvPr/>
        </p:nvCxnSpPr>
        <p:spPr>
          <a:xfrm>
            <a:off x="4294812" y="281588"/>
            <a:ext cx="0" cy="60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B0D28253-E4F8-6030-F7EA-870933BB328C}"/>
              </a:ext>
            </a:extLst>
          </p:cNvPr>
          <p:cNvSpPr/>
          <p:nvPr/>
        </p:nvSpPr>
        <p:spPr>
          <a:xfrm>
            <a:off x="5801598" y="6571970"/>
            <a:ext cx="1412793" cy="235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Years</a:t>
            </a:r>
            <a:r>
              <a:rPr lang="de-DE" sz="1050" dirty="0">
                <a:solidFill>
                  <a:schemeClr val="tx1"/>
                </a:solidFill>
              </a:rPr>
              <a:t> after </a:t>
            </a:r>
            <a:r>
              <a:rPr lang="de-DE" sz="1050" dirty="0" err="1">
                <a:solidFill>
                  <a:schemeClr val="tx1"/>
                </a:solidFill>
              </a:rPr>
              <a:t>diagnosis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FC63941-4493-6886-E12E-ECB320A75177}"/>
              </a:ext>
            </a:extLst>
          </p:cNvPr>
          <p:cNvSpPr txBox="1"/>
          <p:nvPr/>
        </p:nvSpPr>
        <p:spPr>
          <a:xfrm>
            <a:off x="2261914" y="6375536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2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FCD79B17-824C-3E5C-9938-66B86F76C7E2}"/>
              </a:ext>
            </a:extLst>
          </p:cNvPr>
          <p:cNvSpPr txBox="1"/>
          <p:nvPr/>
        </p:nvSpPr>
        <p:spPr>
          <a:xfrm>
            <a:off x="2909818" y="637780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3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A42E2FF0-B683-CB00-12C8-02D6353068EC}"/>
              </a:ext>
            </a:extLst>
          </p:cNvPr>
          <p:cNvSpPr txBox="1"/>
          <p:nvPr/>
        </p:nvSpPr>
        <p:spPr>
          <a:xfrm>
            <a:off x="3557323" y="637613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4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442C98B5-87E3-E03B-A4D3-F556CB2AF46D}"/>
              </a:ext>
            </a:extLst>
          </p:cNvPr>
          <p:cNvSpPr txBox="1"/>
          <p:nvPr/>
        </p:nvSpPr>
        <p:spPr>
          <a:xfrm>
            <a:off x="4206883" y="637366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5</a:t>
            </a: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FC8AD025-2571-A940-657A-BECC42099A95}"/>
              </a:ext>
            </a:extLst>
          </p:cNvPr>
          <p:cNvCxnSpPr>
            <a:cxnSpLocks/>
          </p:cNvCxnSpPr>
          <p:nvPr/>
        </p:nvCxnSpPr>
        <p:spPr>
          <a:xfrm flipH="1">
            <a:off x="1055997" y="281700"/>
            <a:ext cx="4834" cy="602623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CB25061B-C8FD-B36A-9314-2B6D3C38124F}"/>
              </a:ext>
            </a:extLst>
          </p:cNvPr>
          <p:cNvSpPr txBox="1"/>
          <p:nvPr/>
        </p:nvSpPr>
        <p:spPr>
          <a:xfrm>
            <a:off x="5499557" y="637668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7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2F88FBBC-8869-FC81-E480-CDCFAFED998F}"/>
              </a:ext>
            </a:extLst>
          </p:cNvPr>
          <p:cNvSpPr txBox="1"/>
          <p:nvPr/>
        </p:nvSpPr>
        <p:spPr>
          <a:xfrm>
            <a:off x="6148848" y="637624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8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0EE911F6-B5B9-F15F-644E-E02B4D92EC5D}"/>
              </a:ext>
            </a:extLst>
          </p:cNvPr>
          <p:cNvSpPr txBox="1"/>
          <p:nvPr/>
        </p:nvSpPr>
        <p:spPr>
          <a:xfrm>
            <a:off x="6800472" y="6377000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9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7725F11-6578-F79C-9552-4EAEEC23CF7A}"/>
              </a:ext>
            </a:extLst>
          </p:cNvPr>
          <p:cNvSpPr txBox="1"/>
          <p:nvPr/>
        </p:nvSpPr>
        <p:spPr>
          <a:xfrm>
            <a:off x="7445998" y="637576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10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60210C8-AD34-A64E-AC02-1AF0C734DF15}"/>
              </a:ext>
            </a:extLst>
          </p:cNvPr>
          <p:cNvSpPr txBox="1"/>
          <p:nvPr/>
        </p:nvSpPr>
        <p:spPr>
          <a:xfrm>
            <a:off x="4851409" y="6376641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6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DA87630B-3D4B-F39D-604A-1489153F44D6}"/>
              </a:ext>
            </a:extLst>
          </p:cNvPr>
          <p:cNvSpPr txBox="1"/>
          <p:nvPr/>
        </p:nvSpPr>
        <p:spPr>
          <a:xfrm>
            <a:off x="8096277" y="637636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11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BAE02A1-3C20-AF85-6D74-2D43E789CB67}"/>
              </a:ext>
            </a:extLst>
          </p:cNvPr>
          <p:cNvSpPr txBox="1"/>
          <p:nvPr/>
        </p:nvSpPr>
        <p:spPr>
          <a:xfrm>
            <a:off x="8742395" y="6377145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EED1976-D2ED-2CFD-5196-994ED3A94AA0}"/>
              </a:ext>
            </a:extLst>
          </p:cNvPr>
          <p:cNvSpPr txBox="1"/>
          <p:nvPr/>
        </p:nvSpPr>
        <p:spPr>
          <a:xfrm>
            <a:off x="9388168" y="6376232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13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BD3B110-A60D-18BB-14C6-BDAECBA88B66}"/>
              </a:ext>
            </a:extLst>
          </p:cNvPr>
          <p:cNvSpPr txBox="1"/>
          <p:nvPr/>
        </p:nvSpPr>
        <p:spPr>
          <a:xfrm>
            <a:off x="10035766" y="637761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14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1BA0D9B0-1BB2-E641-780B-39331C604316}"/>
              </a:ext>
            </a:extLst>
          </p:cNvPr>
          <p:cNvSpPr txBox="1"/>
          <p:nvPr/>
        </p:nvSpPr>
        <p:spPr>
          <a:xfrm>
            <a:off x="10689120" y="637570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15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1DEB170D-1FE4-6D38-9151-3A17A9D2D062}"/>
              </a:ext>
            </a:extLst>
          </p:cNvPr>
          <p:cNvSpPr/>
          <p:nvPr/>
        </p:nvSpPr>
        <p:spPr>
          <a:xfrm>
            <a:off x="1260824" y="3270179"/>
            <a:ext cx="1670983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2014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46B98437-8B2E-B165-3FCE-3B605EF39E31}"/>
              </a:ext>
            </a:extLst>
          </p:cNvPr>
          <p:cNvSpPr/>
          <p:nvPr/>
        </p:nvSpPr>
        <p:spPr>
          <a:xfrm>
            <a:off x="1260969" y="3432025"/>
            <a:ext cx="835065" cy="144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76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F514B9EA-5A54-D609-A1FA-38ED6D135874}"/>
              </a:ext>
            </a:extLst>
          </p:cNvPr>
          <p:cNvSpPr/>
          <p:nvPr/>
        </p:nvSpPr>
        <p:spPr>
          <a:xfrm>
            <a:off x="1260469" y="3572371"/>
            <a:ext cx="1926435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IMRTx</a:t>
            </a:r>
            <a:r>
              <a:rPr lang="de-DE" sz="1050" dirty="0">
                <a:solidFill>
                  <a:schemeClr val="tx1"/>
                </a:solidFill>
              </a:rPr>
              <a:t> (60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(Carboplatin)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6F137A1B-1EE5-D1C6-0EBA-4AF2FB277FCA}"/>
              </a:ext>
            </a:extLst>
          </p:cNvPr>
          <p:cNvSpPr/>
          <p:nvPr/>
        </p:nvSpPr>
        <p:spPr>
          <a:xfrm>
            <a:off x="163888" y="3908568"/>
            <a:ext cx="445229" cy="18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46" name="Pfeil nach rechts 86">
            <a:extLst>
              <a:ext uri="{FF2B5EF4-FFF2-40B4-BE49-F238E27FC236}">
                <a16:creationId xmlns:a16="http://schemas.microsoft.com/office/drawing/2014/main" id="{60E5219E-9ED3-08F2-999E-B161C1839B61}"/>
              </a:ext>
            </a:extLst>
          </p:cNvPr>
          <p:cNvSpPr/>
          <p:nvPr/>
        </p:nvSpPr>
        <p:spPr>
          <a:xfrm>
            <a:off x="1057671" y="3859431"/>
            <a:ext cx="5384126" cy="252000"/>
          </a:xfrm>
          <a:prstGeom prst="rightArrow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1485CB8A-2E61-788B-DFCB-9E3359A2F04D}"/>
              </a:ext>
            </a:extLst>
          </p:cNvPr>
          <p:cNvSpPr txBox="1"/>
          <p:nvPr/>
        </p:nvSpPr>
        <p:spPr>
          <a:xfrm>
            <a:off x="966372" y="6367373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0</a:t>
            </a:r>
          </a:p>
          <a:p>
            <a:pPr algn="ctr"/>
            <a:endParaRPr lang="de-DE" sz="14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EF99E463-611E-5842-BA4B-728BAEF3B14C}"/>
              </a:ext>
            </a:extLst>
          </p:cNvPr>
          <p:cNvSpPr/>
          <p:nvPr/>
        </p:nvSpPr>
        <p:spPr>
          <a:xfrm>
            <a:off x="1250700" y="4869478"/>
            <a:ext cx="835954" cy="123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47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6E99044B-F68E-F0ED-1081-2F370930322C}"/>
              </a:ext>
            </a:extLst>
          </p:cNvPr>
          <p:cNvSpPr/>
          <p:nvPr/>
        </p:nvSpPr>
        <p:spPr>
          <a:xfrm>
            <a:off x="205217" y="5593034"/>
            <a:ext cx="555398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9BE6E0D3-141C-5168-9DE7-EF466DD86EA6}"/>
              </a:ext>
            </a:extLst>
          </p:cNvPr>
          <p:cNvSpPr txBox="1"/>
          <p:nvPr/>
        </p:nvSpPr>
        <p:spPr>
          <a:xfrm>
            <a:off x="1611622" y="6373412"/>
            <a:ext cx="180000" cy="1833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AC531E37-E527-4D56-EF4B-E42DA1A76C77}"/>
              </a:ext>
            </a:extLst>
          </p:cNvPr>
          <p:cNvSpPr txBox="1"/>
          <p:nvPr/>
        </p:nvSpPr>
        <p:spPr>
          <a:xfrm>
            <a:off x="11335249" y="6379099"/>
            <a:ext cx="180000" cy="180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 algn="ctr"/>
            <a:r>
              <a:rPr lang="de-DE" sz="1400" dirty="0"/>
              <a:t>16	</a:t>
            </a: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72ADF908-0174-C598-760B-B08F30A2BB8E}"/>
              </a:ext>
            </a:extLst>
          </p:cNvPr>
          <p:cNvSpPr/>
          <p:nvPr/>
        </p:nvSpPr>
        <p:spPr>
          <a:xfrm>
            <a:off x="1253662" y="4744425"/>
            <a:ext cx="1833204" cy="1332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Renal </a:t>
            </a:r>
            <a:r>
              <a:rPr lang="de-DE" sz="1050" dirty="0" err="1">
                <a:solidFill>
                  <a:schemeClr val="tx1"/>
                </a:solidFill>
              </a:rPr>
              <a:t>Cell</a:t>
            </a:r>
            <a:r>
              <a:rPr lang="de-DE" sz="1050" dirty="0">
                <a:solidFill>
                  <a:schemeClr val="tx1"/>
                </a:solidFill>
              </a:rPr>
              <a:t> Cancer 2013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745A66E4-4D17-6823-F3D7-AF19F2233790}"/>
              </a:ext>
            </a:extLst>
          </p:cNvPr>
          <p:cNvSpPr/>
          <p:nvPr/>
        </p:nvSpPr>
        <p:spPr>
          <a:xfrm>
            <a:off x="187591" y="5346873"/>
            <a:ext cx="41630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222A8002-8B12-008B-C172-A75E68EF99BD}"/>
              </a:ext>
            </a:extLst>
          </p:cNvPr>
          <p:cNvSpPr/>
          <p:nvPr/>
        </p:nvSpPr>
        <p:spPr>
          <a:xfrm>
            <a:off x="5008600" y="3897567"/>
            <a:ext cx="1312158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Lost </a:t>
            </a:r>
            <a:r>
              <a:rPr lang="de-DE" sz="1050" b="1" dirty="0" err="1">
                <a:solidFill>
                  <a:schemeClr val="tx1"/>
                </a:solidFill>
              </a:rPr>
              <a:t>to</a:t>
            </a:r>
            <a:r>
              <a:rPr lang="de-DE" sz="1050" b="1" dirty="0">
                <a:solidFill>
                  <a:schemeClr val="tx1"/>
                </a:solidFill>
              </a:rPr>
              <a:t> follow </a:t>
            </a:r>
            <a:r>
              <a:rPr lang="de-DE" sz="1050" b="1" dirty="0" err="1">
                <a:solidFill>
                  <a:schemeClr val="tx1"/>
                </a:solidFill>
              </a:rPr>
              <a:t>up</a:t>
            </a:r>
            <a:r>
              <a:rPr lang="de-DE" sz="1050" b="1" dirty="0">
                <a:solidFill>
                  <a:schemeClr val="tx1"/>
                </a:solidFill>
              </a:rPr>
              <a:t> 2022</a:t>
            </a:r>
          </a:p>
        </p:txBody>
      </p:sp>
      <p:pic>
        <p:nvPicPr>
          <p:cNvPr id="56" name="Picture 2" descr="pille  kostenlos Icon">
            <a:extLst>
              <a:ext uri="{FF2B5EF4-FFF2-40B4-BE49-F238E27FC236}">
                <a16:creationId xmlns:a16="http://schemas.microsoft.com/office/drawing/2014/main" id="{B0601DAA-659B-6577-7CE9-EC7FEFCCE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020" y="-677527"/>
            <a:ext cx="47623" cy="4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echteck 56">
            <a:extLst>
              <a:ext uri="{FF2B5EF4-FFF2-40B4-BE49-F238E27FC236}">
                <a16:creationId xmlns:a16="http://schemas.microsoft.com/office/drawing/2014/main" id="{4EF656DE-8EB4-5559-B40F-72ADB84809DD}"/>
              </a:ext>
            </a:extLst>
          </p:cNvPr>
          <p:cNvSpPr/>
          <p:nvPr/>
        </p:nvSpPr>
        <p:spPr>
          <a:xfrm>
            <a:off x="2349407" y="4536176"/>
            <a:ext cx="1664440" cy="14712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2016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7908A6A4-CBF1-FEA0-50DD-529FEC80F89E}"/>
              </a:ext>
            </a:extLst>
          </p:cNvPr>
          <p:cNvSpPr/>
          <p:nvPr/>
        </p:nvSpPr>
        <p:spPr>
          <a:xfrm>
            <a:off x="2355173" y="4236967"/>
            <a:ext cx="1402975" cy="1260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(36 Gy)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5197A017-2542-E725-2C58-22AD1846201D}"/>
              </a:ext>
            </a:extLst>
          </p:cNvPr>
          <p:cNvSpPr/>
          <p:nvPr/>
        </p:nvSpPr>
        <p:spPr>
          <a:xfrm>
            <a:off x="2350753" y="4397036"/>
            <a:ext cx="839213" cy="145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78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60" name="Gewinkelte Verbindung 13">
            <a:extLst>
              <a:ext uri="{FF2B5EF4-FFF2-40B4-BE49-F238E27FC236}">
                <a16:creationId xmlns:a16="http://schemas.microsoft.com/office/drawing/2014/main" id="{0949E0A2-44D7-2B8F-94A6-7D62DBB4D16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69512" y="4246579"/>
            <a:ext cx="565319" cy="194472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 60">
            <a:extLst>
              <a:ext uri="{FF2B5EF4-FFF2-40B4-BE49-F238E27FC236}">
                <a16:creationId xmlns:a16="http://schemas.microsoft.com/office/drawing/2014/main" id="{D5107BCC-93D2-6DDC-014F-55187B759B2B}"/>
              </a:ext>
            </a:extLst>
          </p:cNvPr>
          <p:cNvSpPr/>
          <p:nvPr/>
        </p:nvSpPr>
        <p:spPr>
          <a:xfrm>
            <a:off x="1061067" y="5388927"/>
            <a:ext cx="3818796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DBCA946-766B-D1FA-303A-360853C6DFD7}"/>
              </a:ext>
            </a:extLst>
          </p:cNvPr>
          <p:cNvSpPr/>
          <p:nvPr/>
        </p:nvSpPr>
        <p:spPr>
          <a:xfrm>
            <a:off x="1731546" y="6025787"/>
            <a:ext cx="1664440" cy="12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2014</a:t>
            </a: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2C37EFE2-0AC2-6DD4-646C-2D93FA7DA042}"/>
              </a:ext>
            </a:extLst>
          </p:cNvPr>
          <p:cNvSpPr/>
          <p:nvPr/>
        </p:nvSpPr>
        <p:spPr>
          <a:xfrm>
            <a:off x="1742200" y="5710173"/>
            <a:ext cx="907468" cy="143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WBRTx</a:t>
            </a:r>
            <a:r>
              <a:rPr lang="de-DE" sz="1050" dirty="0">
                <a:solidFill>
                  <a:schemeClr val="tx1"/>
                </a:solidFill>
              </a:rPr>
              <a:t> (45 Gy)  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95EA0627-DA13-5CBC-ECEE-41FDC640628A}"/>
              </a:ext>
            </a:extLst>
          </p:cNvPr>
          <p:cNvSpPr/>
          <p:nvPr/>
        </p:nvSpPr>
        <p:spPr>
          <a:xfrm>
            <a:off x="1732892" y="5872297"/>
            <a:ext cx="825233" cy="135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48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cxnSp>
        <p:nvCxnSpPr>
          <p:cNvPr id="65" name="Gewinkelte Verbindung 13">
            <a:extLst>
              <a:ext uri="{FF2B5EF4-FFF2-40B4-BE49-F238E27FC236}">
                <a16:creationId xmlns:a16="http://schemas.microsoft.com/office/drawing/2014/main" id="{790A647A-3662-447F-1199-D482A5653E58}"/>
              </a:ext>
            </a:extLst>
          </p:cNvPr>
          <p:cNvCxnSpPr>
            <a:cxnSpLocks/>
            <a:stCxn id="87" idx="2"/>
            <a:endCxn id="62" idx="1"/>
          </p:cNvCxnSpPr>
          <p:nvPr/>
        </p:nvCxnSpPr>
        <p:spPr>
          <a:xfrm rot="16200000" flipH="1">
            <a:off x="1367812" y="5723524"/>
            <a:ext cx="533184" cy="194283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0DF6121C-2483-AB17-AC56-38FA73B388AD}"/>
              </a:ext>
            </a:extLst>
          </p:cNvPr>
          <p:cNvCxnSpPr/>
          <p:nvPr/>
        </p:nvCxnSpPr>
        <p:spPr>
          <a:xfrm>
            <a:off x="1538064" y="5939379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hteck 66">
            <a:extLst>
              <a:ext uri="{FF2B5EF4-FFF2-40B4-BE49-F238E27FC236}">
                <a16:creationId xmlns:a16="http://schemas.microsoft.com/office/drawing/2014/main" id="{EEED13C3-350E-A3EA-E66B-6C660E24F4FA}"/>
              </a:ext>
            </a:extLst>
          </p:cNvPr>
          <p:cNvSpPr/>
          <p:nvPr/>
        </p:nvSpPr>
        <p:spPr>
          <a:xfrm>
            <a:off x="2678727" y="5540195"/>
            <a:ext cx="873422" cy="123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(38 Gy)</a:t>
            </a:r>
          </a:p>
        </p:txBody>
      </p: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724F0D6E-7B37-E0F4-A0F9-9EC2B7E20F7D}"/>
              </a:ext>
            </a:extLst>
          </p:cNvPr>
          <p:cNvCxnSpPr>
            <a:cxnSpLocks/>
          </p:cNvCxnSpPr>
          <p:nvPr/>
        </p:nvCxnSpPr>
        <p:spPr>
          <a:xfrm>
            <a:off x="2581557" y="5515069"/>
            <a:ext cx="168" cy="8901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Gewinkelte Verbindung 13">
            <a:extLst>
              <a:ext uri="{FF2B5EF4-FFF2-40B4-BE49-F238E27FC236}">
                <a16:creationId xmlns:a16="http://schemas.microsoft.com/office/drawing/2014/main" id="{64D010D3-BA29-9A73-C1C5-D7CCBF0DAF9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5329" y="3537026"/>
            <a:ext cx="557104" cy="203411"/>
          </a:xfrm>
          <a:prstGeom prst="bentConnector2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6B61A5A2-67C9-CD2C-9910-00E142A9AA1C}"/>
              </a:ext>
            </a:extLst>
          </p:cNvPr>
          <p:cNvCxnSpPr/>
          <p:nvPr/>
        </p:nvCxnSpPr>
        <p:spPr>
          <a:xfrm flipV="1">
            <a:off x="1057555" y="3503982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EBA30293-32AB-9425-FA81-9E7694C4A8E7}"/>
              </a:ext>
            </a:extLst>
          </p:cNvPr>
          <p:cNvCxnSpPr/>
          <p:nvPr/>
        </p:nvCxnSpPr>
        <p:spPr>
          <a:xfrm flipV="1">
            <a:off x="1057609" y="3662792"/>
            <a:ext cx="105930" cy="5"/>
          </a:xfrm>
          <a:prstGeom prst="line">
            <a:avLst/>
          </a:prstGeom>
          <a:ln w="19050">
            <a:solidFill>
              <a:srgbClr val="6A8E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F7EDA8B6-D8FA-B748-25AA-E921F9A3B975}"/>
              </a:ext>
            </a:extLst>
          </p:cNvPr>
          <p:cNvCxnSpPr/>
          <p:nvPr/>
        </p:nvCxnSpPr>
        <p:spPr>
          <a:xfrm>
            <a:off x="1538064" y="5784598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F36EA83E-E31E-4DED-1665-462B7BA7549F}"/>
              </a:ext>
            </a:extLst>
          </p:cNvPr>
          <p:cNvCxnSpPr/>
          <p:nvPr/>
        </p:nvCxnSpPr>
        <p:spPr>
          <a:xfrm flipV="1">
            <a:off x="2577680" y="5601701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D6308839-A242-7FC5-DB96-78473437D0B1}"/>
              </a:ext>
            </a:extLst>
          </p:cNvPr>
          <p:cNvCxnSpPr/>
          <p:nvPr/>
        </p:nvCxnSpPr>
        <p:spPr>
          <a:xfrm>
            <a:off x="2154937" y="4471421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8F757EF5-44B9-5CB6-EF1B-9ECD3918588C}"/>
              </a:ext>
            </a:extLst>
          </p:cNvPr>
          <p:cNvCxnSpPr/>
          <p:nvPr/>
        </p:nvCxnSpPr>
        <p:spPr>
          <a:xfrm>
            <a:off x="2156890" y="4305773"/>
            <a:ext cx="118253" cy="53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winkelte Verbindung 13">
            <a:extLst>
              <a:ext uri="{FF2B5EF4-FFF2-40B4-BE49-F238E27FC236}">
                <a16:creationId xmlns:a16="http://schemas.microsoft.com/office/drawing/2014/main" id="{D465FEB5-A4FC-645D-AC19-4712C12F5E4C}"/>
              </a:ext>
            </a:extLst>
          </p:cNvPr>
          <p:cNvCxnSpPr>
            <a:cxnSpLocks/>
            <a:endCxn id="53" idx="1"/>
          </p:cNvCxnSpPr>
          <p:nvPr/>
        </p:nvCxnSpPr>
        <p:spPr>
          <a:xfrm rot="5400000" flipH="1" flipV="1">
            <a:off x="873285" y="5002668"/>
            <a:ext cx="571994" cy="188760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winkelte Verbindung 13">
            <a:extLst>
              <a:ext uri="{FF2B5EF4-FFF2-40B4-BE49-F238E27FC236}">
                <a16:creationId xmlns:a16="http://schemas.microsoft.com/office/drawing/2014/main" id="{8339A888-0C2D-A366-E15B-8636F2542F9F}"/>
              </a:ext>
            </a:extLst>
          </p:cNvPr>
          <p:cNvCxnSpPr>
            <a:cxnSpLocks/>
            <a:endCxn id="89" idx="1"/>
          </p:cNvCxnSpPr>
          <p:nvPr/>
        </p:nvCxnSpPr>
        <p:spPr>
          <a:xfrm rot="5400000" flipH="1" flipV="1">
            <a:off x="1577350" y="5194950"/>
            <a:ext cx="206500" cy="175368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71E287EC-33DC-2C23-6B50-C00505583FA4}"/>
              </a:ext>
            </a:extLst>
          </p:cNvPr>
          <p:cNvCxnSpPr/>
          <p:nvPr/>
        </p:nvCxnSpPr>
        <p:spPr>
          <a:xfrm flipV="1">
            <a:off x="1062129" y="5064922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54BCF27C-A219-A207-9E29-944B51FF13C8}"/>
              </a:ext>
            </a:extLst>
          </p:cNvPr>
          <p:cNvCxnSpPr/>
          <p:nvPr/>
        </p:nvCxnSpPr>
        <p:spPr>
          <a:xfrm>
            <a:off x="1594639" y="5313557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86DA7436-85F8-87D9-A129-1278B4C6B91F}"/>
              </a:ext>
            </a:extLst>
          </p:cNvPr>
          <p:cNvCxnSpPr/>
          <p:nvPr/>
        </p:nvCxnSpPr>
        <p:spPr>
          <a:xfrm flipV="1">
            <a:off x="1065304" y="4934744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aute 81">
            <a:extLst>
              <a:ext uri="{FF2B5EF4-FFF2-40B4-BE49-F238E27FC236}">
                <a16:creationId xmlns:a16="http://schemas.microsoft.com/office/drawing/2014/main" id="{1CE05ABA-3DF5-809B-CE8D-517377CC8616}"/>
              </a:ext>
            </a:extLst>
          </p:cNvPr>
          <p:cNvSpPr/>
          <p:nvPr/>
        </p:nvSpPr>
        <p:spPr>
          <a:xfrm>
            <a:off x="2064935" y="3903622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EE05C04E-BAEB-BD57-EB43-A3A1E924691F}"/>
              </a:ext>
            </a:extLst>
          </p:cNvPr>
          <p:cNvSpPr/>
          <p:nvPr/>
        </p:nvSpPr>
        <p:spPr>
          <a:xfrm>
            <a:off x="4212462" y="5363922"/>
            <a:ext cx="712780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2019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0E8E82CA-856C-9518-FD93-93B5D56C8FC2}"/>
              </a:ext>
            </a:extLst>
          </p:cNvPr>
          <p:cNvSpPr/>
          <p:nvPr/>
        </p:nvSpPr>
        <p:spPr>
          <a:xfrm>
            <a:off x="3153926" y="4057373"/>
            <a:ext cx="1414488" cy="1958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(35 Gy)</a:t>
            </a:r>
          </a:p>
        </p:txBody>
      </p: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32809BDB-7AE8-C773-D131-748C487C60F8}"/>
              </a:ext>
            </a:extLst>
          </p:cNvPr>
          <p:cNvCxnSpPr/>
          <p:nvPr/>
        </p:nvCxnSpPr>
        <p:spPr>
          <a:xfrm flipV="1">
            <a:off x="3006804" y="4156308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D8680D11-5896-0539-AF33-E22108B14077}"/>
              </a:ext>
            </a:extLst>
          </p:cNvPr>
          <p:cNvCxnSpPr>
            <a:cxnSpLocks/>
          </p:cNvCxnSpPr>
          <p:nvPr/>
        </p:nvCxnSpPr>
        <p:spPr>
          <a:xfrm>
            <a:off x="3004222" y="4047658"/>
            <a:ext cx="336" cy="113857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7" name="Raute 86">
            <a:extLst>
              <a:ext uri="{FF2B5EF4-FFF2-40B4-BE49-F238E27FC236}">
                <a16:creationId xmlns:a16="http://schemas.microsoft.com/office/drawing/2014/main" id="{697DBA9D-666B-03FC-5E91-6E6BB8735BD3}"/>
              </a:ext>
            </a:extLst>
          </p:cNvPr>
          <p:cNvSpPr/>
          <p:nvPr/>
        </p:nvSpPr>
        <p:spPr>
          <a:xfrm>
            <a:off x="1447263" y="5374074"/>
            <a:ext cx="180000" cy="1800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8D7FAE65-996D-474A-2F41-00CE38F4CE40}"/>
              </a:ext>
            </a:extLst>
          </p:cNvPr>
          <p:cNvSpPr/>
          <p:nvPr/>
        </p:nvSpPr>
        <p:spPr>
          <a:xfrm>
            <a:off x="1769936" y="5251693"/>
            <a:ext cx="1604261" cy="123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Pazopanib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Everolimus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F1639C90-F47A-DB2C-200F-CBBC2913D30A}"/>
              </a:ext>
            </a:extLst>
          </p:cNvPr>
          <p:cNvSpPr/>
          <p:nvPr/>
        </p:nvSpPr>
        <p:spPr>
          <a:xfrm>
            <a:off x="1768284" y="5120465"/>
            <a:ext cx="2236336" cy="117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2014</a:t>
            </a: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20F820A3-D730-0027-4912-251F7298D3AB}"/>
              </a:ext>
            </a:extLst>
          </p:cNvPr>
          <p:cNvSpPr/>
          <p:nvPr/>
        </p:nvSpPr>
        <p:spPr>
          <a:xfrm>
            <a:off x="1202626" y="587653"/>
            <a:ext cx="1474609" cy="2978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3DCRTx (70,2 Gy), </a:t>
            </a:r>
          </a:p>
          <a:p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(Cisplatin/</a:t>
            </a:r>
            <a:r>
              <a:rPr lang="de-DE" sz="1050" dirty="0" err="1">
                <a:solidFill>
                  <a:schemeClr val="tx1"/>
                </a:solidFill>
              </a:rPr>
              <a:t>Vinorelbin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49711F4A-1FFC-3DFA-CE51-33E1DA12FA56}"/>
              </a:ext>
            </a:extLst>
          </p:cNvPr>
          <p:cNvSpPr/>
          <p:nvPr/>
        </p:nvSpPr>
        <p:spPr>
          <a:xfrm>
            <a:off x="1202977" y="446963"/>
            <a:ext cx="792000" cy="1337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54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50C69416-7781-1EB5-E2F9-54C86ABE1BAA}"/>
              </a:ext>
            </a:extLst>
          </p:cNvPr>
          <p:cNvSpPr/>
          <p:nvPr/>
        </p:nvSpPr>
        <p:spPr>
          <a:xfrm>
            <a:off x="1059697" y="967247"/>
            <a:ext cx="2404819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751031D2-2FCB-8E3C-5B60-E40BB7BD4974}"/>
              </a:ext>
            </a:extLst>
          </p:cNvPr>
          <p:cNvSpPr/>
          <p:nvPr/>
        </p:nvSpPr>
        <p:spPr>
          <a:xfrm>
            <a:off x="1240880" y="1406594"/>
            <a:ext cx="843497" cy="1691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54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E982F29F-C674-7BCF-4DFE-589BC2F93ED7}"/>
              </a:ext>
            </a:extLst>
          </p:cNvPr>
          <p:cNvSpPr/>
          <p:nvPr/>
        </p:nvSpPr>
        <p:spPr>
          <a:xfrm>
            <a:off x="1245351" y="1561516"/>
            <a:ext cx="1710085" cy="1703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2014</a:t>
            </a: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21C53100-1E5B-5F54-CB98-D56D46B02E36}"/>
              </a:ext>
            </a:extLst>
          </p:cNvPr>
          <p:cNvSpPr/>
          <p:nvPr/>
        </p:nvSpPr>
        <p:spPr>
          <a:xfrm>
            <a:off x="1241766" y="1241844"/>
            <a:ext cx="1460335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 Gy)</a:t>
            </a:r>
          </a:p>
        </p:txBody>
      </p: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C8031517-B338-8ED4-E67B-038E3A68B08B}"/>
              </a:ext>
            </a:extLst>
          </p:cNvPr>
          <p:cNvCxnSpPr/>
          <p:nvPr/>
        </p:nvCxnSpPr>
        <p:spPr>
          <a:xfrm>
            <a:off x="1064602" y="1499390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E227DBC1-8A57-6D71-1B55-19D7FC9BBA18}"/>
              </a:ext>
            </a:extLst>
          </p:cNvPr>
          <p:cNvCxnSpPr/>
          <p:nvPr/>
        </p:nvCxnSpPr>
        <p:spPr>
          <a:xfrm>
            <a:off x="1065748" y="1334471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winkelte Verbindung 13">
            <a:extLst>
              <a:ext uri="{FF2B5EF4-FFF2-40B4-BE49-F238E27FC236}">
                <a16:creationId xmlns:a16="http://schemas.microsoft.com/office/drawing/2014/main" id="{82424CBD-E930-EBC0-C5BF-B6B3A828CF1C}"/>
              </a:ext>
            </a:extLst>
          </p:cNvPr>
          <p:cNvCxnSpPr>
            <a:cxnSpLocks/>
          </p:cNvCxnSpPr>
          <p:nvPr/>
        </p:nvCxnSpPr>
        <p:spPr>
          <a:xfrm rot="16200000" flipH="1">
            <a:off x="892601" y="1274119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aute 101">
            <a:extLst>
              <a:ext uri="{FF2B5EF4-FFF2-40B4-BE49-F238E27FC236}">
                <a16:creationId xmlns:a16="http://schemas.microsoft.com/office/drawing/2014/main" id="{5C620A38-582C-D029-23D7-109F097A07FE}"/>
              </a:ext>
            </a:extLst>
          </p:cNvPr>
          <p:cNvSpPr/>
          <p:nvPr/>
        </p:nvSpPr>
        <p:spPr>
          <a:xfrm>
            <a:off x="977449" y="941803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9CC8A7B1-E9C7-53B2-0F9F-56022611BC78}"/>
              </a:ext>
            </a:extLst>
          </p:cNvPr>
          <p:cNvSpPr/>
          <p:nvPr/>
        </p:nvSpPr>
        <p:spPr>
          <a:xfrm>
            <a:off x="2797440" y="940286"/>
            <a:ext cx="666440" cy="178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2017</a:t>
            </a: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4410C6B0-61FD-099A-200B-F9C7E5F0F238}"/>
              </a:ext>
            </a:extLst>
          </p:cNvPr>
          <p:cNvSpPr/>
          <p:nvPr/>
        </p:nvSpPr>
        <p:spPr>
          <a:xfrm>
            <a:off x="2880623" y="474584"/>
            <a:ext cx="2363607" cy="1789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2016</a:t>
            </a: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3B5FF9AD-00EB-C6EA-4C97-B8B7A6A763D3}"/>
              </a:ext>
            </a:extLst>
          </p:cNvPr>
          <p:cNvSpPr/>
          <p:nvPr/>
        </p:nvSpPr>
        <p:spPr>
          <a:xfrm>
            <a:off x="1214664" y="295326"/>
            <a:ext cx="1641038" cy="15196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Lung Cancer 2014 </a:t>
            </a:r>
          </a:p>
        </p:txBody>
      </p:sp>
      <p:cxnSp>
        <p:nvCxnSpPr>
          <p:cNvPr id="106" name="Gewinkelte Verbindung 13">
            <a:extLst>
              <a:ext uri="{FF2B5EF4-FFF2-40B4-BE49-F238E27FC236}">
                <a16:creationId xmlns:a16="http://schemas.microsoft.com/office/drawing/2014/main" id="{800B55E5-C51B-8F5D-A465-E8DE3149B60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45300" y="590834"/>
            <a:ext cx="592062" cy="153016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winkelte Verbindung 13">
            <a:extLst>
              <a:ext uri="{FF2B5EF4-FFF2-40B4-BE49-F238E27FC236}">
                <a16:creationId xmlns:a16="http://schemas.microsoft.com/office/drawing/2014/main" id="{72EAA81D-1DF9-03E2-8B0E-E1C3EAB44C18}"/>
              </a:ext>
            </a:extLst>
          </p:cNvPr>
          <p:cNvCxnSpPr>
            <a:cxnSpLocks/>
            <a:endCxn id="104" idx="1"/>
          </p:cNvCxnSpPr>
          <p:nvPr/>
        </p:nvCxnSpPr>
        <p:spPr>
          <a:xfrm rot="5400000" flipH="1" flipV="1">
            <a:off x="2597656" y="677579"/>
            <a:ext cx="396500" cy="169434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FAEBC909-11E1-F47C-AB46-05236387B39F}"/>
              </a:ext>
            </a:extLst>
          </p:cNvPr>
          <p:cNvCxnSpPr/>
          <p:nvPr/>
        </p:nvCxnSpPr>
        <p:spPr>
          <a:xfrm>
            <a:off x="2714514" y="706921"/>
            <a:ext cx="85016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C2EBF217-E56D-4174-5391-602D976D145B}"/>
              </a:ext>
            </a:extLst>
          </p:cNvPr>
          <p:cNvCxnSpPr>
            <a:cxnSpLocks/>
          </p:cNvCxnSpPr>
          <p:nvPr/>
        </p:nvCxnSpPr>
        <p:spPr>
          <a:xfrm flipV="1">
            <a:off x="1059933" y="675084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r Verbinder 109">
            <a:extLst>
              <a:ext uri="{FF2B5EF4-FFF2-40B4-BE49-F238E27FC236}">
                <a16:creationId xmlns:a16="http://schemas.microsoft.com/office/drawing/2014/main" id="{0321911E-69FA-5D3A-D1D2-CDC1DC95602F}"/>
              </a:ext>
            </a:extLst>
          </p:cNvPr>
          <p:cNvCxnSpPr/>
          <p:nvPr/>
        </p:nvCxnSpPr>
        <p:spPr>
          <a:xfrm>
            <a:off x="2711339" y="862496"/>
            <a:ext cx="85016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r Verbinder 110">
            <a:extLst>
              <a:ext uri="{FF2B5EF4-FFF2-40B4-BE49-F238E27FC236}">
                <a16:creationId xmlns:a16="http://schemas.microsoft.com/office/drawing/2014/main" id="{096D00A8-CAA0-9FBB-6291-D45C68DF10A8}"/>
              </a:ext>
            </a:extLst>
          </p:cNvPr>
          <p:cNvCxnSpPr>
            <a:cxnSpLocks/>
          </p:cNvCxnSpPr>
          <p:nvPr/>
        </p:nvCxnSpPr>
        <p:spPr>
          <a:xfrm flipV="1">
            <a:off x="1063108" y="520037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hteck 112">
            <a:extLst>
              <a:ext uri="{FF2B5EF4-FFF2-40B4-BE49-F238E27FC236}">
                <a16:creationId xmlns:a16="http://schemas.microsoft.com/office/drawing/2014/main" id="{D95CDA7C-1F9C-F0F3-C546-69C0A43993CD}"/>
              </a:ext>
            </a:extLst>
          </p:cNvPr>
          <p:cNvSpPr/>
          <p:nvPr/>
        </p:nvSpPr>
        <p:spPr>
          <a:xfrm>
            <a:off x="1256973" y="2224858"/>
            <a:ext cx="4161693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Radiofrequency</a:t>
            </a:r>
            <a:r>
              <a:rPr lang="de-DE" sz="1050" dirty="0">
                <a:solidFill>
                  <a:schemeClr val="tx1"/>
                </a:solidFill>
              </a:rPr>
              <a:t> Ablation, 3DCRTx (36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Sunitinib</a:t>
            </a:r>
            <a:r>
              <a:rPr lang="de-DE" sz="1050" dirty="0">
                <a:solidFill>
                  <a:schemeClr val="tx1"/>
                </a:solidFill>
              </a:rPr>
              <a:t>, </a:t>
            </a:r>
            <a:r>
              <a:rPr lang="de-DE" sz="1050" dirty="0" err="1">
                <a:solidFill>
                  <a:schemeClr val="tx1"/>
                </a:solidFill>
              </a:rPr>
              <a:t>Afinitor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2C53942D-26B5-A5F6-0486-27814060D830}"/>
              </a:ext>
            </a:extLst>
          </p:cNvPr>
          <p:cNvSpPr/>
          <p:nvPr/>
        </p:nvSpPr>
        <p:spPr>
          <a:xfrm>
            <a:off x="1256974" y="2044816"/>
            <a:ext cx="792000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59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AE77B917-B9F4-A8A4-DA13-8FEAC08A2D01}"/>
              </a:ext>
            </a:extLst>
          </p:cNvPr>
          <p:cNvSpPr/>
          <p:nvPr/>
        </p:nvSpPr>
        <p:spPr>
          <a:xfrm>
            <a:off x="154168" y="2387439"/>
            <a:ext cx="618895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F81976DE-947A-6765-0902-C798D4DB3B53}"/>
              </a:ext>
            </a:extLst>
          </p:cNvPr>
          <p:cNvSpPr/>
          <p:nvPr/>
        </p:nvSpPr>
        <p:spPr>
          <a:xfrm>
            <a:off x="1252145" y="1777767"/>
            <a:ext cx="2178271" cy="148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Primary: Renal </a:t>
            </a:r>
            <a:r>
              <a:rPr lang="de-DE" sz="1050" dirty="0" err="1">
                <a:solidFill>
                  <a:schemeClr val="tx1"/>
                </a:solidFill>
              </a:rPr>
              <a:t>Cell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Carcinoma</a:t>
            </a:r>
            <a:r>
              <a:rPr lang="de-DE" sz="1050" dirty="0">
                <a:solidFill>
                  <a:schemeClr val="tx1"/>
                </a:solidFill>
              </a:rPr>
              <a:t> 2009 </a:t>
            </a:r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F493F145-AF1B-A022-4215-0264529AE88A}"/>
              </a:ext>
            </a:extLst>
          </p:cNvPr>
          <p:cNvSpPr/>
          <p:nvPr/>
        </p:nvSpPr>
        <p:spPr>
          <a:xfrm>
            <a:off x="4367053" y="3001532"/>
            <a:ext cx="1648507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>
                <a:solidFill>
                  <a:schemeClr val="tx1"/>
                </a:solidFill>
              </a:rPr>
              <a:t>Diagnosis </a:t>
            </a:r>
            <a:r>
              <a:rPr lang="de-DE" sz="1050" b="1" dirty="0" err="1">
                <a:solidFill>
                  <a:schemeClr val="tx1"/>
                </a:solidFill>
              </a:rPr>
              <a:t>of</a:t>
            </a:r>
            <a:r>
              <a:rPr lang="de-DE" sz="1050" b="1" dirty="0">
                <a:solidFill>
                  <a:schemeClr val="tx1"/>
                </a:solidFill>
              </a:rPr>
              <a:t> Brain </a:t>
            </a:r>
            <a:r>
              <a:rPr lang="de-DE" sz="1050" b="1" dirty="0" err="1">
                <a:solidFill>
                  <a:schemeClr val="tx1"/>
                </a:solidFill>
              </a:rPr>
              <a:t>Mts</a:t>
            </a:r>
            <a:r>
              <a:rPr lang="de-DE" sz="1050" b="1" dirty="0">
                <a:solidFill>
                  <a:schemeClr val="tx1"/>
                </a:solidFill>
              </a:rPr>
              <a:t> 2014 </a:t>
            </a:r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7B756910-DDAC-5A68-55D7-7A37B60687B3}"/>
              </a:ext>
            </a:extLst>
          </p:cNvPr>
          <p:cNvSpPr/>
          <p:nvPr/>
        </p:nvSpPr>
        <p:spPr>
          <a:xfrm>
            <a:off x="4362547" y="2830503"/>
            <a:ext cx="798563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63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A3757973-5B59-BBF9-8EA3-62601145E0E3}"/>
              </a:ext>
            </a:extLst>
          </p:cNvPr>
          <p:cNvSpPr/>
          <p:nvPr/>
        </p:nvSpPr>
        <p:spPr>
          <a:xfrm>
            <a:off x="4367787" y="2675576"/>
            <a:ext cx="1433805" cy="178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r>
              <a:rPr lang="de-DE" sz="1050" dirty="0">
                <a:solidFill>
                  <a:schemeClr val="tx1"/>
                </a:solidFill>
              </a:rPr>
              <a:t>, 3DCRTx (36 Gy)  </a:t>
            </a:r>
          </a:p>
        </p:txBody>
      </p:sp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5F1F5BE4-35BB-D751-B04E-0D7C00FF7A54}"/>
              </a:ext>
            </a:extLst>
          </p:cNvPr>
          <p:cNvCxnSpPr/>
          <p:nvPr/>
        </p:nvCxnSpPr>
        <p:spPr>
          <a:xfrm>
            <a:off x="4207033" y="2921589"/>
            <a:ext cx="122751" cy="0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55219E2D-3C0E-97D6-FF1A-A7C773864C6F}"/>
              </a:ext>
            </a:extLst>
          </p:cNvPr>
          <p:cNvCxnSpPr/>
          <p:nvPr/>
        </p:nvCxnSpPr>
        <p:spPr>
          <a:xfrm>
            <a:off x="4207489" y="2758956"/>
            <a:ext cx="121554" cy="6"/>
          </a:xfrm>
          <a:prstGeom prst="line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winkelte Verbindung 13">
            <a:extLst>
              <a:ext uri="{FF2B5EF4-FFF2-40B4-BE49-F238E27FC236}">
                <a16:creationId xmlns:a16="http://schemas.microsoft.com/office/drawing/2014/main" id="{8D2BCC68-8E77-BA22-737F-E13BF8C55ED7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34342" y="2722417"/>
            <a:ext cx="543461" cy="197414"/>
          </a:xfrm>
          <a:prstGeom prst="bentConnector2">
            <a:avLst/>
          </a:prstGeom>
          <a:ln w="1905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hteck 125">
            <a:extLst>
              <a:ext uri="{FF2B5EF4-FFF2-40B4-BE49-F238E27FC236}">
                <a16:creationId xmlns:a16="http://schemas.microsoft.com/office/drawing/2014/main" id="{A8C53C2F-C49B-FA65-9A08-F97DC3F35D70}"/>
              </a:ext>
            </a:extLst>
          </p:cNvPr>
          <p:cNvSpPr/>
          <p:nvPr/>
        </p:nvSpPr>
        <p:spPr>
          <a:xfrm>
            <a:off x="1053702" y="2448265"/>
            <a:ext cx="5078280" cy="123761"/>
          </a:xfrm>
          <a:prstGeom prst="rect">
            <a:avLst/>
          </a:prstGeom>
          <a:solidFill>
            <a:srgbClr val="F6F0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DD785E3F-2BEE-5F68-251D-117295A69B81}"/>
              </a:ext>
            </a:extLst>
          </p:cNvPr>
          <p:cNvSpPr/>
          <p:nvPr/>
        </p:nvSpPr>
        <p:spPr>
          <a:xfrm>
            <a:off x="5460334" y="2438449"/>
            <a:ext cx="674620" cy="156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b="1" dirty="0" err="1">
                <a:solidFill>
                  <a:schemeClr val="tx1"/>
                </a:solidFill>
              </a:rPr>
              <a:t>Died</a:t>
            </a:r>
            <a:r>
              <a:rPr lang="de-DE" sz="1050" b="1" dirty="0">
                <a:solidFill>
                  <a:schemeClr val="tx1"/>
                </a:solidFill>
              </a:rPr>
              <a:t> 2017</a:t>
            </a:r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705CAE96-6EC6-6B45-B0E9-DDAF4C10C641}"/>
              </a:ext>
            </a:extLst>
          </p:cNvPr>
          <p:cNvSpPr/>
          <p:nvPr/>
        </p:nvSpPr>
        <p:spPr>
          <a:xfrm>
            <a:off x="215400" y="862496"/>
            <a:ext cx="398638" cy="3886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♂</a:t>
            </a:r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DF6A753E-0BAE-69D4-4311-058A54F599E7}"/>
              </a:ext>
            </a:extLst>
          </p:cNvPr>
          <p:cNvSpPr/>
          <p:nvPr/>
        </p:nvSpPr>
        <p:spPr>
          <a:xfrm>
            <a:off x="2879887" y="644107"/>
            <a:ext cx="792000" cy="1337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Age: 56 </a:t>
            </a:r>
            <a:r>
              <a:rPr lang="de-DE" sz="1050" dirty="0" err="1">
                <a:solidFill>
                  <a:schemeClr val="tx1"/>
                </a:solidFill>
              </a:rPr>
              <a:t>years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A2E4C2D2-5F05-78D6-F7D5-17FEB5E0B91B}"/>
              </a:ext>
            </a:extLst>
          </p:cNvPr>
          <p:cNvSpPr/>
          <p:nvPr/>
        </p:nvSpPr>
        <p:spPr>
          <a:xfrm>
            <a:off x="2876711" y="777758"/>
            <a:ext cx="3255263" cy="1337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IMRTx</a:t>
            </a:r>
            <a:r>
              <a:rPr lang="de-DE" sz="1050" dirty="0">
                <a:solidFill>
                  <a:schemeClr val="tx1"/>
                </a:solidFill>
              </a:rPr>
              <a:t> (40 Gy), 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(45 Gy), </a:t>
            </a:r>
            <a:r>
              <a:rPr lang="de-DE" sz="1050" dirty="0" err="1">
                <a:solidFill>
                  <a:schemeClr val="tx1"/>
                </a:solidFill>
              </a:rPr>
              <a:t>CTx</a:t>
            </a:r>
            <a:r>
              <a:rPr lang="de-DE" sz="1050" dirty="0">
                <a:solidFill>
                  <a:schemeClr val="tx1"/>
                </a:solidFill>
              </a:rPr>
              <a:t> (</a:t>
            </a:r>
            <a:r>
              <a:rPr lang="de-DE" sz="1050" dirty="0" err="1">
                <a:solidFill>
                  <a:schemeClr val="tx1"/>
                </a:solidFill>
              </a:rPr>
              <a:t>Docetaxel</a:t>
            </a:r>
            <a:r>
              <a:rPr lang="de-DE" sz="1050" dirty="0">
                <a:solidFill>
                  <a:schemeClr val="tx1"/>
                </a:solidFill>
              </a:rPr>
              <a:t>/</a:t>
            </a:r>
            <a:r>
              <a:rPr lang="de-DE" sz="1050" dirty="0" err="1">
                <a:solidFill>
                  <a:schemeClr val="tx1"/>
                </a:solidFill>
              </a:rPr>
              <a:t>Nintedanib</a:t>
            </a:r>
            <a:r>
              <a:rPr lang="de-DE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6D042C4F-083F-3D4C-9E0D-2592782AC8BC}"/>
              </a:ext>
            </a:extLst>
          </p:cNvPr>
          <p:cNvSpPr/>
          <p:nvPr/>
        </p:nvSpPr>
        <p:spPr>
          <a:xfrm>
            <a:off x="1844578" y="1122306"/>
            <a:ext cx="897531" cy="1414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(40 Gy)</a:t>
            </a:r>
          </a:p>
        </p:txBody>
      </p:sp>
      <p:cxnSp>
        <p:nvCxnSpPr>
          <p:cNvPr id="136" name="Gerader Verbinder 135">
            <a:extLst>
              <a:ext uri="{FF2B5EF4-FFF2-40B4-BE49-F238E27FC236}">
                <a16:creationId xmlns:a16="http://schemas.microsoft.com/office/drawing/2014/main" id="{155F4FCB-E11C-950B-96FE-41A779AF4C12}"/>
              </a:ext>
            </a:extLst>
          </p:cNvPr>
          <p:cNvCxnSpPr/>
          <p:nvPr/>
        </p:nvCxnSpPr>
        <p:spPr>
          <a:xfrm flipV="1">
            <a:off x="1700631" y="1199015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Gerader Verbinder 136">
            <a:extLst>
              <a:ext uri="{FF2B5EF4-FFF2-40B4-BE49-F238E27FC236}">
                <a16:creationId xmlns:a16="http://schemas.microsoft.com/office/drawing/2014/main" id="{C69FD3E7-5B7E-6AD1-111F-B749B3F479B6}"/>
              </a:ext>
            </a:extLst>
          </p:cNvPr>
          <p:cNvCxnSpPr>
            <a:cxnSpLocks/>
          </p:cNvCxnSpPr>
          <p:nvPr/>
        </p:nvCxnSpPr>
        <p:spPr>
          <a:xfrm>
            <a:off x="1698049" y="1090365"/>
            <a:ext cx="336" cy="113857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8" name="Rechteck 137">
            <a:extLst>
              <a:ext uri="{FF2B5EF4-FFF2-40B4-BE49-F238E27FC236}">
                <a16:creationId xmlns:a16="http://schemas.microsoft.com/office/drawing/2014/main" id="{FD5159D2-099D-F184-8038-594535BD0520}"/>
              </a:ext>
            </a:extLst>
          </p:cNvPr>
          <p:cNvSpPr/>
          <p:nvPr/>
        </p:nvSpPr>
        <p:spPr>
          <a:xfrm>
            <a:off x="3429599" y="1107695"/>
            <a:ext cx="975432" cy="1958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(48,8 Gy)</a:t>
            </a:r>
          </a:p>
        </p:txBody>
      </p: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25FB39DF-41BA-98D7-206E-C8FAE40981AA}"/>
              </a:ext>
            </a:extLst>
          </p:cNvPr>
          <p:cNvCxnSpPr/>
          <p:nvPr/>
        </p:nvCxnSpPr>
        <p:spPr>
          <a:xfrm flipV="1">
            <a:off x="3282477" y="1206630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E9D68BA8-2FA5-638A-7F44-4042DD17811D}"/>
              </a:ext>
            </a:extLst>
          </p:cNvPr>
          <p:cNvCxnSpPr>
            <a:cxnSpLocks/>
          </p:cNvCxnSpPr>
          <p:nvPr/>
        </p:nvCxnSpPr>
        <p:spPr>
          <a:xfrm>
            <a:off x="3279895" y="1097980"/>
            <a:ext cx="336" cy="113857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1" name="Gewinkelte Verbindung 13">
            <a:extLst>
              <a:ext uri="{FF2B5EF4-FFF2-40B4-BE49-F238E27FC236}">
                <a16:creationId xmlns:a16="http://schemas.microsoft.com/office/drawing/2014/main" id="{AD207474-996D-B69D-AA7B-30DE95ECA4B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1219" y="2065496"/>
            <a:ext cx="555311" cy="188438"/>
          </a:xfrm>
          <a:prstGeom prst="bentConnector2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Gewinkelte Verbindung 13">
            <a:extLst>
              <a:ext uri="{FF2B5EF4-FFF2-40B4-BE49-F238E27FC236}">
                <a16:creationId xmlns:a16="http://schemas.microsoft.com/office/drawing/2014/main" id="{8DD144A2-CF30-80D4-D1E3-BA48F14F25D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6875" y="2084996"/>
            <a:ext cx="540147" cy="169433"/>
          </a:xfrm>
          <a:prstGeom prst="bentConnector2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Gerader Verbinder 142">
            <a:extLst>
              <a:ext uri="{FF2B5EF4-FFF2-40B4-BE49-F238E27FC236}">
                <a16:creationId xmlns:a16="http://schemas.microsoft.com/office/drawing/2014/main" id="{7999F97C-3BA4-D74F-637C-AA15EBA1B164}"/>
              </a:ext>
            </a:extLst>
          </p:cNvPr>
          <p:cNvCxnSpPr/>
          <p:nvPr/>
        </p:nvCxnSpPr>
        <p:spPr>
          <a:xfrm>
            <a:off x="1078746" y="2155517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39A7C0A9-0D01-6842-9768-D4E225A3EB5F}"/>
              </a:ext>
            </a:extLst>
          </p:cNvPr>
          <p:cNvCxnSpPr/>
          <p:nvPr/>
        </p:nvCxnSpPr>
        <p:spPr>
          <a:xfrm flipV="1">
            <a:off x="1061882" y="2286677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Gerader Verbinder 144">
            <a:extLst>
              <a:ext uri="{FF2B5EF4-FFF2-40B4-BE49-F238E27FC236}">
                <a16:creationId xmlns:a16="http://schemas.microsoft.com/office/drawing/2014/main" id="{83573208-86B2-6E51-C761-CE592F78F684}"/>
              </a:ext>
            </a:extLst>
          </p:cNvPr>
          <p:cNvCxnSpPr/>
          <p:nvPr/>
        </p:nvCxnSpPr>
        <p:spPr>
          <a:xfrm>
            <a:off x="1075571" y="2304742"/>
            <a:ext cx="102870" cy="21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708D58B9-352C-0078-1964-1D36AB6857B1}"/>
              </a:ext>
            </a:extLst>
          </p:cNvPr>
          <p:cNvCxnSpPr/>
          <p:nvPr/>
        </p:nvCxnSpPr>
        <p:spPr>
          <a:xfrm flipV="1">
            <a:off x="1065057" y="2137452"/>
            <a:ext cx="116523" cy="5"/>
          </a:xfrm>
          <a:prstGeom prst="line">
            <a:avLst/>
          </a:prstGeom>
          <a:ln w="19050">
            <a:solidFill>
              <a:srgbClr val="6A8ED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aute 127">
            <a:extLst>
              <a:ext uri="{FF2B5EF4-FFF2-40B4-BE49-F238E27FC236}">
                <a16:creationId xmlns:a16="http://schemas.microsoft.com/office/drawing/2014/main" id="{76AE6055-43DD-93A3-A2E7-9FFE727BC79F}"/>
              </a:ext>
            </a:extLst>
          </p:cNvPr>
          <p:cNvSpPr/>
          <p:nvPr/>
        </p:nvSpPr>
        <p:spPr>
          <a:xfrm>
            <a:off x="4118858" y="2409561"/>
            <a:ext cx="180000" cy="17892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47" name="Rechteck 146">
            <a:extLst>
              <a:ext uri="{FF2B5EF4-FFF2-40B4-BE49-F238E27FC236}">
                <a16:creationId xmlns:a16="http://schemas.microsoft.com/office/drawing/2014/main" id="{AC4D7D6A-8830-5DB3-D121-80AF06E5B904}"/>
              </a:ext>
            </a:extLst>
          </p:cNvPr>
          <p:cNvSpPr/>
          <p:nvPr/>
        </p:nvSpPr>
        <p:spPr>
          <a:xfrm>
            <a:off x="1252145" y="1911783"/>
            <a:ext cx="2370198" cy="135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Diagnosis </a:t>
            </a:r>
            <a:r>
              <a:rPr lang="de-DE" sz="1050" dirty="0" err="1">
                <a:solidFill>
                  <a:schemeClr val="tx1"/>
                </a:solidFill>
              </a:rPr>
              <a:t>of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Mts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other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than</a:t>
            </a:r>
            <a:r>
              <a:rPr lang="de-DE" sz="1050" dirty="0">
                <a:solidFill>
                  <a:schemeClr val="tx1"/>
                </a:solidFill>
              </a:rPr>
              <a:t> Brain 2009</a:t>
            </a:r>
          </a:p>
        </p:txBody>
      </p:sp>
      <p:sp>
        <p:nvSpPr>
          <p:cNvPr id="148" name="Rechteck 147">
            <a:extLst>
              <a:ext uri="{FF2B5EF4-FFF2-40B4-BE49-F238E27FC236}">
                <a16:creationId xmlns:a16="http://schemas.microsoft.com/office/drawing/2014/main" id="{DECBB377-F579-945D-FC55-2C33DAEAF744}"/>
              </a:ext>
            </a:extLst>
          </p:cNvPr>
          <p:cNvSpPr/>
          <p:nvPr/>
        </p:nvSpPr>
        <p:spPr>
          <a:xfrm>
            <a:off x="2443907" y="3745058"/>
            <a:ext cx="878242" cy="138426"/>
          </a:xfrm>
          <a:prstGeom prst="rect">
            <a:avLst/>
          </a:prstGeom>
          <a:solidFill>
            <a:srgbClr val="E7E6E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(40 Gy)</a:t>
            </a:r>
          </a:p>
        </p:txBody>
      </p: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D9588155-2E80-311B-5783-58090F0D2042}"/>
              </a:ext>
            </a:extLst>
          </p:cNvPr>
          <p:cNvCxnSpPr>
            <a:cxnSpLocks/>
          </p:cNvCxnSpPr>
          <p:nvPr/>
        </p:nvCxnSpPr>
        <p:spPr>
          <a:xfrm>
            <a:off x="2350720" y="3822537"/>
            <a:ext cx="175" cy="95647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4CC10A26-2F73-659F-315E-9034E2B42D3E}"/>
              </a:ext>
            </a:extLst>
          </p:cNvPr>
          <p:cNvCxnSpPr>
            <a:cxnSpLocks/>
          </p:cNvCxnSpPr>
          <p:nvPr/>
        </p:nvCxnSpPr>
        <p:spPr>
          <a:xfrm flipV="1">
            <a:off x="2345266" y="3821334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hteck 152">
            <a:extLst>
              <a:ext uri="{FF2B5EF4-FFF2-40B4-BE49-F238E27FC236}">
                <a16:creationId xmlns:a16="http://schemas.microsoft.com/office/drawing/2014/main" id="{1E1BE797-77A5-0F4D-75D4-24AB5D08306E}"/>
              </a:ext>
            </a:extLst>
          </p:cNvPr>
          <p:cNvSpPr/>
          <p:nvPr/>
        </p:nvSpPr>
        <p:spPr>
          <a:xfrm>
            <a:off x="4052165" y="3744891"/>
            <a:ext cx="878242" cy="138426"/>
          </a:xfrm>
          <a:prstGeom prst="rect">
            <a:avLst/>
          </a:prstGeom>
          <a:solidFill>
            <a:srgbClr val="E7E6E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>
                <a:solidFill>
                  <a:schemeClr val="tx1"/>
                </a:solidFill>
              </a:rPr>
              <a:t>ST-</a:t>
            </a:r>
            <a:r>
              <a:rPr lang="de-DE" sz="1050" dirty="0" err="1">
                <a:solidFill>
                  <a:schemeClr val="tx1"/>
                </a:solidFill>
              </a:rPr>
              <a:t>RTx</a:t>
            </a:r>
            <a:r>
              <a:rPr lang="de-DE" sz="1050" dirty="0">
                <a:solidFill>
                  <a:schemeClr val="tx1"/>
                </a:solidFill>
              </a:rPr>
              <a:t> (20 Gy)</a:t>
            </a:r>
          </a:p>
        </p:txBody>
      </p:sp>
      <p:cxnSp>
        <p:nvCxnSpPr>
          <p:cNvPr id="154" name="Gerader Verbinder 153">
            <a:extLst>
              <a:ext uri="{FF2B5EF4-FFF2-40B4-BE49-F238E27FC236}">
                <a16:creationId xmlns:a16="http://schemas.microsoft.com/office/drawing/2014/main" id="{5CE7836E-2D17-EF2A-C509-06F0C0CED906}"/>
              </a:ext>
            </a:extLst>
          </p:cNvPr>
          <p:cNvCxnSpPr>
            <a:cxnSpLocks/>
          </p:cNvCxnSpPr>
          <p:nvPr/>
        </p:nvCxnSpPr>
        <p:spPr>
          <a:xfrm>
            <a:off x="3958978" y="3822370"/>
            <a:ext cx="175" cy="95647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5" name="Gerader Verbinder 154">
            <a:extLst>
              <a:ext uri="{FF2B5EF4-FFF2-40B4-BE49-F238E27FC236}">
                <a16:creationId xmlns:a16="http://schemas.microsoft.com/office/drawing/2014/main" id="{7E64D672-364D-8330-E3D4-C964A26715EA}"/>
              </a:ext>
            </a:extLst>
          </p:cNvPr>
          <p:cNvCxnSpPr>
            <a:cxnSpLocks/>
          </p:cNvCxnSpPr>
          <p:nvPr/>
        </p:nvCxnSpPr>
        <p:spPr>
          <a:xfrm flipV="1">
            <a:off x="3953524" y="3821167"/>
            <a:ext cx="112784" cy="843"/>
          </a:xfrm>
          <a:prstGeom prst="line">
            <a:avLst/>
          </a:prstGeom>
          <a:ln w="12700">
            <a:solidFill>
              <a:srgbClr val="CF3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echteck 155">
            <a:extLst>
              <a:ext uri="{FF2B5EF4-FFF2-40B4-BE49-F238E27FC236}">
                <a16:creationId xmlns:a16="http://schemas.microsoft.com/office/drawing/2014/main" id="{61F825D5-0ED0-3971-D934-A440F3E5E920}"/>
              </a:ext>
            </a:extLst>
          </p:cNvPr>
          <p:cNvSpPr/>
          <p:nvPr/>
        </p:nvSpPr>
        <p:spPr>
          <a:xfrm>
            <a:off x="1253864" y="4998933"/>
            <a:ext cx="546312" cy="122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de-DE" sz="1050" dirty="0" err="1">
                <a:solidFill>
                  <a:schemeClr val="tx1"/>
                </a:solidFill>
              </a:rPr>
              <a:t>Surgery</a:t>
            </a:r>
            <a:endParaRPr lang="de-DE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14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2366</Words>
  <Application>Microsoft Office PowerPoint</Application>
  <PresentationFormat>Breitbild</PresentationFormat>
  <Paragraphs>635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Long-term survival in patients with brain metastases – clinical characterization of a rare scenario Strahlentherapie und Onkologie</dc:title>
  <dc:subject/>
  <dc:creator>Johannes Stöhr</dc:creator>
  <cp:keywords/>
  <dc:description>M. Hügel, J. Stöhr, T. Kuhnt, F. Nägler, K. Papsdorf, S. Klagges, P. Hambsch, E. Güresir, N. Nicolay, C. Seidel
Corresponding author: Clemens Seidel 
clemens.seidel@medizin.uni-leipzig.de</dc:description>
  <cp:lastModifiedBy>Seidel, Clemens</cp:lastModifiedBy>
  <cp:revision>273</cp:revision>
  <dcterms:created xsi:type="dcterms:W3CDTF">2022-10-24T18:32:17Z</dcterms:created>
  <dcterms:modified xsi:type="dcterms:W3CDTF">2023-06-03T10:51:58Z</dcterms:modified>
  <cp:category/>
</cp:coreProperties>
</file>