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528360-EE56-4E9A-8190-0E5FD2C63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BC1BB2B-7A3C-487D-B8C4-09048A279B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60EB24-1FF2-4AC6-BACA-79C588166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A5F2BB-6E44-44EE-B3CF-92AE5315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81EEB03-1D18-4CA9-9C93-8BD869124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6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3D9293-1FE5-4C24-A93E-6DC0D947A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8B87CDD-5B5C-4E7D-A95E-E5C368C66F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1E054E-E0AE-4076-8E76-BA7E10FB4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CABFEB-0759-4A20-A24F-3126141E0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0AC7D88-AE78-4F63-A8BF-CCC133C3F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05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9132191-9BDB-49E8-957B-4A601847C0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8160772-090B-4248-8425-18F8FEB5D3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6843E1-0C1F-41E1-B2BE-02C7D66A2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A4794B9-11CA-4EE5-B737-4225FCEA8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0E17E6-8DE2-48B2-AF69-CBCDAD9A5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7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9FB4D4-AFB1-4098-9FC4-3BD341267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70B91D-F392-4844-9FEB-0D56542E6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B52889-D602-4F12-92A0-3E7B2987B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873B2A-85EA-4093-A298-9DA39D5B0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09007C8-F0A5-4CF8-8179-E1A62639A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9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70F97D-F12E-4045-B131-3C9343304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0EFC44-A473-41A6-BF50-6B5B814EE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7363F8-337D-4624-A963-39FA03B50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757D29-A454-4254-BEE9-98D84C859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DC4E93-79E6-435E-A81A-B8B9ED3F7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36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B8D3A2-3F7F-460E-BEC6-6BF61031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C3D828E-72E2-4392-A0F8-ACC912187C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F1A5E9D-3431-4E40-9148-A93294D0A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5B1A79-B5C6-4AF0-9A1F-D7BFFF1AB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A575E5D-875D-47C2-BFB6-83065387C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55B9195-BC55-4FFC-A862-B9746F561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748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18C5AC-AA66-4CC6-BE43-2632B1661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466BE8A-CDF0-4D90-BF12-DB79D3C83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F0F1913-117F-4135-BE5F-2841D6A3D4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5A64C3C-CAC3-4B11-9B11-FC97409571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C289392-DB0E-4A53-A62F-B9274F3BC5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FDB729A-9955-47F6-8BA7-95494D0AC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40E4064-6A5E-4470-9554-F21025A03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D120DE7-DF87-485E-98A2-6D33A5A44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16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4CE721-2B6D-4DCC-924A-0FE4D0371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4E85692-7984-4961-AA8F-16F953AF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BA21E9F-C337-4EDB-AFA8-DEB799D54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9AC5DE6-4254-41F8-A5FC-4CF9105B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3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3E0FFC2-AC4F-44B0-8A0C-823A0E599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576B12C-84E0-4ED9-BD90-A3C84E6B4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095D018-8541-4C36-8FF2-AC983459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15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C218F1-15CC-480F-8DA9-ECB1E827E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526896-C26C-440A-AA98-14D6E135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6048DBD-F8FB-4F78-A233-5649CE7F6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43BE65-D55D-4F8D-B612-D10D3B9A2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A2BF842-1B6D-497C-AF67-17C4761B6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35D0251-B4F8-4EC4-90CF-5321C0C44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3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4693D9-005D-4328-9B4F-A322AA292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A71B1B1-9B8B-4752-BD29-4F8A141E64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B9B840C-F922-4FE4-9030-10AA13803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079620A-21AD-4ACF-B508-4AC161CEC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DCDA29F-BCFB-4666-8423-9F6F1C7E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D01F326-85EA-4AF4-9B9C-8793C2906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11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6CCC896-1BB4-4DA0-A5F4-5894B81AE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653B2D0-4FDC-48BB-9844-F3781F5A8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08261A-B52F-4990-AB1D-7D3995B821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F3DA-84EB-4443-911D-A41F8E738C29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31DCA8-7760-4489-B7E9-43284E6A57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B7879FB-DC32-4688-97BA-D3642BBCF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F62FC-DC3F-47F2-94BA-0849B108C1D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74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FA9090A-1E25-4400-BD06-FBA28C01D1F4}"/>
              </a:ext>
            </a:extLst>
          </p:cNvPr>
          <p:cNvSpPr txBox="1"/>
          <p:nvPr/>
        </p:nvSpPr>
        <p:spPr>
          <a:xfrm>
            <a:off x="293298" y="45720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Figure S1</a:t>
            </a:r>
            <a:endParaRPr lang="en-US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06CAE50-8F72-4D8F-9915-40AB395783AA}"/>
              </a:ext>
            </a:extLst>
          </p:cNvPr>
          <p:cNvSpPr txBox="1"/>
          <p:nvPr/>
        </p:nvSpPr>
        <p:spPr>
          <a:xfrm>
            <a:off x="943145" y="6040995"/>
            <a:ext cx="10526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Figure S1 </a:t>
            </a:r>
            <a:r>
              <a:rPr lang="en-US" sz="1600" dirty="0"/>
              <a:t>- </a:t>
            </a:r>
            <a:r>
              <a:rPr lang="en-US" sz="1600" b="1" dirty="0"/>
              <a:t>A</a:t>
            </a:r>
            <a:r>
              <a:rPr lang="en-US" sz="1600" dirty="0"/>
              <a:t> through </a:t>
            </a:r>
            <a:r>
              <a:rPr lang="en-US" sz="1600" b="1" dirty="0"/>
              <a:t>E</a:t>
            </a:r>
            <a:r>
              <a:rPr lang="en-US" sz="1600" dirty="0"/>
              <a:t>, analysis of p21, p27, IL6, TNF</a:t>
            </a:r>
            <a:r>
              <a:rPr lang="el-GR" sz="1600" dirty="0"/>
              <a:t>α</a:t>
            </a:r>
            <a:r>
              <a:rPr lang="en-US" sz="1600" dirty="0"/>
              <a:t> and NFkB-p65 genes by qPCR  in CD34+ HSPCs after 10 days of recovery in normoglycemic condition. Data are represented as FC over NG (2-</a:t>
            </a:r>
            <a:r>
              <a:rPr lang="el-GR" sz="1600" dirty="0"/>
              <a:t>ΔΔ</a:t>
            </a:r>
            <a:r>
              <a:rPr lang="en-US" sz="1600" dirty="0"/>
              <a:t>Ct; 1-way ANOVA).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05389AB3-10B7-45BC-AB66-8213E6142D81}"/>
              </a:ext>
            </a:extLst>
          </p:cNvPr>
          <p:cNvGrpSpPr/>
          <p:nvPr/>
        </p:nvGrpSpPr>
        <p:grpSpPr>
          <a:xfrm>
            <a:off x="1335763" y="134035"/>
            <a:ext cx="9195219" cy="5802184"/>
            <a:chOff x="1285895" y="296103"/>
            <a:chExt cx="9195219" cy="5802184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A61EC7F6-F9E7-40B4-A5A9-12386AFD5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5895" y="3450337"/>
              <a:ext cx="2924175" cy="2647950"/>
            </a:xfrm>
            <a:prstGeom prst="rect">
              <a:avLst/>
            </a:prstGeom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1C2D8C4-AE8B-460D-AC89-B6892449D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419927"/>
              <a:ext cx="2562225" cy="2752725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FC7CD0BE-3602-4103-9724-288FA40A6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47982" y="296103"/>
              <a:ext cx="2905125" cy="3000375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53E068AC-5316-463D-AE3B-63AB37385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85704" y="3296478"/>
              <a:ext cx="2762628" cy="2752726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64A44B21-1AB5-45FC-BF96-F17D922EE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23966" y="3296478"/>
              <a:ext cx="2757148" cy="2757148"/>
            </a:xfrm>
            <a:prstGeom prst="rect">
              <a:avLst/>
            </a:prstGeom>
          </p:spPr>
        </p:pic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F5F8A7E4-782D-4999-9983-FF51C85BB18D}"/>
                </a:ext>
              </a:extLst>
            </p:cNvPr>
            <p:cNvSpPr txBox="1"/>
            <p:nvPr/>
          </p:nvSpPr>
          <p:spPr>
            <a:xfrm>
              <a:off x="2860126" y="390381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A</a:t>
              </a:r>
              <a:endParaRPr lang="en-US" b="1" dirty="0"/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CEB4031B-AADA-448E-82ED-9C0E8561F2DC}"/>
                </a:ext>
              </a:extLst>
            </p:cNvPr>
            <p:cNvSpPr txBox="1"/>
            <p:nvPr/>
          </p:nvSpPr>
          <p:spPr>
            <a:xfrm>
              <a:off x="6264685" y="380927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B</a:t>
              </a:r>
              <a:endParaRPr lang="en-US" b="1" dirty="0"/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8661F611-41B5-4115-A1B0-D72F2E30A598}"/>
                </a:ext>
              </a:extLst>
            </p:cNvPr>
            <p:cNvSpPr txBox="1"/>
            <p:nvPr/>
          </p:nvSpPr>
          <p:spPr>
            <a:xfrm>
              <a:off x="1555681" y="324433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C</a:t>
              </a:r>
              <a:endParaRPr lang="en-US" b="1" dirty="0"/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861185F1-E1B9-41C4-ACF7-E3EAB04F6E8D}"/>
                </a:ext>
              </a:extLst>
            </p:cNvPr>
            <p:cNvSpPr txBox="1"/>
            <p:nvPr/>
          </p:nvSpPr>
          <p:spPr>
            <a:xfrm>
              <a:off x="4751188" y="3267417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D</a:t>
              </a:r>
              <a:endParaRPr lang="en-US" b="1" dirty="0"/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799760C6-2F97-4C48-ADE0-A1B18C6EB07F}"/>
                </a:ext>
              </a:extLst>
            </p:cNvPr>
            <p:cNvSpPr txBox="1"/>
            <p:nvPr/>
          </p:nvSpPr>
          <p:spPr>
            <a:xfrm>
              <a:off x="7862449" y="3280287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E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2630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0E6EA28-71DC-49C3-9C74-7139B3156F60}"/>
              </a:ext>
            </a:extLst>
          </p:cNvPr>
          <p:cNvSpPr txBox="1"/>
          <p:nvPr/>
        </p:nvSpPr>
        <p:spPr>
          <a:xfrm>
            <a:off x="293298" y="45720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Figure S2</a:t>
            </a: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1BE6386-CDE2-4ABE-8FB1-20683B26F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3805" y="1453641"/>
            <a:ext cx="2657475" cy="246697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F155E58-662A-4CA0-997E-BF9D6124B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6190" y="1453641"/>
            <a:ext cx="2676525" cy="2466975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73273356-22F8-4B96-B676-F65E0C650060}"/>
              </a:ext>
            </a:extLst>
          </p:cNvPr>
          <p:cNvSpPr txBox="1"/>
          <p:nvPr/>
        </p:nvSpPr>
        <p:spPr>
          <a:xfrm>
            <a:off x="2946190" y="108430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</a:t>
            </a:r>
            <a:endParaRPr lang="en-US" b="1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2ACE979-0FED-444F-99DF-EA9E2CC0EC17}"/>
              </a:ext>
            </a:extLst>
          </p:cNvPr>
          <p:cNvSpPr txBox="1"/>
          <p:nvPr/>
        </p:nvSpPr>
        <p:spPr>
          <a:xfrm>
            <a:off x="5933936" y="108430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B</a:t>
            </a:r>
            <a:endParaRPr lang="en-US" b="1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B3B765C-E716-4055-83D5-18F16B090A91}"/>
              </a:ext>
            </a:extLst>
          </p:cNvPr>
          <p:cNvSpPr txBox="1"/>
          <p:nvPr/>
        </p:nvSpPr>
        <p:spPr>
          <a:xfrm>
            <a:off x="1210564" y="5096582"/>
            <a:ext cx="105262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Figure S2 </a:t>
            </a:r>
            <a:r>
              <a:rPr lang="en-US" sz="1600" dirty="0"/>
              <a:t>- </a:t>
            </a:r>
            <a:r>
              <a:rPr lang="en-US" sz="1600" b="1" dirty="0"/>
              <a:t>A</a:t>
            </a:r>
            <a:r>
              <a:rPr lang="en-US" sz="1600" dirty="0"/>
              <a:t> and </a:t>
            </a:r>
            <a:r>
              <a:rPr lang="en-US" sz="1600" b="1" dirty="0"/>
              <a:t>B</a:t>
            </a:r>
            <a:r>
              <a:rPr lang="en-US" sz="1600" dirty="0"/>
              <a:t>, gene expression analysis by qPCR of IL1</a:t>
            </a:r>
            <a:r>
              <a:rPr lang="el-GR" sz="1600" dirty="0"/>
              <a:t>α</a:t>
            </a:r>
            <a:r>
              <a:rPr lang="it-IT" sz="1600" dirty="0"/>
              <a:t> and Il</a:t>
            </a:r>
            <a:r>
              <a:rPr lang="el-GR" sz="1600" dirty="0"/>
              <a:t>β</a:t>
            </a:r>
            <a:r>
              <a:rPr lang="it-IT" sz="1600" dirty="0"/>
              <a:t> in CD34+ </a:t>
            </a:r>
            <a:r>
              <a:rPr lang="it-IT" sz="1600" dirty="0" err="1"/>
              <a:t>HSPCs</a:t>
            </a:r>
            <a:r>
              <a:rPr lang="it-IT" sz="1600" dirty="0"/>
              <a:t> </a:t>
            </a:r>
            <a:r>
              <a:rPr lang="it-IT" sz="1600" dirty="0" err="1"/>
              <a:t>after</a:t>
            </a:r>
            <a:r>
              <a:rPr lang="it-IT" sz="1600" dirty="0"/>
              <a:t> 20 </a:t>
            </a:r>
            <a:r>
              <a:rPr lang="it-IT" sz="1600" dirty="0" err="1"/>
              <a:t>days</a:t>
            </a:r>
            <a:r>
              <a:rPr lang="it-IT" sz="1600" dirty="0"/>
              <a:t> HG exposure</a:t>
            </a:r>
            <a:r>
              <a:rPr lang="en-US" sz="1600" dirty="0"/>
              <a:t>. Data are represented as FC over NG (2-</a:t>
            </a:r>
            <a:r>
              <a:rPr lang="el-GR" sz="1600" dirty="0"/>
              <a:t>ΔΔ</a:t>
            </a:r>
            <a:r>
              <a:rPr lang="en-US" sz="1600" dirty="0"/>
              <a:t>Ct; </a:t>
            </a:r>
            <a:r>
              <a:rPr lang="en-US" dirty="0"/>
              <a:t>1-way ANOVA</a:t>
            </a:r>
            <a:r>
              <a:rPr lang="en-US" sz="16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14330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A25B51B6-480C-463C-9F35-F5276E87A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499" y="1703806"/>
            <a:ext cx="2592866" cy="264390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2C92E9B-6301-4576-89B8-38A23A1D5FA4}"/>
              </a:ext>
            </a:extLst>
          </p:cNvPr>
          <p:cNvSpPr txBox="1"/>
          <p:nvPr/>
        </p:nvSpPr>
        <p:spPr>
          <a:xfrm>
            <a:off x="293298" y="45720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Figure S3</a:t>
            </a:r>
            <a:endParaRPr lang="en-US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F0B450D-91AE-4CC6-BBA6-8648541C4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286" y="1703806"/>
            <a:ext cx="2652085" cy="2704292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A85169C2-37E8-4666-9ECD-A0834C5D0BB3}"/>
              </a:ext>
            </a:extLst>
          </p:cNvPr>
          <p:cNvSpPr/>
          <p:nvPr/>
        </p:nvSpPr>
        <p:spPr>
          <a:xfrm>
            <a:off x="1555630" y="5235993"/>
            <a:ext cx="9382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Figure S3 </a:t>
            </a:r>
            <a:r>
              <a:rPr lang="en-US" sz="1600" dirty="0"/>
              <a:t>- </a:t>
            </a:r>
            <a:r>
              <a:rPr lang="en-US" sz="1600" b="1" dirty="0"/>
              <a:t>A</a:t>
            </a:r>
            <a:r>
              <a:rPr lang="en-US" sz="1600" dirty="0"/>
              <a:t> and </a:t>
            </a:r>
            <a:r>
              <a:rPr lang="en-US" sz="1600" b="1" dirty="0"/>
              <a:t>B</a:t>
            </a:r>
            <a:r>
              <a:rPr lang="en-US" sz="1600" dirty="0"/>
              <a:t>, gene expression analysis by qPCR of IL1</a:t>
            </a:r>
            <a:r>
              <a:rPr lang="el-GR" sz="1600" dirty="0"/>
              <a:t>α</a:t>
            </a:r>
            <a:r>
              <a:rPr lang="it-IT" sz="1600" dirty="0"/>
              <a:t> and Il</a:t>
            </a:r>
            <a:r>
              <a:rPr lang="el-GR" sz="1600" dirty="0"/>
              <a:t>β</a:t>
            </a:r>
            <a:r>
              <a:rPr lang="it-IT" sz="1600" dirty="0"/>
              <a:t> in HG-CD34</a:t>
            </a:r>
            <a:r>
              <a:rPr lang="it-IT" sz="1600" baseline="30000" dirty="0"/>
              <a:t>+</a:t>
            </a:r>
            <a:r>
              <a:rPr lang="it-IT" sz="1600" dirty="0"/>
              <a:t> HSPC-</a:t>
            </a:r>
            <a:r>
              <a:rPr lang="it-IT" sz="1600" dirty="0" err="1"/>
              <a:t>derived</a:t>
            </a:r>
            <a:r>
              <a:rPr lang="it-IT" sz="1600" dirty="0"/>
              <a:t> </a:t>
            </a:r>
            <a:r>
              <a:rPr lang="it-IT" sz="1600" dirty="0" err="1"/>
              <a:t>monocytes</a:t>
            </a:r>
            <a:r>
              <a:rPr lang="it-IT" sz="1600" dirty="0"/>
              <a:t> </a:t>
            </a:r>
            <a:r>
              <a:rPr lang="it-IT" sz="1600" dirty="0" err="1"/>
              <a:t>after</a:t>
            </a:r>
            <a:r>
              <a:rPr lang="it-IT" sz="1600" dirty="0"/>
              <a:t> LPS </a:t>
            </a:r>
            <a:r>
              <a:rPr lang="it-IT" sz="1600" dirty="0" err="1"/>
              <a:t>stimulation</a:t>
            </a:r>
            <a:r>
              <a:rPr lang="it-IT" sz="1600" dirty="0"/>
              <a:t>. </a:t>
            </a:r>
            <a:r>
              <a:rPr lang="en-US" sz="1600" dirty="0"/>
              <a:t>Data are represented as FC over NG (2-</a:t>
            </a:r>
            <a:r>
              <a:rPr lang="el-GR" sz="1600" dirty="0"/>
              <a:t>ΔΔ</a:t>
            </a:r>
            <a:r>
              <a:rPr lang="en-US" sz="1600" dirty="0"/>
              <a:t>Ct; 1-way ANOVA).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79E11FA-6807-4540-B93B-450DAD9C0004}"/>
              </a:ext>
            </a:extLst>
          </p:cNvPr>
          <p:cNvSpPr txBox="1"/>
          <p:nvPr/>
        </p:nvSpPr>
        <p:spPr>
          <a:xfrm>
            <a:off x="2963443" y="143960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</a:t>
            </a:r>
            <a:endParaRPr lang="en-US" b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925B86A-7F71-4B75-BF13-DC4F5F568189}"/>
              </a:ext>
            </a:extLst>
          </p:cNvPr>
          <p:cNvSpPr txBox="1"/>
          <p:nvPr/>
        </p:nvSpPr>
        <p:spPr>
          <a:xfrm>
            <a:off x="6104070" y="135774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68665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150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Vinci Cristina</dc:creator>
  <cp:lastModifiedBy>Vinci Cristina</cp:lastModifiedBy>
  <cp:revision>8</cp:revision>
  <dcterms:created xsi:type="dcterms:W3CDTF">2024-02-23T13:21:49Z</dcterms:created>
  <dcterms:modified xsi:type="dcterms:W3CDTF">2024-02-24T23:19:34Z</dcterms:modified>
</cp:coreProperties>
</file>