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93"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p:restoredTop sz="94962" autoAdjust="0"/>
  </p:normalViewPr>
  <p:slideViewPr>
    <p:cSldViewPr snapToGrid="0" snapToObjects="1">
      <p:cViewPr>
        <p:scale>
          <a:sx n="186" d="100"/>
          <a:sy n="186" d="100"/>
        </p:scale>
        <p:origin x="1312" y="-5640"/>
      </p:cViewPr>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0F7C24-F6C7-784C-B0D8-BCFCFDE4DB23}" type="datetimeFigureOut">
              <a:rPr lang="en-US" smtClean="0"/>
              <a:t>12/20/23</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3FFC9B-794C-9841-ACB1-3DC5451542BD}" type="slidenum">
              <a:rPr lang="en-US" smtClean="0"/>
              <a:t>‹#›</a:t>
            </a:fld>
            <a:endParaRPr lang="en-US"/>
          </a:p>
        </p:txBody>
      </p:sp>
    </p:spTree>
    <p:extLst>
      <p:ext uri="{BB962C8B-B14F-4D97-AF65-F5344CB8AC3E}">
        <p14:creationId xmlns:p14="http://schemas.microsoft.com/office/powerpoint/2010/main" val="34905202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047426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891207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2487704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127871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350222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796628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7BCACA0-2B74-A34F-8C77-7E0B5BB2F259}" type="datetimeFigureOut">
              <a:rPr lang="en-US" smtClean="0"/>
              <a:t>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484088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7BCACA0-2B74-A34F-8C77-7E0B5BB2F259}" type="datetimeFigureOut">
              <a:rPr lang="en-US" smtClean="0"/>
              <a:t>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813123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BCACA0-2B74-A34F-8C77-7E0B5BB2F259}" type="datetimeFigureOut">
              <a:rPr lang="en-US" smtClean="0"/>
              <a:t>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2810633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829135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900449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7BCACA0-2B74-A34F-8C77-7E0B5BB2F259}" type="datetimeFigureOut">
              <a:rPr lang="en-US" smtClean="0"/>
              <a:t>12/20/23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D1C4BA9-3319-2441-9E7B-C6CDD46AD52B}" type="slidenum">
              <a:rPr lang="en-US" smtClean="0"/>
              <a:t>‹#›</a:t>
            </a:fld>
            <a:endParaRPr lang="en-US"/>
          </a:p>
        </p:txBody>
      </p:sp>
    </p:spTree>
    <p:extLst>
      <p:ext uri="{BB962C8B-B14F-4D97-AF65-F5344CB8AC3E}">
        <p14:creationId xmlns:p14="http://schemas.microsoft.com/office/powerpoint/2010/main" val="1663066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278055-C867-A34D-D13C-8E6F36ED521F}"/>
              </a:ext>
            </a:extLst>
          </p:cNvPr>
          <p:cNvPicPr>
            <a:picLocks noChangeAspect="1"/>
          </p:cNvPicPr>
          <p:nvPr/>
        </p:nvPicPr>
        <p:blipFill>
          <a:blip r:embed="rId2"/>
          <a:stretch>
            <a:fillRect/>
          </a:stretch>
        </p:blipFill>
        <p:spPr>
          <a:xfrm>
            <a:off x="249955" y="1047676"/>
            <a:ext cx="6415487" cy="2700000"/>
          </a:xfrm>
          <a:prstGeom prst="rect">
            <a:avLst/>
          </a:prstGeom>
        </p:spPr>
      </p:pic>
      <p:sp>
        <p:nvSpPr>
          <p:cNvPr id="6" name="TextBox 5">
            <a:extLst>
              <a:ext uri="{FF2B5EF4-FFF2-40B4-BE49-F238E27FC236}">
                <a16:creationId xmlns:a16="http://schemas.microsoft.com/office/drawing/2014/main" id="{066092DE-E137-225E-90F7-1BEB101AF4E1}"/>
              </a:ext>
            </a:extLst>
          </p:cNvPr>
          <p:cNvSpPr txBox="1"/>
          <p:nvPr/>
        </p:nvSpPr>
        <p:spPr>
          <a:xfrm>
            <a:off x="92988" y="7981620"/>
            <a:ext cx="6665442" cy="1077218"/>
          </a:xfrm>
          <a:prstGeom prst="rect">
            <a:avLst/>
          </a:prstGeom>
          <a:noFill/>
        </p:spPr>
        <p:txBody>
          <a:bodyPr wrap="square" rtlCol="0">
            <a:spAutoFit/>
          </a:bodyPr>
          <a:lstStyle/>
          <a:p>
            <a:pPr algn="just">
              <a:spcAft>
                <a:spcPts val="0"/>
              </a:spcAft>
            </a:pPr>
            <a:r>
              <a:rPr lang="en-US" sz="800" b="1">
                <a:effectLst/>
                <a:ea typeface="Times New Roman" panose="02020603050405020304" pitchFamily="18" charset="0"/>
              </a:rPr>
              <a:t>SM-Fig. </a:t>
            </a:r>
            <a:r>
              <a:rPr lang="en-US" sz="800" b="1" dirty="0">
                <a:effectLst/>
                <a:ea typeface="Times New Roman" panose="02020603050405020304" pitchFamily="18" charset="0"/>
              </a:rPr>
              <a:t>1. Short- and long-term impact of cyclic FMD on peripheral blood lymphocytes in cancer patients. </a:t>
            </a:r>
            <a:r>
              <a:rPr lang="en-US" sz="800" dirty="0">
                <a:effectLst/>
                <a:ea typeface="Times New Roman" panose="02020603050405020304" pitchFamily="18" charset="0"/>
              </a:rPr>
              <a:t>Boxplots representing the kinetics of blood lymphocytes in 26 patients enrolled in the NCT03340935 trial who underwent cyclic FMD alone or in combination with treatments other than chemotherapy. Each box indicates the 25</a:t>
            </a:r>
            <a:r>
              <a:rPr lang="en-US" sz="800" baseline="30000" dirty="0">
                <a:effectLst/>
                <a:ea typeface="Times New Roman" panose="02020603050405020304" pitchFamily="18" charset="0"/>
              </a:rPr>
              <a:t>th</a:t>
            </a:r>
            <a:r>
              <a:rPr lang="en-US" sz="800" dirty="0">
                <a:effectLst/>
                <a:ea typeface="Times New Roman" panose="02020603050405020304" pitchFamily="18" charset="0"/>
              </a:rPr>
              <a:t> and 75</a:t>
            </a:r>
            <a:r>
              <a:rPr lang="en-US" sz="800" baseline="30000" dirty="0">
                <a:effectLst/>
                <a:ea typeface="Times New Roman" panose="02020603050405020304" pitchFamily="18" charset="0"/>
              </a:rPr>
              <a:t>th </a:t>
            </a:r>
            <a:r>
              <a:rPr lang="en-US" sz="800" dirty="0">
                <a:effectLst/>
                <a:ea typeface="Times New Roman" panose="02020603050405020304" pitchFamily="18" charset="0"/>
              </a:rPr>
              <a:t>percentiles of the distribution of lymphocyte counts in this patient population. The horizontal line inside the box indicates the median, while vertical black lines extend to the extreme data points that are no more than 1.5 times the interquartile range. Each dot represents one patient. </a:t>
            </a:r>
            <a:r>
              <a:rPr lang="en-US" sz="800" i="1" dirty="0">
                <a:effectLst/>
                <a:ea typeface="Times New Roman" panose="02020603050405020304" pitchFamily="18" charset="0"/>
              </a:rPr>
              <a:t>Abbreviations. ns: non-significant (i.e., p&gt;0.05) Wilcoxon paired test for the indicated comparisons. C1B=cycle 1, before FMD; C1A= cycle 1, after FMD. C2B=cycle 2, before FMD; C2A= cycle 2, after FMD. C3B=cycle 2, before FMD; C3A= cycle 3, after FMD. C4B=cycle 4, before FMD; C4A= cycle 4, after FMD. C5B=cycle 5, before FMD; C5A= cycle 5, after FMD. C6B=cycle 6, before FMD; C6A= cycle 6, after FMD. C7B=cycle 7, before FMD; C7A= cycle 7, after FMD. C8B=cycle 8, before FMD; C8A= cycle 8, after FMD.</a:t>
            </a:r>
            <a:endParaRPr lang="en-IT" sz="800" dirty="0">
              <a:effectLst/>
              <a:ea typeface="Times New Roman" panose="02020603050405020304" pitchFamily="18" charset="0"/>
            </a:endParaRPr>
          </a:p>
        </p:txBody>
      </p:sp>
    </p:spTree>
    <p:extLst>
      <p:ext uri="{BB962C8B-B14F-4D97-AF65-F5344CB8AC3E}">
        <p14:creationId xmlns:p14="http://schemas.microsoft.com/office/powerpoint/2010/main" val="3541737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upplementary_Figures-22 Agosto 2023" id="{13F38AF4-53B5-5F47-B1B8-317EDBFFD502}" vid="{1F9EB2A7-07C7-1C46-9FF4-79CEC1D9A2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4730</TotalTime>
  <Words>254</Words>
  <Application>Microsoft Macintosh PowerPoint</Application>
  <PresentationFormat>On-screen Show (4:3)</PresentationFormat>
  <Paragraphs>1</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comp dept</dc:creator>
  <cp:lastModifiedBy>Microsoft Office User</cp:lastModifiedBy>
  <cp:revision>263</cp:revision>
  <dcterms:created xsi:type="dcterms:W3CDTF">2016-04-08T15:07:31Z</dcterms:created>
  <dcterms:modified xsi:type="dcterms:W3CDTF">2023-12-20T22:41:34Z</dcterms:modified>
</cp:coreProperties>
</file>