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92"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p:restoredTop sz="94962" autoAdjust="0"/>
  </p:normalViewPr>
  <p:slideViewPr>
    <p:cSldViewPr snapToGrid="0" snapToObjects="1">
      <p:cViewPr>
        <p:scale>
          <a:sx n="271" d="100"/>
          <a:sy n="271" d="100"/>
        </p:scale>
        <p:origin x="144" y="-10608"/>
      </p:cViewPr>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0F7C24-F6C7-784C-B0D8-BCFCFDE4DB23}" type="datetimeFigureOut">
              <a:rPr lang="en-US" smtClean="0"/>
              <a:t>12/20/23</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3FFC9B-794C-9841-ACB1-3DC5451542BD}" type="slidenum">
              <a:rPr lang="en-US" smtClean="0"/>
              <a:t>‹#›</a:t>
            </a:fld>
            <a:endParaRPr lang="en-US"/>
          </a:p>
        </p:txBody>
      </p:sp>
    </p:spTree>
    <p:extLst>
      <p:ext uri="{BB962C8B-B14F-4D97-AF65-F5344CB8AC3E}">
        <p14:creationId xmlns:p14="http://schemas.microsoft.com/office/powerpoint/2010/main" val="34905202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1047426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891207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2487704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127871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BCACA0-2B74-A34F-8C77-7E0B5BB2F259}" type="datetimeFigureOut">
              <a:rPr lang="en-US" smtClean="0"/>
              <a:t>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350222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7BCACA0-2B74-A34F-8C77-7E0B5BB2F259}" type="datetimeFigureOut">
              <a:rPr lang="en-US" smtClean="0"/>
              <a:t>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796628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7BCACA0-2B74-A34F-8C77-7E0B5BB2F259}" type="datetimeFigureOut">
              <a:rPr lang="en-US" smtClean="0"/>
              <a:t>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3484088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7BCACA0-2B74-A34F-8C77-7E0B5BB2F259}" type="datetimeFigureOut">
              <a:rPr lang="en-US" smtClean="0"/>
              <a:t>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1813123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BCACA0-2B74-A34F-8C77-7E0B5BB2F259}" type="datetimeFigureOut">
              <a:rPr lang="en-US" smtClean="0"/>
              <a:t>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2810633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7BCACA0-2B74-A34F-8C77-7E0B5BB2F259}" type="datetimeFigureOut">
              <a:rPr lang="en-US" smtClean="0"/>
              <a:t>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1829135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7BCACA0-2B74-A34F-8C77-7E0B5BB2F259}" type="datetimeFigureOut">
              <a:rPr lang="en-US" smtClean="0"/>
              <a:t>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1C4BA9-3319-2441-9E7B-C6CDD46AD52B}" type="slidenum">
              <a:rPr lang="en-US" smtClean="0"/>
              <a:t>‹#›</a:t>
            </a:fld>
            <a:endParaRPr lang="en-US"/>
          </a:p>
        </p:txBody>
      </p:sp>
    </p:spTree>
    <p:extLst>
      <p:ext uri="{BB962C8B-B14F-4D97-AF65-F5344CB8AC3E}">
        <p14:creationId xmlns:p14="http://schemas.microsoft.com/office/powerpoint/2010/main" val="900449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7BCACA0-2B74-A34F-8C77-7E0B5BB2F259}" type="datetimeFigureOut">
              <a:rPr lang="en-US" smtClean="0"/>
              <a:t>12/20/23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D1C4BA9-3319-2441-9E7B-C6CDD46AD52B}" type="slidenum">
              <a:rPr lang="en-US" smtClean="0"/>
              <a:t>‹#›</a:t>
            </a:fld>
            <a:endParaRPr lang="en-US"/>
          </a:p>
        </p:txBody>
      </p:sp>
    </p:spTree>
    <p:extLst>
      <p:ext uri="{BB962C8B-B14F-4D97-AF65-F5344CB8AC3E}">
        <p14:creationId xmlns:p14="http://schemas.microsoft.com/office/powerpoint/2010/main" val="1663066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8.png"/><Relationship Id="rId18" Type="http://schemas.microsoft.com/office/2007/relationships/hdphoto" Target="../media/hdphoto5.wdp"/><Relationship Id="rId26" Type="http://schemas.openxmlformats.org/officeDocument/2006/relationships/image" Target="../media/image19.png"/><Relationship Id="rId3" Type="http://schemas.microsoft.com/office/2007/relationships/hdphoto" Target="../media/hdphoto1.wdp"/><Relationship Id="rId21" Type="http://schemas.openxmlformats.org/officeDocument/2006/relationships/image" Target="../media/image14.png"/><Relationship Id="rId7" Type="http://schemas.openxmlformats.org/officeDocument/2006/relationships/image" Target="../media/image4.jpeg"/><Relationship Id="rId12" Type="http://schemas.openxmlformats.org/officeDocument/2006/relationships/image" Target="../media/image7.png"/><Relationship Id="rId17" Type="http://schemas.openxmlformats.org/officeDocument/2006/relationships/image" Target="../media/image12.jpeg"/><Relationship Id="rId25" Type="http://schemas.openxmlformats.org/officeDocument/2006/relationships/image" Target="../media/image18.png"/><Relationship Id="rId33" Type="http://schemas.microsoft.com/office/2007/relationships/hdphoto" Target="../media/hdphoto8.wdp"/><Relationship Id="rId2" Type="http://schemas.openxmlformats.org/officeDocument/2006/relationships/image" Target="../media/image1.jpeg"/><Relationship Id="rId16" Type="http://schemas.openxmlformats.org/officeDocument/2006/relationships/image" Target="../media/image11.png"/><Relationship Id="rId20" Type="http://schemas.microsoft.com/office/2007/relationships/hdphoto" Target="../media/hdphoto6.wdp"/><Relationship Id="rId29" Type="http://schemas.openxmlformats.org/officeDocument/2006/relationships/image" Target="../media/image22.tiff"/><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6.png"/><Relationship Id="rId24" Type="http://schemas.openxmlformats.org/officeDocument/2006/relationships/image" Target="../media/image17.png"/><Relationship Id="rId32" Type="http://schemas.openxmlformats.org/officeDocument/2006/relationships/image" Target="../media/image24.png"/><Relationship Id="rId5" Type="http://schemas.openxmlformats.org/officeDocument/2006/relationships/image" Target="../media/image3.jpeg"/><Relationship Id="rId15" Type="http://schemas.openxmlformats.org/officeDocument/2006/relationships/image" Target="../media/image10.png"/><Relationship Id="rId23" Type="http://schemas.openxmlformats.org/officeDocument/2006/relationships/image" Target="../media/image16.png"/><Relationship Id="rId28" Type="http://schemas.openxmlformats.org/officeDocument/2006/relationships/image" Target="../media/image21.png"/><Relationship Id="rId10" Type="http://schemas.microsoft.com/office/2007/relationships/hdphoto" Target="../media/hdphoto4.wdp"/><Relationship Id="rId19" Type="http://schemas.openxmlformats.org/officeDocument/2006/relationships/image" Target="../media/image13.jpeg"/><Relationship Id="rId31" Type="http://schemas.microsoft.com/office/2007/relationships/hdphoto" Target="../media/hdphoto7.wdp"/><Relationship Id="rId4" Type="http://schemas.openxmlformats.org/officeDocument/2006/relationships/image" Target="../media/image2.png"/><Relationship Id="rId9" Type="http://schemas.openxmlformats.org/officeDocument/2006/relationships/image" Target="../media/image5.jpeg"/><Relationship Id="rId14" Type="http://schemas.openxmlformats.org/officeDocument/2006/relationships/image" Target="../media/image9.png"/><Relationship Id="rId22" Type="http://schemas.openxmlformats.org/officeDocument/2006/relationships/image" Target="../media/image15.png"/><Relationship Id="rId27" Type="http://schemas.openxmlformats.org/officeDocument/2006/relationships/image" Target="../media/image20.png"/><Relationship Id="rId30" Type="http://schemas.openxmlformats.org/officeDocument/2006/relationships/image" Target="../media/image23.png"/><Relationship Id="rId8"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Picture 34" descr="8_CD20.jp2">
            <a:extLst>
              <a:ext uri="{FF2B5EF4-FFF2-40B4-BE49-F238E27FC236}">
                <a16:creationId xmlns:a16="http://schemas.microsoft.com/office/drawing/2014/main" id="{DE3522A9-6D3A-064F-95A2-F4555C5EBC82}"/>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804661" y="471970"/>
            <a:ext cx="914652" cy="694506"/>
          </a:xfrm>
          <a:prstGeom prst="rect">
            <a:avLst/>
          </a:prstGeom>
          <a:ln>
            <a:solidFill>
              <a:schemeClr val="bg1">
                <a:lumMod val="50000"/>
              </a:schemeClr>
            </a:solidFill>
          </a:ln>
        </p:spPr>
      </p:pic>
      <p:sp>
        <p:nvSpPr>
          <p:cNvPr id="69" name="CasellaDiTesto 200"/>
          <p:cNvSpPr txBox="1"/>
          <p:nvPr/>
        </p:nvSpPr>
        <p:spPr>
          <a:xfrm>
            <a:off x="3586672" y="3194762"/>
            <a:ext cx="264816" cy="246221"/>
          </a:xfrm>
          <a:prstGeom prst="rect">
            <a:avLst/>
          </a:prstGeom>
          <a:noFill/>
        </p:spPr>
        <p:txBody>
          <a:bodyPr wrap="none" rtlCol="0">
            <a:spAutoFit/>
          </a:bodyPr>
          <a:lstStyle/>
          <a:p>
            <a:r>
              <a:rPr lang="it-IT" sz="1000" b="1" dirty="0"/>
              <a:t>D</a:t>
            </a:r>
          </a:p>
        </p:txBody>
      </p:sp>
      <p:pic>
        <p:nvPicPr>
          <p:cNvPr id="59" name="Picture 12" descr="5_BM.jp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183" y="466845"/>
            <a:ext cx="1574387" cy="1221414"/>
          </a:xfrm>
          <a:prstGeom prst="rect">
            <a:avLst/>
          </a:prstGeom>
        </p:spPr>
      </p:pic>
      <p:cxnSp>
        <p:nvCxnSpPr>
          <p:cNvPr id="60" name="Connettore 1 195"/>
          <p:cNvCxnSpPr/>
          <p:nvPr/>
        </p:nvCxnSpPr>
        <p:spPr>
          <a:xfrm flipH="1">
            <a:off x="312270" y="408433"/>
            <a:ext cx="3120616" cy="0"/>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61" name="CasellaDiTesto 196"/>
          <p:cNvSpPr txBox="1"/>
          <p:nvPr/>
        </p:nvSpPr>
        <p:spPr>
          <a:xfrm>
            <a:off x="1410633" y="224702"/>
            <a:ext cx="897563" cy="230833"/>
          </a:xfrm>
          <a:prstGeom prst="rect">
            <a:avLst/>
          </a:prstGeom>
          <a:noFill/>
        </p:spPr>
        <p:txBody>
          <a:bodyPr wrap="none" rtlCol="0">
            <a:spAutoFit/>
          </a:bodyPr>
          <a:lstStyle/>
          <a:p>
            <a:r>
              <a:rPr lang="it-IT" sz="900" b="1" dirty="0"/>
              <a:t>HEALTHY MICE</a:t>
            </a:r>
          </a:p>
        </p:txBody>
      </p:sp>
      <p:sp>
        <p:nvSpPr>
          <p:cNvPr id="66" name="CasellaDiTesto 143"/>
          <p:cNvSpPr txBox="1"/>
          <p:nvPr/>
        </p:nvSpPr>
        <p:spPr>
          <a:xfrm>
            <a:off x="288030" y="1423216"/>
            <a:ext cx="1036836" cy="276999"/>
          </a:xfrm>
          <a:prstGeom prst="rect">
            <a:avLst/>
          </a:prstGeom>
          <a:noFill/>
        </p:spPr>
        <p:txBody>
          <a:bodyPr wrap="none" rtlCol="0">
            <a:spAutoFit/>
          </a:bodyPr>
          <a:lstStyle/>
          <a:p>
            <a:r>
              <a:rPr lang="it-IT" sz="1200" dirty="0">
                <a:solidFill>
                  <a:schemeClr val="bg1"/>
                </a:solidFill>
              </a:rPr>
              <a:t>Bone </a:t>
            </a:r>
            <a:r>
              <a:rPr lang="it-IT" sz="1200" dirty="0" err="1">
                <a:solidFill>
                  <a:schemeClr val="bg1"/>
                </a:solidFill>
              </a:rPr>
              <a:t>marrow</a:t>
            </a:r>
            <a:endParaRPr lang="it-IT" sz="1200" dirty="0">
              <a:solidFill>
                <a:schemeClr val="bg1"/>
              </a:solidFill>
            </a:endParaRPr>
          </a:p>
        </p:txBody>
      </p:sp>
      <p:pic>
        <p:nvPicPr>
          <p:cNvPr id="67" name="Immagine 197" descr="2_Liver_NIA.jp2"/>
          <p:cNvPicPr>
            <a:picLocks noChangeAspect="1"/>
          </p:cNvPicPr>
          <p:nvPr/>
        </p:nvPicPr>
        <p:blipFill>
          <a:blip r:embed="rId5">
            <a:extLst>
              <a:ext uri="{BEBA8EAE-BF5A-486C-A8C5-ECC9F3942E4B}">
                <a14:imgProps xmlns:a14="http://schemas.microsoft.com/office/drawing/2010/main">
                  <a14:imgLayer r:embed="rId6">
                    <a14:imgEffect>
                      <a14:saturation sat="66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908545" y="1722401"/>
            <a:ext cx="1531568" cy="1230487"/>
          </a:xfrm>
          <a:prstGeom prst="rect">
            <a:avLst/>
          </a:prstGeom>
        </p:spPr>
      </p:pic>
      <p:sp>
        <p:nvSpPr>
          <p:cNvPr id="68" name="CasellaDiTesto 199"/>
          <p:cNvSpPr txBox="1"/>
          <p:nvPr/>
        </p:nvSpPr>
        <p:spPr>
          <a:xfrm>
            <a:off x="1905290" y="2679665"/>
            <a:ext cx="484402" cy="276999"/>
          </a:xfrm>
          <a:prstGeom prst="rect">
            <a:avLst/>
          </a:prstGeom>
          <a:noFill/>
        </p:spPr>
        <p:txBody>
          <a:bodyPr wrap="none" rtlCol="0">
            <a:spAutoFit/>
          </a:bodyPr>
          <a:lstStyle/>
          <a:p>
            <a:r>
              <a:rPr lang="it-IT" sz="1200" dirty="0" err="1">
                <a:solidFill>
                  <a:srgbClr val="FFFFFF"/>
                </a:solidFill>
              </a:rPr>
              <a:t>Liver</a:t>
            </a:r>
            <a:endParaRPr lang="it-IT" sz="1200" dirty="0">
              <a:solidFill>
                <a:srgbClr val="FFFFFF"/>
              </a:solidFill>
            </a:endParaRPr>
          </a:p>
        </p:txBody>
      </p:sp>
      <p:pic>
        <p:nvPicPr>
          <p:cNvPr id="74" name="Picture 15" descr="17_kidney.jp2"/>
          <p:cNvPicPr>
            <a:picLocks noChangeAspect="1"/>
          </p:cNvPicPr>
          <p:nvPr/>
        </p:nvPicPr>
        <p:blipFill>
          <a:blip r:embed="rId7">
            <a:extLst>
              <a:ext uri="{BEBA8EAE-BF5A-486C-A8C5-ECC9F3942E4B}">
                <a14:imgProps xmlns:a14="http://schemas.microsoft.com/office/drawing/2010/main">
                  <a14:imgLayer r:embed="rId8">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294654" y="1723024"/>
            <a:ext cx="1574387" cy="1229864"/>
          </a:xfrm>
          <a:prstGeom prst="rect">
            <a:avLst/>
          </a:prstGeom>
        </p:spPr>
      </p:pic>
      <p:sp>
        <p:nvSpPr>
          <p:cNvPr id="91" name="CasellaDiTesto 203"/>
          <p:cNvSpPr txBox="1"/>
          <p:nvPr/>
        </p:nvSpPr>
        <p:spPr>
          <a:xfrm>
            <a:off x="288030" y="2679665"/>
            <a:ext cx="620683" cy="276999"/>
          </a:xfrm>
          <a:prstGeom prst="rect">
            <a:avLst/>
          </a:prstGeom>
          <a:noFill/>
        </p:spPr>
        <p:txBody>
          <a:bodyPr wrap="none" rtlCol="0">
            <a:spAutoFit/>
          </a:bodyPr>
          <a:lstStyle/>
          <a:p>
            <a:r>
              <a:rPr lang="it-IT" sz="1200" dirty="0" err="1">
                <a:solidFill>
                  <a:srgbClr val="FFFFFF"/>
                </a:solidFill>
              </a:rPr>
              <a:t>Kidney</a:t>
            </a:r>
            <a:endParaRPr lang="it-IT" sz="1200" dirty="0">
              <a:solidFill>
                <a:srgbClr val="FFFFFF"/>
              </a:solidFill>
            </a:endParaRPr>
          </a:p>
        </p:txBody>
      </p:sp>
      <p:pic>
        <p:nvPicPr>
          <p:cNvPr id="92" name="Picture 162" descr="14_spleen.jp2"/>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val="0"/>
              </a:ext>
            </a:extLst>
          </a:blip>
          <a:srcRect r="2309"/>
          <a:stretch/>
        </p:blipFill>
        <p:spPr>
          <a:xfrm>
            <a:off x="1909485" y="466844"/>
            <a:ext cx="1538029" cy="1221414"/>
          </a:xfrm>
          <a:prstGeom prst="rect">
            <a:avLst/>
          </a:prstGeom>
        </p:spPr>
      </p:pic>
      <p:sp>
        <p:nvSpPr>
          <p:cNvPr id="93" name="CasellaDiTesto 143"/>
          <p:cNvSpPr txBox="1"/>
          <p:nvPr/>
        </p:nvSpPr>
        <p:spPr>
          <a:xfrm>
            <a:off x="1905290" y="1423216"/>
            <a:ext cx="605529" cy="276999"/>
          </a:xfrm>
          <a:prstGeom prst="rect">
            <a:avLst/>
          </a:prstGeom>
          <a:noFill/>
        </p:spPr>
        <p:txBody>
          <a:bodyPr wrap="none" rtlCol="0">
            <a:spAutoFit/>
          </a:bodyPr>
          <a:lstStyle/>
          <a:p>
            <a:r>
              <a:rPr lang="it-IT" sz="1200" dirty="0">
                <a:solidFill>
                  <a:schemeClr val="bg1"/>
                </a:solidFill>
              </a:rPr>
              <a:t>Spleen</a:t>
            </a:r>
          </a:p>
        </p:txBody>
      </p:sp>
      <p:pic>
        <p:nvPicPr>
          <p:cNvPr id="123" name="Picture 9">
            <a:extLst>
              <a:ext uri="{FF2B5EF4-FFF2-40B4-BE49-F238E27FC236}">
                <a16:creationId xmlns:a16="http://schemas.microsoft.com/office/drawing/2014/main" id="{B3189C57-42A3-044D-B91D-A916136DF4A7}"/>
              </a:ext>
            </a:extLst>
          </p:cNvPr>
          <p:cNvPicPr>
            <a:picLocks noChangeAspect="1"/>
          </p:cNvPicPr>
          <p:nvPr/>
        </p:nvPicPr>
        <p:blipFill>
          <a:blip r:embed="rId11"/>
          <a:stretch>
            <a:fillRect/>
          </a:stretch>
        </p:blipFill>
        <p:spPr>
          <a:xfrm>
            <a:off x="5756056" y="2165775"/>
            <a:ext cx="937405" cy="839159"/>
          </a:xfrm>
          <a:prstGeom prst="rect">
            <a:avLst/>
          </a:prstGeom>
        </p:spPr>
      </p:pic>
      <p:pic>
        <p:nvPicPr>
          <p:cNvPr id="127" name="Picture 11">
            <a:extLst>
              <a:ext uri="{FF2B5EF4-FFF2-40B4-BE49-F238E27FC236}">
                <a16:creationId xmlns:a16="http://schemas.microsoft.com/office/drawing/2014/main" id="{6B3FB3A2-0F37-3C40-80A6-586FE836CBBC}"/>
              </a:ext>
            </a:extLst>
          </p:cNvPr>
          <p:cNvPicPr>
            <a:picLocks noChangeAspect="1"/>
          </p:cNvPicPr>
          <p:nvPr/>
        </p:nvPicPr>
        <p:blipFill>
          <a:blip r:embed="rId12"/>
          <a:stretch>
            <a:fillRect/>
          </a:stretch>
        </p:blipFill>
        <p:spPr>
          <a:xfrm>
            <a:off x="3821062" y="2170324"/>
            <a:ext cx="904681" cy="820965"/>
          </a:xfrm>
          <a:prstGeom prst="rect">
            <a:avLst/>
          </a:prstGeom>
        </p:spPr>
      </p:pic>
      <p:pic>
        <p:nvPicPr>
          <p:cNvPr id="128" name="Picture 12">
            <a:extLst>
              <a:ext uri="{FF2B5EF4-FFF2-40B4-BE49-F238E27FC236}">
                <a16:creationId xmlns:a16="http://schemas.microsoft.com/office/drawing/2014/main" id="{2ACB41D6-32BB-F64F-AB9E-C2822BE3ED5F}"/>
              </a:ext>
            </a:extLst>
          </p:cNvPr>
          <p:cNvPicPr>
            <a:picLocks noChangeAspect="1"/>
          </p:cNvPicPr>
          <p:nvPr/>
        </p:nvPicPr>
        <p:blipFill>
          <a:blip r:embed="rId13"/>
          <a:stretch>
            <a:fillRect/>
          </a:stretch>
        </p:blipFill>
        <p:spPr>
          <a:xfrm>
            <a:off x="4803055" y="2165774"/>
            <a:ext cx="914652" cy="847578"/>
          </a:xfrm>
          <a:prstGeom prst="rect">
            <a:avLst/>
          </a:prstGeom>
        </p:spPr>
      </p:pic>
      <p:pic>
        <p:nvPicPr>
          <p:cNvPr id="129" name="Picture 1">
            <a:extLst>
              <a:ext uri="{FF2B5EF4-FFF2-40B4-BE49-F238E27FC236}">
                <a16:creationId xmlns:a16="http://schemas.microsoft.com/office/drawing/2014/main" id="{6F94B5BC-1042-5646-A28C-A26AD4DBFE6A}"/>
              </a:ext>
            </a:extLst>
          </p:cNvPr>
          <p:cNvPicPr>
            <a:picLocks noChangeAspect="1"/>
          </p:cNvPicPr>
          <p:nvPr/>
        </p:nvPicPr>
        <p:blipFill rotWithShape="1">
          <a:blip r:embed="rId14">
            <a:grayscl/>
          </a:blip>
          <a:srcRect t="8215"/>
          <a:stretch/>
        </p:blipFill>
        <p:spPr>
          <a:xfrm>
            <a:off x="5748128" y="1339224"/>
            <a:ext cx="955113" cy="736829"/>
          </a:xfrm>
          <a:prstGeom prst="rect">
            <a:avLst/>
          </a:prstGeom>
        </p:spPr>
      </p:pic>
      <p:pic>
        <p:nvPicPr>
          <p:cNvPr id="130" name="Picture 14">
            <a:extLst>
              <a:ext uri="{FF2B5EF4-FFF2-40B4-BE49-F238E27FC236}">
                <a16:creationId xmlns:a16="http://schemas.microsoft.com/office/drawing/2014/main" id="{DCBA4B1A-7EA2-F642-9BAC-F0B0E3A1E211}"/>
              </a:ext>
            </a:extLst>
          </p:cNvPr>
          <p:cNvPicPr>
            <a:picLocks noChangeAspect="1"/>
          </p:cNvPicPr>
          <p:nvPr/>
        </p:nvPicPr>
        <p:blipFill rotWithShape="1">
          <a:blip r:embed="rId15">
            <a:grayscl/>
          </a:blip>
          <a:srcRect t="13378"/>
          <a:stretch/>
        </p:blipFill>
        <p:spPr>
          <a:xfrm>
            <a:off x="3802586" y="1339224"/>
            <a:ext cx="948300" cy="752747"/>
          </a:xfrm>
          <a:prstGeom prst="rect">
            <a:avLst/>
          </a:prstGeom>
        </p:spPr>
      </p:pic>
      <p:pic>
        <p:nvPicPr>
          <p:cNvPr id="131" name="Picture 15">
            <a:extLst>
              <a:ext uri="{FF2B5EF4-FFF2-40B4-BE49-F238E27FC236}">
                <a16:creationId xmlns:a16="http://schemas.microsoft.com/office/drawing/2014/main" id="{B58254E5-A1B3-FB4C-8CF2-E4C925FDD7BB}"/>
              </a:ext>
            </a:extLst>
          </p:cNvPr>
          <p:cNvPicPr>
            <a:picLocks noChangeAspect="1"/>
          </p:cNvPicPr>
          <p:nvPr/>
        </p:nvPicPr>
        <p:blipFill rotWithShape="1">
          <a:blip r:embed="rId16">
            <a:grayscl/>
          </a:blip>
          <a:srcRect t="7795"/>
          <a:stretch/>
        </p:blipFill>
        <p:spPr>
          <a:xfrm>
            <a:off x="4795818" y="1319664"/>
            <a:ext cx="900505" cy="780038"/>
          </a:xfrm>
          <a:prstGeom prst="rect">
            <a:avLst/>
          </a:prstGeom>
        </p:spPr>
      </p:pic>
      <p:sp>
        <p:nvSpPr>
          <p:cNvPr id="143" name="TextBox 18">
            <a:extLst>
              <a:ext uri="{FF2B5EF4-FFF2-40B4-BE49-F238E27FC236}">
                <a16:creationId xmlns:a16="http://schemas.microsoft.com/office/drawing/2014/main" id="{C4A0E1AE-E2FB-894B-8CFB-DCB179867600}"/>
              </a:ext>
            </a:extLst>
          </p:cNvPr>
          <p:cNvSpPr txBox="1"/>
          <p:nvPr/>
        </p:nvSpPr>
        <p:spPr>
          <a:xfrm>
            <a:off x="4087206" y="254421"/>
            <a:ext cx="389850" cy="200055"/>
          </a:xfrm>
          <a:prstGeom prst="rect">
            <a:avLst/>
          </a:prstGeom>
          <a:noFill/>
        </p:spPr>
        <p:txBody>
          <a:bodyPr wrap="none" rtlCol="0">
            <a:spAutoFit/>
          </a:bodyPr>
          <a:lstStyle/>
          <a:p>
            <a:r>
              <a:rPr lang="en-US" sz="700" b="1" dirty="0"/>
              <a:t>CD19</a:t>
            </a:r>
          </a:p>
        </p:txBody>
      </p:sp>
      <p:sp>
        <p:nvSpPr>
          <p:cNvPr id="144" name="TextBox 19">
            <a:extLst>
              <a:ext uri="{FF2B5EF4-FFF2-40B4-BE49-F238E27FC236}">
                <a16:creationId xmlns:a16="http://schemas.microsoft.com/office/drawing/2014/main" id="{1D264E68-AF51-1E4F-96BF-4F2C04BB2F1D}"/>
              </a:ext>
            </a:extLst>
          </p:cNvPr>
          <p:cNvSpPr txBox="1"/>
          <p:nvPr/>
        </p:nvSpPr>
        <p:spPr>
          <a:xfrm>
            <a:off x="5075204" y="254421"/>
            <a:ext cx="389850" cy="200055"/>
          </a:xfrm>
          <a:prstGeom prst="rect">
            <a:avLst/>
          </a:prstGeom>
          <a:noFill/>
        </p:spPr>
        <p:txBody>
          <a:bodyPr wrap="none" rtlCol="0">
            <a:spAutoFit/>
          </a:bodyPr>
          <a:lstStyle/>
          <a:p>
            <a:r>
              <a:rPr lang="en-US" sz="700" b="1" dirty="0"/>
              <a:t>CD20</a:t>
            </a:r>
          </a:p>
        </p:txBody>
      </p:sp>
      <p:sp>
        <p:nvSpPr>
          <p:cNvPr id="145" name="TextBox 20">
            <a:extLst>
              <a:ext uri="{FF2B5EF4-FFF2-40B4-BE49-F238E27FC236}">
                <a16:creationId xmlns:a16="http://schemas.microsoft.com/office/drawing/2014/main" id="{5A198F15-1BB8-B741-8172-F64156E9B99A}"/>
              </a:ext>
            </a:extLst>
          </p:cNvPr>
          <p:cNvSpPr txBox="1"/>
          <p:nvPr/>
        </p:nvSpPr>
        <p:spPr>
          <a:xfrm>
            <a:off x="6039224" y="254421"/>
            <a:ext cx="389850" cy="200055"/>
          </a:xfrm>
          <a:prstGeom prst="rect">
            <a:avLst/>
          </a:prstGeom>
          <a:noFill/>
        </p:spPr>
        <p:txBody>
          <a:bodyPr wrap="none" rtlCol="0">
            <a:spAutoFit/>
          </a:bodyPr>
          <a:lstStyle/>
          <a:p>
            <a:r>
              <a:rPr lang="en-US" sz="700" b="1" dirty="0"/>
              <a:t>CD45</a:t>
            </a:r>
          </a:p>
        </p:txBody>
      </p:sp>
      <p:cxnSp>
        <p:nvCxnSpPr>
          <p:cNvPr id="146" name="Straight Connector 23">
            <a:extLst>
              <a:ext uri="{FF2B5EF4-FFF2-40B4-BE49-F238E27FC236}">
                <a16:creationId xmlns:a16="http://schemas.microsoft.com/office/drawing/2014/main" id="{CD4B66BD-4609-EB45-B085-FA17AB205CA6}"/>
              </a:ext>
            </a:extLst>
          </p:cNvPr>
          <p:cNvCxnSpPr>
            <a:cxnSpLocks/>
          </p:cNvCxnSpPr>
          <p:nvPr/>
        </p:nvCxnSpPr>
        <p:spPr>
          <a:xfrm flipV="1">
            <a:off x="3811090" y="405163"/>
            <a:ext cx="932935" cy="7173"/>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24">
            <a:extLst>
              <a:ext uri="{FF2B5EF4-FFF2-40B4-BE49-F238E27FC236}">
                <a16:creationId xmlns:a16="http://schemas.microsoft.com/office/drawing/2014/main" id="{808E5ABA-FC0A-0A45-BD3F-4D369E1656EE}"/>
              </a:ext>
            </a:extLst>
          </p:cNvPr>
          <p:cNvCxnSpPr>
            <a:cxnSpLocks/>
          </p:cNvCxnSpPr>
          <p:nvPr/>
        </p:nvCxnSpPr>
        <p:spPr>
          <a:xfrm>
            <a:off x="4804661" y="405163"/>
            <a:ext cx="934576"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Straight Connector 25">
            <a:extLst>
              <a:ext uri="{FF2B5EF4-FFF2-40B4-BE49-F238E27FC236}">
                <a16:creationId xmlns:a16="http://schemas.microsoft.com/office/drawing/2014/main" id="{F8564AE0-BBF0-664A-8615-6F133C97B26B}"/>
              </a:ext>
            </a:extLst>
          </p:cNvPr>
          <p:cNvCxnSpPr>
            <a:cxnSpLocks/>
          </p:cNvCxnSpPr>
          <p:nvPr/>
        </p:nvCxnSpPr>
        <p:spPr>
          <a:xfrm>
            <a:off x="5795644" y="410059"/>
            <a:ext cx="913753"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9" name="TextBox 26">
            <a:extLst>
              <a:ext uri="{FF2B5EF4-FFF2-40B4-BE49-F238E27FC236}">
                <a16:creationId xmlns:a16="http://schemas.microsoft.com/office/drawing/2014/main" id="{4C56A748-A73F-1148-8764-58634D2A7F52}"/>
              </a:ext>
            </a:extLst>
          </p:cNvPr>
          <p:cNvSpPr txBox="1"/>
          <p:nvPr/>
        </p:nvSpPr>
        <p:spPr>
          <a:xfrm rot="16200000">
            <a:off x="3414908" y="1550157"/>
            <a:ext cx="633507" cy="184666"/>
          </a:xfrm>
          <a:prstGeom prst="rect">
            <a:avLst/>
          </a:prstGeom>
          <a:noFill/>
        </p:spPr>
        <p:txBody>
          <a:bodyPr wrap="square" rtlCol="0">
            <a:spAutoFit/>
          </a:bodyPr>
          <a:lstStyle/>
          <a:p>
            <a:r>
              <a:rPr lang="en-US" sz="600" dirty="0"/>
              <a:t>Single staining</a:t>
            </a:r>
          </a:p>
        </p:txBody>
      </p:sp>
      <p:sp>
        <p:nvSpPr>
          <p:cNvPr id="150" name="TextBox 28">
            <a:extLst>
              <a:ext uri="{FF2B5EF4-FFF2-40B4-BE49-F238E27FC236}">
                <a16:creationId xmlns:a16="http://schemas.microsoft.com/office/drawing/2014/main" id="{E4087F65-C0ED-234C-969D-3E4C3ECABD54}"/>
              </a:ext>
            </a:extLst>
          </p:cNvPr>
          <p:cNvSpPr txBox="1"/>
          <p:nvPr/>
        </p:nvSpPr>
        <p:spPr>
          <a:xfrm rot="16200000">
            <a:off x="3414908" y="2459503"/>
            <a:ext cx="633507" cy="184666"/>
          </a:xfrm>
          <a:prstGeom prst="rect">
            <a:avLst/>
          </a:prstGeom>
          <a:noFill/>
        </p:spPr>
        <p:txBody>
          <a:bodyPr wrap="square" rtlCol="0">
            <a:spAutoFit/>
          </a:bodyPr>
          <a:lstStyle/>
          <a:p>
            <a:r>
              <a:rPr lang="en-US" sz="600" dirty="0"/>
              <a:t>Negative CTRL</a:t>
            </a:r>
          </a:p>
        </p:txBody>
      </p:sp>
      <p:sp>
        <p:nvSpPr>
          <p:cNvPr id="151" name="TextBox 2">
            <a:extLst>
              <a:ext uri="{FF2B5EF4-FFF2-40B4-BE49-F238E27FC236}">
                <a16:creationId xmlns:a16="http://schemas.microsoft.com/office/drawing/2014/main" id="{3DE6FE53-DE58-6D48-A77C-88D2FE886437}"/>
              </a:ext>
            </a:extLst>
          </p:cNvPr>
          <p:cNvSpPr txBox="1"/>
          <p:nvPr/>
        </p:nvSpPr>
        <p:spPr>
          <a:xfrm>
            <a:off x="6319571" y="1552995"/>
            <a:ext cx="341103" cy="200055"/>
          </a:xfrm>
          <a:prstGeom prst="rect">
            <a:avLst/>
          </a:prstGeom>
          <a:noFill/>
        </p:spPr>
        <p:txBody>
          <a:bodyPr wrap="none" rtlCol="0">
            <a:spAutoFit/>
          </a:bodyPr>
          <a:lstStyle/>
          <a:p>
            <a:r>
              <a:rPr lang="en-US" sz="700" b="1" dirty="0"/>
              <a:t>99%</a:t>
            </a:r>
          </a:p>
        </p:txBody>
      </p:sp>
      <p:sp>
        <p:nvSpPr>
          <p:cNvPr id="152" name="TextBox 30">
            <a:extLst>
              <a:ext uri="{FF2B5EF4-FFF2-40B4-BE49-F238E27FC236}">
                <a16:creationId xmlns:a16="http://schemas.microsoft.com/office/drawing/2014/main" id="{672FCD81-6981-E048-912B-52FF7BA8453F}"/>
              </a:ext>
            </a:extLst>
          </p:cNvPr>
          <p:cNvSpPr txBox="1"/>
          <p:nvPr/>
        </p:nvSpPr>
        <p:spPr>
          <a:xfrm>
            <a:off x="4392186" y="1552995"/>
            <a:ext cx="341103" cy="200055"/>
          </a:xfrm>
          <a:prstGeom prst="rect">
            <a:avLst/>
          </a:prstGeom>
          <a:noFill/>
        </p:spPr>
        <p:txBody>
          <a:bodyPr wrap="none" rtlCol="0">
            <a:spAutoFit/>
          </a:bodyPr>
          <a:lstStyle/>
          <a:p>
            <a:r>
              <a:rPr lang="en-US" sz="700" b="1" dirty="0"/>
              <a:t>99%</a:t>
            </a:r>
          </a:p>
        </p:txBody>
      </p:sp>
      <p:sp>
        <p:nvSpPr>
          <p:cNvPr id="153" name="TextBox 31">
            <a:extLst>
              <a:ext uri="{FF2B5EF4-FFF2-40B4-BE49-F238E27FC236}">
                <a16:creationId xmlns:a16="http://schemas.microsoft.com/office/drawing/2014/main" id="{C9EC413A-34C6-C240-83FC-1E46F0824939}"/>
              </a:ext>
            </a:extLst>
          </p:cNvPr>
          <p:cNvSpPr txBox="1"/>
          <p:nvPr/>
        </p:nvSpPr>
        <p:spPr>
          <a:xfrm>
            <a:off x="5359749" y="1562091"/>
            <a:ext cx="341103" cy="200055"/>
          </a:xfrm>
          <a:prstGeom prst="rect">
            <a:avLst/>
          </a:prstGeom>
          <a:noFill/>
        </p:spPr>
        <p:txBody>
          <a:bodyPr wrap="none" rtlCol="0">
            <a:spAutoFit/>
          </a:bodyPr>
          <a:lstStyle/>
          <a:p>
            <a:r>
              <a:rPr lang="en-US" sz="700" b="1" dirty="0"/>
              <a:t>99%</a:t>
            </a:r>
          </a:p>
        </p:txBody>
      </p:sp>
      <p:pic>
        <p:nvPicPr>
          <p:cNvPr id="154" name="Picture 33" descr="4_CD19.jp2">
            <a:extLst>
              <a:ext uri="{FF2B5EF4-FFF2-40B4-BE49-F238E27FC236}">
                <a16:creationId xmlns:a16="http://schemas.microsoft.com/office/drawing/2014/main" id="{11624E2D-12AD-FE4F-BB3D-4B6B09A584A0}"/>
              </a:ext>
            </a:extLst>
          </p:cNvPr>
          <p:cNvPicPr>
            <a:picLocks noChangeAspect="1"/>
          </p:cNvPicPr>
          <p:nvPr/>
        </p:nvPicPr>
        <p:blipFill>
          <a:blip r:embed="rId17">
            <a:extLst>
              <a:ext uri="{BEBA8EAE-BF5A-486C-A8C5-ECC9F3942E4B}">
                <a14:imgProps xmlns:a14="http://schemas.microsoft.com/office/drawing/2010/main">
                  <a14:imgLayer r:embed="rId18">
                    <a14:imgEffect>
                      <a14:colorTemperature colorTemp="53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819104" y="471970"/>
            <a:ext cx="914652" cy="694506"/>
          </a:xfrm>
          <a:prstGeom prst="rect">
            <a:avLst/>
          </a:prstGeom>
          <a:ln>
            <a:solidFill>
              <a:schemeClr val="bg1">
                <a:lumMod val="50000"/>
              </a:schemeClr>
            </a:solidFill>
          </a:ln>
        </p:spPr>
      </p:pic>
      <p:pic>
        <p:nvPicPr>
          <p:cNvPr id="156" name="Picture 36" descr="20_CD20.jp2">
            <a:extLst>
              <a:ext uri="{FF2B5EF4-FFF2-40B4-BE49-F238E27FC236}">
                <a16:creationId xmlns:a16="http://schemas.microsoft.com/office/drawing/2014/main" id="{B96DA98B-0FBB-504E-B03E-011871EF6FEC}"/>
              </a:ext>
            </a:extLst>
          </p:cNvPr>
          <p:cNvPicPr>
            <a:picLocks noChangeAspect="1"/>
          </p:cNvPicPr>
          <p:nvPr/>
        </p:nvPicPr>
        <p:blipFill>
          <a:blip r:embed="rId19">
            <a:extLst>
              <a:ext uri="{BEBA8EAE-BF5A-486C-A8C5-ECC9F3942E4B}">
                <a14:imgProps xmlns:a14="http://schemas.microsoft.com/office/drawing/2010/main">
                  <a14:imgLayer r:embed="rId20">
                    <a14:imgEffect>
                      <a14:colorTemperature colorTemp="5300"/>
                    </a14:imgEffect>
                    <a14:imgEffect>
                      <a14:brightnessContrast bright="20000" contrast="54000"/>
                    </a14:imgEffect>
                  </a14:imgLayer>
                </a14:imgProps>
              </a:ext>
              <a:ext uri="{28A0092B-C50C-407E-A947-70E740481C1C}">
                <a14:useLocalDpi xmlns:a14="http://schemas.microsoft.com/office/drawing/2010/main" val="0"/>
              </a:ext>
            </a:extLst>
          </a:blip>
          <a:stretch>
            <a:fillRect/>
          </a:stretch>
        </p:blipFill>
        <p:spPr>
          <a:xfrm>
            <a:off x="5790219" y="470895"/>
            <a:ext cx="914652" cy="694506"/>
          </a:xfrm>
          <a:prstGeom prst="rect">
            <a:avLst/>
          </a:prstGeom>
          <a:ln>
            <a:solidFill>
              <a:schemeClr val="bg1">
                <a:lumMod val="50000"/>
              </a:schemeClr>
            </a:solidFill>
          </a:ln>
        </p:spPr>
      </p:pic>
      <p:pic>
        <p:nvPicPr>
          <p:cNvPr id="160" name="Picture 21">
            <a:extLst>
              <a:ext uri="{FF2B5EF4-FFF2-40B4-BE49-F238E27FC236}">
                <a16:creationId xmlns:a16="http://schemas.microsoft.com/office/drawing/2014/main" id="{A8199107-69D8-7A41-9CE0-60060871BFF0}"/>
              </a:ext>
            </a:extLst>
          </p:cNvPr>
          <p:cNvPicPr>
            <a:picLocks noChangeAspect="1"/>
          </p:cNvPicPr>
          <p:nvPr/>
        </p:nvPicPr>
        <p:blipFill rotWithShape="1">
          <a:blip r:embed="rId21"/>
          <a:srcRect t="10008" r="51685"/>
          <a:stretch/>
        </p:blipFill>
        <p:spPr>
          <a:xfrm>
            <a:off x="5856777" y="4402997"/>
            <a:ext cx="876113" cy="721344"/>
          </a:xfrm>
          <a:prstGeom prst="rect">
            <a:avLst/>
          </a:prstGeom>
        </p:spPr>
      </p:pic>
      <p:pic>
        <p:nvPicPr>
          <p:cNvPr id="161" name="Picture 37">
            <a:extLst>
              <a:ext uri="{FF2B5EF4-FFF2-40B4-BE49-F238E27FC236}">
                <a16:creationId xmlns:a16="http://schemas.microsoft.com/office/drawing/2014/main" id="{E860D6FC-8677-7244-91E6-0DC319F26406}"/>
              </a:ext>
            </a:extLst>
          </p:cNvPr>
          <p:cNvPicPr>
            <a:picLocks noChangeAspect="1"/>
          </p:cNvPicPr>
          <p:nvPr/>
        </p:nvPicPr>
        <p:blipFill rotWithShape="1">
          <a:blip r:embed="rId22"/>
          <a:srcRect t="4053"/>
          <a:stretch/>
        </p:blipFill>
        <p:spPr>
          <a:xfrm>
            <a:off x="5853153" y="3586157"/>
            <a:ext cx="914597" cy="713391"/>
          </a:xfrm>
          <a:prstGeom prst="rect">
            <a:avLst/>
          </a:prstGeom>
        </p:spPr>
      </p:pic>
      <p:pic>
        <p:nvPicPr>
          <p:cNvPr id="186" name="Picture 4">
            <a:extLst>
              <a:ext uri="{FF2B5EF4-FFF2-40B4-BE49-F238E27FC236}">
                <a16:creationId xmlns:a16="http://schemas.microsoft.com/office/drawing/2014/main" id="{BCCAEBFB-1E2F-9E4D-9F46-68A101AEA9B8}"/>
              </a:ext>
            </a:extLst>
          </p:cNvPr>
          <p:cNvPicPr>
            <a:picLocks noChangeAspect="1"/>
          </p:cNvPicPr>
          <p:nvPr/>
        </p:nvPicPr>
        <p:blipFill>
          <a:blip r:embed="rId23"/>
          <a:stretch>
            <a:fillRect/>
          </a:stretch>
        </p:blipFill>
        <p:spPr>
          <a:xfrm>
            <a:off x="4224315" y="3514640"/>
            <a:ext cx="759143" cy="753313"/>
          </a:xfrm>
          <a:prstGeom prst="rect">
            <a:avLst/>
          </a:prstGeom>
        </p:spPr>
      </p:pic>
      <p:pic>
        <p:nvPicPr>
          <p:cNvPr id="187" name="Picture 5">
            <a:extLst>
              <a:ext uri="{FF2B5EF4-FFF2-40B4-BE49-F238E27FC236}">
                <a16:creationId xmlns:a16="http://schemas.microsoft.com/office/drawing/2014/main" id="{A16D84C9-672E-7547-A746-B4490A4CB3E4}"/>
              </a:ext>
            </a:extLst>
          </p:cNvPr>
          <p:cNvPicPr>
            <a:picLocks noChangeAspect="1"/>
          </p:cNvPicPr>
          <p:nvPr/>
        </p:nvPicPr>
        <p:blipFill rotWithShape="1">
          <a:blip r:embed="rId24"/>
          <a:srcRect t="6661"/>
          <a:stretch/>
        </p:blipFill>
        <p:spPr>
          <a:xfrm>
            <a:off x="5031451" y="3578860"/>
            <a:ext cx="786577" cy="718567"/>
          </a:xfrm>
          <a:prstGeom prst="rect">
            <a:avLst/>
          </a:prstGeom>
        </p:spPr>
      </p:pic>
      <p:pic>
        <p:nvPicPr>
          <p:cNvPr id="188" name="Picture 6">
            <a:extLst>
              <a:ext uri="{FF2B5EF4-FFF2-40B4-BE49-F238E27FC236}">
                <a16:creationId xmlns:a16="http://schemas.microsoft.com/office/drawing/2014/main" id="{0607A9D5-9911-9249-9046-C7A84826C07C}"/>
              </a:ext>
            </a:extLst>
          </p:cNvPr>
          <p:cNvPicPr>
            <a:picLocks noChangeAspect="1"/>
          </p:cNvPicPr>
          <p:nvPr/>
        </p:nvPicPr>
        <p:blipFill>
          <a:blip r:embed="rId25"/>
          <a:stretch>
            <a:fillRect/>
          </a:stretch>
        </p:blipFill>
        <p:spPr>
          <a:xfrm>
            <a:off x="3393932" y="3536577"/>
            <a:ext cx="795258" cy="755262"/>
          </a:xfrm>
          <a:prstGeom prst="rect">
            <a:avLst/>
          </a:prstGeom>
        </p:spPr>
      </p:pic>
      <p:sp>
        <p:nvSpPr>
          <p:cNvPr id="163" name="TextBox 12">
            <a:extLst>
              <a:ext uri="{FF2B5EF4-FFF2-40B4-BE49-F238E27FC236}">
                <a16:creationId xmlns:a16="http://schemas.microsoft.com/office/drawing/2014/main" id="{5C77C556-54E3-8F4E-B2D8-D0A1C1367719}"/>
              </a:ext>
            </a:extLst>
          </p:cNvPr>
          <p:cNvSpPr txBox="1"/>
          <p:nvPr/>
        </p:nvSpPr>
        <p:spPr>
          <a:xfrm>
            <a:off x="3731818" y="3408348"/>
            <a:ext cx="1885193" cy="168785"/>
          </a:xfrm>
          <a:prstGeom prst="rect">
            <a:avLst/>
          </a:prstGeom>
          <a:solidFill>
            <a:srgbClr val="FFFFFF"/>
          </a:solidFill>
        </p:spPr>
        <p:txBody>
          <a:bodyPr wrap="square" rtlCol="0">
            <a:spAutoFit/>
          </a:bodyPr>
          <a:lstStyle/>
          <a:p>
            <a:pPr algn="ctr"/>
            <a:r>
              <a:rPr lang="en-US" sz="700" b="1" dirty="0"/>
              <a:t>BONE MARROW</a:t>
            </a:r>
          </a:p>
        </p:txBody>
      </p:sp>
      <p:cxnSp>
        <p:nvCxnSpPr>
          <p:cNvPr id="164" name="Straight Connector 18">
            <a:extLst>
              <a:ext uri="{FF2B5EF4-FFF2-40B4-BE49-F238E27FC236}">
                <a16:creationId xmlns:a16="http://schemas.microsoft.com/office/drawing/2014/main" id="{06E2DCFD-28AF-814E-AAF0-7FAAF24B523C}"/>
              </a:ext>
            </a:extLst>
          </p:cNvPr>
          <p:cNvCxnSpPr>
            <a:cxnSpLocks/>
          </p:cNvCxnSpPr>
          <p:nvPr/>
        </p:nvCxnSpPr>
        <p:spPr>
          <a:xfrm>
            <a:off x="3513597" y="3555864"/>
            <a:ext cx="2220453" cy="12364"/>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5" name="TextBox 24">
            <a:extLst>
              <a:ext uri="{FF2B5EF4-FFF2-40B4-BE49-F238E27FC236}">
                <a16:creationId xmlns:a16="http://schemas.microsoft.com/office/drawing/2014/main" id="{6F84940C-0D21-6045-9BEA-82EE7B03C258}"/>
              </a:ext>
            </a:extLst>
          </p:cNvPr>
          <p:cNvSpPr txBox="1"/>
          <p:nvPr/>
        </p:nvSpPr>
        <p:spPr>
          <a:xfrm>
            <a:off x="5962970" y="3408348"/>
            <a:ext cx="674791" cy="168785"/>
          </a:xfrm>
          <a:prstGeom prst="rect">
            <a:avLst/>
          </a:prstGeom>
          <a:solidFill>
            <a:srgbClr val="FFFFFF"/>
          </a:solidFill>
        </p:spPr>
        <p:txBody>
          <a:bodyPr wrap="square" rtlCol="0">
            <a:spAutoFit/>
          </a:bodyPr>
          <a:lstStyle/>
          <a:p>
            <a:pPr algn="ctr"/>
            <a:r>
              <a:rPr lang="en-US" sz="700" b="1" dirty="0"/>
              <a:t>BLOOD</a:t>
            </a:r>
          </a:p>
        </p:txBody>
      </p:sp>
      <p:sp>
        <p:nvSpPr>
          <p:cNvPr id="166" name="TextBox 28">
            <a:extLst>
              <a:ext uri="{FF2B5EF4-FFF2-40B4-BE49-F238E27FC236}">
                <a16:creationId xmlns:a16="http://schemas.microsoft.com/office/drawing/2014/main" id="{4EE10FD1-139D-7648-B1D3-54E458215EF0}"/>
              </a:ext>
            </a:extLst>
          </p:cNvPr>
          <p:cNvSpPr txBox="1"/>
          <p:nvPr/>
        </p:nvSpPr>
        <p:spPr>
          <a:xfrm>
            <a:off x="3673058" y="3602909"/>
            <a:ext cx="366969" cy="181769"/>
          </a:xfrm>
          <a:prstGeom prst="rect">
            <a:avLst/>
          </a:prstGeom>
          <a:solidFill>
            <a:srgbClr val="FFFFFF"/>
          </a:solidFill>
        </p:spPr>
        <p:txBody>
          <a:bodyPr wrap="none" rtlCol="0">
            <a:spAutoFit/>
          </a:bodyPr>
          <a:lstStyle/>
          <a:p>
            <a:r>
              <a:rPr lang="en-US" sz="800" b="1" dirty="0"/>
              <a:t>CD19</a:t>
            </a:r>
          </a:p>
        </p:txBody>
      </p:sp>
      <p:sp>
        <p:nvSpPr>
          <p:cNvPr id="167" name="TextBox 29">
            <a:extLst>
              <a:ext uri="{FF2B5EF4-FFF2-40B4-BE49-F238E27FC236}">
                <a16:creationId xmlns:a16="http://schemas.microsoft.com/office/drawing/2014/main" id="{FF60E537-60DB-D343-970F-F659CFAA0848}"/>
              </a:ext>
            </a:extLst>
          </p:cNvPr>
          <p:cNvSpPr txBox="1"/>
          <p:nvPr/>
        </p:nvSpPr>
        <p:spPr>
          <a:xfrm>
            <a:off x="4467958" y="3609106"/>
            <a:ext cx="366969" cy="181769"/>
          </a:xfrm>
          <a:prstGeom prst="rect">
            <a:avLst/>
          </a:prstGeom>
          <a:solidFill>
            <a:srgbClr val="FFFFFF"/>
          </a:solidFill>
        </p:spPr>
        <p:txBody>
          <a:bodyPr wrap="none" rtlCol="0">
            <a:spAutoFit/>
          </a:bodyPr>
          <a:lstStyle/>
          <a:p>
            <a:r>
              <a:rPr lang="en-US" sz="800" b="1" dirty="0"/>
              <a:t>CD20</a:t>
            </a:r>
          </a:p>
        </p:txBody>
      </p:sp>
      <p:sp>
        <p:nvSpPr>
          <p:cNvPr id="168" name="TextBox 30">
            <a:extLst>
              <a:ext uri="{FF2B5EF4-FFF2-40B4-BE49-F238E27FC236}">
                <a16:creationId xmlns:a16="http://schemas.microsoft.com/office/drawing/2014/main" id="{D9E0836C-E06D-554B-8D15-60BC5C6AF614}"/>
              </a:ext>
            </a:extLst>
          </p:cNvPr>
          <p:cNvSpPr txBox="1"/>
          <p:nvPr/>
        </p:nvSpPr>
        <p:spPr>
          <a:xfrm>
            <a:off x="5227634" y="3598268"/>
            <a:ext cx="366969" cy="181769"/>
          </a:xfrm>
          <a:prstGeom prst="rect">
            <a:avLst/>
          </a:prstGeom>
          <a:noFill/>
        </p:spPr>
        <p:txBody>
          <a:bodyPr wrap="none" rtlCol="0">
            <a:spAutoFit/>
          </a:bodyPr>
          <a:lstStyle/>
          <a:p>
            <a:r>
              <a:rPr lang="en-US" sz="800" b="1" dirty="0"/>
              <a:t>CD45</a:t>
            </a:r>
          </a:p>
        </p:txBody>
      </p:sp>
      <p:sp>
        <p:nvSpPr>
          <p:cNvPr id="169" name="Rectangle 31">
            <a:extLst>
              <a:ext uri="{FF2B5EF4-FFF2-40B4-BE49-F238E27FC236}">
                <a16:creationId xmlns:a16="http://schemas.microsoft.com/office/drawing/2014/main" id="{DB979BA7-CAB8-6E4B-A7B6-76277180E5A0}"/>
              </a:ext>
            </a:extLst>
          </p:cNvPr>
          <p:cNvSpPr/>
          <p:nvPr/>
        </p:nvSpPr>
        <p:spPr>
          <a:xfrm>
            <a:off x="5612123" y="3781992"/>
            <a:ext cx="165299" cy="123917"/>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n>
                <a:solidFill>
                  <a:srgbClr val="FFFFFF"/>
                </a:solidFill>
              </a:ln>
            </a:endParaRPr>
          </a:p>
        </p:txBody>
      </p:sp>
      <p:sp>
        <p:nvSpPr>
          <p:cNvPr id="170" name="Rectangle 33">
            <a:extLst>
              <a:ext uri="{FF2B5EF4-FFF2-40B4-BE49-F238E27FC236}">
                <a16:creationId xmlns:a16="http://schemas.microsoft.com/office/drawing/2014/main" id="{9F0DE380-D9E3-9D4E-A59B-747EEF3FA4F7}"/>
              </a:ext>
            </a:extLst>
          </p:cNvPr>
          <p:cNvSpPr/>
          <p:nvPr/>
        </p:nvSpPr>
        <p:spPr>
          <a:xfrm>
            <a:off x="4848007" y="3598474"/>
            <a:ext cx="165299" cy="123917"/>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n>
                <a:solidFill>
                  <a:schemeClr val="bg1"/>
                </a:solidFill>
              </a:ln>
            </a:endParaRPr>
          </a:p>
        </p:txBody>
      </p:sp>
      <p:cxnSp>
        <p:nvCxnSpPr>
          <p:cNvPr id="171" name="Straight Connector 26">
            <a:extLst>
              <a:ext uri="{FF2B5EF4-FFF2-40B4-BE49-F238E27FC236}">
                <a16:creationId xmlns:a16="http://schemas.microsoft.com/office/drawing/2014/main" id="{2A5B3770-B2E6-D540-8205-B05A0AA2CD85}"/>
              </a:ext>
            </a:extLst>
          </p:cNvPr>
          <p:cNvCxnSpPr>
            <a:cxnSpLocks/>
          </p:cNvCxnSpPr>
          <p:nvPr/>
        </p:nvCxnSpPr>
        <p:spPr>
          <a:xfrm>
            <a:off x="5882529" y="3568228"/>
            <a:ext cx="822342"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72" name="Picture 7">
            <a:extLst>
              <a:ext uri="{FF2B5EF4-FFF2-40B4-BE49-F238E27FC236}">
                <a16:creationId xmlns:a16="http://schemas.microsoft.com/office/drawing/2014/main" id="{CC1CCC43-FED6-9846-9CEE-3E31395F9A29}"/>
              </a:ext>
            </a:extLst>
          </p:cNvPr>
          <p:cNvPicPr>
            <a:picLocks noChangeAspect="1"/>
          </p:cNvPicPr>
          <p:nvPr/>
        </p:nvPicPr>
        <p:blipFill rotWithShape="1">
          <a:blip r:embed="rId26"/>
          <a:srcRect t="8570"/>
          <a:stretch/>
        </p:blipFill>
        <p:spPr>
          <a:xfrm>
            <a:off x="4243322" y="4401643"/>
            <a:ext cx="740136" cy="694239"/>
          </a:xfrm>
          <a:prstGeom prst="rect">
            <a:avLst/>
          </a:prstGeom>
        </p:spPr>
      </p:pic>
      <p:pic>
        <p:nvPicPr>
          <p:cNvPr id="173" name="Picture 8">
            <a:extLst>
              <a:ext uri="{FF2B5EF4-FFF2-40B4-BE49-F238E27FC236}">
                <a16:creationId xmlns:a16="http://schemas.microsoft.com/office/drawing/2014/main" id="{4568AFBD-68B5-2146-91BF-60AC2C63F31D}"/>
              </a:ext>
            </a:extLst>
          </p:cNvPr>
          <p:cNvPicPr>
            <a:picLocks noChangeAspect="1"/>
          </p:cNvPicPr>
          <p:nvPr/>
        </p:nvPicPr>
        <p:blipFill rotWithShape="1">
          <a:blip r:embed="rId27"/>
          <a:srcRect t="5671"/>
          <a:stretch/>
        </p:blipFill>
        <p:spPr>
          <a:xfrm>
            <a:off x="5044579" y="4387282"/>
            <a:ext cx="783358" cy="726711"/>
          </a:xfrm>
          <a:prstGeom prst="rect">
            <a:avLst/>
          </a:prstGeom>
        </p:spPr>
      </p:pic>
      <p:sp>
        <p:nvSpPr>
          <p:cNvPr id="174" name="TextBox 13">
            <a:extLst>
              <a:ext uri="{FF2B5EF4-FFF2-40B4-BE49-F238E27FC236}">
                <a16:creationId xmlns:a16="http://schemas.microsoft.com/office/drawing/2014/main" id="{B5EF3AB0-B08C-9543-A069-A73EBE6A3118}"/>
              </a:ext>
            </a:extLst>
          </p:cNvPr>
          <p:cNvSpPr txBox="1"/>
          <p:nvPr/>
        </p:nvSpPr>
        <p:spPr>
          <a:xfrm>
            <a:off x="4319091" y="4216591"/>
            <a:ext cx="679252" cy="200055"/>
          </a:xfrm>
          <a:prstGeom prst="rect">
            <a:avLst/>
          </a:prstGeom>
          <a:solidFill>
            <a:srgbClr val="FFFFFF"/>
          </a:solidFill>
        </p:spPr>
        <p:txBody>
          <a:bodyPr wrap="square" rtlCol="0">
            <a:spAutoFit/>
          </a:bodyPr>
          <a:lstStyle/>
          <a:p>
            <a:pPr algn="ctr"/>
            <a:r>
              <a:rPr lang="en-US" sz="700" b="1" dirty="0"/>
              <a:t>SPLEEN</a:t>
            </a:r>
          </a:p>
        </p:txBody>
      </p:sp>
      <p:cxnSp>
        <p:nvCxnSpPr>
          <p:cNvPr id="175" name="Straight Connector 22">
            <a:extLst>
              <a:ext uri="{FF2B5EF4-FFF2-40B4-BE49-F238E27FC236}">
                <a16:creationId xmlns:a16="http://schemas.microsoft.com/office/drawing/2014/main" id="{FB01A69E-499A-BB4F-B852-6C10D0836CC2}"/>
              </a:ext>
            </a:extLst>
          </p:cNvPr>
          <p:cNvCxnSpPr>
            <a:cxnSpLocks/>
          </p:cNvCxnSpPr>
          <p:nvPr/>
        </p:nvCxnSpPr>
        <p:spPr>
          <a:xfrm>
            <a:off x="3513597" y="4374362"/>
            <a:ext cx="2303104"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6" name="Rectangle 32">
            <a:extLst>
              <a:ext uri="{FF2B5EF4-FFF2-40B4-BE49-F238E27FC236}">
                <a16:creationId xmlns:a16="http://schemas.microsoft.com/office/drawing/2014/main" id="{497BF1A8-FEC1-634B-895B-35C61ABD173E}"/>
              </a:ext>
            </a:extLst>
          </p:cNvPr>
          <p:cNvSpPr/>
          <p:nvPr/>
        </p:nvSpPr>
        <p:spPr>
          <a:xfrm>
            <a:off x="5605009" y="4598332"/>
            <a:ext cx="170428" cy="123917"/>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n>
                <a:solidFill>
                  <a:schemeClr val="bg1"/>
                </a:solidFill>
              </a:ln>
            </a:endParaRPr>
          </a:p>
        </p:txBody>
      </p:sp>
      <p:sp>
        <p:nvSpPr>
          <p:cNvPr id="177" name="TextBox 35">
            <a:extLst>
              <a:ext uri="{FF2B5EF4-FFF2-40B4-BE49-F238E27FC236}">
                <a16:creationId xmlns:a16="http://schemas.microsoft.com/office/drawing/2014/main" id="{D5590ECF-B672-744F-BAAB-1726FE09CBC4}"/>
              </a:ext>
            </a:extLst>
          </p:cNvPr>
          <p:cNvSpPr txBox="1"/>
          <p:nvPr/>
        </p:nvSpPr>
        <p:spPr>
          <a:xfrm>
            <a:off x="4451098" y="4430802"/>
            <a:ext cx="366969" cy="181769"/>
          </a:xfrm>
          <a:prstGeom prst="rect">
            <a:avLst/>
          </a:prstGeom>
          <a:solidFill>
            <a:srgbClr val="FFFFFF"/>
          </a:solidFill>
        </p:spPr>
        <p:txBody>
          <a:bodyPr wrap="none" rtlCol="0">
            <a:spAutoFit/>
          </a:bodyPr>
          <a:lstStyle/>
          <a:p>
            <a:r>
              <a:rPr lang="en-US" sz="800" b="1" dirty="0"/>
              <a:t>CD20</a:t>
            </a:r>
          </a:p>
        </p:txBody>
      </p:sp>
      <p:sp>
        <p:nvSpPr>
          <p:cNvPr id="178" name="TextBox 36">
            <a:extLst>
              <a:ext uri="{FF2B5EF4-FFF2-40B4-BE49-F238E27FC236}">
                <a16:creationId xmlns:a16="http://schemas.microsoft.com/office/drawing/2014/main" id="{63CDACA8-3008-C844-84AA-ACC1D39AEC1F}"/>
              </a:ext>
            </a:extLst>
          </p:cNvPr>
          <p:cNvSpPr txBox="1"/>
          <p:nvPr/>
        </p:nvSpPr>
        <p:spPr>
          <a:xfrm>
            <a:off x="5222213" y="4426805"/>
            <a:ext cx="366969" cy="181769"/>
          </a:xfrm>
          <a:prstGeom prst="rect">
            <a:avLst/>
          </a:prstGeom>
          <a:noFill/>
        </p:spPr>
        <p:txBody>
          <a:bodyPr wrap="none" rtlCol="0">
            <a:spAutoFit/>
          </a:bodyPr>
          <a:lstStyle/>
          <a:p>
            <a:r>
              <a:rPr lang="en-US" sz="800" b="1" dirty="0"/>
              <a:t>CD45</a:t>
            </a:r>
          </a:p>
        </p:txBody>
      </p:sp>
      <p:sp>
        <p:nvSpPr>
          <p:cNvPr id="179" name="TextBox 45">
            <a:extLst>
              <a:ext uri="{FF2B5EF4-FFF2-40B4-BE49-F238E27FC236}">
                <a16:creationId xmlns:a16="http://schemas.microsoft.com/office/drawing/2014/main" id="{0E6D303B-D579-2C45-8372-4BE4037D2356}"/>
              </a:ext>
            </a:extLst>
          </p:cNvPr>
          <p:cNvSpPr txBox="1"/>
          <p:nvPr/>
        </p:nvSpPr>
        <p:spPr>
          <a:xfrm>
            <a:off x="6070758" y="3606305"/>
            <a:ext cx="366969" cy="181769"/>
          </a:xfrm>
          <a:prstGeom prst="rect">
            <a:avLst/>
          </a:prstGeom>
          <a:solidFill>
            <a:srgbClr val="FFFFFF"/>
          </a:solidFill>
        </p:spPr>
        <p:txBody>
          <a:bodyPr wrap="none" rtlCol="0">
            <a:spAutoFit/>
          </a:bodyPr>
          <a:lstStyle/>
          <a:p>
            <a:r>
              <a:rPr lang="en-US" sz="800" b="1" dirty="0"/>
              <a:t>CD19</a:t>
            </a:r>
          </a:p>
        </p:txBody>
      </p:sp>
      <p:sp>
        <p:nvSpPr>
          <p:cNvPr id="180" name="TextBox 25">
            <a:extLst>
              <a:ext uri="{FF2B5EF4-FFF2-40B4-BE49-F238E27FC236}">
                <a16:creationId xmlns:a16="http://schemas.microsoft.com/office/drawing/2014/main" id="{66630125-105D-B246-B753-2543EC736D8F}"/>
              </a:ext>
            </a:extLst>
          </p:cNvPr>
          <p:cNvSpPr txBox="1"/>
          <p:nvPr/>
        </p:nvSpPr>
        <p:spPr>
          <a:xfrm>
            <a:off x="5882529" y="4216591"/>
            <a:ext cx="930528" cy="200055"/>
          </a:xfrm>
          <a:prstGeom prst="rect">
            <a:avLst/>
          </a:prstGeom>
          <a:solidFill>
            <a:srgbClr val="FFFFFF"/>
          </a:solidFill>
        </p:spPr>
        <p:txBody>
          <a:bodyPr wrap="square" rtlCol="0">
            <a:spAutoFit/>
          </a:bodyPr>
          <a:lstStyle/>
          <a:p>
            <a:pPr algn="ctr"/>
            <a:r>
              <a:rPr lang="en-US" sz="700" b="1" dirty="0"/>
              <a:t>PERITONEAL FLUID </a:t>
            </a:r>
          </a:p>
        </p:txBody>
      </p:sp>
      <p:cxnSp>
        <p:nvCxnSpPr>
          <p:cNvPr id="181" name="Straight Connector 27">
            <a:extLst>
              <a:ext uri="{FF2B5EF4-FFF2-40B4-BE49-F238E27FC236}">
                <a16:creationId xmlns:a16="http://schemas.microsoft.com/office/drawing/2014/main" id="{2344A5DF-19B6-F34E-9235-FE28F13A3432}"/>
              </a:ext>
            </a:extLst>
          </p:cNvPr>
          <p:cNvCxnSpPr>
            <a:cxnSpLocks/>
          </p:cNvCxnSpPr>
          <p:nvPr/>
        </p:nvCxnSpPr>
        <p:spPr>
          <a:xfrm flipV="1">
            <a:off x="5875752" y="4374362"/>
            <a:ext cx="829119" cy="322"/>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2" name="TextBox 46">
            <a:extLst>
              <a:ext uri="{FF2B5EF4-FFF2-40B4-BE49-F238E27FC236}">
                <a16:creationId xmlns:a16="http://schemas.microsoft.com/office/drawing/2014/main" id="{B686C73F-3C7C-0645-A672-6CBC023F2DE0}"/>
              </a:ext>
            </a:extLst>
          </p:cNvPr>
          <p:cNvSpPr txBox="1"/>
          <p:nvPr/>
        </p:nvSpPr>
        <p:spPr>
          <a:xfrm>
            <a:off x="6098335" y="4436464"/>
            <a:ext cx="366969" cy="181769"/>
          </a:xfrm>
          <a:prstGeom prst="rect">
            <a:avLst/>
          </a:prstGeom>
          <a:noFill/>
        </p:spPr>
        <p:txBody>
          <a:bodyPr wrap="none" rtlCol="0">
            <a:spAutoFit/>
          </a:bodyPr>
          <a:lstStyle/>
          <a:p>
            <a:r>
              <a:rPr lang="en-US" sz="800" b="1" dirty="0"/>
              <a:t>CD19</a:t>
            </a:r>
          </a:p>
        </p:txBody>
      </p:sp>
      <p:sp>
        <p:nvSpPr>
          <p:cNvPr id="183" name="Rectangle 53">
            <a:extLst>
              <a:ext uri="{FF2B5EF4-FFF2-40B4-BE49-F238E27FC236}">
                <a16:creationId xmlns:a16="http://schemas.microsoft.com/office/drawing/2014/main" id="{F4138BA9-55CD-C649-9FAA-5CEC03CBB42A}"/>
              </a:ext>
            </a:extLst>
          </p:cNvPr>
          <p:cNvSpPr/>
          <p:nvPr/>
        </p:nvSpPr>
        <p:spPr>
          <a:xfrm>
            <a:off x="4830237" y="4452078"/>
            <a:ext cx="165299" cy="123917"/>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n>
                <a:solidFill>
                  <a:srgbClr val="FFFFFF"/>
                </a:solidFill>
              </a:ln>
            </a:endParaRPr>
          </a:p>
        </p:txBody>
      </p:sp>
      <p:pic>
        <p:nvPicPr>
          <p:cNvPr id="184" name="Picture 23">
            <a:extLst>
              <a:ext uri="{FF2B5EF4-FFF2-40B4-BE49-F238E27FC236}">
                <a16:creationId xmlns:a16="http://schemas.microsoft.com/office/drawing/2014/main" id="{C83E3F70-C078-F34C-B495-2AAB397D4625}"/>
              </a:ext>
            </a:extLst>
          </p:cNvPr>
          <p:cNvPicPr>
            <a:picLocks noChangeAspect="1"/>
          </p:cNvPicPr>
          <p:nvPr/>
        </p:nvPicPr>
        <p:blipFill rotWithShape="1">
          <a:blip r:embed="rId28"/>
          <a:srcRect t="6334" r="50359"/>
          <a:stretch/>
        </p:blipFill>
        <p:spPr>
          <a:xfrm>
            <a:off x="3368070" y="4379780"/>
            <a:ext cx="811531" cy="738793"/>
          </a:xfrm>
          <a:prstGeom prst="rect">
            <a:avLst/>
          </a:prstGeom>
        </p:spPr>
      </p:pic>
      <p:sp>
        <p:nvSpPr>
          <p:cNvPr id="185" name="TextBox 55">
            <a:extLst>
              <a:ext uri="{FF2B5EF4-FFF2-40B4-BE49-F238E27FC236}">
                <a16:creationId xmlns:a16="http://schemas.microsoft.com/office/drawing/2014/main" id="{4E55F033-5A8F-1045-9BF8-BAEE18B63DEB}"/>
              </a:ext>
            </a:extLst>
          </p:cNvPr>
          <p:cNvSpPr txBox="1"/>
          <p:nvPr/>
        </p:nvSpPr>
        <p:spPr>
          <a:xfrm>
            <a:off x="3574887" y="4419277"/>
            <a:ext cx="366969" cy="181769"/>
          </a:xfrm>
          <a:prstGeom prst="rect">
            <a:avLst/>
          </a:prstGeom>
          <a:solidFill>
            <a:srgbClr val="FFFFFF"/>
          </a:solidFill>
        </p:spPr>
        <p:txBody>
          <a:bodyPr wrap="none" rtlCol="0">
            <a:spAutoFit/>
          </a:bodyPr>
          <a:lstStyle/>
          <a:p>
            <a:r>
              <a:rPr lang="en-US" sz="800" b="1" dirty="0"/>
              <a:t>CD19</a:t>
            </a:r>
          </a:p>
        </p:txBody>
      </p:sp>
      <p:cxnSp>
        <p:nvCxnSpPr>
          <p:cNvPr id="189" name="Connettore 1 183">
            <a:extLst>
              <a:ext uri="{FF2B5EF4-FFF2-40B4-BE49-F238E27FC236}">
                <a16:creationId xmlns:a16="http://schemas.microsoft.com/office/drawing/2014/main" id="{9C579F94-F810-9C4B-9C57-4859A953E5EA}"/>
              </a:ext>
            </a:extLst>
          </p:cNvPr>
          <p:cNvCxnSpPr>
            <a:cxnSpLocks/>
          </p:cNvCxnSpPr>
          <p:nvPr/>
        </p:nvCxnSpPr>
        <p:spPr>
          <a:xfrm>
            <a:off x="3391684" y="3561425"/>
            <a:ext cx="0" cy="1523968"/>
          </a:xfrm>
          <a:prstGeom prst="line">
            <a:avLst/>
          </a:prstGeom>
          <a:ln w="12700"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190" name="CasellaDiTesto 184">
            <a:extLst>
              <a:ext uri="{FF2B5EF4-FFF2-40B4-BE49-F238E27FC236}">
                <a16:creationId xmlns:a16="http://schemas.microsoft.com/office/drawing/2014/main" id="{03DE20A3-BF56-3A4D-9530-9F2AB09D986A}"/>
              </a:ext>
            </a:extLst>
          </p:cNvPr>
          <p:cNvSpPr txBox="1"/>
          <p:nvPr/>
        </p:nvSpPr>
        <p:spPr>
          <a:xfrm rot="16200000">
            <a:off x="2951525" y="4222212"/>
            <a:ext cx="739142" cy="200055"/>
          </a:xfrm>
          <a:prstGeom prst="rect">
            <a:avLst/>
          </a:prstGeom>
          <a:noFill/>
        </p:spPr>
        <p:txBody>
          <a:bodyPr wrap="square" rtlCol="0">
            <a:spAutoFit/>
          </a:bodyPr>
          <a:lstStyle/>
          <a:p>
            <a:r>
              <a:rPr lang="it-IT" sz="700" b="1" dirty="0"/>
              <a:t>HEALTHY MICE</a:t>
            </a:r>
          </a:p>
        </p:txBody>
      </p:sp>
      <p:sp>
        <p:nvSpPr>
          <p:cNvPr id="2" name="Rectangle 1">
            <a:extLst>
              <a:ext uri="{FF2B5EF4-FFF2-40B4-BE49-F238E27FC236}">
                <a16:creationId xmlns:a16="http://schemas.microsoft.com/office/drawing/2014/main" id="{48AA4C64-78AE-5BEB-4AA8-8BCBCB753890}"/>
              </a:ext>
            </a:extLst>
          </p:cNvPr>
          <p:cNvSpPr/>
          <p:nvPr/>
        </p:nvSpPr>
        <p:spPr>
          <a:xfrm>
            <a:off x="4749803" y="4575713"/>
            <a:ext cx="173185" cy="5704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CasellaDiTesto 38">
            <a:extLst>
              <a:ext uri="{FF2B5EF4-FFF2-40B4-BE49-F238E27FC236}">
                <a16:creationId xmlns:a16="http://schemas.microsoft.com/office/drawing/2014/main" id="{2E2999DF-82FD-CE0E-C7E4-10AA0D43B721}"/>
              </a:ext>
            </a:extLst>
          </p:cNvPr>
          <p:cNvSpPr txBox="1"/>
          <p:nvPr/>
        </p:nvSpPr>
        <p:spPr>
          <a:xfrm>
            <a:off x="3567112" y="159648"/>
            <a:ext cx="251992" cy="246221"/>
          </a:xfrm>
          <a:prstGeom prst="rect">
            <a:avLst/>
          </a:prstGeom>
          <a:noFill/>
        </p:spPr>
        <p:txBody>
          <a:bodyPr wrap="none" rtlCol="0">
            <a:spAutoFit/>
          </a:bodyPr>
          <a:lstStyle/>
          <a:p>
            <a:r>
              <a:rPr lang="it-IT" sz="1000" b="1" dirty="0"/>
              <a:t>C</a:t>
            </a:r>
          </a:p>
        </p:txBody>
      </p:sp>
      <p:sp>
        <p:nvSpPr>
          <p:cNvPr id="104" name="CasellaDiTesto 38">
            <a:extLst>
              <a:ext uri="{FF2B5EF4-FFF2-40B4-BE49-F238E27FC236}">
                <a16:creationId xmlns:a16="http://schemas.microsoft.com/office/drawing/2014/main" id="{62EDBF42-CFBF-169F-C8CC-DF7622058969}"/>
              </a:ext>
            </a:extLst>
          </p:cNvPr>
          <p:cNvSpPr txBox="1"/>
          <p:nvPr/>
        </p:nvSpPr>
        <p:spPr>
          <a:xfrm>
            <a:off x="72942" y="159648"/>
            <a:ext cx="261610" cy="246221"/>
          </a:xfrm>
          <a:prstGeom prst="rect">
            <a:avLst/>
          </a:prstGeom>
          <a:noFill/>
        </p:spPr>
        <p:txBody>
          <a:bodyPr wrap="none" rtlCol="0">
            <a:spAutoFit/>
          </a:bodyPr>
          <a:lstStyle/>
          <a:p>
            <a:r>
              <a:rPr lang="it-IT" sz="1000" b="1" dirty="0"/>
              <a:t>A</a:t>
            </a:r>
          </a:p>
        </p:txBody>
      </p:sp>
      <p:cxnSp>
        <p:nvCxnSpPr>
          <p:cNvPr id="109" name="Connettore 1 26">
            <a:extLst>
              <a:ext uri="{FF2B5EF4-FFF2-40B4-BE49-F238E27FC236}">
                <a16:creationId xmlns:a16="http://schemas.microsoft.com/office/drawing/2014/main" id="{093AAFDE-F01E-E7DE-7BE5-0AB00A83EC99}"/>
              </a:ext>
            </a:extLst>
          </p:cNvPr>
          <p:cNvCxnSpPr>
            <a:cxnSpLocks/>
          </p:cNvCxnSpPr>
          <p:nvPr/>
        </p:nvCxnSpPr>
        <p:spPr>
          <a:xfrm>
            <a:off x="1612206" y="1620474"/>
            <a:ext cx="22273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0" name="Connettore 1 26">
            <a:extLst>
              <a:ext uri="{FF2B5EF4-FFF2-40B4-BE49-F238E27FC236}">
                <a16:creationId xmlns:a16="http://schemas.microsoft.com/office/drawing/2014/main" id="{1DE176A8-D256-E2D6-CE41-C81AF0818A6B}"/>
              </a:ext>
            </a:extLst>
          </p:cNvPr>
          <p:cNvCxnSpPr>
            <a:cxnSpLocks/>
          </p:cNvCxnSpPr>
          <p:nvPr/>
        </p:nvCxnSpPr>
        <p:spPr>
          <a:xfrm>
            <a:off x="1609483" y="2859008"/>
            <a:ext cx="22273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1" name="Connettore 1 26">
            <a:extLst>
              <a:ext uri="{FF2B5EF4-FFF2-40B4-BE49-F238E27FC236}">
                <a16:creationId xmlns:a16="http://schemas.microsoft.com/office/drawing/2014/main" id="{82A1215D-69B0-F852-40FC-CD0BA4242EBB}"/>
              </a:ext>
            </a:extLst>
          </p:cNvPr>
          <p:cNvCxnSpPr>
            <a:cxnSpLocks/>
          </p:cNvCxnSpPr>
          <p:nvPr/>
        </p:nvCxnSpPr>
        <p:spPr>
          <a:xfrm>
            <a:off x="3186112" y="1620474"/>
            <a:ext cx="22273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2" name="Connettore 1 26">
            <a:extLst>
              <a:ext uri="{FF2B5EF4-FFF2-40B4-BE49-F238E27FC236}">
                <a16:creationId xmlns:a16="http://schemas.microsoft.com/office/drawing/2014/main" id="{4C9E28D0-B309-B205-8CBC-1FB3DD0F051D}"/>
              </a:ext>
            </a:extLst>
          </p:cNvPr>
          <p:cNvCxnSpPr>
            <a:cxnSpLocks/>
          </p:cNvCxnSpPr>
          <p:nvPr/>
        </p:nvCxnSpPr>
        <p:spPr>
          <a:xfrm>
            <a:off x="3183107" y="2859008"/>
            <a:ext cx="22273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3" name="Connettore 1 26">
            <a:extLst>
              <a:ext uri="{FF2B5EF4-FFF2-40B4-BE49-F238E27FC236}">
                <a16:creationId xmlns:a16="http://schemas.microsoft.com/office/drawing/2014/main" id="{78A2E999-8A8C-0350-8D87-0BD6AB250B28}"/>
              </a:ext>
            </a:extLst>
          </p:cNvPr>
          <p:cNvCxnSpPr>
            <a:cxnSpLocks/>
          </p:cNvCxnSpPr>
          <p:nvPr/>
        </p:nvCxnSpPr>
        <p:spPr>
          <a:xfrm>
            <a:off x="4865859" y="1125689"/>
            <a:ext cx="179957"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Connettore 1 26">
            <a:extLst>
              <a:ext uri="{FF2B5EF4-FFF2-40B4-BE49-F238E27FC236}">
                <a16:creationId xmlns:a16="http://schemas.microsoft.com/office/drawing/2014/main" id="{333493AF-A008-A51F-929B-61440BAE94E9}"/>
              </a:ext>
            </a:extLst>
          </p:cNvPr>
          <p:cNvCxnSpPr>
            <a:cxnSpLocks/>
          </p:cNvCxnSpPr>
          <p:nvPr/>
        </p:nvCxnSpPr>
        <p:spPr>
          <a:xfrm>
            <a:off x="3907249" y="1125689"/>
            <a:ext cx="179957"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7" name="Connettore 1 26">
            <a:extLst>
              <a:ext uri="{FF2B5EF4-FFF2-40B4-BE49-F238E27FC236}">
                <a16:creationId xmlns:a16="http://schemas.microsoft.com/office/drawing/2014/main" id="{C921137C-7405-58E6-33C7-2F2C48F5A0AD}"/>
              </a:ext>
            </a:extLst>
          </p:cNvPr>
          <p:cNvCxnSpPr>
            <a:cxnSpLocks/>
          </p:cNvCxnSpPr>
          <p:nvPr/>
        </p:nvCxnSpPr>
        <p:spPr>
          <a:xfrm>
            <a:off x="5865872" y="1122514"/>
            <a:ext cx="179957"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144E15F-35F4-5AA2-6401-593B6FB012AA}"/>
              </a:ext>
            </a:extLst>
          </p:cNvPr>
          <p:cNvSpPr txBox="1"/>
          <p:nvPr/>
        </p:nvSpPr>
        <p:spPr>
          <a:xfrm>
            <a:off x="1293861" y="1450150"/>
            <a:ext cx="848466" cy="215444"/>
          </a:xfrm>
          <a:prstGeom prst="rect">
            <a:avLst/>
          </a:prstGeom>
          <a:noFill/>
        </p:spPr>
        <p:txBody>
          <a:bodyPr wrap="square" rtlCol="0">
            <a:spAutoFit/>
          </a:bodyPr>
          <a:lstStyle/>
          <a:p>
            <a:pPr algn="ctr"/>
            <a:r>
              <a:rPr lang="en-IT" sz="800" b="1" dirty="0"/>
              <a:t>50µm</a:t>
            </a:r>
          </a:p>
        </p:txBody>
      </p:sp>
      <p:sp>
        <p:nvSpPr>
          <p:cNvPr id="106" name="TextBox 105">
            <a:extLst>
              <a:ext uri="{FF2B5EF4-FFF2-40B4-BE49-F238E27FC236}">
                <a16:creationId xmlns:a16="http://schemas.microsoft.com/office/drawing/2014/main" id="{F0282A4E-3E03-CD4B-7957-31014BF9A256}"/>
              </a:ext>
            </a:extLst>
          </p:cNvPr>
          <p:cNvSpPr txBox="1"/>
          <p:nvPr/>
        </p:nvSpPr>
        <p:spPr>
          <a:xfrm>
            <a:off x="3576144" y="950839"/>
            <a:ext cx="848466" cy="215444"/>
          </a:xfrm>
          <a:prstGeom prst="rect">
            <a:avLst/>
          </a:prstGeom>
          <a:noFill/>
        </p:spPr>
        <p:txBody>
          <a:bodyPr wrap="square" rtlCol="0">
            <a:spAutoFit/>
          </a:bodyPr>
          <a:lstStyle/>
          <a:p>
            <a:pPr algn="ctr"/>
            <a:r>
              <a:rPr lang="en-IT" sz="800" dirty="0"/>
              <a:t>500µm</a:t>
            </a:r>
          </a:p>
        </p:txBody>
      </p:sp>
      <p:grpSp>
        <p:nvGrpSpPr>
          <p:cNvPr id="265" name="Group 264">
            <a:extLst>
              <a:ext uri="{FF2B5EF4-FFF2-40B4-BE49-F238E27FC236}">
                <a16:creationId xmlns:a16="http://schemas.microsoft.com/office/drawing/2014/main" id="{14D05631-64D6-6804-F801-163A4C8C5FBA}"/>
              </a:ext>
            </a:extLst>
          </p:cNvPr>
          <p:cNvGrpSpPr/>
          <p:nvPr/>
        </p:nvGrpSpPr>
        <p:grpSpPr>
          <a:xfrm>
            <a:off x="58379" y="5289359"/>
            <a:ext cx="3487456" cy="2338545"/>
            <a:chOff x="96464" y="653627"/>
            <a:chExt cx="3487456" cy="2338545"/>
          </a:xfrm>
        </p:grpSpPr>
        <p:sp>
          <p:nvSpPr>
            <p:cNvPr id="266" name="TextBox 1">
              <a:extLst>
                <a:ext uri="{FF2B5EF4-FFF2-40B4-BE49-F238E27FC236}">
                  <a16:creationId xmlns:a16="http://schemas.microsoft.com/office/drawing/2014/main" id="{6645184B-58EC-0080-A5A4-CB4B3C9D8CF1}"/>
                </a:ext>
              </a:extLst>
            </p:cNvPr>
            <p:cNvSpPr txBox="1"/>
            <p:nvPr/>
          </p:nvSpPr>
          <p:spPr>
            <a:xfrm>
              <a:off x="1465236" y="1200195"/>
              <a:ext cx="476412" cy="215444"/>
            </a:xfrm>
            <a:prstGeom prst="rect">
              <a:avLst/>
            </a:prstGeom>
            <a:noFill/>
          </p:spPr>
          <p:txBody>
            <a:bodyPr wrap="none" rtlCol="0">
              <a:spAutoFit/>
            </a:bodyPr>
            <a:lstStyle/>
            <a:p>
              <a:pPr algn="ctr"/>
              <a:r>
                <a:rPr lang="en-US" sz="800" b="1" i="1" dirty="0"/>
                <a:t>Cycle 1</a:t>
              </a:r>
            </a:p>
          </p:txBody>
        </p:sp>
        <p:cxnSp>
          <p:nvCxnSpPr>
            <p:cNvPr id="267" name="Straight Arrow Connector 123">
              <a:extLst>
                <a:ext uri="{FF2B5EF4-FFF2-40B4-BE49-F238E27FC236}">
                  <a16:creationId xmlns:a16="http://schemas.microsoft.com/office/drawing/2014/main" id="{C2D6954D-8437-706D-765F-226A7059FC68}"/>
                </a:ext>
              </a:extLst>
            </p:cNvPr>
            <p:cNvCxnSpPr/>
            <p:nvPr/>
          </p:nvCxnSpPr>
          <p:spPr>
            <a:xfrm>
              <a:off x="893531" y="1496243"/>
              <a:ext cx="2511955" cy="0"/>
            </a:xfrm>
            <a:prstGeom prst="straightConnector1">
              <a:avLst/>
            </a:prstGeom>
            <a:ln w="12700" cmpd="sng">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68" name="TextBox 124">
              <a:extLst>
                <a:ext uri="{FF2B5EF4-FFF2-40B4-BE49-F238E27FC236}">
                  <a16:creationId xmlns:a16="http://schemas.microsoft.com/office/drawing/2014/main" id="{C7E418C2-6077-D743-9A2C-A939E674D4E6}"/>
                </a:ext>
              </a:extLst>
            </p:cNvPr>
            <p:cNvSpPr txBox="1"/>
            <p:nvPr/>
          </p:nvSpPr>
          <p:spPr>
            <a:xfrm>
              <a:off x="746188" y="1283464"/>
              <a:ext cx="235962" cy="215444"/>
            </a:xfrm>
            <a:prstGeom prst="rect">
              <a:avLst/>
            </a:prstGeom>
            <a:noFill/>
          </p:spPr>
          <p:txBody>
            <a:bodyPr wrap="none" rtlCol="0">
              <a:spAutoFit/>
            </a:bodyPr>
            <a:lstStyle/>
            <a:p>
              <a:r>
                <a:rPr lang="en-US" sz="800" dirty="0"/>
                <a:t>0</a:t>
              </a:r>
            </a:p>
          </p:txBody>
        </p:sp>
        <p:cxnSp>
          <p:nvCxnSpPr>
            <p:cNvPr id="269" name="Straight Connector 125">
              <a:extLst>
                <a:ext uri="{FF2B5EF4-FFF2-40B4-BE49-F238E27FC236}">
                  <a16:creationId xmlns:a16="http://schemas.microsoft.com/office/drawing/2014/main" id="{AFECA32D-8419-DFEE-3A57-DE4E6301E219}"/>
                </a:ext>
              </a:extLst>
            </p:cNvPr>
            <p:cNvCxnSpPr/>
            <p:nvPr/>
          </p:nvCxnSpPr>
          <p:spPr>
            <a:xfrm flipV="1">
              <a:off x="893531" y="1463599"/>
              <a:ext cx="0" cy="63705"/>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70" name="TextBox 126">
              <a:extLst>
                <a:ext uri="{FF2B5EF4-FFF2-40B4-BE49-F238E27FC236}">
                  <a16:creationId xmlns:a16="http://schemas.microsoft.com/office/drawing/2014/main" id="{9947F47A-7AF0-5EA8-324C-17A9EECFC3CD}"/>
                </a:ext>
              </a:extLst>
            </p:cNvPr>
            <p:cNvSpPr txBox="1"/>
            <p:nvPr/>
          </p:nvSpPr>
          <p:spPr>
            <a:xfrm>
              <a:off x="602171" y="653627"/>
              <a:ext cx="572593" cy="461665"/>
            </a:xfrm>
            <a:prstGeom prst="rect">
              <a:avLst/>
            </a:prstGeom>
            <a:noFill/>
          </p:spPr>
          <p:txBody>
            <a:bodyPr wrap="none" rtlCol="0">
              <a:spAutoFit/>
            </a:bodyPr>
            <a:lstStyle/>
            <a:p>
              <a:pPr algn="ctr"/>
              <a:r>
                <a:rPr lang="en-US" sz="800" dirty="0"/>
                <a:t>Tumor </a:t>
              </a:r>
            </a:p>
            <a:p>
              <a:pPr algn="ctr"/>
              <a:r>
                <a:rPr lang="en-US" sz="800" dirty="0"/>
                <a:t>Injection </a:t>
              </a:r>
            </a:p>
            <a:p>
              <a:pPr algn="ctr"/>
              <a:r>
                <a:rPr lang="en-US" sz="800" dirty="0"/>
                <a:t>(</a:t>
              </a:r>
              <a:r>
                <a:rPr lang="en-US" sz="800" dirty="0" err="1"/>
                <a:t>s.c.</a:t>
              </a:r>
              <a:r>
                <a:rPr lang="en-US" sz="800" dirty="0"/>
                <a:t>)</a:t>
              </a:r>
            </a:p>
          </p:txBody>
        </p:sp>
        <p:cxnSp>
          <p:nvCxnSpPr>
            <p:cNvPr id="271" name="Straight Arrow Connector 56">
              <a:extLst>
                <a:ext uri="{FF2B5EF4-FFF2-40B4-BE49-F238E27FC236}">
                  <a16:creationId xmlns:a16="http://schemas.microsoft.com/office/drawing/2014/main" id="{9F79FE71-1954-A697-4800-D7B2DD57F969}"/>
                </a:ext>
              </a:extLst>
            </p:cNvPr>
            <p:cNvCxnSpPr/>
            <p:nvPr/>
          </p:nvCxnSpPr>
          <p:spPr>
            <a:xfrm>
              <a:off x="893531" y="1945139"/>
              <a:ext cx="2511955" cy="0"/>
            </a:xfrm>
            <a:prstGeom prst="straightConnector1">
              <a:avLst/>
            </a:prstGeom>
            <a:ln w="12700" cmpd="sng">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272" name="TextBox 58">
              <a:extLst>
                <a:ext uri="{FF2B5EF4-FFF2-40B4-BE49-F238E27FC236}">
                  <a16:creationId xmlns:a16="http://schemas.microsoft.com/office/drawing/2014/main" id="{045AD565-8073-BA27-6D7A-FE6BC45E9FE2}"/>
                </a:ext>
              </a:extLst>
            </p:cNvPr>
            <p:cNvSpPr txBox="1"/>
            <p:nvPr/>
          </p:nvSpPr>
          <p:spPr>
            <a:xfrm>
              <a:off x="1669475" y="1729461"/>
              <a:ext cx="287258" cy="215444"/>
            </a:xfrm>
            <a:prstGeom prst="rect">
              <a:avLst/>
            </a:prstGeom>
            <a:noFill/>
          </p:spPr>
          <p:txBody>
            <a:bodyPr wrap="none" rtlCol="0">
              <a:spAutoFit/>
            </a:bodyPr>
            <a:lstStyle/>
            <a:p>
              <a:r>
                <a:rPr lang="en-US" sz="800" dirty="0"/>
                <a:t>12</a:t>
              </a:r>
            </a:p>
          </p:txBody>
        </p:sp>
        <p:cxnSp>
          <p:nvCxnSpPr>
            <p:cNvPr id="273" name="Straight Connector 61">
              <a:extLst>
                <a:ext uri="{FF2B5EF4-FFF2-40B4-BE49-F238E27FC236}">
                  <a16:creationId xmlns:a16="http://schemas.microsoft.com/office/drawing/2014/main" id="{5020E6DA-1970-5504-8AEE-708A2A83EEFA}"/>
                </a:ext>
              </a:extLst>
            </p:cNvPr>
            <p:cNvCxnSpPr/>
            <p:nvPr/>
          </p:nvCxnSpPr>
          <p:spPr>
            <a:xfrm flipV="1">
              <a:off x="893531"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74" name="TextBox 63">
              <a:extLst>
                <a:ext uri="{FF2B5EF4-FFF2-40B4-BE49-F238E27FC236}">
                  <a16:creationId xmlns:a16="http://schemas.microsoft.com/office/drawing/2014/main" id="{3A6ECAE2-9ACB-0337-40AF-37BE79CFCC15}"/>
                </a:ext>
              </a:extLst>
            </p:cNvPr>
            <p:cNvSpPr txBox="1"/>
            <p:nvPr/>
          </p:nvSpPr>
          <p:spPr>
            <a:xfrm>
              <a:off x="1505695" y="1729461"/>
              <a:ext cx="287258" cy="215444"/>
            </a:xfrm>
            <a:prstGeom prst="rect">
              <a:avLst/>
            </a:prstGeom>
            <a:noFill/>
          </p:spPr>
          <p:txBody>
            <a:bodyPr wrap="none" rtlCol="0">
              <a:spAutoFit/>
            </a:bodyPr>
            <a:lstStyle/>
            <a:p>
              <a:r>
                <a:rPr lang="en-US" sz="800" dirty="0"/>
                <a:t>11</a:t>
              </a:r>
            </a:p>
          </p:txBody>
        </p:sp>
        <p:sp>
          <p:nvSpPr>
            <p:cNvPr id="275" name="Right Brace 65">
              <a:extLst>
                <a:ext uri="{FF2B5EF4-FFF2-40B4-BE49-F238E27FC236}">
                  <a16:creationId xmlns:a16="http://schemas.microsoft.com/office/drawing/2014/main" id="{7F919F64-989D-F95A-F202-34ABD2608A0A}"/>
                </a:ext>
              </a:extLst>
            </p:cNvPr>
            <p:cNvSpPr/>
            <p:nvPr/>
          </p:nvSpPr>
          <p:spPr>
            <a:xfrm rot="16200000">
              <a:off x="1661024" y="1631999"/>
              <a:ext cx="101780" cy="185617"/>
            </a:xfrm>
            <a:prstGeom prst="rightBrace">
              <a:avLst>
                <a:gd name="adj1" fmla="val 8333"/>
                <a:gd name="adj2" fmla="val 49999"/>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276" name="TextBox 69">
              <a:extLst>
                <a:ext uri="{FF2B5EF4-FFF2-40B4-BE49-F238E27FC236}">
                  <a16:creationId xmlns:a16="http://schemas.microsoft.com/office/drawing/2014/main" id="{AE06D572-0FCA-A4BB-FB00-D23C38383A38}"/>
                </a:ext>
              </a:extLst>
            </p:cNvPr>
            <p:cNvSpPr txBox="1"/>
            <p:nvPr/>
          </p:nvSpPr>
          <p:spPr>
            <a:xfrm>
              <a:off x="1551102" y="1537990"/>
              <a:ext cx="312906" cy="200055"/>
            </a:xfrm>
            <a:prstGeom prst="rect">
              <a:avLst/>
            </a:prstGeom>
            <a:noFill/>
          </p:spPr>
          <p:txBody>
            <a:bodyPr wrap="none" rtlCol="0">
              <a:spAutoFit/>
            </a:bodyPr>
            <a:lstStyle/>
            <a:p>
              <a:pPr algn="ctr"/>
              <a:r>
                <a:rPr lang="en-US" sz="700" b="1" dirty="0"/>
                <a:t>STF</a:t>
              </a:r>
            </a:p>
          </p:txBody>
        </p:sp>
        <p:sp>
          <p:nvSpPr>
            <p:cNvPr id="277" name="CasellaDiTesto 226">
              <a:extLst>
                <a:ext uri="{FF2B5EF4-FFF2-40B4-BE49-F238E27FC236}">
                  <a16:creationId xmlns:a16="http://schemas.microsoft.com/office/drawing/2014/main" id="{1761969D-8A56-2325-E6D0-61FC2DE0D826}"/>
                </a:ext>
              </a:extLst>
            </p:cNvPr>
            <p:cNvSpPr txBox="1"/>
            <p:nvPr/>
          </p:nvSpPr>
          <p:spPr>
            <a:xfrm>
              <a:off x="246344" y="1261817"/>
              <a:ext cx="386645" cy="215444"/>
            </a:xfrm>
            <a:prstGeom prst="rect">
              <a:avLst/>
            </a:prstGeom>
            <a:noFill/>
          </p:spPr>
          <p:txBody>
            <a:bodyPr wrap="none" rtlCol="0">
              <a:spAutoFit/>
            </a:bodyPr>
            <a:lstStyle/>
            <a:p>
              <a:pPr algn="ctr"/>
              <a:r>
                <a:rPr lang="it-IT" sz="800" i="1" dirty="0" err="1"/>
                <a:t>Days</a:t>
              </a:r>
              <a:endParaRPr lang="it-IT" sz="800" i="1" dirty="0"/>
            </a:p>
          </p:txBody>
        </p:sp>
        <p:sp>
          <p:nvSpPr>
            <p:cNvPr id="278" name="TextBox 51">
              <a:extLst>
                <a:ext uri="{FF2B5EF4-FFF2-40B4-BE49-F238E27FC236}">
                  <a16:creationId xmlns:a16="http://schemas.microsoft.com/office/drawing/2014/main" id="{F926802D-7E85-5DE6-5814-0F47338E598A}"/>
                </a:ext>
              </a:extLst>
            </p:cNvPr>
            <p:cNvSpPr txBox="1"/>
            <p:nvPr/>
          </p:nvSpPr>
          <p:spPr>
            <a:xfrm>
              <a:off x="283214" y="1840824"/>
              <a:ext cx="312906" cy="200055"/>
            </a:xfrm>
            <a:prstGeom prst="rect">
              <a:avLst/>
            </a:prstGeom>
            <a:noFill/>
          </p:spPr>
          <p:txBody>
            <a:bodyPr wrap="none" rtlCol="0">
              <a:spAutoFit/>
            </a:bodyPr>
            <a:lstStyle/>
            <a:p>
              <a:pPr algn="ctr"/>
              <a:r>
                <a:rPr lang="en-US" sz="700" b="1" dirty="0"/>
                <a:t>STF</a:t>
              </a:r>
            </a:p>
          </p:txBody>
        </p:sp>
        <p:sp>
          <p:nvSpPr>
            <p:cNvPr id="279" name="TextBox 124">
              <a:extLst>
                <a:ext uri="{FF2B5EF4-FFF2-40B4-BE49-F238E27FC236}">
                  <a16:creationId xmlns:a16="http://schemas.microsoft.com/office/drawing/2014/main" id="{F417A043-B6C7-D473-734D-05672789C8B9}"/>
                </a:ext>
              </a:extLst>
            </p:cNvPr>
            <p:cNvSpPr txBox="1"/>
            <p:nvPr/>
          </p:nvSpPr>
          <p:spPr>
            <a:xfrm>
              <a:off x="753604" y="1729461"/>
              <a:ext cx="235962" cy="215444"/>
            </a:xfrm>
            <a:prstGeom prst="rect">
              <a:avLst/>
            </a:prstGeom>
            <a:noFill/>
          </p:spPr>
          <p:txBody>
            <a:bodyPr wrap="none" rtlCol="0">
              <a:spAutoFit/>
            </a:bodyPr>
            <a:lstStyle/>
            <a:p>
              <a:r>
                <a:rPr lang="en-US" sz="800" dirty="0"/>
                <a:t>0</a:t>
              </a:r>
            </a:p>
          </p:txBody>
        </p:sp>
        <p:sp>
          <p:nvSpPr>
            <p:cNvPr id="280" name="CasellaDiTesto 229">
              <a:extLst>
                <a:ext uri="{FF2B5EF4-FFF2-40B4-BE49-F238E27FC236}">
                  <a16:creationId xmlns:a16="http://schemas.microsoft.com/office/drawing/2014/main" id="{F9AED89C-FE22-62AB-F70B-16A9CA0C3E11}"/>
                </a:ext>
              </a:extLst>
            </p:cNvPr>
            <p:cNvSpPr txBox="1"/>
            <p:nvPr/>
          </p:nvSpPr>
          <p:spPr>
            <a:xfrm>
              <a:off x="246344" y="1713227"/>
              <a:ext cx="386645" cy="215444"/>
            </a:xfrm>
            <a:prstGeom prst="rect">
              <a:avLst/>
            </a:prstGeom>
            <a:noFill/>
          </p:spPr>
          <p:txBody>
            <a:bodyPr wrap="none" rtlCol="0">
              <a:spAutoFit/>
            </a:bodyPr>
            <a:lstStyle/>
            <a:p>
              <a:pPr algn="ctr"/>
              <a:r>
                <a:rPr lang="it-IT" sz="800" i="1" dirty="0" err="1"/>
                <a:t>Days</a:t>
              </a:r>
              <a:endParaRPr lang="it-IT" sz="800" i="1" dirty="0"/>
            </a:p>
          </p:txBody>
        </p:sp>
        <p:cxnSp>
          <p:nvCxnSpPr>
            <p:cNvPr id="281" name="Straight Connector 280">
              <a:extLst>
                <a:ext uri="{FF2B5EF4-FFF2-40B4-BE49-F238E27FC236}">
                  <a16:creationId xmlns:a16="http://schemas.microsoft.com/office/drawing/2014/main" id="{B8AF4500-5494-7D8E-BE14-412CE4659DAB}"/>
                </a:ext>
              </a:extLst>
            </p:cNvPr>
            <p:cNvCxnSpPr/>
            <p:nvPr/>
          </p:nvCxnSpPr>
          <p:spPr>
            <a:xfrm flipV="1">
              <a:off x="1635727"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2" name="Straight Connector 61">
              <a:extLst>
                <a:ext uri="{FF2B5EF4-FFF2-40B4-BE49-F238E27FC236}">
                  <a16:creationId xmlns:a16="http://schemas.microsoft.com/office/drawing/2014/main" id="{ED192BB9-62FA-DDC9-DD32-99E06CE2B9A0}"/>
                </a:ext>
              </a:extLst>
            </p:cNvPr>
            <p:cNvCxnSpPr/>
            <p:nvPr/>
          </p:nvCxnSpPr>
          <p:spPr>
            <a:xfrm flipV="1">
              <a:off x="1791453"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3" name="Straight Arrow Connector 56">
              <a:extLst>
                <a:ext uri="{FF2B5EF4-FFF2-40B4-BE49-F238E27FC236}">
                  <a16:creationId xmlns:a16="http://schemas.microsoft.com/office/drawing/2014/main" id="{6E4FDEF3-5262-ED9A-AC0A-07DC6B15339B}"/>
                </a:ext>
              </a:extLst>
            </p:cNvPr>
            <p:cNvCxnSpPr/>
            <p:nvPr/>
          </p:nvCxnSpPr>
          <p:spPr>
            <a:xfrm>
              <a:off x="893531" y="2319608"/>
              <a:ext cx="2511955" cy="0"/>
            </a:xfrm>
            <a:prstGeom prst="straightConnector1">
              <a:avLst/>
            </a:prstGeom>
            <a:ln w="12700" cmpd="sng">
              <a:solidFill>
                <a:srgbClr val="0432FF"/>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4" name="Straight Connector 61">
              <a:extLst>
                <a:ext uri="{FF2B5EF4-FFF2-40B4-BE49-F238E27FC236}">
                  <a16:creationId xmlns:a16="http://schemas.microsoft.com/office/drawing/2014/main" id="{D0D428C6-072C-78C2-A5AD-6B2BEBC5D5B1}"/>
                </a:ext>
              </a:extLst>
            </p:cNvPr>
            <p:cNvCxnSpPr/>
            <p:nvPr/>
          </p:nvCxnSpPr>
          <p:spPr>
            <a:xfrm flipV="1">
              <a:off x="893531" y="2278547"/>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85" name="TextBox 51">
              <a:extLst>
                <a:ext uri="{FF2B5EF4-FFF2-40B4-BE49-F238E27FC236}">
                  <a16:creationId xmlns:a16="http://schemas.microsoft.com/office/drawing/2014/main" id="{999301FF-2DE3-DE52-BB2F-42CED478AA4F}"/>
                </a:ext>
              </a:extLst>
            </p:cNvPr>
            <p:cNvSpPr txBox="1"/>
            <p:nvPr/>
          </p:nvSpPr>
          <p:spPr>
            <a:xfrm>
              <a:off x="183027" y="2218901"/>
              <a:ext cx="513282" cy="200055"/>
            </a:xfrm>
            <a:prstGeom prst="rect">
              <a:avLst/>
            </a:prstGeom>
            <a:noFill/>
          </p:spPr>
          <p:txBody>
            <a:bodyPr wrap="none" rtlCol="0">
              <a:spAutoFit/>
            </a:bodyPr>
            <a:lstStyle/>
            <a:p>
              <a:pPr algn="ctr"/>
              <a:r>
                <a:rPr lang="en-US" sz="700" b="1" dirty="0"/>
                <a:t>RTX+BTZ</a:t>
              </a:r>
            </a:p>
          </p:txBody>
        </p:sp>
        <p:sp>
          <p:nvSpPr>
            <p:cNvPr id="286" name="TextBox 124">
              <a:extLst>
                <a:ext uri="{FF2B5EF4-FFF2-40B4-BE49-F238E27FC236}">
                  <a16:creationId xmlns:a16="http://schemas.microsoft.com/office/drawing/2014/main" id="{F3EC1BFE-5204-C5B4-4123-29C6E65BBECF}"/>
                </a:ext>
              </a:extLst>
            </p:cNvPr>
            <p:cNvSpPr txBox="1"/>
            <p:nvPr/>
          </p:nvSpPr>
          <p:spPr>
            <a:xfrm>
              <a:off x="753604" y="2095515"/>
              <a:ext cx="235962" cy="215444"/>
            </a:xfrm>
            <a:prstGeom prst="rect">
              <a:avLst/>
            </a:prstGeom>
            <a:noFill/>
          </p:spPr>
          <p:txBody>
            <a:bodyPr wrap="none" rtlCol="0">
              <a:spAutoFit/>
            </a:bodyPr>
            <a:lstStyle/>
            <a:p>
              <a:r>
                <a:rPr lang="en-US" sz="800" dirty="0"/>
                <a:t>0</a:t>
              </a:r>
            </a:p>
          </p:txBody>
        </p:sp>
        <p:sp>
          <p:nvSpPr>
            <p:cNvPr id="287" name="CasellaDiTesto 236">
              <a:extLst>
                <a:ext uri="{FF2B5EF4-FFF2-40B4-BE49-F238E27FC236}">
                  <a16:creationId xmlns:a16="http://schemas.microsoft.com/office/drawing/2014/main" id="{3B8E4795-FF24-1820-E7DE-DDF322B9ED14}"/>
                </a:ext>
              </a:extLst>
            </p:cNvPr>
            <p:cNvSpPr txBox="1"/>
            <p:nvPr/>
          </p:nvSpPr>
          <p:spPr>
            <a:xfrm>
              <a:off x="246344" y="2095515"/>
              <a:ext cx="386645" cy="215444"/>
            </a:xfrm>
            <a:prstGeom prst="rect">
              <a:avLst/>
            </a:prstGeom>
            <a:noFill/>
          </p:spPr>
          <p:txBody>
            <a:bodyPr wrap="none" rtlCol="0">
              <a:spAutoFit/>
            </a:bodyPr>
            <a:lstStyle/>
            <a:p>
              <a:pPr algn="ctr"/>
              <a:r>
                <a:rPr lang="it-IT" sz="800" i="1" dirty="0" err="1"/>
                <a:t>Days</a:t>
              </a:r>
              <a:endParaRPr lang="it-IT" sz="800" i="1" dirty="0"/>
            </a:p>
          </p:txBody>
        </p:sp>
        <p:cxnSp>
          <p:nvCxnSpPr>
            <p:cNvPr id="288" name="Straight Connector 61">
              <a:extLst>
                <a:ext uri="{FF2B5EF4-FFF2-40B4-BE49-F238E27FC236}">
                  <a16:creationId xmlns:a16="http://schemas.microsoft.com/office/drawing/2014/main" id="{BC3CBECC-7FB6-8F5E-02EA-D8401AD019AA}"/>
                </a:ext>
              </a:extLst>
            </p:cNvPr>
            <p:cNvCxnSpPr/>
            <p:nvPr/>
          </p:nvCxnSpPr>
          <p:spPr>
            <a:xfrm flipV="1">
              <a:off x="1791453" y="2278547"/>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89" name="TextBox 115">
              <a:extLst>
                <a:ext uri="{FF2B5EF4-FFF2-40B4-BE49-F238E27FC236}">
                  <a16:creationId xmlns:a16="http://schemas.microsoft.com/office/drawing/2014/main" id="{C9258E39-37A6-28D7-1149-A52148D403A0}"/>
                </a:ext>
              </a:extLst>
            </p:cNvPr>
            <p:cNvSpPr txBox="1"/>
            <p:nvPr/>
          </p:nvSpPr>
          <p:spPr>
            <a:xfrm>
              <a:off x="1585975" y="2009362"/>
              <a:ext cx="417102" cy="200055"/>
            </a:xfrm>
            <a:prstGeom prst="rect">
              <a:avLst/>
            </a:prstGeom>
            <a:noFill/>
          </p:spPr>
          <p:txBody>
            <a:bodyPr wrap="none" rtlCol="0">
              <a:spAutoFit/>
            </a:bodyPr>
            <a:lstStyle/>
            <a:p>
              <a:pPr algn="ctr"/>
              <a:r>
                <a:rPr lang="en-US" sz="700" dirty="0"/>
                <a:t>+drug </a:t>
              </a:r>
            </a:p>
          </p:txBody>
        </p:sp>
        <p:cxnSp>
          <p:nvCxnSpPr>
            <p:cNvPr id="290" name="Straight Arrow Connector 56">
              <a:extLst>
                <a:ext uri="{FF2B5EF4-FFF2-40B4-BE49-F238E27FC236}">
                  <a16:creationId xmlns:a16="http://schemas.microsoft.com/office/drawing/2014/main" id="{42BAE17B-5ECC-1351-2DBD-ED6C0051FAD8}"/>
                </a:ext>
              </a:extLst>
            </p:cNvPr>
            <p:cNvCxnSpPr/>
            <p:nvPr/>
          </p:nvCxnSpPr>
          <p:spPr>
            <a:xfrm>
              <a:off x="893531" y="2782435"/>
              <a:ext cx="2511955" cy="0"/>
            </a:xfrm>
            <a:prstGeom prst="straightConnector1">
              <a:avLst/>
            </a:prstGeom>
            <a:ln w="12700" cmpd="sng">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91" name="Straight Connector 61">
              <a:extLst>
                <a:ext uri="{FF2B5EF4-FFF2-40B4-BE49-F238E27FC236}">
                  <a16:creationId xmlns:a16="http://schemas.microsoft.com/office/drawing/2014/main" id="{698955A2-A577-E053-4FAC-EDD1F70D0F7D}"/>
                </a:ext>
              </a:extLst>
            </p:cNvPr>
            <p:cNvCxnSpPr/>
            <p:nvPr/>
          </p:nvCxnSpPr>
          <p:spPr>
            <a:xfrm flipV="1">
              <a:off x="893531"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92" name="Right Brace 65">
              <a:extLst>
                <a:ext uri="{FF2B5EF4-FFF2-40B4-BE49-F238E27FC236}">
                  <a16:creationId xmlns:a16="http://schemas.microsoft.com/office/drawing/2014/main" id="{F4072CF7-0645-2F10-1084-4D30FF092A69}"/>
                </a:ext>
              </a:extLst>
            </p:cNvPr>
            <p:cNvSpPr/>
            <p:nvPr/>
          </p:nvSpPr>
          <p:spPr>
            <a:xfrm rot="16200000">
              <a:off x="1661024" y="2469294"/>
              <a:ext cx="101780" cy="185617"/>
            </a:xfrm>
            <a:prstGeom prst="rightBrace">
              <a:avLst>
                <a:gd name="adj1" fmla="val 8333"/>
                <a:gd name="adj2" fmla="val 49999"/>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293" name="TextBox 69">
              <a:extLst>
                <a:ext uri="{FF2B5EF4-FFF2-40B4-BE49-F238E27FC236}">
                  <a16:creationId xmlns:a16="http://schemas.microsoft.com/office/drawing/2014/main" id="{ED9D0A02-1A82-E072-041F-8F29F2E7979A}"/>
                </a:ext>
              </a:extLst>
            </p:cNvPr>
            <p:cNvSpPr txBox="1"/>
            <p:nvPr/>
          </p:nvSpPr>
          <p:spPr>
            <a:xfrm>
              <a:off x="1570178" y="2375285"/>
              <a:ext cx="312906" cy="200055"/>
            </a:xfrm>
            <a:prstGeom prst="rect">
              <a:avLst/>
            </a:prstGeom>
            <a:noFill/>
          </p:spPr>
          <p:txBody>
            <a:bodyPr wrap="none" rtlCol="0">
              <a:spAutoFit/>
            </a:bodyPr>
            <a:lstStyle/>
            <a:p>
              <a:pPr algn="ctr"/>
              <a:r>
                <a:rPr lang="en-US" sz="700" b="1" dirty="0"/>
                <a:t>STF</a:t>
              </a:r>
            </a:p>
          </p:txBody>
        </p:sp>
        <p:sp>
          <p:nvSpPr>
            <p:cNvPr id="294" name="TextBox 51">
              <a:extLst>
                <a:ext uri="{FF2B5EF4-FFF2-40B4-BE49-F238E27FC236}">
                  <a16:creationId xmlns:a16="http://schemas.microsoft.com/office/drawing/2014/main" id="{C1F114EE-6FE4-4AAB-035B-E8B9B160810E}"/>
                </a:ext>
              </a:extLst>
            </p:cNvPr>
            <p:cNvSpPr txBox="1"/>
            <p:nvPr/>
          </p:nvSpPr>
          <p:spPr>
            <a:xfrm>
              <a:off x="96464" y="2683529"/>
              <a:ext cx="686406" cy="200055"/>
            </a:xfrm>
            <a:prstGeom prst="rect">
              <a:avLst/>
            </a:prstGeom>
            <a:noFill/>
          </p:spPr>
          <p:txBody>
            <a:bodyPr wrap="none" rtlCol="0">
              <a:spAutoFit/>
            </a:bodyPr>
            <a:lstStyle/>
            <a:p>
              <a:pPr algn="ctr"/>
              <a:r>
                <a:rPr lang="en-US" sz="700" b="1" dirty="0"/>
                <a:t>STF+RTX+BTZ</a:t>
              </a:r>
            </a:p>
          </p:txBody>
        </p:sp>
        <p:sp>
          <p:nvSpPr>
            <p:cNvPr id="295" name="TextBox 124">
              <a:extLst>
                <a:ext uri="{FF2B5EF4-FFF2-40B4-BE49-F238E27FC236}">
                  <a16:creationId xmlns:a16="http://schemas.microsoft.com/office/drawing/2014/main" id="{C4C3BBB3-E84B-8D82-EFB3-6398B919BE00}"/>
                </a:ext>
              </a:extLst>
            </p:cNvPr>
            <p:cNvSpPr txBox="1"/>
            <p:nvPr/>
          </p:nvSpPr>
          <p:spPr>
            <a:xfrm>
              <a:off x="753607" y="2566757"/>
              <a:ext cx="235962" cy="215444"/>
            </a:xfrm>
            <a:prstGeom prst="rect">
              <a:avLst/>
            </a:prstGeom>
            <a:noFill/>
          </p:spPr>
          <p:txBody>
            <a:bodyPr wrap="none" rtlCol="0">
              <a:spAutoFit/>
            </a:bodyPr>
            <a:lstStyle/>
            <a:p>
              <a:r>
                <a:rPr lang="en-US" sz="800" dirty="0"/>
                <a:t>0</a:t>
              </a:r>
            </a:p>
          </p:txBody>
        </p:sp>
        <p:sp>
          <p:nvSpPr>
            <p:cNvPr id="296" name="CasellaDiTesto 245">
              <a:extLst>
                <a:ext uri="{FF2B5EF4-FFF2-40B4-BE49-F238E27FC236}">
                  <a16:creationId xmlns:a16="http://schemas.microsoft.com/office/drawing/2014/main" id="{B6A315BC-1197-5628-9445-C4E2F441F6A4}"/>
                </a:ext>
              </a:extLst>
            </p:cNvPr>
            <p:cNvSpPr txBox="1"/>
            <p:nvPr/>
          </p:nvSpPr>
          <p:spPr>
            <a:xfrm>
              <a:off x="246345" y="2555933"/>
              <a:ext cx="386645" cy="215444"/>
            </a:xfrm>
            <a:prstGeom prst="rect">
              <a:avLst/>
            </a:prstGeom>
            <a:noFill/>
          </p:spPr>
          <p:txBody>
            <a:bodyPr wrap="none" rtlCol="0">
              <a:spAutoFit/>
            </a:bodyPr>
            <a:lstStyle/>
            <a:p>
              <a:pPr algn="ctr"/>
              <a:r>
                <a:rPr lang="it-IT" sz="800" i="1" dirty="0" err="1"/>
                <a:t>Days</a:t>
              </a:r>
              <a:endParaRPr lang="it-IT" sz="800" i="1" dirty="0"/>
            </a:p>
          </p:txBody>
        </p:sp>
        <p:cxnSp>
          <p:nvCxnSpPr>
            <p:cNvPr id="297" name="Straight Connector 61">
              <a:extLst>
                <a:ext uri="{FF2B5EF4-FFF2-40B4-BE49-F238E27FC236}">
                  <a16:creationId xmlns:a16="http://schemas.microsoft.com/office/drawing/2014/main" id="{9A672681-AFC1-894D-125A-7E2605E5BA81}"/>
                </a:ext>
              </a:extLst>
            </p:cNvPr>
            <p:cNvCxnSpPr/>
            <p:nvPr/>
          </p:nvCxnSpPr>
          <p:spPr>
            <a:xfrm flipV="1">
              <a:off x="1635727"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98" name="Straight Connector 61">
              <a:extLst>
                <a:ext uri="{FF2B5EF4-FFF2-40B4-BE49-F238E27FC236}">
                  <a16:creationId xmlns:a16="http://schemas.microsoft.com/office/drawing/2014/main" id="{E94C3221-EFFB-C744-60EE-57D7AEC8DEB2}"/>
                </a:ext>
              </a:extLst>
            </p:cNvPr>
            <p:cNvCxnSpPr/>
            <p:nvPr/>
          </p:nvCxnSpPr>
          <p:spPr>
            <a:xfrm flipV="1">
              <a:off x="1791453"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99" name="TextBox 115">
              <a:extLst>
                <a:ext uri="{FF2B5EF4-FFF2-40B4-BE49-F238E27FC236}">
                  <a16:creationId xmlns:a16="http://schemas.microsoft.com/office/drawing/2014/main" id="{1873B305-89F0-B058-29BD-37E4EDE86542}"/>
                </a:ext>
              </a:extLst>
            </p:cNvPr>
            <p:cNvSpPr txBox="1"/>
            <p:nvPr/>
          </p:nvSpPr>
          <p:spPr>
            <a:xfrm>
              <a:off x="1585972" y="2792117"/>
              <a:ext cx="417102" cy="200055"/>
            </a:xfrm>
            <a:prstGeom prst="rect">
              <a:avLst/>
            </a:prstGeom>
            <a:noFill/>
          </p:spPr>
          <p:txBody>
            <a:bodyPr wrap="none" rtlCol="0">
              <a:spAutoFit/>
            </a:bodyPr>
            <a:lstStyle/>
            <a:p>
              <a:pPr algn="ctr"/>
              <a:r>
                <a:rPr lang="en-US" sz="700" dirty="0"/>
                <a:t>+drug </a:t>
              </a:r>
            </a:p>
          </p:txBody>
        </p:sp>
        <p:sp>
          <p:nvSpPr>
            <p:cNvPr id="300" name="TextBox 126">
              <a:extLst>
                <a:ext uri="{FF2B5EF4-FFF2-40B4-BE49-F238E27FC236}">
                  <a16:creationId xmlns:a16="http://schemas.microsoft.com/office/drawing/2014/main" id="{CA3EE6F4-C9C6-ABD5-9072-C6D7015F506F}"/>
                </a:ext>
              </a:extLst>
            </p:cNvPr>
            <p:cNvSpPr txBox="1"/>
            <p:nvPr/>
          </p:nvSpPr>
          <p:spPr>
            <a:xfrm>
              <a:off x="3049799" y="869409"/>
              <a:ext cx="534121" cy="215444"/>
            </a:xfrm>
            <a:prstGeom prst="rect">
              <a:avLst/>
            </a:prstGeom>
            <a:noFill/>
          </p:spPr>
          <p:txBody>
            <a:bodyPr wrap="none" rtlCol="0">
              <a:spAutoFit/>
            </a:bodyPr>
            <a:lstStyle/>
            <a:p>
              <a:pPr algn="ctr"/>
              <a:r>
                <a:rPr lang="en-US" sz="800" dirty="0"/>
                <a:t>Sacrifice</a:t>
              </a:r>
            </a:p>
          </p:txBody>
        </p:sp>
        <p:sp>
          <p:nvSpPr>
            <p:cNvPr id="301" name="Rettangolo 250">
              <a:extLst>
                <a:ext uri="{FF2B5EF4-FFF2-40B4-BE49-F238E27FC236}">
                  <a16:creationId xmlns:a16="http://schemas.microsoft.com/office/drawing/2014/main" id="{764928A7-1F72-E0CE-8069-ECA49A415B7F}"/>
                </a:ext>
              </a:extLst>
            </p:cNvPr>
            <p:cNvSpPr/>
            <p:nvPr/>
          </p:nvSpPr>
          <p:spPr>
            <a:xfrm>
              <a:off x="1505692" y="1178008"/>
              <a:ext cx="467248" cy="1755587"/>
            </a:xfrm>
            <a:prstGeom prst="rect">
              <a:avLst/>
            </a:prstGeom>
            <a:noFill/>
            <a:ln w="12700" cmpd="sng">
              <a:solidFill>
                <a:schemeClr val="bg1">
                  <a:lumMod val="50000"/>
                </a:schemeClr>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2" name="TextBox 63">
              <a:extLst>
                <a:ext uri="{FF2B5EF4-FFF2-40B4-BE49-F238E27FC236}">
                  <a16:creationId xmlns:a16="http://schemas.microsoft.com/office/drawing/2014/main" id="{EC0B042B-22B8-8861-D5F9-5009254CAE17}"/>
                </a:ext>
              </a:extLst>
            </p:cNvPr>
            <p:cNvSpPr txBox="1"/>
            <p:nvPr/>
          </p:nvSpPr>
          <p:spPr>
            <a:xfrm>
              <a:off x="1135520" y="2566751"/>
              <a:ext cx="287258" cy="215444"/>
            </a:xfrm>
            <a:prstGeom prst="rect">
              <a:avLst/>
            </a:prstGeom>
            <a:noFill/>
          </p:spPr>
          <p:txBody>
            <a:bodyPr wrap="none" rtlCol="0">
              <a:spAutoFit/>
            </a:bodyPr>
            <a:lstStyle/>
            <a:p>
              <a:pPr algn="ctr"/>
              <a:r>
                <a:rPr lang="en-US" sz="800" dirty="0"/>
                <a:t>10</a:t>
              </a:r>
            </a:p>
          </p:txBody>
        </p:sp>
        <p:cxnSp>
          <p:nvCxnSpPr>
            <p:cNvPr id="303" name="Straight Connector 61">
              <a:extLst>
                <a:ext uri="{FF2B5EF4-FFF2-40B4-BE49-F238E27FC236}">
                  <a16:creationId xmlns:a16="http://schemas.microsoft.com/office/drawing/2014/main" id="{BCB5BC88-E325-F8D9-9633-805520BB43FC}"/>
                </a:ext>
              </a:extLst>
            </p:cNvPr>
            <p:cNvCxnSpPr/>
            <p:nvPr/>
          </p:nvCxnSpPr>
          <p:spPr>
            <a:xfrm flipV="1">
              <a:off x="1281865" y="2748908"/>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04" name="TextBox 63">
              <a:extLst>
                <a:ext uri="{FF2B5EF4-FFF2-40B4-BE49-F238E27FC236}">
                  <a16:creationId xmlns:a16="http://schemas.microsoft.com/office/drawing/2014/main" id="{22BD4D28-1EA0-3FF6-8933-250C18B7D14D}"/>
                </a:ext>
              </a:extLst>
            </p:cNvPr>
            <p:cNvSpPr txBox="1"/>
            <p:nvPr/>
          </p:nvSpPr>
          <p:spPr>
            <a:xfrm>
              <a:off x="1135516" y="2114485"/>
              <a:ext cx="287258" cy="215444"/>
            </a:xfrm>
            <a:prstGeom prst="rect">
              <a:avLst/>
            </a:prstGeom>
            <a:noFill/>
          </p:spPr>
          <p:txBody>
            <a:bodyPr wrap="none" rtlCol="0">
              <a:spAutoFit/>
            </a:bodyPr>
            <a:lstStyle/>
            <a:p>
              <a:pPr algn="ctr"/>
              <a:r>
                <a:rPr lang="en-US" sz="800" dirty="0"/>
                <a:t>10</a:t>
              </a:r>
            </a:p>
          </p:txBody>
        </p:sp>
        <p:cxnSp>
          <p:nvCxnSpPr>
            <p:cNvPr id="305" name="Straight Connector 61">
              <a:extLst>
                <a:ext uri="{FF2B5EF4-FFF2-40B4-BE49-F238E27FC236}">
                  <a16:creationId xmlns:a16="http://schemas.microsoft.com/office/drawing/2014/main" id="{7E608085-7169-E6A3-8213-EBED8A1105E3}"/>
                </a:ext>
              </a:extLst>
            </p:cNvPr>
            <p:cNvCxnSpPr/>
            <p:nvPr/>
          </p:nvCxnSpPr>
          <p:spPr>
            <a:xfrm flipV="1">
              <a:off x="1281861" y="2289103"/>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06" name="TextBox 63">
              <a:extLst>
                <a:ext uri="{FF2B5EF4-FFF2-40B4-BE49-F238E27FC236}">
                  <a16:creationId xmlns:a16="http://schemas.microsoft.com/office/drawing/2014/main" id="{8A3A071B-A55B-4D35-5BCD-4625B146B6DE}"/>
                </a:ext>
              </a:extLst>
            </p:cNvPr>
            <p:cNvSpPr txBox="1"/>
            <p:nvPr/>
          </p:nvSpPr>
          <p:spPr>
            <a:xfrm>
              <a:off x="1135520" y="1742431"/>
              <a:ext cx="287258" cy="215444"/>
            </a:xfrm>
            <a:prstGeom prst="rect">
              <a:avLst/>
            </a:prstGeom>
            <a:noFill/>
          </p:spPr>
          <p:txBody>
            <a:bodyPr wrap="none" rtlCol="0">
              <a:spAutoFit/>
            </a:bodyPr>
            <a:lstStyle/>
            <a:p>
              <a:pPr algn="ctr"/>
              <a:r>
                <a:rPr lang="en-US" sz="800" dirty="0"/>
                <a:t>10</a:t>
              </a:r>
            </a:p>
          </p:txBody>
        </p:sp>
        <p:cxnSp>
          <p:nvCxnSpPr>
            <p:cNvPr id="307" name="Straight Connector 61">
              <a:extLst>
                <a:ext uri="{FF2B5EF4-FFF2-40B4-BE49-F238E27FC236}">
                  <a16:creationId xmlns:a16="http://schemas.microsoft.com/office/drawing/2014/main" id="{5BA44FA3-88CB-8269-57F5-B45E61684EF4}"/>
                </a:ext>
              </a:extLst>
            </p:cNvPr>
            <p:cNvCxnSpPr/>
            <p:nvPr/>
          </p:nvCxnSpPr>
          <p:spPr>
            <a:xfrm flipV="1">
              <a:off x="1281865" y="1924588"/>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08" name="TextBox 63">
              <a:extLst>
                <a:ext uri="{FF2B5EF4-FFF2-40B4-BE49-F238E27FC236}">
                  <a16:creationId xmlns:a16="http://schemas.microsoft.com/office/drawing/2014/main" id="{B8FEC441-9B6C-9F32-B83B-1331763DF978}"/>
                </a:ext>
              </a:extLst>
            </p:cNvPr>
            <p:cNvSpPr txBox="1"/>
            <p:nvPr/>
          </p:nvSpPr>
          <p:spPr>
            <a:xfrm>
              <a:off x="1135516" y="1290165"/>
              <a:ext cx="287258" cy="215444"/>
            </a:xfrm>
            <a:prstGeom prst="rect">
              <a:avLst/>
            </a:prstGeom>
            <a:noFill/>
          </p:spPr>
          <p:txBody>
            <a:bodyPr wrap="none" rtlCol="0">
              <a:spAutoFit/>
            </a:bodyPr>
            <a:lstStyle/>
            <a:p>
              <a:pPr algn="ctr"/>
              <a:r>
                <a:rPr lang="en-US" sz="800" dirty="0"/>
                <a:t>10</a:t>
              </a:r>
            </a:p>
          </p:txBody>
        </p:sp>
        <p:cxnSp>
          <p:nvCxnSpPr>
            <p:cNvPr id="309" name="Straight Connector 61">
              <a:extLst>
                <a:ext uri="{FF2B5EF4-FFF2-40B4-BE49-F238E27FC236}">
                  <a16:creationId xmlns:a16="http://schemas.microsoft.com/office/drawing/2014/main" id="{4F9F498C-3B51-D6A1-794B-714EA96AE997}"/>
                </a:ext>
              </a:extLst>
            </p:cNvPr>
            <p:cNvCxnSpPr/>
            <p:nvPr/>
          </p:nvCxnSpPr>
          <p:spPr>
            <a:xfrm flipV="1">
              <a:off x="1281861" y="1464782"/>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10" name="TextBox 58">
              <a:extLst>
                <a:ext uri="{FF2B5EF4-FFF2-40B4-BE49-F238E27FC236}">
                  <a16:creationId xmlns:a16="http://schemas.microsoft.com/office/drawing/2014/main" id="{16A262C2-C5F2-3B27-ED3D-FE7F145FF859}"/>
                </a:ext>
              </a:extLst>
            </p:cNvPr>
            <p:cNvSpPr txBox="1"/>
            <p:nvPr/>
          </p:nvSpPr>
          <p:spPr>
            <a:xfrm>
              <a:off x="1662628" y="2558541"/>
              <a:ext cx="287258" cy="215444"/>
            </a:xfrm>
            <a:prstGeom prst="rect">
              <a:avLst/>
            </a:prstGeom>
            <a:noFill/>
          </p:spPr>
          <p:txBody>
            <a:bodyPr wrap="none" rtlCol="0">
              <a:spAutoFit/>
            </a:bodyPr>
            <a:lstStyle/>
            <a:p>
              <a:r>
                <a:rPr lang="en-US" sz="800" dirty="0"/>
                <a:t>12</a:t>
              </a:r>
            </a:p>
          </p:txBody>
        </p:sp>
        <p:sp>
          <p:nvSpPr>
            <p:cNvPr id="311" name="TextBox 63">
              <a:extLst>
                <a:ext uri="{FF2B5EF4-FFF2-40B4-BE49-F238E27FC236}">
                  <a16:creationId xmlns:a16="http://schemas.microsoft.com/office/drawing/2014/main" id="{8D411D06-94A7-6185-A10A-4BD22BAEBC84}"/>
                </a:ext>
              </a:extLst>
            </p:cNvPr>
            <p:cNvSpPr txBox="1"/>
            <p:nvPr/>
          </p:nvSpPr>
          <p:spPr>
            <a:xfrm>
              <a:off x="1498849" y="2558541"/>
              <a:ext cx="287258" cy="215444"/>
            </a:xfrm>
            <a:prstGeom prst="rect">
              <a:avLst/>
            </a:prstGeom>
            <a:noFill/>
          </p:spPr>
          <p:txBody>
            <a:bodyPr wrap="none" rtlCol="0">
              <a:spAutoFit/>
            </a:bodyPr>
            <a:lstStyle/>
            <a:p>
              <a:r>
                <a:rPr lang="en-US" sz="800" dirty="0"/>
                <a:t>11</a:t>
              </a:r>
            </a:p>
          </p:txBody>
        </p:sp>
        <p:sp>
          <p:nvSpPr>
            <p:cNvPr id="312" name="TextBox 58">
              <a:extLst>
                <a:ext uri="{FF2B5EF4-FFF2-40B4-BE49-F238E27FC236}">
                  <a16:creationId xmlns:a16="http://schemas.microsoft.com/office/drawing/2014/main" id="{897E0542-D702-6A97-C184-1F8BEFD1D3A8}"/>
                </a:ext>
              </a:extLst>
            </p:cNvPr>
            <p:cNvSpPr txBox="1"/>
            <p:nvPr/>
          </p:nvSpPr>
          <p:spPr>
            <a:xfrm>
              <a:off x="1669495" y="2117165"/>
              <a:ext cx="287258" cy="215444"/>
            </a:xfrm>
            <a:prstGeom prst="rect">
              <a:avLst/>
            </a:prstGeom>
            <a:noFill/>
          </p:spPr>
          <p:txBody>
            <a:bodyPr wrap="none" rtlCol="0">
              <a:spAutoFit/>
            </a:bodyPr>
            <a:lstStyle/>
            <a:p>
              <a:r>
                <a:rPr lang="en-US" sz="800" dirty="0"/>
                <a:t>12</a:t>
              </a:r>
            </a:p>
          </p:txBody>
        </p:sp>
        <p:sp>
          <p:nvSpPr>
            <p:cNvPr id="313" name="TextBox 126">
              <a:extLst>
                <a:ext uri="{FF2B5EF4-FFF2-40B4-BE49-F238E27FC236}">
                  <a16:creationId xmlns:a16="http://schemas.microsoft.com/office/drawing/2014/main" id="{DC4A7EDB-799D-3C93-FEBE-8315E0B06175}"/>
                </a:ext>
              </a:extLst>
            </p:cNvPr>
            <p:cNvSpPr txBox="1"/>
            <p:nvPr/>
          </p:nvSpPr>
          <p:spPr>
            <a:xfrm>
              <a:off x="1025627" y="662092"/>
              <a:ext cx="546946" cy="338554"/>
            </a:xfrm>
            <a:prstGeom prst="rect">
              <a:avLst/>
            </a:prstGeom>
            <a:noFill/>
          </p:spPr>
          <p:txBody>
            <a:bodyPr wrap="none" rtlCol="0">
              <a:spAutoFit/>
            </a:bodyPr>
            <a:lstStyle/>
            <a:p>
              <a:pPr algn="ctr"/>
              <a:r>
                <a:rPr lang="en-US" sz="800" dirty="0"/>
                <a:t>Tumor </a:t>
              </a:r>
            </a:p>
            <a:p>
              <a:pPr algn="ctr"/>
              <a:r>
                <a:rPr lang="en-US" sz="800" dirty="0"/>
                <a:t>palpable</a:t>
              </a:r>
            </a:p>
          </p:txBody>
        </p:sp>
        <p:cxnSp>
          <p:nvCxnSpPr>
            <p:cNvPr id="314" name="Straight Arrow Connector 19">
              <a:extLst>
                <a:ext uri="{FF2B5EF4-FFF2-40B4-BE49-F238E27FC236}">
                  <a16:creationId xmlns:a16="http://schemas.microsoft.com/office/drawing/2014/main" id="{35EBA617-7BA0-48F9-E6B9-0F31CB6C9AB7}"/>
                </a:ext>
              </a:extLst>
            </p:cNvPr>
            <p:cNvCxnSpPr/>
            <p:nvPr/>
          </p:nvCxnSpPr>
          <p:spPr>
            <a:xfrm>
              <a:off x="890748" y="1098941"/>
              <a:ext cx="0" cy="207533"/>
            </a:xfrm>
            <a:prstGeom prst="straightConnector1">
              <a:avLst/>
            </a:prstGeom>
            <a:ln w="3175" cmpd="sng">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15" name="Straight Arrow Connector 19">
              <a:extLst>
                <a:ext uri="{FF2B5EF4-FFF2-40B4-BE49-F238E27FC236}">
                  <a16:creationId xmlns:a16="http://schemas.microsoft.com/office/drawing/2014/main" id="{FB3F6974-A82E-DD85-E0F3-85CA8BF46783}"/>
                </a:ext>
              </a:extLst>
            </p:cNvPr>
            <p:cNvCxnSpPr/>
            <p:nvPr/>
          </p:nvCxnSpPr>
          <p:spPr>
            <a:xfrm>
              <a:off x="1281207" y="1098936"/>
              <a:ext cx="0" cy="207533"/>
            </a:xfrm>
            <a:prstGeom prst="straightConnector1">
              <a:avLst/>
            </a:prstGeom>
            <a:ln w="3175" cmpd="sng">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16" name="TextBox 58">
              <a:extLst>
                <a:ext uri="{FF2B5EF4-FFF2-40B4-BE49-F238E27FC236}">
                  <a16:creationId xmlns:a16="http://schemas.microsoft.com/office/drawing/2014/main" id="{956D6A8E-389C-218E-67BB-3C8C0142540C}"/>
                </a:ext>
              </a:extLst>
            </p:cNvPr>
            <p:cNvSpPr txBox="1"/>
            <p:nvPr/>
          </p:nvSpPr>
          <p:spPr>
            <a:xfrm>
              <a:off x="2311974" y="1729461"/>
              <a:ext cx="287258" cy="215444"/>
            </a:xfrm>
            <a:prstGeom prst="rect">
              <a:avLst/>
            </a:prstGeom>
            <a:noFill/>
          </p:spPr>
          <p:txBody>
            <a:bodyPr wrap="none" rtlCol="0">
              <a:spAutoFit/>
            </a:bodyPr>
            <a:lstStyle/>
            <a:p>
              <a:r>
                <a:rPr lang="en-US" sz="800" dirty="0"/>
                <a:t>19</a:t>
              </a:r>
            </a:p>
          </p:txBody>
        </p:sp>
        <p:sp>
          <p:nvSpPr>
            <p:cNvPr id="317" name="TextBox 63">
              <a:extLst>
                <a:ext uri="{FF2B5EF4-FFF2-40B4-BE49-F238E27FC236}">
                  <a16:creationId xmlns:a16="http://schemas.microsoft.com/office/drawing/2014/main" id="{9DFE1FDC-F92B-A754-2A19-9B1F6AA12C90}"/>
                </a:ext>
              </a:extLst>
            </p:cNvPr>
            <p:cNvSpPr txBox="1"/>
            <p:nvPr/>
          </p:nvSpPr>
          <p:spPr>
            <a:xfrm>
              <a:off x="2143961" y="1729461"/>
              <a:ext cx="287258" cy="215444"/>
            </a:xfrm>
            <a:prstGeom prst="rect">
              <a:avLst/>
            </a:prstGeom>
            <a:noFill/>
          </p:spPr>
          <p:txBody>
            <a:bodyPr wrap="none" rtlCol="0">
              <a:spAutoFit/>
            </a:bodyPr>
            <a:lstStyle/>
            <a:p>
              <a:r>
                <a:rPr lang="en-US" sz="800" dirty="0"/>
                <a:t>18</a:t>
              </a:r>
            </a:p>
          </p:txBody>
        </p:sp>
        <p:sp>
          <p:nvSpPr>
            <p:cNvPr id="318" name="Right Brace 65">
              <a:extLst>
                <a:ext uri="{FF2B5EF4-FFF2-40B4-BE49-F238E27FC236}">
                  <a16:creationId xmlns:a16="http://schemas.microsoft.com/office/drawing/2014/main" id="{7F02D107-5D46-9C02-C869-B5E0B9AC4C2C}"/>
                </a:ext>
              </a:extLst>
            </p:cNvPr>
            <p:cNvSpPr/>
            <p:nvPr/>
          </p:nvSpPr>
          <p:spPr>
            <a:xfrm rot="16200000">
              <a:off x="2299290" y="1631999"/>
              <a:ext cx="101780" cy="185617"/>
            </a:xfrm>
            <a:prstGeom prst="rightBrace">
              <a:avLst>
                <a:gd name="adj1" fmla="val 8333"/>
                <a:gd name="adj2" fmla="val 49999"/>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319" name="TextBox 69">
              <a:extLst>
                <a:ext uri="{FF2B5EF4-FFF2-40B4-BE49-F238E27FC236}">
                  <a16:creationId xmlns:a16="http://schemas.microsoft.com/office/drawing/2014/main" id="{FA147197-A302-FFBA-78A0-A2B7E800981C}"/>
                </a:ext>
              </a:extLst>
            </p:cNvPr>
            <p:cNvSpPr txBox="1"/>
            <p:nvPr/>
          </p:nvSpPr>
          <p:spPr>
            <a:xfrm>
              <a:off x="2189369" y="1537990"/>
              <a:ext cx="312906" cy="200055"/>
            </a:xfrm>
            <a:prstGeom prst="rect">
              <a:avLst/>
            </a:prstGeom>
            <a:noFill/>
          </p:spPr>
          <p:txBody>
            <a:bodyPr wrap="none" rtlCol="0">
              <a:spAutoFit/>
            </a:bodyPr>
            <a:lstStyle/>
            <a:p>
              <a:pPr algn="ctr"/>
              <a:r>
                <a:rPr lang="en-US" sz="700" b="1" dirty="0"/>
                <a:t>STF</a:t>
              </a:r>
            </a:p>
          </p:txBody>
        </p:sp>
        <p:cxnSp>
          <p:nvCxnSpPr>
            <p:cNvPr id="320" name="Straight Connector 319">
              <a:extLst>
                <a:ext uri="{FF2B5EF4-FFF2-40B4-BE49-F238E27FC236}">
                  <a16:creationId xmlns:a16="http://schemas.microsoft.com/office/drawing/2014/main" id="{5E174FEA-1B76-0C22-D241-4596434EF3A9}"/>
                </a:ext>
              </a:extLst>
            </p:cNvPr>
            <p:cNvCxnSpPr/>
            <p:nvPr/>
          </p:nvCxnSpPr>
          <p:spPr>
            <a:xfrm flipV="1">
              <a:off x="2273993"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1" name="Straight Connector 61">
              <a:extLst>
                <a:ext uri="{FF2B5EF4-FFF2-40B4-BE49-F238E27FC236}">
                  <a16:creationId xmlns:a16="http://schemas.microsoft.com/office/drawing/2014/main" id="{AC53E539-4BB8-9D01-F69C-1DE3B75CDB88}"/>
                </a:ext>
              </a:extLst>
            </p:cNvPr>
            <p:cNvCxnSpPr/>
            <p:nvPr/>
          </p:nvCxnSpPr>
          <p:spPr>
            <a:xfrm flipV="1">
              <a:off x="2429719"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2" name="Straight Connector 61">
              <a:extLst>
                <a:ext uri="{FF2B5EF4-FFF2-40B4-BE49-F238E27FC236}">
                  <a16:creationId xmlns:a16="http://schemas.microsoft.com/office/drawing/2014/main" id="{249E3B06-9FE6-5927-344D-2D23588A5489}"/>
                </a:ext>
              </a:extLst>
            </p:cNvPr>
            <p:cNvCxnSpPr/>
            <p:nvPr/>
          </p:nvCxnSpPr>
          <p:spPr>
            <a:xfrm flipV="1">
              <a:off x="2429719" y="2278547"/>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23" name="TextBox 115">
              <a:extLst>
                <a:ext uri="{FF2B5EF4-FFF2-40B4-BE49-F238E27FC236}">
                  <a16:creationId xmlns:a16="http://schemas.microsoft.com/office/drawing/2014/main" id="{25A8325C-CB66-EECD-EE2E-DFC96F401C1D}"/>
                </a:ext>
              </a:extLst>
            </p:cNvPr>
            <p:cNvSpPr txBox="1"/>
            <p:nvPr/>
          </p:nvSpPr>
          <p:spPr>
            <a:xfrm>
              <a:off x="2224241" y="2009362"/>
              <a:ext cx="417102" cy="200055"/>
            </a:xfrm>
            <a:prstGeom prst="rect">
              <a:avLst/>
            </a:prstGeom>
            <a:noFill/>
          </p:spPr>
          <p:txBody>
            <a:bodyPr wrap="none" rtlCol="0">
              <a:spAutoFit/>
            </a:bodyPr>
            <a:lstStyle/>
            <a:p>
              <a:pPr algn="ctr"/>
              <a:r>
                <a:rPr lang="en-US" sz="700" dirty="0"/>
                <a:t>+drug </a:t>
              </a:r>
            </a:p>
          </p:txBody>
        </p:sp>
        <p:sp>
          <p:nvSpPr>
            <p:cNvPr id="324" name="Right Brace 65">
              <a:extLst>
                <a:ext uri="{FF2B5EF4-FFF2-40B4-BE49-F238E27FC236}">
                  <a16:creationId xmlns:a16="http://schemas.microsoft.com/office/drawing/2014/main" id="{FC5CFAD3-CBC3-AE10-0DED-3168834C0EA6}"/>
                </a:ext>
              </a:extLst>
            </p:cNvPr>
            <p:cNvSpPr/>
            <p:nvPr/>
          </p:nvSpPr>
          <p:spPr>
            <a:xfrm rot="16200000">
              <a:off x="2299290" y="2469294"/>
              <a:ext cx="101780" cy="185617"/>
            </a:xfrm>
            <a:prstGeom prst="rightBrace">
              <a:avLst>
                <a:gd name="adj1" fmla="val 8333"/>
                <a:gd name="adj2" fmla="val 49999"/>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325" name="TextBox 69">
              <a:extLst>
                <a:ext uri="{FF2B5EF4-FFF2-40B4-BE49-F238E27FC236}">
                  <a16:creationId xmlns:a16="http://schemas.microsoft.com/office/drawing/2014/main" id="{C108E1A3-CD9D-0450-EC29-76B7F6E17F68}"/>
                </a:ext>
              </a:extLst>
            </p:cNvPr>
            <p:cNvSpPr txBox="1"/>
            <p:nvPr/>
          </p:nvSpPr>
          <p:spPr>
            <a:xfrm>
              <a:off x="2208443" y="2375285"/>
              <a:ext cx="312906" cy="200055"/>
            </a:xfrm>
            <a:prstGeom prst="rect">
              <a:avLst/>
            </a:prstGeom>
            <a:noFill/>
          </p:spPr>
          <p:txBody>
            <a:bodyPr wrap="none" rtlCol="0">
              <a:spAutoFit/>
            </a:bodyPr>
            <a:lstStyle/>
            <a:p>
              <a:pPr algn="ctr"/>
              <a:r>
                <a:rPr lang="en-US" sz="700" b="1" dirty="0"/>
                <a:t>STF</a:t>
              </a:r>
            </a:p>
          </p:txBody>
        </p:sp>
        <p:cxnSp>
          <p:nvCxnSpPr>
            <p:cNvPr id="326" name="Straight Connector 61">
              <a:extLst>
                <a:ext uri="{FF2B5EF4-FFF2-40B4-BE49-F238E27FC236}">
                  <a16:creationId xmlns:a16="http://schemas.microsoft.com/office/drawing/2014/main" id="{A0883FA1-1C4D-046D-C277-E0D0EAA090F8}"/>
                </a:ext>
              </a:extLst>
            </p:cNvPr>
            <p:cNvCxnSpPr/>
            <p:nvPr/>
          </p:nvCxnSpPr>
          <p:spPr>
            <a:xfrm flipV="1">
              <a:off x="2273993"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27" name="Straight Connector 61">
              <a:extLst>
                <a:ext uri="{FF2B5EF4-FFF2-40B4-BE49-F238E27FC236}">
                  <a16:creationId xmlns:a16="http://schemas.microsoft.com/office/drawing/2014/main" id="{434991EA-0775-950B-1F8E-D0CE539B21E4}"/>
                </a:ext>
              </a:extLst>
            </p:cNvPr>
            <p:cNvCxnSpPr/>
            <p:nvPr/>
          </p:nvCxnSpPr>
          <p:spPr>
            <a:xfrm flipV="1">
              <a:off x="2429719"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28" name="TextBox 115">
              <a:extLst>
                <a:ext uri="{FF2B5EF4-FFF2-40B4-BE49-F238E27FC236}">
                  <a16:creationId xmlns:a16="http://schemas.microsoft.com/office/drawing/2014/main" id="{AEACAA3E-F5AB-E12C-32BB-D2F7BABDC425}"/>
                </a:ext>
              </a:extLst>
            </p:cNvPr>
            <p:cNvSpPr txBox="1"/>
            <p:nvPr/>
          </p:nvSpPr>
          <p:spPr>
            <a:xfrm>
              <a:off x="2224238" y="2792117"/>
              <a:ext cx="417102" cy="200055"/>
            </a:xfrm>
            <a:prstGeom prst="rect">
              <a:avLst/>
            </a:prstGeom>
            <a:noFill/>
          </p:spPr>
          <p:txBody>
            <a:bodyPr wrap="none" rtlCol="0">
              <a:spAutoFit/>
            </a:bodyPr>
            <a:lstStyle/>
            <a:p>
              <a:pPr algn="ctr"/>
              <a:r>
                <a:rPr lang="en-US" sz="700" dirty="0"/>
                <a:t>+drug </a:t>
              </a:r>
            </a:p>
          </p:txBody>
        </p:sp>
        <p:sp>
          <p:nvSpPr>
            <p:cNvPr id="329" name="Rettangolo 78">
              <a:extLst>
                <a:ext uri="{FF2B5EF4-FFF2-40B4-BE49-F238E27FC236}">
                  <a16:creationId xmlns:a16="http://schemas.microsoft.com/office/drawing/2014/main" id="{D940A15F-9F48-FF23-83DB-0B6E55AE3647}"/>
                </a:ext>
              </a:extLst>
            </p:cNvPr>
            <p:cNvSpPr/>
            <p:nvPr/>
          </p:nvSpPr>
          <p:spPr>
            <a:xfrm>
              <a:off x="2143958" y="1178008"/>
              <a:ext cx="467248" cy="1755587"/>
            </a:xfrm>
            <a:prstGeom prst="rect">
              <a:avLst/>
            </a:prstGeom>
            <a:noFill/>
            <a:ln w="12700" cmpd="sng">
              <a:solidFill>
                <a:schemeClr val="bg1">
                  <a:lumMod val="50000"/>
                </a:schemeClr>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30" name="TextBox 58">
              <a:extLst>
                <a:ext uri="{FF2B5EF4-FFF2-40B4-BE49-F238E27FC236}">
                  <a16:creationId xmlns:a16="http://schemas.microsoft.com/office/drawing/2014/main" id="{DCA037C1-243C-B4DE-B152-39232D0A5103}"/>
                </a:ext>
              </a:extLst>
            </p:cNvPr>
            <p:cNvSpPr txBox="1"/>
            <p:nvPr/>
          </p:nvSpPr>
          <p:spPr>
            <a:xfrm>
              <a:off x="2305129" y="2558541"/>
              <a:ext cx="287258" cy="215444"/>
            </a:xfrm>
            <a:prstGeom prst="rect">
              <a:avLst/>
            </a:prstGeom>
            <a:noFill/>
          </p:spPr>
          <p:txBody>
            <a:bodyPr wrap="none" rtlCol="0">
              <a:spAutoFit/>
            </a:bodyPr>
            <a:lstStyle/>
            <a:p>
              <a:r>
                <a:rPr lang="en-US" sz="800" dirty="0"/>
                <a:t>19</a:t>
              </a:r>
            </a:p>
          </p:txBody>
        </p:sp>
        <p:sp>
          <p:nvSpPr>
            <p:cNvPr id="331" name="TextBox 63">
              <a:extLst>
                <a:ext uri="{FF2B5EF4-FFF2-40B4-BE49-F238E27FC236}">
                  <a16:creationId xmlns:a16="http://schemas.microsoft.com/office/drawing/2014/main" id="{76B8F8C8-79BF-39D3-8244-5FAB13442793}"/>
                </a:ext>
              </a:extLst>
            </p:cNvPr>
            <p:cNvSpPr txBox="1"/>
            <p:nvPr/>
          </p:nvSpPr>
          <p:spPr>
            <a:xfrm>
              <a:off x="2137114" y="2558541"/>
              <a:ext cx="287258" cy="215444"/>
            </a:xfrm>
            <a:prstGeom prst="rect">
              <a:avLst/>
            </a:prstGeom>
            <a:noFill/>
          </p:spPr>
          <p:txBody>
            <a:bodyPr wrap="none" rtlCol="0">
              <a:spAutoFit/>
            </a:bodyPr>
            <a:lstStyle/>
            <a:p>
              <a:r>
                <a:rPr lang="en-US" sz="800" dirty="0"/>
                <a:t>18</a:t>
              </a:r>
            </a:p>
          </p:txBody>
        </p:sp>
        <p:sp>
          <p:nvSpPr>
            <p:cNvPr id="332" name="TextBox 58">
              <a:extLst>
                <a:ext uri="{FF2B5EF4-FFF2-40B4-BE49-F238E27FC236}">
                  <a16:creationId xmlns:a16="http://schemas.microsoft.com/office/drawing/2014/main" id="{CC455400-41E0-9699-F29E-4BBC5183C354}"/>
                </a:ext>
              </a:extLst>
            </p:cNvPr>
            <p:cNvSpPr txBox="1"/>
            <p:nvPr/>
          </p:nvSpPr>
          <p:spPr>
            <a:xfrm>
              <a:off x="2311994" y="2117165"/>
              <a:ext cx="287258" cy="215444"/>
            </a:xfrm>
            <a:prstGeom prst="rect">
              <a:avLst/>
            </a:prstGeom>
            <a:noFill/>
          </p:spPr>
          <p:txBody>
            <a:bodyPr wrap="none" rtlCol="0">
              <a:spAutoFit/>
            </a:bodyPr>
            <a:lstStyle/>
            <a:p>
              <a:r>
                <a:rPr lang="en-US" sz="800" dirty="0"/>
                <a:t>19</a:t>
              </a:r>
            </a:p>
          </p:txBody>
        </p:sp>
        <p:sp>
          <p:nvSpPr>
            <p:cNvPr id="333" name="TextBox 58">
              <a:extLst>
                <a:ext uri="{FF2B5EF4-FFF2-40B4-BE49-F238E27FC236}">
                  <a16:creationId xmlns:a16="http://schemas.microsoft.com/office/drawing/2014/main" id="{21DF15A3-B89F-98CE-252D-E0A2B32F1984}"/>
                </a:ext>
              </a:extLst>
            </p:cNvPr>
            <p:cNvSpPr txBox="1"/>
            <p:nvPr/>
          </p:nvSpPr>
          <p:spPr>
            <a:xfrm>
              <a:off x="3009564" y="1729461"/>
              <a:ext cx="287258" cy="215444"/>
            </a:xfrm>
            <a:prstGeom prst="rect">
              <a:avLst/>
            </a:prstGeom>
            <a:noFill/>
          </p:spPr>
          <p:txBody>
            <a:bodyPr wrap="none" rtlCol="0">
              <a:spAutoFit/>
            </a:bodyPr>
            <a:lstStyle/>
            <a:p>
              <a:r>
                <a:rPr lang="en-US" sz="800" dirty="0"/>
                <a:t>25</a:t>
              </a:r>
            </a:p>
          </p:txBody>
        </p:sp>
        <p:sp>
          <p:nvSpPr>
            <p:cNvPr id="334" name="TextBox 63">
              <a:extLst>
                <a:ext uri="{FF2B5EF4-FFF2-40B4-BE49-F238E27FC236}">
                  <a16:creationId xmlns:a16="http://schemas.microsoft.com/office/drawing/2014/main" id="{F9A8464D-6C27-47A8-0561-B0A13429C890}"/>
                </a:ext>
              </a:extLst>
            </p:cNvPr>
            <p:cNvSpPr txBox="1"/>
            <p:nvPr/>
          </p:nvSpPr>
          <p:spPr>
            <a:xfrm>
              <a:off x="2854251" y="1729461"/>
              <a:ext cx="287258" cy="215444"/>
            </a:xfrm>
            <a:prstGeom prst="rect">
              <a:avLst/>
            </a:prstGeom>
            <a:noFill/>
          </p:spPr>
          <p:txBody>
            <a:bodyPr wrap="none" rtlCol="0">
              <a:spAutoFit/>
            </a:bodyPr>
            <a:lstStyle/>
            <a:p>
              <a:r>
                <a:rPr lang="en-US" sz="800" dirty="0"/>
                <a:t>24</a:t>
              </a:r>
            </a:p>
          </p:txBody>
        </p:sp>
        <p:sp>
          <p:nvSpPr>
            <p:cNvPr id="335" name="Right Brace 65">
              <a:extLst>
                <a:ext uri="{FF2B5EF4-FFF2-40B4-BE49-F238E27FC236}">
                  <a16:creationId xmlns:a16="http://schemas.microsoft.com/office/drawing/2014/main" id="{B9BA456E-BF08-5E97-C5B5-470A9AB1C1EC}"/>
                </a:ext>
              </a:extLst>
            </p:cNvPr>
            <p:cNvSpPr/>
            <p:nvPr/>
          </p:nvSpPr>
          <p:spPr>
            <a:xfrm rot="16200000">
              <a:off x="3009580" y="1631999"/>
              <a:ext cx="101780" cy="185617"/>
            </a:xfrm>
            <a:prstGeom prst="rightBrace">
              <a:avLst>
                <a:gd name="adj1" fmla="val 8333"/>
                <a:gd name="adj2" fmla="val 49999"/>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336" name="TextBox 69">
              <a:extLst>
                <a:ext uri="{FF2B5EF4-FFF2-40B4-BE49-F238E27FC236}">
                  <a16:creationId xmlns:a16="http://schemas.microsoft.com/office/drawing/2014/main" id="{74FFCC2C-6019-300D-B641-F53C7D5C8CFD}"/>
                </a:ext>
              </a:extLst>
            </p:cNvPr>
            <p:cNvSpPr txBox="1"/>
            <p:nvPr/>
          </p:nvSpPr>
          <p:spPr>
            <a:xfrm>
              <a:off x="2899657" y="1537990"/>
              <a:ext cx="312906" cy="200055"/>
            </a:xfrm>
            <a:prstGeom prst="rect">
              <a:avLst/>
            </a:prstGeom>
            <a:noFill/>
          </p:spPr>
          <p:txBody>
            <a:bodyPr wrap="none" rtlCol="0">
              <a:spAutoFit/>
            </a:bodyPr>
            <a:lstStyle/>
            <a:p>
              <a:pPr algn="ctr"/>
              <a:r>
                <a:rPr lang="en-US" sz="700" b="1" dirty="0"/>
                <a:t>STF</a:t>
              </a:r>
            </a:p>
          </p:txBody>
        </p:sp>
        <p:cxnSp>
          <p:nvCxnSpPr>
            <p:cNvPr id="337" name="Straight Connector 61">
              <a:extLst>
                <a:ext uri="{FF2B5EF4-FFF2-40B4-BE49-F238E27FC236}">
                  <a16:creationId xmlns:a16="http://schemas.microsoft.com/office/drawing/2014/main" id="{ECBFC8C4-32E6-268F-07F0-BA6281C8330E}"/>
                </a:ext>
              </a:extLst>
            </p:cNvPr>
            <p:cNvCxnSpPr/>
            <p:nvPr/>
          </p:nvCxnSpPr>
          <p:spPr>
            <a:xfrm flipV="1">
              <a:off x="2984282"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8" name="Straight Connector 61">
              <a:extLst>
                <a:ext uri="{FF2B5EF4-FFF2-40B4-BE49-F238E27FC236}">
                  <a16:creationId xmlns:a16="http://schemas.microsoft.com/office/drawing/2014/main" id="{69E4E871-F349-699E-13FD-F3793086CCFC}"/>
                </a:ext>
              </a:extLst>
            </p:cNvPr>
            <p:cNvCxnSpPr/>
            <p:nvPr/>
          </p:nvCxnSpPr>
          <p:spPr>
            <a:xfrm flipV="1">
              <a:off x="3140009" y="1904080"/>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39" name="Straight Connector 61">
              <a:extLst>
                <a:ext uri="{FF2B5EF4-FFF2-40B4-BE49-F238E27FC236}">
                  <a16:creationId xmlns:a16="http://schemas.microsoft.com/office/drawing/2014/main" id="{D7C7440E-887B-3081-67E9-D2E236BA3360}"/>
                </a:ext>
              </a:extLst>
            </p:cNvPr>
            <p:cNvCxnSpPr/>
            <p:nvPr/>
          </p:nvCxnSpPr>
          <p:spPr>
            <a:xfrm flipV="1">
              <a:off x="3140009" y="2278547"/>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40" name="TextBox 115">
              <a:extLst>
                <a:ext uri="{FF2B5EF4-FFF2-40B4-BE49-F238E27FC236}">
                  <a16:creationId xmlns:a16="http://schemas.microsoft.com/office/drawing/2014/main" id="{2F998221-5762-B937-5F0B-947E506BAE44}"/>
                </a:ext>
              </a:extLst>
            </p:cNvPr>
            <p:cNvSpPr txBox="1"/>
            <p:nvPr/>
          </p:nvSpPr>
          <p:spPr>
            <a:xfrm>
              <a:off x="2934530" y="2009362"/>
              <a:ext cx="417102" cy="200055"/>
            </a:xfrm>
            <a:prstGeom prst="rect">
              <a:avLst/>
            </a:prstGeom>
            <a:noFill/>
          </p:spPr>
          <p:txBody>
            <a:bodyPr wrap="none" rtlCol="0">
              <a:spAutoFit/>
            </a:bodyPr>
            <a:lstStyle/>
            <a:p>
              <a:pPr algn="ctr"/>
              <a:r>
                <a:rPr lang="en-US" sz="700" dirty="0"/>
                <a:t>+drug </a:t>
              </a:r>
            </a:p>
          </p:txBody>
        </p:sp>
        <p:sp>
          <p:nvSpPr>
            <p:cNvPr id="341" name="Right Brace 65">
              <a:extLst>
                <a:ext uri="{FF2B5EF4-FFF2-40B4-BE49-F238E27FC236}">
                  <a16:creationId xmlns:a16="http://schemas.microsoft.com/office/drawing/2014/main" id="{87AA3A9E-4321-C7DB-B7D4-65B0DE714E8B}"/>
                </a:ext>
              </a:extLst>
            </p:cNvPr>
            <p:cNvSpPr/>
            <p:nvPr/>
          </p:nvSpPr>
          <p:spPr>
            <a:xfrm rot="16200000">
              <a:off x="3009580" y="2469294"/>
              <a:ext cx="101780" cy="185617"/>
            </a:xfrm>
            <a:prstGeom prst="rightBrace">
              <a:avLst>
                <a:gd name="adj1" fmla="val 8333"/>
                <a:gd name="adj2" fmla="val 49999"/>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342" name="TextBox 69">
              <a:extLst>
                <a:ext uri="{FF2B5EF4-FFF2-40B4-BE49-F238E27FC236}">
                  <a16:creationId xmlns:a16="http://schemas.microsoft.com/office/drawing/2014/main" id="{D4442693-AFFD-E0D4-6288-413FDA1D15A8}"/>
                </a:ext>
              </a:extLst>
            </p:cNvPr>
            <p:cNvSpPr txBox="1"/>
            <p:nvPr/>
          </p:nvSpPr>
          <p:spPr>
            <a:xfrm>
              <a:off x="2918733" y="2375285"/>
              <a:ext cx="312906" cy="200055"/>
            </a:xfrm>
            <a:prstGeom prst="rect">
              <a:avLst/>
            </a:prstGeom>
            <a:noFill/>
          </p:spPr>
          <p:txBody>
            <a:bodyPr wrap="none" rtlCol="0">
              <a:spAutoFit/>
            </a:bodyPr>
            <a:lstStyle/>
            <a:p>
              <a:pPr algn="ctr"/>
              <a:r>
                <a:rPr lang="en-US" sz="700" b="1" dirty="0"/>
                <a:t>STF</a:t>
              </a:r>
            </a:p>
          </p:txBody>
        </p:sp>
        <p:cxnSp>
          <p:nvCxnSpPr>
            <p:cNvPr id="343" name="Straight Connector 61">
              <a:extLst>
                <a:ext uri="{FF2B5EF4-FFF2-40B4-BE49-F238E27FC236}">
                  <a16:creationId xmlns:a16="http://schemas.microsoft.com/office/drawing/2014/main" id="{02E4C0BE-CC89-B970-6C33-B8AD077FD37D}"/>
                </a:ext>
              </a:extLst>
            </p:cNvPr>
            <p:cNvCxnSpPr/>
            <p:nvPr/>
          </p:nvCxnSpPr>
          <p:spPr>
            <a:xfrm flipV="1">
              <a:off x="2984282"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44" name="Straight Connector 61">
              <a:extLst>
                <a:ext uri="{FF2B5EF4-FFF2-40B4-BE49-F238E27FC236}">
                  <a16:creationId xmlns:a16="http://schemas.microsoft.com/office/drawing/2014/main" id="{0E095EC4-1063-1D2E-362D-B3BFD4150D03}"/>
                </a:ext>
              </a:extLst>
            </p:cNvPr>
            <p:cNvCxnSpPr/>
            <p:nvPr/>
          </p:nvCxnSpPr>
          <p:spPr>
            <a:xfrm flipV="1">
              <a:off x="3140009" y="2741376"/>
              <a:ext cx="0" cy="63705"/>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45" name="TextBox 115">
              <a:extLst>
                <a:ext uri="{FF2B5EF4-FFF2-40B4-BE49-F238E27FC236}">
                  <a16:creationId xmlns:a16="http://schemas.microsoft.com/office/drawing/2014/main" id="{FCB4A02C-9CED-1348-72A5-5FE721491742}"/>
                </a:ext>
              </a:extLst>
            </p:cNvPr>
            <p:cNvSpPr txBox="1"/>
            <p:nvPr/>
          </p:nvSpPr>
          <p:spPr>
            <a:xfrm>
              <a:off x="2934527" y="2792117"/>
              <a:ext cx="417102" cy="200055"/>
            </a:xfrm>
            <a:prstGeom prst="rect">
              <a:avLst/>
            </a:prstGeom>
            <a:noFill/>
          </p:spPr>
          <p:txBody>
            <a:bodyPr wrap="none" rtlCol="0">
              <a:spAutoFit/>
            </a:bodyPr>
            <a:lstStyle/>
            <a:p>
              <a:pPr algn="ctr"/>
              <a:r>
                <a:rPr lang="en-US" sz="700" dirty="0"/>
                <a:t>+drug </a:t>
              </a:r>
            </a:p>
          </p:txBody>
        </p:sp>
        <p:sp>
          <p:nvSpPr>
            <p:cNvPr id="346" name="Rettangolo 78">
              <a:extLst>
                <a:ext uri="{FF2B5EF4-FFF2-40B4-BE49-F238E27FC236}">
                  <a16:creationId xmlns:a16="http://schemas.microsoft.com/office/drawing/2014/main" id="{A0F73A91-CD9C-56E3-6CB3-777ED655A918}"/>
                </a:ext>
              </a:extLst>
            </p:cNvPr>
            <p:cNvSpPr/>
            <p:nvPr/>
          </p:nvSpPr>
          <p:spPr>
            <a:xfrm>
              <a:off x="2854248" y="1178008"/>
              <a:ext cx="467248" cy="1755587"/>
            </a:xfrm>
            <a:prstGeom prst="rect">
              <a:avLst/>
            </a:prstGeom>
            <a:noFill/>
            <a:ln w="12700" cmpd="sng">
              <a:solidFill>
                <a:schemeClr val="bg1">
                  <a:lumMod val="50000"/>
                </a:schemeClr>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47" name="TextBox 58">
              <a:extLst>
                <a:ext uri="{FF2B5EF4-FFF2-40B4-BE49-F238E27FC236}">
                  <a16:creationId xmlns:a16="http://schemas.microsoft.com/office/drawing/2014/main" id="{F56ECDD6-4D98-5B84-7F95-3F3E985464B2}"/>
                </a:ext>
              </a:extLst>
            </p:cNvPr>
            <p:cNvSpPr txBox="1"/>
            <p:nvPr/>
          </p:nvSpPr>
          <p:spPr>
            <a:xfrm>
              <a:off x="3002719" y="2558541"/>
              <a:ext cx="287258" cy="215444"/>
            </a:xfrm>
            <a:prstGeom prst="rect">
              <a:avLst/>
            </a:prstGeom>
            <a:noFill/>
          </p:spPr>
          <p:txBody>
            <a:bodyPr wrap="none" rtlCol="0">
              <a:spAutoFit/>
            </a:bodyPr>
            <a:lstStyle/>
            <a:p>
              <a:r>
                <a:rPr lang="en-US" sz="800" dirty="0"/>
                <a:t>25</a:t>
              </a:r>
            </a:p>
          </p:txBody>
        </p:sp>
        <p:sp>
          <p:nvSpPr>
            <p:cNvPr id="348" name="TextBox 63">
              <a:extLst>
                <a:ext uri="{FF2B5EF4-FFF2-40B4-BE49-F238E27FC236}">
                  <a16:creationId xmlns:a16="http://schemas.microsoft.com/office/drawing/2014/main" id="{E5B167F5-5922-FAE5-16B5-F9CB448FBE78}"/>
                </a:ext>
              </a:extLst>
            </p:cNvPr>
            <p:cNvSpPr txBox="1"/>
            <p:nvPr/>
          </p:nvSpPr>
          <p:spPr>
            <a:xfrm>
              <a:off x="2847405" y="2558541"/>
              <a:ext cx="287258" cy="215444"/>
            </a:xfrm>
            <a:prstGeom prst="rect">
              <a:avLst/>
            </a:prstGeom>
            <a:noFill/>
          </p:spPr>
          <p:txBody>
            <a:bodyPr wrap="none" rtlCol="0">
              <a:spAutoFit/>
            </a:bodyPr>
            <a:lstStyle/>
            <a:p>
              <a:r>
                <a:rPr lang="en-US" sz="800" dirty="0"/>
                <a:t>24</a:t>
              </a:r>
            </a:p>
          </p:txBody>
        </p:sp>
        <p:sp>
          <p:nvSpPr>
            <p:cNvPr id="349" name="TextBox 58">
              <a:extLst>
                <a:ext uri="{FF2B5EF4-FFF2-40B4-BE49-F238E27FC236}">
                  <a16:creationId xmlns:a16="http://schemas.microsoft.com/office/drawing/2014/main" id="{10064BA0-3D99-BB38-1AF0-9FA373CE8614}"/>
                </a:ext>
              </a:extLst>
            </p:cNvPr>
            <p:cNvSpPr txBox="1"/>
            <p:nvPr/>
          </p:nvSpPr>
          <p:spPr>
            <a:xfrm>
              <a:off x="3009585" y="2117165"/>
              <a:ext cx="288661" cy="215444"/>
            </a:xfrm>
            <a:prstGeom prst="rect">
              <a:avLst/>
            </a:prstGeom>
            <a:noFill/>
          </p:spPr>
          <p:txBody>
            <a:bodyPr wrap="none" rtlCol="0">
              <a:spAutoFit/>
            </a:bodyPr>
            <a:lstStyle/>
            <a:p>
              <a:r>
                <a:rPr lang="en-US" sz="800" dirty="0"/>
                <a:t>25</a:t>
              </a:r>
            </a:p>
          </p:txBody>
        </p:sp>
        <p:sp>
          <p:nvSpPr>
            <p:cNvPr id="350" name="TextBox 1">
              <a:extLst>
                <a:ext uri="{FF2B5EF4-FFF2-40B4-BE49-F238E27FC236}">
                  <a16:creationId xmlns:a16="http://schemas.microsoft.com/office/drawing/2014/main" id="{551EDED8-0BA5-8954-4569-59D05C85BACB}"/>
                </a:ext>
              </a:extLst>
            </p:cNvPr>
            <p:cNvSpPr txBox="1"/>
            <p:nvPr/>
          </p:nvSpPr>
          <p:spPr>
            <a:xfrm>
              <a:off x="2121146" y="1194185"/>
              <a:ext cx="476412" cy="215444"/>
            </a:xfrm>
            <a:prstGeom prst="rect">
              <a:avLst/>
            </a:prstGeom>
            <a:noFill/>
          </p:spPr>
          <p:txBody>
            <a:bodyPr wrap="none" rtlCol="0">
              <a:spAutoFit/>
            </a:bodyPr>
            <a:lstStyle/>
            <a:p>
              <a:pPr algn="ctr"/>
              <a:r>
                <a:rPr lang="en-US" sz="800" b="1" i="1" dirty="0"/>
                <a:t>Cycle 2</a:t>
              </a:r>
            </a:p>
          </p:txBody>
        </p:sp>
        <p:sp>
          <p:nvSpPr>
            <p:cNvPr id="351" name="TextBox 1">
              <a:extLst>
                <a:ext uri="{FF2B5EF4-FFF2-40B4-BE49-F238E27FC236}">
                  <a16:creationId xmlns:a16="http://schemas.microsoft.com/office/drawing/2014/main" id="{97F7407B-17F6-AF9F-5244-7E381DE48CA9}"/>
                </a:ext>
              </a:extLst>
            </p:cNvPr>
            <p:cNvSpPr txBox="1"/>
            <p:nvPr/>
          </p:nvSpPr>
          <p:spPr>
            <a:xfrm>
              <a:off x="2797695" y="1187566"/>
              <a:ext cx="476412" cy="215444"/>
            </a:xfrm>
            <a:prstGeom prst="rect">
              <a:avLst/>
            </a:prstGeom>
            <a:noFill/>
          </p:spPr>
          <p:txBody>
            <a:bodyPr wrap="none" rtlCol="0">
              <a:spAutoFit/>
            </a:bodyPr>
            <a:lstStyle/>
            <a:p>
              <a:pPr algn="ctr"/>
              <a:r>
                <a:rPr lang="en-US" sz="800" b="1" i="1" dirty="0"/>
                <a:t>Cycle 3</a:t>
              </a:r>
            </a:p>
          </p:txBody>
        </p:sp>
        <p:cxnSp>
          <p:nvCxnSpPr>
            <p:cNvPr id="352" name="Straight Arrow Connector 19">
              <a:extLst>
                <a:ext uri="{FF2B5EF4-FFF2-40B4-BE49-F238E27FC236}">
                  <a16:creationId xmlns:a16="http://schemas.microsoft.com/office/drawing/2014/main" id="{06C850AE-215C-0289-7563-93F67AAA5EF6}"/>
                </a:ext>
              </a:extLst>
            </p:cNvPr>
            <p:cNvCxnSpPr/>
            <p:nvPr/>
          </p:nvCxnSpPr>
          <p:spPr>
            <a:xfrm>
              <a:off x="3324683" y="1105642"/>
              <a:ext cx="0" cy="207533"/>
            </a:xfrm>
            <a:prstGeom prst="straightConnector1">
              <a:avLst/>
            </a:prstGeom>
            <a:ln w="3175" cmpd="sng">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grpSp>
      <p:pic>
        <p:nvPicPr>
          <p:cNvPr id="353" name="Picture 352">
            <a:extLst>
              <a:ext uri="{FF2B5EF4-FFF2-40B4-BE49-F238E27FC236}">
                <a16:creationId xmlns:a16="http://schemas.microsoft.com/office/drawing/2014/main" id="{20CBF0AB-E37E-3CA9-7E46-E0837D20E791}"/>
              </a:ext>
            </a:extLst>
          </p:cNvPr>
          <p:cNvPicPr>
            <a:picLocks noChangeAspect="1"/>
          </p:cNvPicPr>
          <p:nvPr/>
        </p:nvPicPr>
        <p:blipFill>
          <a:blip r:embed="rId29"/>
          <a:stretch>
            <a:fillRect/>
          </a:stretch>
        </p:blipFill>
        <p:spPr>
          <a:xfrm>
            <a:off x="3465712" y="5445107"/>
            <a:ext cx="3599198" cy="2584991"/>
          </a:xfrm>
          <a:prstGeom prst="rect">
            <a:avLst/>
          </a:prstGeom>
        </p:spPr>
      </p:pic>
      <p:sp>
        <p:nvSpPr>
          <p:cNvPr id="356" name="CasellaDiTesto 38">
            <a:extLst>
              <a:ext uri="{FF2B5EF4-FFF2-40B4-BE49-F238E27FC236}">
                <a16:creationId xmlns:a16="http://schemas.microsoft.com/office/drawing/2014/main" id="{47ECB08D-81C5-0001-A100-30DEB704BFE0}"/>
              </a:ext>
            </a:extLst>
          </p:cNvPr>
          <p:cNvSpPr txBox="1"/>
          <p:nvPr/>
        </p:nvSpPr>
        <p:spPr>
          <a:xfrm>
            <a:off x="3586672" y="5237635"/>
            <a:ext cx="243978" cy="246221"/>
          </a:xfrm>
          <a:prstGeom prst="rect">
            <a:avLst/>
          </a:prstGeom>
          <a:noFill/>
        </p:spPr>
        <p:txBody>
          <a:bodyPr wrap="none" rtlCol="0">
            <a:spAutoFit/>
          </a:bodyPr>
          <a:lstStyle/>
          <a:p>
            <a:r>
              <a:rPr lang="it-IT" sz="1000" b="1" dirty="0"/>
              <a:t>F</a:t>
            </a:r>
          </a:p>
        </p:txBody>
      </p:sp>
      <p:sp>
        <p:nvSpPr>
          <p:cNvPr id="357" name="CasellaDiTesto 38">
            <a:extLst>
              <a:ext uri="{FF2B5EF4-FFF2-40B4-BE49-F238E27FC236}">
                <a16:creationId xmlns:a16="http://schemas.microsoft.com/office/drawing/2014/main" id="{E001CCB6-8DBA-EAAC-145C-50445AB33246}"/>
              </a:ext>
            </a:extLst>
          </p:cNvPr>
          <p:cNvSpPr txBox="1"/>
          <p:nvPr/>
        </p:nvSpPr>
        <p:spPr>
          <a:xfrm>
            <a:off x="112299" y="5237635"/>
            <a:ext cx="247184" cy="246221"/>
          </a:xfrm>
          <a:prstGeom prst="rect">
            <a:avLst/>
          </a:prstGeom>
          <a:noFill/>
        </p:spPr>
        <p:txBody>
          <a:bodyPr wrap="none" rtlCol="0">
            <a:spAutoFit/>
          </a:bodyPr>
          <a:lstStyle/>
          <a:p>
            <a:r>
              <a:rPr lang="it-IT" sz="1000" b="1" dirty="0"/>
              <a:t>E</a:t>
            </a:r>
          </a:p>
        </p:txBody>
      </p:sp>
      <p:sp>
        <p:nvSpPr>
          <p:cNvPr id="6" name="CasellaDiTesto 38">
            <a:extLst>
              <a:ext uri="{FF2B5EF4-FFF2-40B4-BE49-F238E27FC236}">
                <a16:creationId xmlns:a16="http://schemas.microsoft.com/office/drawing/2014/main" id="{AD9436D8-9637-8EC8-CB98-4CBEF664F0EC}"/>
              </a:ext>
            </a:extLst>
          </p:cNvPr>
          <p:cNvSpPr txBox="1"/>
          <p:nvPr/>
        </p:nvSpPr>
        <p:spPr>
          <a:xfrm>
            <a:off x="112299" y="3194762"/>
            <a:ext cx="256802" cy="246221"/>
          </a:xfrm>
          <a:prstGeom prst="rect">
            <a:avLst/>
          </a:prstGeom>
          <a:noFill/>
        </p:spPr>
        <p:txBody>
          <a:bodyPr wrap="none" rtlCol="0">
            <a:spAutoFit/>
          </a:bodyPr>
          <a:lstStyle/>
          <a:p>
            <a:r>
              <a:rPr lang="it-IT" sz="1000" b="1" dirty="0"/>
              <a:t>B</a:t>
            </a:r>
          </a:p>
        </p:txBody>
      </p:sp>
      <p:grpSp>
        <p:nvGrpSpPr>
          <p:cNvPr id="7" name="Group 6">
            <a:extLst>
              <a:ext uri="{FF2B5EF4-FFF2-40B4-BE49-F238E27FC236}">
                <a16:creationId xmlns:a16="http://schemas.microsoft.com/office/drawing/2014/main" id="{D69F5C67-F0D2-C80D-58C3-33004DED18F8}"/>
              </a:ext>
            </a:extLst>
          </p:cNvPr>
          <p:cNvGrpSpPr/>
          <p:nvPr/>
        </p:nvGrpSpPr>
        <p:grpSpPr>
          <a:xfrm>
            <a:off x="243104" y="3431633"/>
            <a:ext cx="2152372" cy="1273341"/>
            <a:chOff x="2390783" y="3163920"/>
            <a:chExt cx="2152372" cy="1273341"/>
          </a:xfrm>
        </p:grpSpPr>
        <p:pic>
          <p:nvPicPr>
            <p:cNvPr id="9" name="Picture 8" descr="liver 20x.tif">
              <a:extLst>
                <a:ext uri="{FF2B5EF4-FFF2-40B4-BE49-F238E27FC236}">
                  <a16:creationId xmlns:a16="http://schemas.microsoft.com/office/drawing/2014/main" id="{7A77E055-5E5C-8A6C-9A87-78F6D82C03C5}"/>
                </a:ext>
              </a:extLst>
            </p:cNvPr>
            <p:cNvPicPr>
              <a:picLocks noChangeAspect="1"/>
            </p:cNvPicPr>
            <p:nvPr/>
          </p:nvPicPr>
          <p:blipFill rotWithShape="1">
            <a:blip r:embed="rId30">
              <a:extLst>
                <a:ext uri="{BEBA8EAE-BF5A-486C-A8C5-ECC9F3942E4B}">
                  <a14:imgProps xmlns:a14="http://schemas.microsoft.com/office/drawing/2010/main">
                    <a14:imgLayer r:embed="rId31">
                      <a14:imgEffect>
                        <a14:brightnessContrast bright="20000"/>
                      </a14:imgEffect>
                    </a14:imgLayer>
                  </a14:imgProps>
                </a:ext>
                <a:ext uri="{28A0092B-C50C-407E-A947-70E740481C1C}">
                  <a14:useLocalDpi xmlns:a14="http://schemas.microsoft.com/office/drawing/2010/main" val="0"/>
                </a:ext>
              </a:extLst>
            </a:blip>
            <a:srcRect l="67179" t="20709" r="10318" b="53263"/>
            <a:stretch/>
          </p:blipFill>
          <p:spPr>
            <a:xfrm rot="10800000">
              <a:off x="3529332" y="3357261"/>
              <a:ext cx="1013823" cy="1080000"/>
            </a:xfrm>
            <a:prstGeom prst="rect">
              <a:avLst/>
            </a:prstGeom>
            <a:ln w="12700">
              <a:solidFill>
                <a:schemeClr val="bg1"/>
              </a:solidFill>
            </a:ln>
          </p:spPr>
        </p:pic>
        <p:pic>
          <p:nvPicPr>
            <p:cNvPr id="10" name="Picture 9" descr="anti human nuclei0032.tif">
              <a:extLst>
                <a:ext uri="{FF2B5EF4-FFF2-40B4-BE49-F238E27FC236}">
                  <a16:creationId xmlns:a16="http://schemas.microsoft.com/office/drawing/2014/main" id="{5C6A6DAD-0CEA-C590-C0EC-688CA6EBB9EF}"/>
                </a:ext>
              </a:extLst>
            </p:cNvPr>
            <p:cNvPicPr>
              <a:picLocks noChangeAspect="1"/>
            </p:cNvPicPr>
            <p:nvPr/>
          </p:nvPicPr>
          <p:blipFill rotWithShape="1">
            <a:blip r:embed="rId32">
              <a:extLst>
                <a:ext uri="{BEBA8EAE-BF5A-486C-A8C5-ECC9F3942E4B}">
                  <a14:imgProps xmlns:a14="http://schemas.microsoft.com/office/drawing/2010/main">
                    <a14:imgLayer r:embed="rId3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l="30950" t="80958" r="52578"/>
            <a:stretch/>
          </p:blipFill>
          <p:spPr>
            <a:xfrm rot="10800000">
              <a:off x="2491548" y="3357261"/>
              <a:ext cx="1013825" cy="1080000"/>
            </a:xfrm>
            <a:prstGeom prst="rect">
              <a:avLst/>
            </a:prstGeom>
            <a:ln>
              <a:solidFill>
                <a:schemeClr val="bg1"/>
              </a:solidFill>
            </a:ln>
          </p:spPr>
        </p:pic>
        <p:sp>
          <p:nvSpPr>
            <p:cNvPr id="11" name="TextBox 10">
              <a:extLst>
                <a:ext uri="{FF2B5EF4-FFF2-40B4-BE49-F238E27FC236}">
                  <a16:creationId xmlns:a16="http://schemas.microsoft.com/office/drawing/2014/main" id="{82DB6791-F866-B6EE-F8C1-A488A1FAB323}"/>
                </a:ext>
              </a:extLst>
            </p:cNvPr>
            <p:cNvSpPr txBox="1"/>
            <p:nvPr/>
          </p:nvSpPr>
          <p:spPr>
            <a:xfrm>
              <a:off x="2390783" y="3163920"/>
              <a:ext cx="537327" cy="246221"/>
            </a:xfrm>
            <a:prstGeom prst="rect">
              <a:avLst/>
            </a:prstGeom>
            <a:noFill/>
          </p:spPr>
          <p:txBody>
            <a:bodyPr wrap="none" rtlCol="0">
              <a:spAutoFit/>
            </a:bodyPr>
            <a:lstStyle/>
            <a:p>
              <a:r>
                <a:rPr lang="en-IT" sz="1000" dirty="0"/>
                <a:t>Kidney</a:t>
              </a:r>
            </a:p>
          </p:txBody>
        </p:sp>
        <p:sp>
          <p:nvSpPr>
            <p:cNvPr id="12" name="TextBox 11">
              <a:extLst>
                <a:ext uri="{FF2B5EF4-FFF2-40B4-BE49-F238E27FC236}">
                  <a16:creationId xmlns:a16="http://schemas.microsoft.com/office/drawing/2014/main" id="{7FC30768-467D-1466-D737-380469B3E4F3}"/>
                </a:ext>
              </a:extLst>
            </p:cNvPr>
            <p:cNvSpPr txBox="1"/>
            <p:nvPr/>
          </p:nvSpPr>
          <p:spPr>
            <a:xfrm>
              <a:off x="3436590" y="3170260"/>
              <a:ext cx="434734" cy="246221"/>
            </a:xfrm>
            <a:prstGeom prst="rect">
              <a:avLst/>
            </a:prstGeom>
            <a:noFill/>
          </p:spPr>
          <p:txBody>
            <a:bodyPr wrap="none" rtlCol="0">
              <a:spAutoFit/>
            </a:bodyPr>
            <a:lstStyle/>
            <a:p>
              <a:r>
                <a:rPr lang="en-IT" sz="1000" dirty="0"/>
                <a:t>Liver</a:t>
              </a:r>
            </a:p>
          </p:txBody>
        </p:sp>
      </p:grpSp>
      <p:sp>
        <p:nvSpPr>
          <p:cNvPr id="4" name="TextBox 3">
            <a:extLst>
              <a:ext uri="{FF2B5EF4-FFF2-40B4-BE49-F238E27FC236}">
                <a16:creationId xmlns:a16="http://schemas.microsoft.com/office/drawing/2014/main" id="{56D28880-04B1-336F-552F-F9D2E5268347}"/>
              </a:ext>
            </a:extLst>
          </p:cNvPr>
          <p:cNvSpPr txBox="1"/>
          <p:nvPr/>
        </p:nvSpPr>
        <p:spPr>
          <a:xfrm>
            <a:off x="2860175" y="1453894"/>
            <a:ext cx="848466" cy="215444"/>
          </a:xfrm>
          <a:prstGeom prst="rect">
            <a:avLst/>
          </a:prstGeom>
          <a:noFill/>
        </p:spPr>
        <p:txBody>
          <a:bodyPr wrap="square" rtlCol="0">
            <a:spAutoFit/>
          </a:bodyPr>
          <a:lstStyle/>
          <a:p>
            <a:pPr algn="ctr"/>
            <a:r>
              <a:rPr lang="en-IT" sz="800" b="1" dirty="0"/>
              <a:t>50µm</a:t>
            </a:r>
          </a:p>
        </p:txBody>
      </p:sp>
      <p:sp>
        <p:nvSpPr>
          <p:cNvPr id="5" name="TextBox 4">
            <a:extLst>
              <a:ext uri="{FF2B5EF4-FFF2-40B4-BE49-F238E27FC236}">
                <a16:creationId xmlns:a16="http://schemas.microsoft.com/office/drawing/2014/main" id="{EFE8DA6C-4A80-8715-B083-2D471204EC4A}"/>
              </a:ext>
            </a:extLst>
          </p:cNvPr>
          <p:cNvSpPr txBox="1"/>
          <p:nvPr/>
        </p:nvSpPr>
        <p:spPr>
          <a:xfrm>
            <a:off x="1296688" y="2683374"/>
            <a:ext cx="848466" cy="215444"/>
          </a:xfrm>
          <a:prstGeom prst="rect">
            <a:avLst/>
          </a:prstGeom>
          <a:noFill/>
        </p:spPr>
        <p:txBody>
          <a:bodyPr wrap="square" rtlCol="0">
            <a:spAutoFit/>
          </a:bodyPr>
          <a:lstStyle/>
          <a:p>
            <a:pPr algn="ctr"/>
            <a:r>
              <a:rPr lang="en-IT" sz="800" b="1" dirty="0"/>
              <a:t>50µm</a:t>
            </a:r>
          </a:p>
        </p:txBody>
      </p:sp>
      <p:sp>
        <p:nvSpPr>
          <p:cNvPr id="13" name="TextBox 12">
            <a:extLst>
              <a:ext uri="{FF2B5EF4-FFF2-40B4-BE49-F238E27FC236}">
                <a16:creationId xmlns:a16="http://schemas.microsoft.com/office/drawing/2014/main" id="{2368484B-0FFD-9C53-BE48-1A3D3D5C89CF}"/>
              </a:ext>
            </a:extLst>
          </p:cNvPr>
          <p:cNvSpPr txBox="1"/>
          <p:nvPr/>
        </p:nvSpPr>
        <p:spPr>
          <a:xfrm>
            <a:off x="2863002" y="2687118"/>
            <a:ext cx="848466" cy="215444"/>
          </a:xfrm>
          <a:prstGeom prst="rect">
            <a:avLst/>
          </a:prstGeom>
          <a:noFill/>
        </p:spPr>
        <p:txBody>
          <a:bodyPr wrap="square" rtlCol="0">
            <a:spAutoFit/>
          </a:bodyPr>
          <a:lstStyle/>
          <a:p>
            <a:pPr algn="ctr"/>
            <a:r>
              <a:rPr lang="en-IT" sz="800" b="1" dirty="0"/>
              <a:t>50µm</a:t>
            </a:r>
          </a:p>
        </p:txBody>
      </p:sp>
      <p:sp>
        <p:nvSpPr>
          <p:cNvPr id="14" name="TextBox 13">
            <a:extLst>
              <a:ext uri="{FF2B5EF4-FFF2-40B4-BE49-F238E27FC236}">
                <a16:creationId xmlns:a16="http://schemas.microsoft.com/office/drawing/2014/main" id="{AB229574-811D-76A1-073E-D961563F0387}"/>
              </a:ext>
            </a:extLst>
          </p:cNvPr>
          <p:cNvSpPr txBox="1"/>
          <p:nvPr/>
        </p:nvSpPr>
        <p:spPr>
          <a:xfrm>
            <a:off x="4570008" y="964672"/>
            <a:ext cx="848466" cy="215444"/>
          </a:xfrm>
          <a:prstGeom prst="rect">
            <a:avLst/>
          </a:prstGeom>
          <a:noFill/>
        </p:spPr>
        <p:txBody>
          <a:bodyPr wrap="square" rtlCol="0">
            <a:spAutoFit/>
          </a:bodyPr>
          <a:lstStyle/>
          <a:p>
            <a:pPr algn="ctr"/>
            <a:r>
              <a:rPr lang="en-IT" sz="800" dirty="0"/>
              <a:t>500µm</a:t>
            </a:r>
          </a:p>
        </p:txBody>
      </p:sp>
      <p:sp>
        <p:nvSpPr>
          <p:cNvPr id="15" name="TextBox 14">
            <a:extLst>
              <a:ext uri="{FF2B5EF4-FFF2-40B4-BE49-F238E27FC236}">
                <a16:creationId xmlns:a16="http://schemas.microsoft.com/office/drawing/2014/main" id="{A20424A3-A3D3-A1E1-C175-32789064CA51}"/>
              </a:ext>
            </a:extLst>
          </p:cNvPr>
          <p:cNvSpPr txBox="1"/>
          <p:nvPr/>
        </p:nvSpPr>
        <p:spPr>
          <a:xfrm>
            <a:off x="5589261" y="964266"/>
            <a:ext cx="848466" cy="215444"/>
          </a:xfrm>
          <a:prstGeom prst="rect">
            <a:avLst/>
          </a:prstGeom>
          <a:noFill/>
        </p:spPr>
        <p:txBody>
          <a:bodyPr wrap="square" rtlCol="0">
            <a:spAutoFit/>
          </a:bodyPr>
          <a:lstStyle/>
          <a:p>
            <a:pPr algn="ctr"/>
            <a:r>
              <a:rPr lang="en-IT" sz="800" dirty="0"/>
              <a:t>500µm</a:t>
            </a:r>
          </a:p>
        </p:txBody>
      </p:sp>
      <p:sp>
        <p:nvSpPr>
          <p:cNvPr id="17" name="TextBox 16">
            <a:extLst>
              <a:ext uri="{FF2B5EF4-FFF2-40B4-BE49-F238E27FC236}">
                <a16:creationId xmlns:a16="http://schemas.microsoft.com/office/drawing/2014/main" id="{DF23847F-3B8C-BFF2-B3EF-87461DB35565}"/>
              </a:ext>
            </a:extLst>
          </p:cNvPr>
          <p:cNvSpPr txBox="1"/>
          <p:nvPr/>
        </p:nvSpPr>
        <p:spPr>
          <a:xfrm>
            <a:off x="1014443" y="4513693"/>
            <a:ext cx="335349" cy="169277"/>
          </a:xfrm>
          <a:prstGeom prst="rect">
            <a:avLst/>
          </a:prstGeom>
          <a:noFill/>
        </p:spPr>
        <p:txBody>
          <a:bodyPr wrap="none" rtlCol="0">
            <a:spAutoFit/>
          </a:bodyPr>
          <a:lstStyle/>
          <a:p>
            <a:pPr algn="ctr"/>
            <a:r>
              <a:rPr lang="en-IT" sz="500" b="1" dirty="0"/>
              <a:t>50µm</a:t>
            </a:r>
          </a:p>
        </p:txBody>
      </p:sp>
      <p:cxnSp>
        <p:nvCxnSpPr>
          <p:cNvPr id="27" name="Connettore 1 26">
            <a:extLst>
              <a:ext uri="{FF2B5EF4-FFF2-40B4-BE49-F238E27FC236}">
                <a16:creationId xmlns:a16="http://schemas.microsoft.com/office/drawing/2014/main" id="{14FF0B6A-5D57-4EBE-6C21-99D3DE1187B7}"/>
              </a:ext>
            </a:extLst>
          </p:cNvPr>
          <p:cNvCxnSpPr>
            <a:cxnSpLocks/>
          </p:cNvCxnSpPr>
          <p:nvPr/>
        </p:nvCxnSpPr>
        <p:spPr>
          <a:xfrm>
            <a:off x="1018915" y="4646383"/>
            <a:ext cx="32400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9A3E5D49-12EC-83B2-AAC9-691A45A043FD}"/>
              </a:ext>
            </a:extLst>
          </p:cNvPr>
          <p:cNvSpPr txBox="1"/>
          <p:nvPr/>
        </p:nvSpPr>
        <p:spPr>
          <a:xfrm>
            <a:off x="2053011" y="4502734"/>
            <a:ext cx="335349" cy="169277"/>
          </a:xfrm>
          <a:prstGeom prst="rect">
            <a:avLst/>
          </a:prstGeom>
          <a:noFill/>
        </p:spPr>
        <p:txBody>
          <a:bodyPr wrap="none" rtlCol="0">
            <a:spAutoFit/>
          </a:bodyPr>
          <a:lstStyle/>
          <a:p>
            <a:pPr algn="ctr"/>
            <a:r>
              <a:rPr lang="en-IT" sz="500" b="1" dirty="0"/>
              <a:t>50µm</a:t>
            </a:r>
          </a:p>
        </p:txBody>
      </p:sp>
      <p:cxnSp>
        <p:nvCxnSpPr>
          <p:cNvPr id="29" name="Connettore 1 26">
            <a:extLst>
              <a:ext uri="{FF2B5EF4-FFF2-40B4-BE49-F238E27FC236}">
                <a16:creationId xmlns:a16="http://schemas.microsoft.com/office/drawing/2014/main" id="{C54C3751-9C0E-5033-F4ED-B5E7DED494F7}"/>
              </a:ext>
            </a:extLst>
          </p:cNvPr>
          <p:cNvCxnSpPr>
            <a:cxnSpLocks/>
          </p:cNvCxnSpPr>
          <p:nvPr/>
        </p:nvCxnSpPr>
        <p:spPr>
          <a:xfrm>
            <a:off x="2057483" y="4635424"/>
            <a:ext cx="32400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AE50685C-B8ED-07A0-5A84-F04965B6BFA3}"/>
              </a:ext>
            </a:extLst>
          </p:cNvPr>
          <p:cNvSpPr txBox="1"/>
          <p:nvPr/>
        </p:nvSpPr>
        <p:spPr>
          <a:xfrm>
            <a:off x="70375" y="8105610"/>
            <a:ext cx="6725967" cy="954107"/>
          </a:xfrm>
          <a:prstGeom prst="rect">
            <a:avLst/>
          </a:prstGeom>
          <a:noFill/>
        </p:spPr>
        <p:txBody>
          <a:bodyPr wrap="square" rtlCol="0">
            <a:spAutoFit/>
          </a:bodyPr>
          <a:lstStyle/>
          <a:p>
            <a:pPr algn="just">
              <a:spcAft>
                <a:spcPts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 pos="6165850" algn="l"/>
              </a:tabLst>
            </a:pPr>
            <a:r>
              <a:rPr lang="en-US" sz="800" b="1">
                <a:effectLst/>
                <a:ea typeface="Times New Roman" panose="02020603050405020304" pitchFamily="18" charset="0"/>
              </a:rPr>
              <a:t>SM-Fig. </a:t>
            </a:r>
            <a:r>
              <a:rPr lang="en-US" sz="800" b="1" dirty="0">
                <a:effectLst/>
                <a:ea typeface="Times New Roman" panose="02020603050405020304" pitchFamily="18" charset="0"/>
              </a:rPr>
              <a:t>6. </a:t>
            </a:r>
            <a:r>
              <a:rPr lang="en-US" sz="800" dirty="0">
                <a:effectLst/>
                <a:ea typeface="Times New Roman" panose="02020603050405020304" pitchFamily="18" charset="0"/>
              </a:rPr>
              <a:t>Staining of healthy mouse tissues for human CLL markers. A,  </a:t>
            </a:r>
            <a:r>
              <a:rPr lang="en-US" sz="800" dirty="0" err="1">
                <a:effectLst/>
                <a:ea typeface="Times New Roman" panose="02020603050405020304" pitchFamily="18" charset="0"/>
              </a:rPr>
              <a:t>Haematoxylin</a:t>
            </a:r>
            <a:r>
              <a:rPr lang="en-US" sz="800" dirty="0">
                <a:effectLst/>
                <a:ea typeface="Times New Roman" panose="02020603050405020304" pitchFamily="18" charset="0"/>
              </a:rPr>
              <a:t>/eosin (H/E) staining of the indicated tissues or organs in healthy mice. Bar=100</a:t>
            </a:r>
            <a:r>
              <a:rPr lang="el-GR" sz="800" dirty="0">
                <a:effectLst/>
                <a:ea typeface="Times New Roman" panose="02020603050405020304" pitchFamily="18" charset="0"/>
              </a:rPr>
              <a:t>μ</a:t>
            </a:r>
            <a:r>
              <a:rPr lang="en-US" sz="800" dirty="0">
                <a:effectLst/>
                <a:ea typeface="Times New Roman" panose="02020603050405020304" pitchFamily="18" charset="0"/>
              </a:rPr>
              <a:t>m. B, Picture showing nuclear staining (at high magnification) through anti-human nuclei antibody of MEC1 cells in the kidney or liver of eight-week-old female NODSCID </a:t>
            </a:r>
            <a:r>
              <a:rPr lang="en-US" sz="800" dirty="0" err="1">
                <a:effectLst/>
                <a:ea typeface="Times New Roman" panose="02020603050405020304" pitchFamily="18" charset="0"/>
              </a:rPr>
              <a:t>ilrg</a:t>
            </a:r>
            <a:r>
              <a:rPr lang="en-US" sz="800" dirty="0">
                <a:effectLst/>
                <a:ea typeface="Times New Roman" panose="02020603050405020304" pitchFamily="18" charset="0"/>
              </a:rPr>
              <a:t>-/- mice injected </a:t>
            </a:r>
            <a:r>
              <a:rPr lang="en-US" sz="800" dirty="0" err="1">
                <a:effectLst/>
                <a:ea typeface="Times New Roman" panose="02020603050405020304" pitchFamily="18" charset="0"/>
              </a:rPr>
              <a:t>i.v.</a:t>
            </a:r>
            <a:r>
              <a:rPr lang="en-US" sz="800" dirty="0">
                <a:effectLst/>
                <a:ea typeface="Times New Roman" panose="02020603050405020304" pitchFamily="18" charset="0"/>
              </a:rPr>
              <a:t> with MEC1 cells (intravenous CLL model). C-D, The specificity and cross-activity of the indicated antibodies was evaluated by FACS analysis in MEC1 cells by immunocytochemistry (C) or in the indicated tissues or organs collected from healthy mice (not injected with MEC1 cells) (D, negative control). E, Experimental scheme of STF, BTZ+RTX and STF+BTZ+RTX in subcutaneous (</a:t>
            </a:r>
            <a:r>
              <a:rPr lang="en-US" sz="800" dirty="0" err="1">
                <a:effectLst/>
                <a:ea typeface="Times New Roman" panose="02020603050405020304" pitchFamily="18" charset="0"/>
              </a:rPr>
              <a:t>s.c.</a:t>
            </a:r>
            <a:r>
              <a:rPr lang="en-US" sz="800" dirty="0">
                <a:effectLst/>
                <a:ea typeface="Times New Roman" panose="02020603050405020304" pitchFamily="18" charset="0"/>
              </a:rPr>
              <a:t>) mouse CLL model (MEC1 cells). Each of the indicated treatments was administered for 3 cycles. F, Body weight modification (gr) over the time, and under the indicated treatment conditions, are represented.</a:t>
            </a:r>
            <a:endParaRPr lang="en-IT" sz="800" dirty="0">
              <a:effectLst/>
              <a:ea typeface="Times New Roman" panose="02020603050405020304" pitchFamily="18" charset="0"/>
            </a:endParaRPr>
          </a:p>
        </p:txBody>
      </p:sp>
    </p:spTree>
    <p:extLst>
      <p:ext uri="{BB962C8B-B14F-4D97-AF65-F5344CB8AC3E}">
        <p14:creationId xmlns:p14="http://schemas.microsoft.com/office/powerpoint/2010/main" val="1317821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upplementary_Figures-22 Agosto 2023" id="{13F38AF4-53B5-5F47-B1B8-317EDBFFD502}" vid="{1F9EB2A7-07C7-1C46-9FF4-79CEC1D9A2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4733</TotalTime>
  <Words>317</Words>
  <Application>Microsoft Macintosh PowerPoint</Application>
  <PresentationFormat>On-screen Show (4:3)</PresentationFormat>
  <Paragraphs>95</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comp dept</dc:creator>
  <cp:lastModifiedBy>Microsoft Office User</cp:lastModifiedBy>
  <cp:revision>260</cp:revision>
  <dcterms:created xsi:type="dcterms:W3CDTF">2016-04-08T15:07:31Z</dcterms:created>
  <dcterms:modified xsi:type="dcterms:W3CDTF">2023-12-20T22:43:15Z</dcterms:modified>
</cp:coreProperties>
</file>