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2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4962" autoAdjust="0"/>
  </p:normalViewPr>
  <p:slideViewPr>
    <p:cSldViewPr snapToGrid="0" snapToObjects="1">
      <p:cViewPr>
        <p:scale>
          <a:sx n="320" d="100"/>
          <a:sy n="320" d="100"/>
        </p:scale>
        <p:origin x="-48" y="-134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4-VL:People:Franca:CLL:In%20vivo%20CLL%20Experiments:EXPs:NEW:FMD+iv_M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4304534527211"/>
          <c:y val="6.2340137759999102E-2"/>
          <c:w val="0.75771525093287095"/>
          <c:h val="0.74083052588940801"/>
        </c:manualLayout>
      </c:layout>
      <c:lineChart>
        <c:grouping val="standard"/>
        <c:varyColors val="0"/>
        <c:ser>
          <c:idx val="0"/>
          <c:order val="0"/>
          <c:tx>
            <c:strRef>
              <c:f>'Body Weight'!$N$66</c:f>
              <c:strCache>
                <c:ptCount val="1"/>
                <c:pt idx="0">
                  <c:v>Ad Lib</c:v>
                </c:pt>
              </c:strCache>
            </c:strRef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'Body Weight'!$N$90:$N$105</c:f>
                <c:numCache>
                  <c:formatCode>General</c:formatCode>
                  <c:ptCount val="16"/>
                  <c:pt idx="0">
                    <c:v>0.94592106788392605</c:v>
                  </c:pt>
                  <c:pt idx="1">
                    <c:v>1.115209247929134</c:v>
                  </c:pt>
                  <c:pt idx="2">
                    <c:v>0.86156350123868797</c:v>
                  </c:pt>
                  <c:pt idx="3">
                    <c:v>0.54426556018179295</c:v>
                  </c:pt>
                  <c:pt idx="4">
                    <c:v>0.62449979983984005</c:v>
                  </c:pt>
                  <c:pt idx="5">
                    <c:v>0.62449979983984005</c:v>
                  </c:pt>
                  <c:pt idx="6">
                    <c:v>0.62449979983984005</c:v>
                  </c:pt>
                  <c:pt idx="7">
                    <c:v>0.53150729063673197</c:v>
                  </c:pt>
                  <c:pt idx="8">
                    <c:v>0.57735026918962595</c:v>
                  </c:pt>
                  <c:pt idx="9">
                    <c:v>0.20564937798755101</c:v>
                  </c:pt>
                  <c:pt idx="10">
                    <c:v>0.216024689946929</c:v>
                  </c:pt>
                  <c:pt idx="11">
                    <c:v>0.556776436283002</c:v>
                  </c:pt>
                  <c:pt idx="12">
                    <c:v>0.53150729063673197</c:v>
                  </c:pt>
                  <c:pt idx="13">
                    <c:v>0.44161634933503102</c:v>
                  </c:pt>
                  <c:pt idx="14">
                    <c:v>0.5</c:v>
                  </c:pt>
                  <c:pt idx="15">
                    <c:v>0.6</c:v>
                  </c:pt>
                </c:numCache>
              </c:numRef>
            </c:plus>
            <c:minus>
              <c:numRef>
                <c:f>'Body Weight'!$N$90:$N$105</c:f>
                <c:numCache>
                  <c:formatCode>General</c:formatCode>
                  <c:ptCount val="16"/>
                  <c:pt idx="0">
                    <c:v>0.94592106788392605</c:v>
                  </c:pt>
                  <c:pt idx="1">
                    <c:v>1.115209247929134</c:v>
                  </c:pt>
                  <c:pt idx="2">
                    <c:v>0.86156350123868797</c:v>
                  </c:pt>
                  <c:pt idx="3">
                    <c:v>0.54426556018179295</c:v>
                  </c:pt>
                  <c:pt idx="4">
                    <c:v>0.62449979983984005</c:v>
                  </c:pt>
                  <c:pt idx="5">
                    <c:v>0.62449979983984005</c:v>
                  </c:pt>
                  <c:pt idx="6">
                    <c:v>0.62449979983984005</c:v>
                  </c:pt>
                  <c:pt idx="7">
                    <c:v>0.53150729063673197</c:v>
                  </c:pt>
                  <c:pt idx="8">
                    <c:v>0.57735026918962595</c:v>
                  </c:pt>
                  <c:pt idx="9">
                    <c:v>0.20564937798755101</c:v>
                  </c:pt>
                  <c:pt idx="10">
                    <c:v>0.216024689946929</c:v>
                  </c:pt>
                  <c:pt idx="11">
                    <c:v>0.556776436283002</c:v>
                  </c:pt>
                  <c:pt idx="12">
                    <c:v>0.53150729063673197</c:v>
                  </c:pt>
                  <c:pt idx="13">
                    <c:v>0.44161634933503102</c:v>
                  </c:pt>
                  <c:pt idx="14">
                    <c:v>0.5</c:v>
                  </c:pt>
                  <c:pt idx="15">
                    <c:v>0.6</c:v>
                  </c:pt>
                </c:numCache>
              </c:numRef>
            </c:minus>
          </c:errBars>
          <c:cat>
            <c:numRef>
              <c:f>'Body Weight'!$M$67:$M$82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</c:numCache>
            </c:numRef>
          </c:cat>
          <c:val>
            <c:numRef>
              <c:f>'Body Weight'!$N$67:$N$82</c:f>
              <c:numCache>
                <c:formatCode>General</c:formatCode>
                <c:ptCount val="16"/>
                <c:pt idx="0">
                  <c:v>21.355</c:v>
                </c:pt>
                <c:pt idx="1">
                  <c:v>21.1525</c:v>
                </c:pt>
                <c:pt idx="2">
                  <c:v>21.662500000000001</c:v>
                </c:pt>
                <c:pt idx="3">
                  <c:v>21.032499999999999</c:v>
                </c:pt>
                <c:pt idx="4">
                  <c:v>21.35</c:v>
                </c:pt>
                <c:pt idx="5">
                  <c:v>21.35</c:v>
                </c:pt>
                <c:pt idx="6">
                  <c:v>21.35</c:v>
                </c:pt>
                <c:pt idx="7">
                  <c:v>21.125</c:v>
                </c:pt>
                <c:pt idx="8">
                  <c:v>21.3</c:v>
                </c:pt>
                <c:pt idx="9">
                  <c:v>21.462499999999778</c:v>
                </c:pt>
                <c:pt idx="10">
                  <c:v>21.5</c:v>
                </c:pt>
                <c:pt idx="11">
                  <c:v>21.306567796610171</c:v>
                </c:pt>
                <c:pt idx="12">
                  <c:v>21.484999999999999</c:v>
                </c:pt>
                <c:pt idx="13">
                  <c:v>20.952500000000001</c:v>
                </c:pt>
                <c:pt idx="14">
                  <c:v>21</c:v>
                </c:pt>
                <c:pt idx="15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C4-8044-9BCD-A64F30ADF5BF}"/>
            </c:ext>
          </c:extLst>
        </c:ser>
        <c:ser>
          <c:idx val="1"/>
          <c:order val="1"/>
          <c:tx>
            <c:strRef>
              <c:f>'Body Weight'!$O$66</c:f>
              <c:strCache>
                <c:ptCount val="1"/>
                <c:pt idx="0">
                  <c:v>FMD</c:v>
                </c:pt>
              </c:strCache>
            </c:strRef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'Body Weight'!$O$90:$O$105</c:f>
                <c:numCache>
                  <c:formatCode>General</c:formatCode>
                  <c:ptCount val="16"/>
                  <c:pt idx="0">
                    <c:v>1.099621146880446</c:v>
                  </c:pt>
                  <c:pt idx="1">
                    <c:v>1.145552996009642</c:v>
                  </c:pt>
                  <c:pt idx="2">
                    <c:v>0.91902121847104201</c:v>
                  </c:pt>
                  <c:pt idx="3">
                    <c:v>0.73885045848263498</c:v>
                  </c:pt>
                  <c:pt idx="4">
                    <c:v>0.64515502013082104</c:v>
                  </c:pt>
                  <c:pt idx="5">
                    <c:v>0.64515502013082104</c:v>
                  </c:pt>
                  <c:pt idx="6">
                    <c:v>0.64515502013082104</c:v>
                  </c:pt>
                  <c:pt idx="7">
                    <c:v>0.64807406984078597</c:v>
                  </c:pt>
                  <c:pt idx="8">
                    <c:v>0.51562260100451995</c:v>
                  </c:pt>
                  <c:pt idx="9">
                    <c:v>0.44940701670831401</c:v>
                  </c:pt>
                  <c:pt idx="10">
                    <c:v>0.68556546004010399</c:v>
                  </c:pt>
                  <c:pt idx="11">
                    <c:v>0.76150618294710304</c:v>
                  </c:pt>
                  <c:pt idx="12">
                    <c:v>0.64807406984078597</c:v>
                  </c:pt>
                  <c:pt idx="13">
                    <c:v>0.464578662158879</c:v>
                  </c:pt>
                  <c:pt idx="14">
                    <c:v>0.6</c:v>
                  </c:pt>
                  <c:pt idx="15">
                    <c:v>0</c:v>
                  </c:pt>
                </c:numCache>
              </c:numRef>
            </c:plus>
            <c:minus>
              <c:numRef>
                <c:f>'Body Weight'!$O$90:$O$105</c:f>
                <c:numCache>
                  <c:formatCode>General</c:formatCode>
                  <c:ptCount val="16"/>
                  <c:pt idx="0">
                    <c:v>1.099621146880446</c:v>
                  </c:pt>
                  <c:pt idx="1">
                    <c:v>1.145552996009642</c:v>
                  </c:pt>
                  <c:pt idx="2">
                    <c:v>0.91902121847104201</c:v>
                  </c:pt>
                  <c:pt idx="3">
                    <c:v>0.73885045848263498</c:v>
                  </c:pt>
                  <c:pt idx="4">
                    <c:v>0.64515502013082104</c:v>
                  </c:pt>
                  <c:pt idx="5">
                    <c:v>0.64515502013082104</c:v>
                  </c:pt>
                  <c:pt idx="6">
                    <c:v>0.64515502013082104</c:v>
                  </c:pt>
                  <c:pt idx="7">
                    <c:v>0.64807406984078597</c:v>
                  </c:pt>
                  <c:pt idx="8">
                    <c:v>0.51562260100451995</c:v>
                  </c:pt>
                  <c:pt idx="9">
                    <c:v>0.44940701670831401</c:v>
                  </c:pt>
                  <c:pt idx="10">
                    <c:v>0.68556546004010399</c:v>
                  </c:pt>
                  <c:pt idx="11">
                    <c:v>0.76150618294710304</c:v>
                  </c:pt>
                  <c:pt idx="12">
                    <c:v>0.64807406984078597</c:v>
                  </c:pt>
                  <c:pt idx="13">
                    <c:v>0.464578662158879</c:v>
                  </c:pt>
                  <c:pt idx="14">
                    <c:v>0.6</c:v>
                  </c:pt>
                  <c:pt idx="15">
                    <c:v>0</c:v>
                  </c:pt>
                </c:numCache>
              </c:numRef>
            </c:minus>
          </c:errBars>
          <c:cat>
            <c:numRef>
              <c:f>'Body Weight'!$M$67:$M$82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</c:numCache>
            </c:numRef>
          </c:cat>
          <c:val>
            <c:numRef>
              <c:f>'Body Weight'!$O$67:$O$82</c:f>
              <c:numCache>
                <c:formatCode>General</c:formatCode>
                <c:ptCount val="16"/>
                <c:pt idx="0">
                  <c:v>21.324999999999999</c:v>
                </c:pt>
                <c:pt idx="1">
                  <c:v>21.462499999999778</c:v>
                </c:pt>
                <c:pt idx="2">
                  <c:v>19.28</c:v>
                </c:pt>
                <c:pt idx="3">
                  <c:v>18.285</c:v>
                </c:pt>
                <c:pt idx="4">
                  <c:v>22.692499999999999</c:v>
                </c:pt>
                <c:pt idx="5">
                  <c:v>23</c:v>
                </c:pt>
                <c:pt idx="6">
                  <c:v>22.692499999999999</c:v>
                </c:pt>
                <c:pt idx="7">
                  <c:v>21.4</c:v>
                </c:pt>
                <c:pt idx="8">
                  <c:v>19.64</c:v>
                </c:pt>
                <c:pt idx="9">
                  <c:v>18.315000000000001</c:v>
                </c:pt>
                <c:pt idx="10">
                  <c:v>18.149999999999999</c:v>
                </c:pt>
                <c:pt idx="11">
                  <c:v>24.442499999999981</c:v>
                </c:pt>
                <c:pt idx="12">
                  <c:v>23.75</c:v>
                </c:pt>
                <c:pt idx="13">
                  <c:v>22.524999999999999</c:v>
                </c:pt>
                <c:pt idx="14">
                  <c:v>21</c:v>
                </c:pt>
                <c:pt idx="15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C4-8044-9BCD-A64F30ADF5BF}"/>
            </c:ext>
          </c:extLst>
        </c:ser>
        <c:ser>
          <c:idx val="2"/>
          <c:order val="2"/>
          <c:tx>
            <c:strRef>
              <c:f>'Body Weight'!$P$66</c:f>
              <c:strCache>
                <c:ptCount val="1"/>
                <c:pt idx="0">
                  <c:v>RTX+BTZ</c:v>
                </c:pt>
              </c:strCache>
            </c:strRef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'Body Weight'!$P$90:$P$105</c:f>
                <c:numCache>
                  <c:formatCode>General</c:formatCode>
                  <c:ptCount val="16"/>
                  <c:pt idx="0">
                    <c:v>3.1950834626552811</c:v>
                  </c:pt>
                  <c:pt idx="1">
                    <c:v>2.7183021661814202</c:v>
                  </c:pt>
                  <c:pt idx="2">
                    <c:v>2.455436145915153</c:v>
                  </c:pt>
                  <c:pt idx="3">
                    <c:v>2.161810583746874</c:v>
                  </c:pt>
                  <c:pt idx="4">
                    <c:v>1.96622099470024</c:v>
                  </c:pt>
                  <c:pt idx="5">
                    <c:v>1.96622099470024</c:v>
                  </c:pt>
                  <c:pt idx="6">
                    <c:v>1.898848335175825</c:v>
                  </c:pt>
                  <c:pt idx="7">
                    <c:v>2.057919661535244</c:v>
                  </c:pt>
                  <c:pt idx="8">
                    <c:v>2.0896570691543301</c:v>
                  </c:pt>
                  <c:pt idx="9">
                    <c:v>1.8686180276700031</c:v>
                  </c:pt>
                  <c:pt idx="10">
                    <c:v>2.5798368811483678</c:v>
                  </c:pt>
                  <c:pt idx="11">
                    <c:v>1.602331634421122</c:v>
                  </c:pt>
                  <c:pt idx="12">
                    <c:v>2.057919661535244</c:v>
                  </c:pt>
                  <c:pt idx="13">
                    <c:v>1.7957983368593109</c:v>
                  </c:pt>
                  <c:pt idx="14">
                    <c:v>1.5</c:v>
                  </c:pt>
                  <c:pt idx="15">
                    <c:v>1.3</c:v>
                  </c:pt>
                </c:numCache>
              </c:numRef>
            </c:plus>
            <c:minus>
              <c:numRef>
                <c:f>'Body Weight'!$P$90:$P$105</c:f>
                <c:numCache>
                  <c:formatCode>General</c:formatCode>
                  <c:ptCount val="16"/>
                  <c:pt idx="0">
                    <c:v>3.1950834626552811</c:v>
                  </c:pt>
                  <c:pt idx="1">
                    <c:v>2.7183021661814202</c:v>
                  </c:pt>
                  <c:pt idx="2">
                    <c:v>2.455436145915153</c:v>
                  </c:pt>
                  <c:pt idx="3">
                    <c:v>2.161810583746874</c:v>
                  </c:pt>
                  <c:pt idx="4">
                    <c:v>1.96622099470024</c:v>
                  </c:pt>
                  <c:pt idx="5">
                    <c:v>1.96622099470024</c:v>
                  </c:pt>
                  <c:pt idx="6">
                    <c:v>1.898848335175825</c:v>
                  </c:pt>
                  <c:pt idx="7">
                    <c:v>2.057919661535244</c:v>
                  </c:pt>
                  <c:pt idx="8">
                    <c:v>2.0896570691543301</c:v>
                  </c:pt>
                  <c:pt idx="9">
                    <c:v>1.8686180276700031</c:v>
                  </c:pt>
                  <c:pt idx="10">
                    <c:v>2.5798368811483678</c:v>
                  </c:pt>
                  <c:pt idx="11">
                    <c:v>1.602331634421122</c:v>
                  </c:pt>
                  <c:pt idx="12">
                    <c:v>2.057919661535244</c:v>
                  </c:pt>
                  <c:pt idx="13">
                    <c:v>1.7957983368593109</c:v>
                  </c:pt>
                  <c:pt idx="14">
                    <c:v>1.5</c:v>
                  </c:pt>
                  <c:pt idx="15">
                    <c:v>1.3</c:v>
                  </c:pt>
                </c:numCache>
              </c:numRef>
            </c:minus>
          </c:errBars>
          <c:cat>
            <c:numRef>
              <c:f>'Body Weight'!$M$67:$M$82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</c:numCache>
            </c:numRef>
          </c:cat>
          <c:val>
            <c:numRef>
              <c:f>'Body Weight'!$P$67:$P$82</c:f>
              <c:numCache>
                <c:formatCode>General</c:formatCode>
                <c:ptCount val="16"/>
                <c:pt idx="0">
                  <c:v>21.6</c:v>
                </c:pt>
                <c:pt idx="1">
                  <c:v>22.75</c:v>
                </c:pt>
                <c:pt idx="2">
                  <c:v>23.05</c:v>
                </c:pt>
                <c:pt idx="3">
                  <c:v>22.405000000000001</c:v>
                </c:pt>
                <c:pt idx="4">
                  <c:v>23.074999999999999</c:v>
                </c:pt>
                <c:pt idx="5">
                  <c:v>23.074999999999999</c:v>
                </c:pt>
                <c:pt idx="6">
                  <c:v>23.481999999999999</c:v>
                </c:pt>
                <c:pt idx="7">
                  <c:v>24.27</c:v>
                </c:pt>
                <c:pt idx="8">
                  <c:v>24.15</c:v>
                </c:pt>
                <c:pt idx="9">
                  <c:v>23.28</c:v>
                </c:pt>
                <c:pt idx="10">
                  <c:v>24.225000000000001</c:v>
                </c:pt>
                <c:pt idx="11">
                  <c:v>24.04</c:v>
                </c:pt>
                <c:pt idx="12">
                  <c:v>24.375</c:v>
                </c:pt>
                <c:pt idx="13">
                  <c:v>23.96</c:v>
                </c:pt>
                <c:pt idx="14">
                  <c:v>22</c:v>
                </c:pt>
                <c:pt idx="15">
                  <c:v>22.5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8C4-8044-9BCD-A64F30ADF5BF}"/>
            </c:ext>
          </c:extLst>
        </c:ser>
        <c:ser>
          <c:idx val="3"/>
          <c:order val="3"/>
          <c:tx>
            <c:strRef>
              <c:f>'Body Weight'!$Q$66</c:f>
              <c:strCache>
                <c:ptCount val="1"/>
                <c:pt idx="0">
                  <c:v>FMD+RTX+BTZ</c:v>
                </c:pt>
              </c:strCache>
            </c:strRef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'Body Weight'!$Q$90:$Q$105</c:f>
                <c:numCache>
                  <c:formatCode>General</c:formatCode>
                  <c:ptCount val="16"/>
                  <c:pt idx="0">
                    <c:v>1.96183587488862</c:v>
                  </c:pt>
                  <c:pt idx="1">
                    <c:v>1.748593720679563</c:v>
                  </c:pt>
                  <c:pt idx="2">
                    <c:v>1.7355114519933319</c:v>
                  </c:pt>
                  <c:pt idx="3">
                    <c:v>1.862372143262458</c:v>
                  </c:pt>
                  <c:pt idx="4">
                    <c:v>2.1419897292004002</c:v>
                  </c:pt>
                  <c:pt idx="5">
                    <c:v>2.1419897292004002</c:v>
                  </c:pt>
                  <c:pt idx="6">
                    <c:v>2.5392042716830279</c:v>
                  </c:pt>
                  <c:pt idx="7">
                    <c:v>2.5221181574224718</c:v>
                  </c:pt>
                  <c:pt idx="8">
                    <c:v>1.2970659196818011</c:v>
                  </c:pt>
                  <c:pt idx="9">
                    <c:v>1.0002499687578099</c:v>
                  </c:pt>
                  <c:pt idx="10">
                    <c:v>1.44481140637801</c:v>
                  </c:pt>
                  <c:pt idx="11">
                    <c:v>1.525948885120338</c:v>
                  </c:pt>
                  <c:pt idx="12">
                    <c:v>2.5221181574224718</c:v>
                  </c:pt>
                  <c:pt idx="13">
                    <c:v>1.3104464887968521</c:v>
                  </c:pt>
                  <c:pt idx="14">
                    <c:v>0.9</c:v>
                  </c:pt>
                  <c:pt idx="15">
                    <c:v>1.2</c:v>
                  </c:pt>
                </c:numCache>
              </c:numRef>
            </c:plus>
            <c:minus>
              <c:numRef>
                <c:f>'Body Weight'!$Q$90:$Q$105</c:f>
                <c:numCache>
                  <c:formatCode>General</c:formatCode>
                  <c:ptCount val="16"/>
                  <c:pt idx="0">
                    <c:v>1.96183587488862</c:v>
                  </c:pt>
                  <c:pt idx="1">
                    <c:v>1.748593720679563</c:v>
                  </c:pt>
                  <c:pt idx="2">
                    <c:v>1.7355114519933319</c:v>
                  </c:pt>
                  <c:pt idx="3">
                    <c:v>1.862372143262458</c:v>
                  </c:pt>
                  <c:pt idx="4">
                    <c:v>2.1419897292004002</c:v>
                  </c:pt>
                  <c:pt idx="5">
                    <c:v>2.1419897292004002</c:v>
                  </c:pt>
                  <c:pt idx="6">
                    <c:v>2.5392042716830279</c:v>
                  </c:pt>
                  <c:pt idx="7">
                    <c:v>2.5221181574224718</c:v>
                  </c:pt>
                  <c:pt idx="8">
                    <c:v>1.2970659196818011</c:v>
                  </c:pt>
                  <c:pt idx="9">
                    <c:v>1.0002499687578099</c:v>
                  </c:pt>
                  <c:pt idx="10">
                    <c:v>1.44481140637801</c:v>
                  </c:pt>
                  <c:pt idx="11">
                    <c:v>1.525948885120338</c:v>
                  </c:pt>
                  <c:pt idx="12">
                    <c:v>2.5221181574224718</c:v>
                  </c:pt>
                  <c:pt idx="13">
                    <c:v>1.3104464887968521</c:v>
                  </c:pt>
                  <c:pt idx="14">
                    <c:v>0.9</c:v>
                  </c:pt>
                  <c:pt idx="15">
                    <c:v>1.2</c:v>
                  </c:pt>
                </c:numCache>
              </c:numRef>
            </c:minus>
          </c:errBars>
          <c:cat>
            <c:numRef>
              <c:f>'Body Weight'!$M$67:$M$82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</c:numCache>
            </c:numRef>
          </c:cat>
          <c:val>
            <c:numRef>
              <c:f>'Body Weight'!$Q$67:$Q$82</c:f>
              <c:numCache>
                <c:formatCode>General</c:formatCode>
                <c:ptCount val="16"/>
                <c:pt idx="0">
                  <c:v>22.1</c:v>
                </c:pt>
                <c:pt idx="1">
                  <c:v>23.193333333333179</c:v>
                </c:pt>
                <c:pt idx="2">
                  <c:v>20.766666666666701</c:v>
                </c:pt>
                <c:pt idx="3">
                  <c:v>19.309999999999999</c:v>
                </c:pt>
                <c:pt idx="4">
                  <c:v>23.486666666666661</c:v>
                </c:pt>
                <c:pt idx="5">
                  <c:v>24</c:v>
                </c:pt>
                <c:pt idx="6">
                  <c:v>23.8033333333331</c:v>
                </c:pt>
                <c:pt idx="7">
                  <c:v>22.433333333333071</c:v>
                </c:pt>
                <c:pt idx="8">
                  <c:v>20.913333333333082</c:v>
                </c:pt>
                <c:pt idx="9">
                  <c:v>19.016666666666701</c:v>
                </c:pt>
                <c:pt idx="10">
                  <c:v>18.440000000000001</c:v>
                </c:pt>
                <c:pt idx="11">
                  <c:v>24.186666666666671</c:v>
                </c:pt>
                <c:pt idx="12">
                  <c:v>23.86</c:v>
                </c:pt>
                <c:pt idx="13">
                  <c:v>22.833333333333279</c:v>
                </c:pt>
                <c:pt idx="14">
                  <c:v>21</c:v>
                </c:pt>
                <c:pt idx="15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8C4-8044-9BCD-A64F30ADF5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5629800"/>
        <c:axId val="-2095624216"/>
      </c:lineChart>
      <c:catAx>
        <c:axId val="-2095629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Days</a:t>
                </a:r>
              </a:p>
            </c:rich>
          </c:tx>
          <c:layout>
            <c:manualLayout>
              <c:xMode val="edge"/>
              <c:yMode val="edge"/>
              <c:x val="0.53103812452093901"/>
              <c:y val="0.892087206947312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95624216"/>
        <c:crosses val="autoZero"/>
        <c:auto val="1"/>
        <c:lblAlgn val="ctr"/>
        <c:lblOffset val="100"/>
        <c:noMultiLvlLbl val="0"/>
      </c:catAx>
      <c:valAx>
        <c:axId val="-20956242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Body weight (gr) </a:t>
                </a:r>
              </a:p>
            </c:rich>
          </c:tx>
          <c:layout>
            <c:manualLayout>
              <c:xMode val="edge"/>
              <c:yMode val="edge"/>
              <c:x val="1.7602849961860099E-2"/>
              <c:y val="0.2531325669089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95629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20344400183971"/>
          <c:y val="0.45125066011057402"/>
          <c:w val="0.50725921999360801"/>
          <c:h val="0.246315392502897"/>
        </c:manualLayout>
      </c:layout>
      <c:overlay val="0"/>
      <c:txPr>
        <a:bodyPr/>
        <a:lstStyle/>
        <a:p>
          <a:pPr>
            <a:defRPr sz="700"/>
          </a:pPr>
          <a:endParaRPr lang="en-IT"/>
        </a:p>
      </c:txPr>
    </c:legend>
    <c:plotVisOnly val="1"/>
    <c:dispBlanksAs val="gap"/>
    <c:showDLblsOverMax val="0"/>
  </c:chart>
  <c:txPr>
    <a:bodyPr/>
    <a:lstStyle/>
    <a:p>
      <a:pPr>
        <a:defRPr sz="700"/>
      </a:pPr>
      <a:endParaRPr lang="en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7C24-F6C7-784C-B0D8-BCFCFDE4DB23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FFC9B-794C-9841-ACB1-3DC54515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2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2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07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0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87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2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28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8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3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3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4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CACA0-2B74-A34F-8C77-7E0B5BB2F259}" type="datetimeFigureOut">
              <a:rPr lang="en-US" smtClean="0"/>
              <a:t>12/20/23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C4BA9-3319-2441-9E7B-C6CDD46AD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6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E53BCB2-069C-3B70-E49F-A53C0545295F}"/>
              </a:ext>
            </a:extLst>
          </p:cNvPr>
          <p:cNvGrpSpPr/>
          <p:nvPr/>
        </p:nvGrpSpPr>
        <p:grpSpPr>
          <a:xfrm>
            <a:off x="498603" y="333518"/>
            <a:ext cx="5892141" cy="2622036"/>
            <a:chOff x="498603" y="333518"/>
            <a:chExt cx="5892141" cy="2622036"/>
          </a:xfrm>
        </p:grpSpPr>
        <p:sp>
          <p:nvSpPr>
            <p:cNvPr id="5" name="CasellaDiTesto 1">
              <a:extLst>
                <a:ext uri="{FF2B5EF4-FFF2-40B4-BE49-F238E27FC236}">
                  <a16:creationId xmlns:a16="http://schemas.microsoft.com/office/drawing/2014/main" id="{3B8CCDFF-24AA-3680-B944-BFA8BC3184D7}"/>
                </a:ext>
              </a:extLst>
            </p:cNvPr>
            <p:cNvSpPr txBox="1"/>
            <p:nvPr/>
          </p:nvSpPr>
          <p:spPr>
            <a:xfrm>
              <a:off x="3775382" y="333518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B</a:t>
              </a:r>
            </a:p>
          </p:txBody>
        </p:sp>
        <p:sp>
          <p:nvSpPr>
            <p:cNvPr id="49" name="CasellaDiTesto 185">
              <a:extLst>
                <a:ext uri="{FF2B5EF4-FFF2-40B4-BE49-F238E27FC236}">
                  <a16:creationId xmlns:a16="http://schemas.microsoft.com/office/drawing/2014/main" id="{5C5FE809-87E4-399E-282F-1A1F976B2CEF}"/>
                </a:ext>
              </a:extLst>
            </p:cNvPr>
            <p:cNvSpPr txBox="1"/>
            <p:nvPr/>
          </p:nvSpPr>
          <p:spPr>
            <a:xfrm>
              <a:off x="758836" y="333518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A</a:t>
              </a:r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AA984F4-8574-964D-CC3B-8C63ADEEDE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8603" y="530590"/>
              <a:ext cx="3004895" cy="2340000"/>
              <a:chOff x="401785" y="1057132"/>
              <a:chExt cx="2792241" cy="2175147"/>
            </a:xfrm>
          </p:grpSpPr>
          <p:sp>
            <p:nvSpPr>
              <p:cNvPr id="7" name="TextBox 1">
                <a:extLst>
                  <a:ext uri="{FF2B5EF4-FFF2-40B4-BE49-F238E27FC236}">
                    <a16:creationId xmlns:a16="http://schemas.microsoft.com/office/drawing/2014/main" id="{5CF5E9A0-D28C-596A-BEE2-17A07FDF0278}"/>
                  </a:ext>
                </a:extLst>
              </p:cNvPr>
              <p:cNvSpPr txBox="1"/>
              <p:nvPr/>
            </p:nvSpPr>
            <p:spPr>
              <a:xfrm>
                <a:off x="1115946" y="1399225"/>
                <a:ext cx="45717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38" b="1" i="1"/>
                  <a:t>Cycle 1</a:t>
                </a:r>
                <a:endParaRPr lang="en-US" sz="738" b="1" i="1" dirty="0"/>
              </a:p>
            </p:txBody>
          </p:sp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888B9807-F3DA-956E-C600-108F19408593}"/>
                  </a:ext>
                </a:extLst>
              </p:cNvPr>
              <p:cNvSpPr txBox="1"/>
              <p:nvPr/>
            </p:nvSpPr>
            <p:spPr>
              <a:xfrm>
                <a:off x="1736991" y="1399225"/>
                <a:ext cx="45717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38" b="1" i="1" dirty="0"/>
                  <a:t>Cycle 2</a:t>
                </a:r>
              </a:p>
            </p:txBody>
          </p:sp>
          <p:sp>
            <p:nvSpPr>
              <p:cNvPr id="9" name="TextBox 9">
                <a:extLst>
                  <a:ext uri="{FF2B5EF4-FFF2-40B4-BE49-F238E27FC236}">
                    <a16:creationId xmlns:a16="http://schemas.microsoft.com/office/drawing/2014/main" id="{FD7771AA-4EDC-8332-2666-28581CBFBCBB}"/>
                  </a:ext>
                </a:extLst>
              </p:cNvPr>
              <p:cNvSpPr txBox="1"/>
              <p:nvPr/>
            </p:nvSpPr>
            <p:spPr>
              <a:xfrm>
                <a:off x="2429034" y="1399225"/>
                <a:ext cx="45717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38" b="1" i="1" dirty="0"/>
                  <a:t>Cycle 3</a:t>
                </a:r>
              </a:p>
            </p:txBody>
          </p:sp>
          <p:cxnSp>
            <p:nvCxnSpPr>
              <p:cNvPr id="10" name="Straight Arrow Connector 123">
                <a:extLst>
                  <a:ext uri="{FF2B5EF4-FFF2-40B4-BE49-F238E27FC236}">
                    <a16:creationId xmlns:a16="http://schemas.microsoft.com/office/drawing/2014/main" id="{CAFEFDDD-2849-264F-A46D-DE4B053C2D33}"/>
                  </a:ext>
                </a:extLst>
              </p:cNvPr>
              <p:cNvCxnSpPr/>
              <p:nvPr/>
            </p:nvCxnSpPr>
            <p:spPr>
              <a:xfrm flipV="1">
                <a:off x="1015213" y="1678515"/>
                <a:ext cx="1964400" cy="4064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24">
                <a:extLst>
                  <a:ext uri="{FF2B5EF4-FFF2-40B4-BE49-F238E27FC236}">
                    <a16:creationId xmlns:a16="http://schemas.microsoft.com/office/drawing/2014/main" id="{CF6E4110-2E15-D960-AEC4-02ED9F47D0A3}"/>
                  </a:ext>
                </a:extLst>
              </p:cNvPr>
              <p:cNvSpPr txBox="1"/>
              <p:nvPr/>
            </p:nvSpPr>
            <p:spPr>
              <a:xfrm>
                <a:off x="904602" y="1478924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0</a:t>
                </a:r>
              </a:p>
            </p:txBody>
          </p:sp>
          <p:cxnSp>
            <p:nvCxnSpPr>
              <p:cNvPr id="12" name="Straight Connector 125">
                <a:extLst>
                  <a:ext uri="{FF2B5EF4-FFF2-40B4-BE49-F238E27FC236}">
                    <a16:creationId xmlns:a16="http://schemas.microsoft.com/office/drawing/2014/main" id="{2B8425C2-BA4B-EAA4-5716-32740EF39F35}"/>
                  </a:ext>
                </a:extLst>
              </p:cNvPr>
              <p:cNvCxnSpPr/>
              <p:nvPr/>
            </p:nvCxnSpPr>
            <p:spPr>
              <a:xfrm flipV="1">
                <a:off x="1015213" y="1651335"/>
                <a:ext cx="0" cy="6097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6">
                <a:extLst>
                  <a:ext uri="{FF2B5EF4-FFF2-40B4-BE49-F238E27FC236}">
                    <a16:creationId xmlns:a16="http://schemas.microsoft.com/office/drawing/2014/main" id="{3BB262D2-88F9-98E7-C982-5AB87C190378}"/>
                  </a:ext>
                </a:extLst>
              </p:cNvPr>
              <p:cNvSpPr txBox="1"/>
              <p:nvPr/>
            </p:nvSpPr>
            <p:spPr>
              <a:xfrm>
                <a:off x="749898" y="1057132"/>
                <a:ext cx="519694" cy="3194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38" dirty="0"/>
                  <a:t>Tumor </a:t>
                </a:r>
              </a:p>
              <a:p>
                <a:pPr algn="ctr"/>
                <a:r>
                  <a:rPr lang="en-US" sz="738" dirty="0"/>
                  <a:t>injection</a:t>
                </a:r>
              </a:p>
            </p:txBody>
          </p:sp>
          <p:sp>
            <p:nvSpPr>
              <p:cNvPr id="14" name="TextBox 51">
                <a:extLst>
                  <a:ext uri="{FF2B5EF4-FFF2-40B4-BE49-F238E27FC236}">
                    <a16:creationId xmlns:a16="http://schemas.microsoft.com/office/drawing/2014/main" id="{6C348592-D9FF-AC1B-48CB-7DAAA87FEEE7}"/>
                  </a:ext>
                </a:extLst>
              </p:cNvPr>
              <p:cNvSpPr txBox="1"/>
              <p:nvPr/>
            </p:nvSpPr>
            <p:spPr>
              <a:xfrm>
                <a:off x="453747" y="1582644"/>
                <a:ext cx="588895" cy="191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46" b="1" dirty="0"/>
                  <a:t>Ad Libitum</a:t>
                </a:r>
              </a:p>
            </p:txBody>
          </p:sp>
          <p:cxnSp>
            <p:nvCxnSpPr>
              <p:cNvPr id="15" name="Straight Arrow Connector 56">
                <a:extLst>
                  <a:ext uri="{FF2B5EF4-FFF2-40B4-BE49-F238E27FC236}">
                    <a16:creationId xmlns:a16="http://schemas.microsoft.com/office/drawing/2014/main" id="{5761C0BA-88EF-37B2-2FB6-0FDB0F5B19BB}"/>
                  </a:ext>
                </a:extLst>
              </p:cNvPr>
              <p:cNvCxnSpPr/>
              <p:nvPr/>
            </p:nvCxnSpPr>
            <p:spPr>
              <a:xfrm flipV="1">
                <a:off x="1015213" y="2106100"/>
                <a:ext cx="1964400" cy="6127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58">
                <a:extLst>
                  <a:ext uri="{FF2B5EF4-FFF2-40B4-BE49-F238E27FC236}">
                    <a16:creationId xmlns:a16="http://schemas.microsoft.com/office/drawing/2014/main" id="{93116FCD-2BA1-258B-FE8B-5EFB2C2B89F2}"/>
                  </a:ext>
                </a:extLst>
              </p:cNvPr>
              <p:cNvSpPr txBox="1"/>
              <p:nvPr/>
            </p:nvSpPr>
            <p:spPr>
              <a:xfrm>
                <a:off x="1303891" y="1905797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7</a:t>
                </a:r>
              </a:p>
            </p:txBody>
          </p:sp>
          <p:cxnSp>
            <p:nvCxnSpPr>
              <p:cNvPr id="17" name="Straight Connector 61">
                <a:extLst>
                  <a:ext uri="{FF2B5EF4-FFF2-40B4-BE49-F238E27FC236}">
                    <a16:creationId xmlns:a16="http://schemas.microsoft.com/office/drawing/2014/main" id="{F52E142A-72AC-7242-4C06-B615B4BC3E48}"/>
                  </a:ext>
                </a:extLst>
              </p:cNvPr>
              <p:cNvCxnSpPr/>
              <p:nvPr/>
            </p:nvCxnSpPr>
            <p:spPr>
              <a:xfrm flipV="1">
                <a:off x="1015213" y="207292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63">
                <a:extLst>
                  <a:ext uri="{FF2B5EF4-FFF2-40B4-BE49-F238E27FC236}">
                    <a16:creationId xmlns:a16="http://schemas.microsoft.com/office/drawing/2014/main" id="{756B32E6-8B88-09C7-C280-DE4B48D0A15B}"/>
                  </a:ext>
                </a:extLst>
              </p:cNvPr>
              <p:cNvSpPr txBox="1"/>
              <p:nvPr/>
            </p:nvSpPr>
            <p:spPr>
              <a:xfrm>
                <a:off x="1206660" y="1905797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6</a:t>
                </a:r>
              </a:p>
            </p:txBody>
          </p:sp>
          <p:sp>
            <p:nvSpPr>
              <p:cNvPr id="19" name="Right Brace 65">
                <a:extLst>
                  <a:ext uri="{FF2B5EF4-FFF2-40B4-BE49-F238E27FC236}">
                    <a16:creationId xmlns:a16="http://schemas.microsoft.com/office/drawing/2014/main" id="{CB9865ED-897D-F59E-F4EF-49BB123D8FAE}"/>
                  </a:ext>
                </a:extLst>
              </p:cNvPr>
              <p:cNvSpPr/>
              <p:nvPr/>
            </p:nvSpPr>
            <p:spPr>
              <a:xfrm rot="16200000">
                <a:off x="1351863" y="1802868"/>
                <a:ext cx="97415" cy="196946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20" name="TextBox 69">
                <a:extLst>
                  <a:ext uri="{FF2B5EF4-FFF2-40B4-BE49-F238E27FC236}">
                    <a16:creationId xmlns:a16="http://schemas.microsoft.com/office/drawing/2014/main" id="{0850D664-A02A-FA15-04F7-19EC23490784}"/>
                  </a:ext>
                </a:extLst>
              </p:cNvPr>
              <p:cNvSpPr txBox="1"/>
              <p:nvPr/>
            </p:nvSpPr>
            <p:spPr>
              <a:xfrm>
                <a:off x="1234749" y="1695180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sp>
            <p:nvSpPr>
              <p:cNvPr id="21" name="CasellaDiTesto 23">
                <a:extLst>
                  <a:ext uri="{FF2B5EF4-FFF2-40B4-BE49-F238E27FC236}">
                    <a16:creationId xmlns:a16="http://schemas.microsoft.com/office/drawing/2014/main" id="{D935531F-C5ED-F2D6-10E0-CBE0ACD1A687}"/>
                  </a:ext>
                </a:extLst>
              </p:cNvPr>
              <p:cNvSpPr txBox="1"/>
              <p:nvPr/>
            </p:nvSpPr>
            <p:spPr>
              <a:xfrm>
                <a:off x="563686" y="1458204"/>
                <a:ext cx="369012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738" i="1" dirty="0" err="1"/>
                  <a:t>Days</a:t>
                </a:r>
                <a:endParaRPr lang="it-IT" sz="738" i="1" dirty="0"/>
              </a:p>
            </p:txBody>
          </p:sp>
          <p:sp>
            <p:nvSpPr>
              <p:cNvPr id="22" name="TextBox 124">
                <a:extLst>
                  <a:ext uri="{FF2B5EF4-FFF2-40B4-BE49-F238E27FC236}">
                    <a16:creationId xmlns:a16="http://schemas.microsoft.com/office/drawing/2014/main" id="{81317FF3-C430-5B39-93EF-DFE3E61754A5}"/>
                  </a:ext>
                </a:extLst>
              </p:cNvPr>
              <p:cNvSpPr txBox="1"/>
              <p:nvPr/>
            </p:nvSpPr>
            <p:spPr>
              <a:xfrm>
                <a:off x="2833880" y="1478924"/>
                <a:ext cx="28084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26</a:t>
                </a:r>
              </a:p>
            </p:txBody>
          </p:sp>
          <p:sp>
            <p:nvSpPr>
              <p:cNvPr id="23" name="TextBox 51">
                <a:extLst>
                  <a:ext uri="{FF2B5EF4-FFF2-40B4-BE49-F238E27FC236}">
                    <a16:creationId xmlns:a16="http://schemas.microsoft.com/office/drawing/2014/main" id="{3DCD49EE-62F5-FE6B-D092-1F9075633B6C}"/>
                  </a:ext>
                </a:extLst>
              </p:cNvPr>
              <p:cNvSpPr txBox="1"/>
              <p:nvPr/>
            </p:nvSpPr>
            <p:spPr>
              <a:xfrm>
                <a:off x="574108" y="2012382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sp>
            <p:nvSpPr>
              <p:cNvPr id="24" name="TextBox 124">
                <a:extLst>
                  <a:ext uri="{FF2B5EF4-FFF2-40B4-BE49-F238E27FC236}">
                    <a16:creationId xmlns:a16="http://schemas.microsoft.com/office/drawing/2014/main" id="{4534834D-7F25-F95F-0EF4-97F2901E782B}"/>
                  </a:ext>
                </a:extLst>
              </p:cNvPr>
              <p:cNvSpPr txBox="1"/>
              <p:nvPr/>
            </p:nvSpPr>
            <p:spPr>
              <a:xfrm>
                <a:off x="908962" y="1905797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0</a:t>
                </a:r>
              </a:p>
            </p:txBody>
          </p:sp>
          <p:sp>
            <p:nvSpPr>
              <p:cNvPr id="25" name="CasellaDiTesto 29">
                <a:extLst>
                  <a:ext uri="{FF2B5EF4-FFF2-40B4-BE49-F238E27FC236}">
                    <a16:creationId xmlns:a16="http://schemas.microsoft.com/office/drawing/2014/main" id="{A2B4636E-A96D-320A-E1EA-53F05A7A760A}"/>
                  </a:ext>
                </a:extLst>
              </p:cNvPr>
              <p:cNvSpPr txBox="1"/>
              <p:nvPr/>
            </p:nvSpPr>
            <p:spPr>
              <a:xfrm>
                <a:off x="563686" y="1890258"/>
                <a:ext cx="369012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738" i="1" dirty="0" err="1"/>
                  <a:t>Days</a:t>
                </a:r>
                <a:endParaRPr lang="it-IT" sz="738" i="1" dirty="0"/>
              </a:p>
            </p:txBody>
          </p:sp>
          <p:cxnSp>
            <p:nvCxnSpPr>
              <p:cNvPr id="26" name="Straight Connector 61">
                <a:extLst>
                  <a:ext uri="{FF2B5EF4-FFF2-40B4-BE49-F238E27FC236}">
                    <a16:creationId xmlns:a16="http://schemas.microsoft.com/office/drawing/2014/main" id="{3B9791E3-9643-AB1C-F97B-1DD2128BAA3E}"/>
                  </a:ext>
                </a:extLst>
              </p:cNvPr>
              <p:cNvCxnSpPr/>
              <p:nvPr/>
            </p:nvCxnSpPr>
            <p:spPr>
              <a:xfrm flipV="1">
                <a:off x="1311876" y="207292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1">
                <a:extLst>
                  <a:ext uri="{FF2B5EF4-FFF2-40B4-BE49-F238E27FC236}">
                    <a16:creationId xmlns:a16="http://schemas.microsoft.com/office/drawing/2014/main" id="{7B9BF0B1-1923-4D6B-38E9-415A86F82470}"/>
                  </a:ext>
                </a:extLst>
              </p:cNvPr>
              <p:cNvCxnSpPr/>
              <p:nvPr/>
            </p:nvCxnSpPr>
            <p:spPr>
              <a:xfrm flipV="1">
                <a:off x="1403493" y="207292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56">
                <a:extLst>
                  <a:ext uri="{FF2B5EF4-FFF2-40B4-BE49-F238E27FC236}">
                    <a16:creationId xmlns:a16="http://schemas.microsoft.com/office/drawing/2014/main" id="{E1D9C993-1E47-F91A-A622-D9630A9E8562}"/>
                  </a:ext>
                </a:extLst>
              </p:cNvPr>
              <p:cNvCxnSpPr/>
              <p:nvPr/>
            </p:nvCxnSpPr>
            <p:spPr>
              <a:xfrm flipV="1">
                <a:off x="1015213" y="2464512"/>
                <a:ext cx="1964400" cy="6127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58">
                <a:extLst>
                  <a:ext uri="{FF2B5EF4-FFF2-40B4-BE49-F238E27FC236}">
                    <a16:creationId xmlns:a16="http://schemas.microsoft.com/office/drawing/2014/main" id="{6BBAB45A-C4B2-1436-F051-D89255C75377}"/>
                  </a:ext>
                </a:extLst>
              </p:cNvPr>
              <p:cNvSpPr txBox="1"/>
              <p:nvPr/>
            </p:nvSpPr>
            <p:spPr>
              <a:xfrm>
                <a:off x="1303891" y="2256156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7</a:t>
                </a:r>
              </a:p>
            </p:txBody>
          </p: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92D894E9-85F6-9405-6045-BCB5978ACAF5}"/>
                  </a:ext>
                </a:extLst>
              </p:cNvPr>
              <p:cNvCxnSpPr/>
              <p:nvPr/>
            </p:nvCxnSpPr>
            <p:spPr>
              <a:xfrm flipV="1">
                <a:off x="1015213" y="243134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51">
                <a:extLst>
                  <a:ext uri="{FF2B5EF4-FFF2-40B4-BE49-F238E27FC236}">
                    <a16:creationId xmlns:a16="http://schemas.microsoft.com/office/drawing/2014/main" id="{72B7F65B-528F-239D-7046-FC847699957D}"/>
                  </a:ext>
                </a:extLst>
              </p:cNvPr>
              <p:cNvSpPr txBox="1"/>
              <p:nvPr/>
            </p:nvSpPr>
            <p:spPr>
              <a:xfrm>
                <a:off x="504378" y="2374250"/>
                <a:ext cx="487634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RTX+BTZ</a:t>
                </a:r>
              </a:p>
            </p:txBody>
          </p:sp>
          <p:sp>
            <p:nvSpPr>
              <p:cNvPr id="32" name="TextBox 124">
                <a:extLst>
                  <a:ext uri="{FF2B5EF4-FFF2-40B4-BE49-F238E27FC236}">
                    <a16:creationId xmlns:a16="http://schemas.microsoft.com/office/drawing/2014/main" id="{94802ECF-AF8D-5DAE-C867-D8F02F809495}"/>
                  </a:ext>
                </a:extLst>
              </p:cNvPr>
              <p:cNvSpPr txBox="1"/>
              <p:nvPr/>
            </p:nvSpPr>
            <p:spPr>
              <a:xfrm>
                <a:off x="908962" y="2256156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0</a:t>
                </a:r>
              </a:p>
            </p:txBody>
          </p:sp>
          <p:sp>
            <p:nvSpPr>
              <p:cNvPr id="33" name="CasellaDiTesto 45">
                <a:extLst>
                  <a:ext uri="{FF2B5EF4-FFF2-40B4-BE49-F238E27FC236}">
                    <a16:creationId xmlns:a16="http://schemas.microsoft.com/office/drawing/2014/main" id="{D9402D7A-7884-530C-E208-BA3ADF4BBD6A}"/>
                  </a:ext>
                </a:extLst>
              </p:cNvPr>
              <p:cNvSpPr txBox="1"/>
              <p:nvPr/>
            </p:nvSpPr>
            <p:spPr>
              <a:xfrm>
                <a:off x="563686" y="2256156"/>
                <a:ext cx="369012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738" i="1" dirty="0" err="1"/>
                  <a:t>Days</a:t>
                </a:r>
                <a:endParaRPr lang="it-IT" sz="738" i="1" dirty="0"/>
              </a:p>
            </p:txBody>
          </p:sp>
          <p:cxnSp>
            <p:nvCxnSpPr>
              <p:cNvPr id="34" name="Straight Connector 61">
                <a:extLst>
                  <a:ext uri="{FF2B5EF4-FFF2-40B4-BE49-F238E27FC236}">
                    <a16:creationId xmlns:a16="http://schemas.microsoft.com/office/drawing/2014/main" id="{D826EB38-6F6A-0C0D-7F76-4E0F32C7E7EB}"/>
                  </a:ext>
                </a:extLst>
              </p:cNvPr>
              <p:cNvCxnSpPr/>
              <p:nvPr/>
            </p:nvCxnSpPr>
            <p:spPr>
              <a:xfrm flipV="1">
                <a:off x="1403493" y="243134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115">
                <a:extLst>
                  <a:ext uri="{FF2B5EF4-FFF2-40B4-BE49-F238E27FC236}">
                    <a16:creationId xmlns:a16="http://schemas.microsoft.com/office/drawing/2014/main" id="{50456D19-0887-E9D4-E07B-AFEA5DE7BAFE}"/>
                  </a:ext>
                </a:extLst>
              </p:cNvPr>
              <p:cNvSpPr txBox="1"/>
              <p:nvPr/>
            </p:nvSpPr>
            <p:spPr>
              <a:xfrm>
                <a:off x="1205566" y="2131582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cxnSp>
            <p:nvCxnSpPr>
              <p:cNvPr id="36" name="Straight Arrow Connector 56">
                <a:extLst>
                  <a:ext uri="{FF2B5EF4-FFF2-40B4-BE49-F238E27FC236}">
                    <a16:creationId xmlns:a16="http://schemas.microsoft.com/office/drawing/2014/main" id="{4ED29BB5-2256-617F-4DE2-BC051E5F198A}"/>
                  </a:ext>
                </a:extLst>
              </p:cNvPr>
              <p:cNvCxnSpPr/>
              <p:nvPr/>
            </p:nvCxnSpPr>
            <p:spPr>
              <a:xfrm flipV="1">
                <a:off x="1015213" y="2907495"/>
                <a:ext cx="1964400" cy="6127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58">
                <a:extLst>
                  <a:ext uri="{FF2B5EF4-FFF2-40B4-BE49-F238E27FC236}">
                    <a16:creationId xmlns:a16="http://schemas.microsoft.com/office/drawing/2014/main" id="{EFDB6177-6D83-324D-95EE-11BE97DE0EA9}"/>
                  </a:ext>
                </a:extLst>
              </p:cNvPr>
              <p:cNvSpPr txBox="1"/>
              <p:nvPr/>
            </p:nvSpPr>
            <p:spPr>
              <a:xfrm>
                <a:off x="1298280" y="2707192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7</a:t>
                </a:r>
              </a:p>
            </p:txBody>
          </p:sp>
          <p:cxnSp>
            <p:nvCxnSpPr>
              <p:cNvPr id="38" name="Straight Connector 61">
                <a:extLst>
                  <a:ext uri="{FF2B5EF4-FFF2-40B4-BE49-F238E27FC236}">
                    <a16:creationId xmlns:a16="http://schemas.microsoft.com/office/drawing/2014/main" id="{1C3834C7-3E09-3A18-7CAB-597A0AA9653B}"/>
                  </a:ext>
                </a:extLst>
              </p:cNvPr>
              <p:cNvCxnSpPr/>
              <p:nvPr/>
            </p:nvCxnSpPr>
            <p:spPr>
              <a:xfrm flipV="1">
                <a:off x="1015213" y="2874324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63">
                <a:extLst>
                  <a:ext uri="{FF2B5EF4-FFF2-40B4-BE49-F238E27FC236}">
                    <a16:creationId xmlns:a16="http://schemas.microsoft.com/office/drawing/2014/main" id="{3442FBD3-471A-E50A-D934-081C7FD8AC23}"/>
                  </a:ext>
                </a:extLst>
              </p:cNvPr>
              <p:cNvSpPr txBox="1"/>
              <p:nvPr/>
            </p:nvSpPr>
            <p:spPr>
              <a:xfrm>
                <a:off x="1201048" y="2707192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6</a:t>
                </a:r>
              </a:p>
            </p:txBody>
          </p:sp>
          <p:sp>
            <p:nvSpPr>
              <p:cNvPr id="40" name="Right Brace 65">
                <a:extLst>
                  <a:ext uri="{FF2B5EF4-FFF2-40B4-BE49-F238E27FC236}">
                    <a16:creationId xmlns:a16="http://schemas.microsoft.com/office/drawing/2014/main" id="{769F6DFD-9375-800B-8077-F84A6CF3AD7B}"/>
                  </a:ext>
                </a:extLst>
              </p:cNvPr>
              <p:cNvSpPr/>
              <p:nvPr/>
            </p:nvSpPr>
            <p:spPr>
              <a:xfrm rot="16200000">
                <a:off x="1363517" y="2592610"/>
                <a:ext cx="97415" cy="220254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41" name="TextBox 69">
                <a:extLst>
                  <a:ext uri="{FF2B5EF4-FFF2-40B4-BE49-F238E27FC236}">
                    <a16:creationId xmlns:a16="http://schemas.microsoft.com/office/drawing/2014/main" id="{C551EA11-166E-61A6-BF4F-05DB69512F21}"/>
                  </a:ext>
                </a:extLst>
              </p:cNvPr>
              <p:cNvSpPr txBox="1"/>
              <p:nvPr/>
            </p:nvSpPr>
            <p:spPr>
              <a:xfrm>
                <a:off x="1235559" y="2510203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sp>
            <p:nvSpPr>
              <p:cNvPr id="42" name="TextBox 51">
                <a:extLst>
                  <a:ext uri="{FF2B5EF4-FFF2-40B4-BE49-F238E27FC236}">
                    <a16:creationId xmlns:a16="http://schemas.microsoft.com/office/drawing/2014/main" id="{C9814484-B954-B285-A7A1-60C179C589CE}"/>
                  </a:ext>
                </a:extLst>
              </p:cNvPr>
              <p:cNvSpPr txBox="1"/>
              <p:nvPr/>
            </p:nvSpPr>
            <p:spPr>
              <a:xfrm>
                <a:off x="401785" y="2818956"/>
                <a:ext cx="69281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FMD+RTX+BTZ</a:t>
                </a:r>
              </a:p>
            </p:txBody>
          </p:sp>
          <p:sp>
            <p:nvSpPr>
              <p:cNvPr id="43" name="TextBox 124">
                <a:extLst>
                  <a:ext uri="{FF2B5EF4-FFF2-40B4-BE49-F238E27FC236}">
                    <a16:creationId xmlns:a16="http://schemas.microsoft.com/office/drawing/2014/main" id="{A3FD7CB7-169A-FCDE-10CD-1697130C9579}"/>
                  </a:ext>
                </a:extLst>
              </p:cNvPr>
              <p:cNvSpPr txBox="1"/>
              <p:nvPr/>
            </p:nvSpPr>
            <p:spPr>
              <a:xfrm>
                <a:off x="908965" y="2707192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0</a:t>
                </a:r>
              </a:p>
            </p:txBody>
          </p:sp>
          <p:sp>
            <p:nvSpPr>
              <p:cNvPr id="44" name="CasellaDiTesto 66">
                <a:extLst>
                  <a:ext uri="{FF2B5EF4-FFF2-40B4-BE49-F238E27FC236}">
                    <a16:creationId xmlns:a16="http://schemas.microsoft.com/office/drawing/2014/main" id="{4B560066-D6A8-8488-D02F-278234E4628F}"/>
                  </a:ext>
                </a:extLst>
              </p:cNvPr>
              <p:cNvSpPr txBox="1"/>
              <p:nvPr/>
            </p:nvSpPr>
            <p:spPr>
              <a:xfrm>
                <a:off x="563687" y="2696833"/>
                <a:ext cx="369012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738" i="1" dirty="0" err="1"/>
                  <a:t>Days</a:t>
                </a:r>
                <a:endParaRPr lang="it-IT" sz="738" i="1" dirty="0"/>
              </a:p>
            </p:txBody>
          </p:sp>
          <p:cxnSp>
            <p:nvCxnSpPr>
              <p:cNvPr id="45" name="Straight Connector 61">
                <a:extLst>
                  <a:ext uri="{FF2B5EF4-FFF2-40B4-BE49-F238E27FC236}">
                    <a16:creationId xmlns:a16="http://schemas.microsoft.com/office/drawing/2014/main" id="{21B04795-A7F8-7DA5-6CDC-021BE14E9A0E}"/>
                  </a:ext>
                </a:extLst>
              </p:cNvPr>
              <p:cNvCxnSpPr/>
              <p:nvPr/>
            </p:nvCxnSpPr>
            <p:spPr>
              <a:xfrm flipV="1">
                <a:off x="1311876" y="2874324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61">
                <a:extLst>
                  <a:ext uri="{FF2B5EF4-FFF2-40B4-BE49-F238E27FC236}">
                    <a16:creationId xmlns:a16="http://schemas.microsoft.com/office/drawing/2014/main" id="{8F1DFA3A-1181-BA57-B794-14B164078908}"/>
                  </a:ext>
                </a:extLst>
              </p:cNvPr>
              <p:cNvCxnSpPr/>
              <p:nvPr/>
            </p:nvCxnSpPr>
            <p:spPr>
              <a:xfrm flipV="1">
                <a:off x="1403493" y="2874324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126">
                <a:extLst>
                  <a:ext uri="{FF2B5EF4-FFF2-40B4-BE49-F238E27FC236}">
                    <a16:creationId xmlns:a16="http://schemas.microsoft.com/office/drawing/2014/main" id="{5A0F9782-3101-CA66-C006-A3E1BEB701AD}"/>
                  </a:ext>
                </a:extLst>
              </p:cNvPr>
              <p:cNvSpPr txBox="1"/>
              <p:nvPr/>
            </p:nvSpPr>
            <p:spPr>
              <a:xfrm>
                <a:off x="2687156" y="1093937"/>
                <a:ext cx="506870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38" dirty="0"/>
                  <a:t>Sacrifice</a:t>
                </a:r>
              </a:p>
            </p:txBody>
          </p:sp>
          <p:sp>
            <p:nvSpPr>
              <p:cNvPr id="48" name="Rettangolo 79">
                <a:extLst>
                  <a:ext uri="{FF2B5EF4-FFF2-40B4-BE49-F238E27FC236}">
                    <a16:creationId xmlns:a16="http://schemas.microsoft.com/office/drawing/2014/main" id="{6DAFF764-08F3-2EDD-2849-592BD6A77670}"/>
                  </a:ext>
                </a:extLst>
              </p:cNvPr>
              <p:cNvSpPr/>
              <p:nvPr/>
            </p:nvSpPr>
            <p:spPr>
              <a:xfrm>
                <a:off x="1164304" y="1377986"/>
                <a:ext cx="443968" cy="1852881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  <p:cxnSp>
            <p:nvCxnSpPr>
              <p:cNvPr id="50" name="Connettore 2 190">
                <a:extLst>
                  <a:ext uri="{FF2B5EF4-FFF2-40B4-BE49-F238E27FC236}">
                    <a16:creationId xmlns:a16="http://schemas.microsoft.com/office/drawing/2014/main" id="{2B2BB9B5-CA38-5B48-8F0C-15C22287EB62}"/>
                  </a:ext>
                </a:extLst>
              </p:cNvPr>
              <p:cNvCxnSpPr/>
              <p:nvPr/>
            </p:nvCxnSpPr>
            <p:spPr>
              <a:xfrm>
                <a:off x="1007236" y="1310001"/>
                <a:ext cx="0" cy="218442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2 193">
                <a:extLst>
                  <a:ext uri="{FF2B5EF4-FFF2-40B4-BE49-F238E27FC236}">
                    <a16:creationId xmlns:a16="http://schemas.microsoft.com/office/drawing/2014/main" id="{1C6728E9-5FF4-CE46-B4D0-1E8E2BEE9203}"/>
                  </a:ext>
                </a:extLst>
              </p:cNvPr>
              <p:cNvCxnSpPr/>
              <p:nvPr/>
            </p:nvCxnSpPr>
            <p:spPr>
              <a:xfrm>
                <a:off x="2952765" y="1311450"/>
                <a:ext cx="0" cy="218442"/>
              </a:xfrm>
              <a:prstGeom prst="straightConnector1">
                <a:avLst/>
              </a:prstGeom>
              <a:ln w="3175" cmpd="sng">
                <a:solidFill>
                  <a:srgbClr val="00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61">
                <a:extLst>
                  <a:ext uri="{FF2B5EF4-FFF2-40B4-BE49-F238E27FC236}">
                    <a16:creationId xmlns:a16="http://schemas.microsoft.com/office/drawing/2014/main" id="{54A69105-328B-04BB-44C4-DB80CA90A1F9}"/>
                  </a:ext>
                </a:extLst>
              </p:cNvPr>
              <p:cNvCxnSpPr/>
              <p:nvPr/>
            </p:nvCxnSpPr>
            <p:spPr>
              <a:xfrm flipV="1">
                <a:off x="1493374" y="287824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63">
                <a:extLst>
                  <a:ext uri="{FF2B5EF4-FFF2-40B4-BE49-F238E27FC236}">
                    <a16:creationId xmlns:a16="http://schemas.microsoft.com/office/drawing/2014/main" id="{D3380CA3-A7AB-99DA-C578-DB0F05F4EB2B}"/>
                  </a:ext>
                </a:extLst>
              </p:cNvPr>
              <p:cNvSpPr txBox="1"/>
              <p:nvPr/>
            </p:nvSpPr>
            <p:spPr>
              <a:xfrm>
                <a:off x="1389814" y="2707329"/>
                <a:ext cx="25359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8 </a:t>
                </a:r>
              </a:p>
            </p:txBody>
          </p:sp>
          <p:cxnSp>
            <p:nvCxnSpPr>
              <p:cNvPr id="54" name="Straight Connector 61">
                <a:extLst>
                  <a:ext uri="{FF2B5EF4-FFF2-40B4-BE49-F238E27FC236}">
                    <a16:creationId xmlns:a16="http://schemas.microsoft.com/office/drawing/2014/main" id="{1947D55B-589A-24AA-8141-08F1C476D123}"/>
                  </a:ext>
                </a:extLst>
              </p:cNvPr>
              <p:cNvCxnSpPr/>
              <p:nvPr/>
            </p:nvCxnSpPr>
            <p:spPr>
              <a:xfrm flipV="1">
                <a:off x="1493374" y="2436671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63">
                <a:extLst>
                  <a:ext uri="{FF2B5EF4-FFF2-40B4-BE49-F238E27FC236}">
                    <a16:creationId xmlns:a16="http://schemas.microsoft.com/office/drawing/2014/main" id="{69E20D0C-57FF-B4BF-7383-3E8DCE547D48}"/>
                  </a:ext>
                </a:extLst>
              </p:cNvPr>
              <p:cNvSpPr txBox="1"/>
              <p:nvPr/>
            </p:nvSpPr>
            <p:spPr>
              <a:xfrm>
                <a:off x="1389814" y="2257943"/>
                <a:ext cx="25359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8 </a:t>
                </a:r>
              </a:p>
            </p:txBody>
          </p:sp>
          <p:cxnSp>
            <p:nvCxnSpPr>
              <p:cNvPr id="56" name="Straight Connector 61">
                <a:extLst>
                  <a:ext uri="{FF2B5EF4-FFF2-40B4-BE49-F238E27FC236}">
                    <a16:creationId xmlns:a16="http://schemas.microsoft.com/office/drawing/2014/main" id="{6D447472-B327-08F8-4DFE-9B399917DBF3}"/>
                  </a:ext>
                </a:extLst>
              </p:cNvPr>
              <p:cNvCxnSpPr/>
              <p:nvPr/>
            </p:nvCxnSpPr>
            <p:spPr>
              <a:xfrm flipV="1">
                <a:off x="1493374" y="2084269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63">
                <a:extLst>
                  <a:ext uri="{FF2B5EF4-FFF2-40B4-BE49-F238E27FC236}">
                    <a16:creationId xmlns:a16="http://schemas.microsoft.com/office/drawing/2014/main" id="{7B0AD463-4917-01EB-B073-DD98BC397B81}"/>
                  </a:ext>
                </a:extLst>
              </p:cNvPr>
              <p:cNvSpPr txBox="1"/>
              <p:nvPr/>
            </p:nvSpPr>
            <p:spPr>
              <a:xfrm>
                <a:off x="1389814" y="1909449"/>
                <a:ext cx="25359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8 </a:t>
                </a:r>
              </a:p>
            </p:txBody>
          </p:sp>
          <p:sp>
            <p:nvSpPr>
              <p:cNvPr id="58" name="TextBox 63">
                <a:extLst>
                  <a:ext uri="{FF2B5EF4-FFF2-40B4-BE49-F238E27FC236}">
                    <a16:creationId xmlns:a16="http://schemas.microsoft.com/office/drawing/2014/main" id="{B3A5CC5F-784E-1459-E9D8-FB7F269A5F61}"/>
                  </a:ext>
                </a:extLst>
              </p:cNvPr>
              <p:cNvSpPr txBox="1"/>
              <p:nvPr/>
            </p:nvSpPr>
            <p:spPr>
              <a:xfrm>
                <a:off x="1206660" y="2257826"/>
                <a:ext cx="232756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6</a:t>
                </a:r>
              </a:p>
            </p:txBody>
          </p:sp>
          <p:cxnSp>
            <p:nvCxnSpPr>
              <p:cNvPr id="59" name="Straight Connector 61">
                <a:extLst>
                  <a:ext uri="{FF2B5EF4-FFF2-40B4-BE49-F238E27FC236}">
                    <a16:creationId xmlns:a16="http://schemas.microsoft.com/office/drawing/2014/main" id="{B54A906D-35B1-1A7F-73CE-2467005EE77D}"/>
                  </a:ext>
                </a:extLst>
              </p:cNvPr>
              <p:cNvCxnSpPr/>
              <p:nvPr/>
            </p:nvCxnSpPr>
            <p:spPr>
              <a:xfrm flipV="1">
                <a:off x="1317488" y="243277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115">
                <a:extLst>
                  <a:ext uri="{FF2B5EF4-FFF2-40B4-BE49-F238E27FC236}">
                    <a16:creationId xmlns:a16="http://schemas.microsoft.com/office/drawing/2014/main" id="{B93107DF-FB9F-B87D-432B-A5D9A44ED466}"/>
                  </a:ext>
                </a:extLst>
              </p:cNvPr>
              <p:cNvSpPr txBox="1"/>
              <p:nvPr/>
            </p:nvSpPr>
            <p:spPr>
              <a:xfrm>
                <a:off x="1205564" y="3040110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sp>
            <p:nvSpPr>
              <p:cNvPr id="61" name="TextBox 58">
                <a:extLst>
                  <a:ext uri="{FF2B5EF4-FFF2-40B4-BE49-F238E27FC236}">
                    <a16:creationId xmlns:a16="http://schemas.microsoft.com/office/drawing/2014/main" id="{B2DBDEEB-37E8-403D-EA31-E5F938DEC687}"/>
                  </a:ext>
                </a:extLst>
              </p:cNvPr>
              <p:cNvSpPr txBox="1"/>
              <p:nvPr/>
            </p:nvSpPr>
            <p:spPr>
              <a:xfrm>
                <a:off x="1746018" y="1897454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15 16 17</a:t>
                </a:r>
              </a:p>
            </p:txBody>
          </p:sp>
          <p:sp>
            <p:nvSpPr>
              <p:cNvPr id="62" name="Right Brace 65">
                <a:extLst>
                  <a:ext uri="{FF2B5EF4-FFF2-40B4-BE49-F238E27FC236}">
                    <a16:creationId xmlns:a16="http://schemas.microsoft.com/office/drawing/2014/main" id="{820630C2-1447-FE8D-858D-CD13AE579BC4}"/>
                  </a:ext>
                </a:extLst>
              </p:cNvPr>
              <p:cNvSpPr/>
              <p:nvPr/>
            </p:nvSpPr>
            <p:spPr>
              <a:xfrm rot="16200000">
                <a:off x="1942127" y="1794526"/>
                <a:ext cx="97415" cy="196946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63" name="TextBox 69">
                <a:extLst>
                  <a:ext uri="{FF2B5EF4-FFF2-40B4-BE49-F238E27FC236}">
                    <a16:creationId xmlns:a16="http://schemas.microsoft.com/office/drawing/2014/main" id="{025AF217-E342-843E-435A-4E2C91983D74}"/>
                  </a:ext>
                </a:extLst>
              </p:cNvPr>
              <p:cNvSpPr txBox="1"/>
              <p:nvPr/>
            </p:nvSpPr>
            <p:spPr>
              <a:xfrm>
                <a:off x="1825013" y="1686837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cxnSp>
            <p:nvCxnSpPr>
              <p:cNvPr id="64" name="Straight Connector 61">
                <a:extLst>
                  <a:ext uri="{FF2B5EF4-FFF2-40B4-BE49-F238E27FC236}">
                    <a16:creationId xmlns:a16="http://schemas.microsoft.com/office/drawing/2014/main" id="{19543DBE-A1CD-7738-2639-FD6A09515536}"/>
                  </a:ext>
                </a:extLst>
              </p:cNvPr>
              <p:cNvCxnSpPr/>
              <p:nvPr/>
            </p:nvCxnSpPr>
            <p:spPr>
              <a:xfrm flipV="1">
                <a:off x="1902140" y="2064586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1">
                <a:extLst>
                  <a:ext uri="{FF2B5EF4-FFF2-40B4-BE49-F238E27FC236}">
                    <a16:creationId xmlns:a16="http://schemas.microsoft.com/office/drawing/2014/main" id="{72127153-A91B-C1AF-2004-F6B2DDAE3C95}"/>
                  </a:ext>
                </a:extLst>
              </p:cNvPr>
              <p:cNvCxnSpPr/>
              <p:nvPr/>
            </p:nvCxnSpPr>
            <p:spPr>
              <a:xfrm flipV="1">
                <a:off x="1993757" y="2064586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1">
                <a:extLst>
                  <a:ext uri="{FF2B5EF4-FFF2-40B4-BE49-F238E27FC236}">
                    <a16:creationId xmlns:a16="http://schemas.microsoft.com/office/drawing/2014/main" id="{10AFC022-2DA3-5BA7-6655-AF846F041EAD}"/>
                  </a:ext>
                </a:extLst>
              </p:cNvPr>
              <p:cNvCxnSpPr/>
              <p:nvPr/>
            </p:nvCxnSpPr>
            <p:spPr>
              <a:xfrm flipV="1">
                <a:off x="1993757" y="2422999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115">
                <a:extLst>
                  <a:ext uri="{FF2B5EF4-FFF2-40B4-BE49-F238E27FC236}">
                    <a16:creationId xmlns:a16="http://schemas.microsoft.com/office/drawing/2014/main" id="{66452607-ECDF-05D7-D0D3-85231EA9C624}"/>
                  </a:ext>
                </a:extLst>
              </p:cNvPr>
              <p:cNvSpPr txBox="1"/>
              <p:nvPr/>
            </p:nvSpPr>
            <p:spPr>
              <a:xfrm>
                <a:off x="1795830" y="2123239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sp>
            <p:nvSpPr>
              <p:cNvPr id="68" name="Right Brace 65">
                <a:extLst>
                  <a:ext uri="{FF2B5EF4-FFF2-40B4-BE49-F238E27FC236}">
                    <a16:creationId xmlns:a16="http://schemas.microsoft.com/office/drawing/2014/main" id="{4088A896-B035-CA98-82D0-04092D00EF5D}"/>
                  </a:ext>
                </a:extLst>
              </p:cNvPr>
              <p:cNvSpPr/>
              <p:nvPr/>
            </p:nvSpPr>
            <p:spPr>
              <a:xfrm rot="16200000">
                <a:off x="1953781" y="2584267"/>
                <a:ext cx="97415" cy="220254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69" name="TextBox 69">
                <a:extLst>
                  <a:ext uri="{FF2B5EF4-FFF2-40B4-BE49-F238E27FC236}">
                    <a16:creationId xmlns:a16="http://schemas.microsoft.com/office/drawing/2014/main" id="{E1E7666C-0BD0-115D-5E05-5FB349AEFB21}"/>
                  </a:ext>
                </a:extLst>
              </p:cNvPr>
              <p:cNvSpPr txBox="1"/>
              <p:nvPr/>
            </p:nvSpPr>
            <p:spPr>
              <a:xfrm>
                <a:off x="1825823" y="2501860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cxnSp>
            <p:nvCxnSpPr>
              <p:cNvPr id="70" name="Straight Connector 61">
                <a:extLst>
                  <a:ext uri="{FF2B5EF4-FFF2-40B4-BE49-F238E27FC236}">
                    <a16:creationId xmlns:a16="http://schemas.microsoft.com/office/drawing/2014/main" id="{80343183-8024-3B90-CC29-5DBDCB8FE82D}"/>
                  </a:ext>
                </a:extLst>
              </p:cNvPr>
              <p:cNvCxnSpPr/>
              <p:nvPr/>
            </p:nvCxnSpPr>
            <p:spPr>
              <a:xfrm flipV="1">
                <a:off x="1902140" y="2865981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61">
                <a:extLst>
                  <a:ext uri="{FF2B5EF4-FFF2-40B4-BE49-F238E27FC236}">
                    <a16:creationId xmlns:a16="http://schemas.microsoft.com/office/drawing/2014/main" id="{B6035B2F-5894-8F0B-9023-9FC00E56FCBB}"/>
                  </a:ext>
                </a:extLst>
              </p:cNvPr>
              <p:cNvCxnSpPr/>
              <p:nvPr/>
            </p:nvCxnSpPr>
            <p:spPr>
              <a:xfrm flipV="1">
                <a:off x="1993757" y="2865981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ttangolo 79">
                <a:extLst>
                  <a:ext uri="{FF2B5EF4-FFF2-40B4-BE49-F238E27FC236}">
                    <a16:creationId xmlns:a16="http://schemas.microsoft.com/office/drawing/2014/main" id="{AB1AB930-F09F-7B42-1E63-5320556ECF6A}"/>
                  </a:ext>
                </a:extLst>
              </p:cNvPr>
              <p:cNvSpPr/>
              <p:nvPr/>
            </p:nvSpPr>
            <p:spPr>
              <a:xfrm>
                <a:off x="1754568" y="1369643"/>
                <a:ext cx="443968" cy="1852881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  <p:cxnSp>
            <p:nvCxnSpPr>
              <p:cNvPr id="73" name="Straight Connector 61">
                <a:extLst>
                  <a:ext uri="{FF2B5EF4-FFF2-40B4-BE49-F238E27FC236}">
                    <a16:creationId xmlns:a16="http://schemas.microsoft.com/office/drawing/2014/main" id="{236849D5-1569-F8B5-B015-D949F88FBFB1}"/>
                  </a:ext>
                </a:extLst>
              </p:cNvPr>
              <p:cNvCxnSpPr/>
              <p:nvPr/>
            </p:nvCxnSpPr>
            <p:spPr>
              <a:xfrm flipV="1">
                <a:off x="2083638" y="2869899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61">
                <a:extLst>
                  <a:ext uri="{FF2B5EF4-FFF2-40B4-BE49-F238E27FC236}">
                    <a16:creationId xmlns:a16="http://schemas.microsoft.com/office/drawing/2014/main" id="{AA147A6E-E88D-6721-BD04-99E0F0B11D39}"/>
                  </a:ext>
                </a:extLst>
              </p:cNvPr>
              <p:cNvCxnSpPr/>
              <p:nvPr/>
            </p:nvCxnSpPr>
            <p:spPr>
              <a:xfrm flipV="1">
                <a:off x="2083638" y="242832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61">
                <a:extLst>
                  <a:ext uri="{FF2B5EF4-FFF2-40B4-BE49-F238E27FC236}">
                    <a16:creationId xmlns:a16="http://schemas.microsoft.com/office/drawing/2014/main" id="{278EF158-85EE-FE62-34B7-4E8453B80170}"/>
                  </a:ext>
                </a:extLst>
              </p:cNvPr>
              <p:cNvCxnSpPr/>
              <p:nvPr/>
            </p:nvCxnSpPr>
            <p:spPr>
              <a:xfrm flipV="1">
                <a:off x="2083638" y="2075927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61">
                <a:extLst>
                  <a:ext uri="{FF2B5EF4-FFF2-40B4-BE49-F238E27FC236}">
                    <a16:creationId xmlns:a16="http://schemas.microsoft.com/office/drawing/2014/main" id="{C6CA9A03-9242-87AD-2E9F-1509F3A34572}"/>
                  </a:ext>
                </a:extLst>
              </p:cNvPr>
              <p:cNvCxnSpPr/>
              <p:nvPr/>
            </p:nvCxnSpPr>
            <p:spPr>
              <a:xfrm flipV="1">
                <a:off x="1907752" y="2424430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115">
                <a:extLst>
                  <a:ext uri="{FF2B5EF4-FFF2-40B4-BE49-F238E27FC236}">
                    <a16:creationId xmlns:a16="http://schemas.microsoft.com/office/drawing/2014/main" id="{D6AF93C1-87FE-A391-4E12-B760348ADD08}"/>
                  </a:ext>
                </a:extLst>
              </p:cNvPr>
              <p:cNvSpPr txBox="1"/>
              <p:nvPr/>
            </p:nvSpPr>
            <p:spPr>
              <a:xfrm>
                <a:off x="1795828" y="3031767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sp>
            <p:nvSpPr>
              <p:cNvPr id="78" name="TextBox 58">
                <a:extLst>
                  <a:ext uri="{FF2B5EF4-FFF2-40B4-BE49-F238E27FC236}">
                    <a16:creationId xmlns:a16="http://schemas.microsoft.com/office/drawing/2014/main" id="{7AF03674-20B9-24B1-08B4-46B7DE58752A}"/>
                  </a:ext>
                </a:extLst>
              </p:cNvPr>
              <p:cNvSpPr txBox="1"/>
              <p:nvPr/>
            </p:nvSpPr>
            <p:spPr>
              <a:xfrm>
                <a:off x="1747090" y="2206928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15 16 17</a:t>
                </a:r>
              </a:p>
            </p:txBody>
          </p:sp>
          <p:sp>
            <p:nvSpPr>
              <p:cNvPr id="79" name="TextBox 58">
                <a:extLst>
                  <a:ext uri="{FF2B5EF4-FFF2-40B4-BE49-F238E27FC236}">
                    <a16:creationId xmlns:a16="http://schemas.microsoft.com/office/drawing/2014/main" id="{C2858AE4-20A4-B672-7E37-9663A9381030}"/>
                  </a:ext>
                </a:extLst>
              </p:cNvPr>
              <p:cNvSpPr txBox="1"/>
              <p:nvPr/>
            </p:nvSpPr>
            <p:spPr>
              <a:xfrm>
                <a:off x="1748706" y="2696733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15 16 17</a:t>
                </a:r>
              </a:p>
            </p:txBody>
          </p:sp>
          <p:sp>
            <p:nvSpPr>
              <p:cNvPr id="80" name="TextBox 58">
                <a:extLst>
                  <a:ext uri="{FF2B5EF4-FFF2-40B4-BE49-F238E27FC236}">
                    <a16:creationId xmlns:a16="http://schemas.microsoft.com/office/drawing/2014/main" id="{016323B7-92DD-0EFC-0AAC-B8504158B3F8}"/>
                  </a:ext>
                </a:extLst>
              </p:cNvPr>
              <p:cNvSpPr txBox="1"/>
              <p:nvPr/>
            </p:nvSpPr>
            <p:spPr>
              <a:xfrm>
                <a:off x="2380059" y="1906247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24 25 26</a:t>
                </a:r>
              </a:p>
            </p:txBody>
          </p:sp>
          <p:sp>
            <p:nvSpPr>
              <p:cNvPr id="81" name="Right Brace 65">
                <a:extLst>
                  <a:ext uri="{FF2B5EF4-FFF2-40B4-BE49-F238E27FC236}">
                    <a16:creationId xmlns:a16="http://schemas.microsoft.com/office/drawing/2014/main" id="{7143E3AF-0111-FE78-8D63-F5ED6EBF7079}"/>
                  </a:ext>
                </a:extLst>
              </p:cNvPr>
              <p:cNvSpPr/>
              <p:nvPr/>
            </p:nvSpPr>
            <p:spPr>
              <a:xfrm rot="16200000">
                <a:off x="2576167" y="1803318"/>
                <a:ext cx="97415" cy="196946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82" name="TextBox 69">
                <a:extLst>
                  <a:ext uri="{FF2B5EF4-FFF2-40B4-BE49-F238E27FC236}">
                    <a16:creationId xmlns:a16="http://schemas.microsoft.com/office/drawing/2014/main" id="{DD0F0D09-DDA0-475F-54E1-DFEC12F87253}"/>
                  </a:ext>
                </a:extLst>
              </p:cNvPr>
              <p:cNvSpPr txBox="1"/>
              <p:nvPr/>
            </p:nvSpPr>
            <p:spPr>
              <a:xfrm>
                <a:off x="2459054" y="1695630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cxnSp>
            <p:nvCxnSpPr>
              <p:cNvPr id="83" name="Straight Connector 61">
                <a:extLst>
                  <a:ext uri="{FF2B5EF4-FFF2-40B4-BE49-F238E27FC236}">
                    <a16:creationId xmlns:a16="http://schemas.microsoft.com/office/drawing/2014/main" id="{1E30F59C-55E5-35ED-524F-48683D93B333}"/>
                  </a:ext>
                </a:extLst>
              </p:cNvPr>
              <p:cNvCxnSpPr/>
              <p:nvPr/>
            </p:nvCxnSpPr>
            <p:spPr>
              <a:xfrm flipV="1">
                <a:off x="2536180" y="207337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61">
                <a:extLst>
                  <a:ext uri="{FF2B5EF4-FFF2-40B4-BE49-F238E27FC236}">
                    <a16:creationId xmlns:a16="http://schemas.microsoft.com/office/drawing/2014/main" id="{4554E559-5D43-F4BB-5F85-C9D115D122B6}"/>
                  </a:ext>
                </a:extLst>
              </p:cNvPr>
              <p:cNvCxnSpPr/>
              <p:nvPr/>
            </p:nvCxnSpPr>
            <p:spPr>
              <a:xfrm flipV="1">
                <a:off x="2627798" y="2073378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61">
                <a:extLst>
                  <a:ext uri="{FF2B5EF4-FFF2-40B4-BE49-F238E27FC236}">
                    <a16:creationId xmlns:a16="http://schemas.microsoft.com/office/drawing/2014/main" id="{C6F801E9-52B1-441C-22BA-EB77F37AD117}"/>
                  </a:ext>
                </a:extLst>
              </p:cNvPr>
              <p:cNvCxnSpPr/>
              <p:nvPr/>
            </p:nvCxnSpPr>
            <p:spPr>
              <a:xfrm flipV="1">
                <a:off x="2627798" y="2431791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115">
                <a:extLst>
                  <a:ext uri="{FF2B5EF4-FFF2-40B4-BE49-F238E27FC236}">
                    <a16:creationId xmlns:a16="http://schemas.microsoft.com/office/drawing/2014/main" id="{8C9553C2-1239-0385-4CAC-FE4371177993}"/>
                  </a:ext>
                </a:extLst>
              </p:cNvPr>
              <p:cNvSpPr txBox="1"/>
              <p:nvPr/>
            </p:nvSpPr>
            <p:spPr>
              <a:xfrm>
                <a:off x="2429870" y="2132031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sp>
            <p:nvSpPr>
              <p:cNvPr id="87" name="Right Brace 65">
                <a:extLst>
                  <a:ext uri="{FF2B5EF4-FFF2-40B4-BE49-F238E27FC236}">
                    <a16:creationId xmlns:a16="http://schemas.microsoft.com/office/drawing/2014/main" id="{C8782005-8070-BC5F-7807-C57AEA374800}"/>
                  </a:ext>
                </a:extLst>
              </p:cNvPr>
              <p:cNvSpPr/>
              <p:nvPr/>
            </p:nvSpPr>
            <p:spPr>
              <a:xfrm rot="16200000">
                <a:off x="2587821" y="2593059"/>
                <a:ext cx="97415" cy="220254"/>
              </a:xfrm>
              <a:prstGeom prst="rightBrace">
                <a:avLst>
                  <a:gd name="adj1" fmla="val 8333"/>
                  <a:gd name="adj2" fmla="val 49999"/>
                </a:avLst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92"/>
              </a:p>
            </p:txBody>
          </p:sp>
          <p:sp>
            <p:nvSpPr>
              <p:cNvPr id="88" name="TextBox 69">
                <a:extLst>
                  <a:ext uri="{FF2B5EF4-FFF2-40B4-BE49-F238E27FC236}">
                    <a16:creationId xmlns:a16="http://schemas.microsoft.com/office/drawing/2014/main" id="{1269204F-9200-5488-76AF-C34442643ED7}"/>
                  </a:ext>
                </a:extLst>
              </p:cNvPr>
              <p:cNvSpPr txBox="1"/>
              <p:nvPr/>
            </p:nvSpPr>
            <p:spPr>
              <a:xfrm>
                <a:off x="2459863" y="2510652"/>
                <a:ext cx="348173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b="1" dirty="0"/>
                  <a:t>FMD</a:t>
                </a:r>
              </a:p>
            </p:txBody>
          </p:sp>
          <p:cxnSp>
            <p:nvCxnSpPr>
              <p:cNvPr id="89" name="Straight Connector 61">
                <a:extLst>
                  <a:ext uri="{FF2B5EF4-FFF2-40B4-BE49-F238E27FC236}">
                    <a16:creationId xmlns:a16="http://schemas.microsoft.com/office/drawing/2014/main" id="{B25C8E36-CADA-1A9F-F6CC-CEC0F1BEB593}"/>
                  </a:ext>
                </a:extLst>
              </p:cNvPr>
              <p:cNvCxnSpPr/>
              <p:nvPr/>
            </p:nvCxnSpPr>
            <p:spPr>
              <a:xfrm flipV="1">
                <a:off x="2536180" y="2874773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61">
                <a:extLst>
                  <a:ext uri="{FF2B5EF4-FFF2-40B4-BE49-F238E27FC236}">
                    <a16:creationId xmlns:a16="http://schemas.microsoft.com/office/drawing/2014/main" id="{5D7B29D5-8518-1F23-9EFF-183F97637076}"/>
                  </a:ext>
                </a:extLst>
              </p:cNvPr>
              <p:cNvCxnSpPr/>
              <p:nvPr/>
            </p:nvCxnSpPr>
            <p:spPr>
              <a:xfrm flipV="1">
                <a:off x="2627798" y="2874773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Rettangolo 79">
                <a:extLst>
                  <a:ext uri="{FF2B5EF4-FFF2-40B4-BE49-F238E27FC236}">
                    <a16:creationId xmlns:a16="http://schemas.microsoft.com/office/drawing/2014/main" id="{D3459411-6B66-F6E8-A34C-EF18D7DC175A}"/>
                  </a:ext>
                </a:extLst>
              </p:cNvPr>
              <p:cNvSpPr/>
              <p:nvPr/>
            </p:nvSpPr>
            <p:spPr>
              <a:xfrm>
                <a:off x="2388608" y="1378436"/>
                <a:ext cx="443968" cy="1852881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  <p:cxnSp>
            <p:nvCxnSpPr>
              <p:cNvPr id="92" name="Straight Connector 61">
                <a:extLst>
                  <a:ext uri="{FF2B5EF4-FFF2-40B4-BE49-F238E27FC236}">
                    <a16:creationId xmlns:a16="http://schemas.microsoft.com/office/drawing/2014/main" id="{79CAE70B-5094-7960-DDFA-CE531345EEED}"/>
                  </a:ext>
                </a:extLst>
              </p:cNvPr>
              <p:cNvCxnSpPr/>
              <p:nvPr/>
            </p:nvCxnSpPr>
            <p:spPr>
              <a:xfrm flipV="1">
                <a:off x="2717679" y="287869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61">
                <a:extLst>
                  <a:ext uri="{FF2B5EF4-FFF2-40B4-BE49-F238E27FC236}">
                    <a16:creationId xmlns:a16="http://schemas.microsoft.com/office/drawing/2014/main" id="{63CB86BA-456A-600B-880C-B34AD273A4AE}"/>
                  </a:ext>
                </a:extLst>
              </p:cNvPr>
              <p:cNvCxnSpPr/>
              <p:nvPr/>
            </p:nvCxnSpPr>
            <p:spPr>
              <a:xfrm flipV="1">
                <a:off x="2717679" y="2437120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61">
                <a:extLst>
                  <a:ext uri="{FF2B5EF4-FFF2-40B4-BE49-F238E27FC236}">
                    <a16:creationId xmlns:a16="http://schemas.microsoft.com/office/drawing/2014/main" id="{76A85BE0-E6B3-F14C-1AD1-F49ED5F0A1D6}"/>
                  </a:ext>
                </a:extLst>
              </p:cNvPr>
              <p:cNvCxnSpPr/>
              <p:nvPr/>
            </p:nvCxnSpPr>
            <p:spPr>
              <a:xfrm flipV="1">
                <a:off x="2717679" y="2084719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61">
                <a:extLst>
                  <a:ext uri="{FF2B5EF4-FFF2-40B4-BE49-F238E27FC236}">
                    <a16:creationId xmlns:a16="http://schemas.microsoft.com/office/drawing/2014/main" id="{A403B8CF-6D3E-02B4-C43C-70D9F67F5953}"/>
                  </a:ext>
                </a:extLst>
              </p:cNvPr>
              <p:cNvCxnSpPr/>
              <p:nvPr/>
            </p:nvCxnSpPr>
            <p:spPr>
              <a:xfrm flipV="1">
                <a:off x="2541793" y="2433222"/>
                <a:ext cx="0" cy="6097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115">
                <a:extLst>
                  <a:ext uri="{FF2B5EF4-FFF2-40B4-BE49-F238E27FC236}">
                    <a16:creationId xmlns:a16="http://schemas.microsoft.com/office/drawing/2014/main" id="{DB494219-519D-BA9C-43A5-8E21A965320F}"/>
                  </a:ext>
                </a:extLst>
              </p:cNvPr>
              <p:cNvSpPr txBox="1"/>
              <p:nvPr/>
            </p:nvSpPr>
            <p:spPr>
              <a:xfrm>
                <a:off x="2429868" y="3040560"/>
                <a:ext cx="399468" cy="191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46" dirty="0"/>
                  <a:t>+drug </a:t>
                </a:r>
              </a:p>
            </p:txBody>
          </p:sp>
          <p:sp>
            <p:nvSpPr>
              <p:cNvPr id="97" name="TextBox 58">
                <a:extLst>
                  <a:ext uri="{FF2B5EF4-FFF2-40B4-BE49-F238E27FC236}">
                    <a16:creationId xmlns:a16="http://schemas.microsoft.com/office/drawing/2014/main" id="{9DF53E1E-7554-AAD4-109B-6E578D44CD8E}"/>
                  </a:ext>
                </a:extLst>
              </p:cNvPr>
              <p:cNvSpPr txBox="1"/>
              <p:nvPr/>
            </p:nvSpPr>
            <p:spPr>
              <a:xfrm>
                <a:off x="2381130" y="2215720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24 25 26</a:t>
                </a:r>
              </a:p>
            </p:txBody>
          </p:sp>
          <p:sp>
            <p:nvSpPr>
              <p:cNvPr id="98" name="TextBox 58">
                <a:extLst>
                  <a:ext uri="{FF2B5EF4-FFF2-40B4-BE49-F238E27FC236}">
                    <a16:creationId xmlns:a16="http://schemas.microsoft.com/office/drawing/2014/main" id="{C844AF8A-CF1C-CAF4-3BA5-6D69F18ECA79}"/>
                  </a:ext>
                </a:extLst>
              </p:cNvPr>
              <p:cNvSpPr txBox="1"/>
              <p:nvPr/>
            </p:nvSpPr>
            <p:spPr>
              <a:xfrm>
                <a:off x="2382747" y="2705525"/>
                <a:ext cx="514885" cy="205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38" dirty="0"/>
                  <a:t>24 25 26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A8D01F-699F-0352-0093-5F6CC0019B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47560" y="615554"/>
              <a:ext cx="2643184" cy="2340000"/>
              <a:chOff x="3883328" y="1259341"/>
              <a:chExt cx="2256872" cy="1997969"/>
            </a:xfrm>
          </p:grpSpPr>
          <p:graphicFrame>
            <p:nvGraphicFramePr>
              <p:cNvPr id="4" name="Grafico 16">
                <a:extLst>
                  <a:ext uri="{FF2B5EF4-FFF2-40B4-BE49-F238E27FC236}">
                    <a16:creationId xmlns:a16="http://schemas.microsoft.com/office/drawing/2014/main" id="{675F65BE-B00D-473F-EAB5-30C77EFA660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84465098"/>
                  </p:ext>
                </p:extLst>
              </p:nvPr>
            </p:nvGraphicFramePr>
            <p:xfrm>
              <a:off x="3883328" y="1268133"/>
              <a:ext cx="2256872" cy="19891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9" name="Rettangolo 79">
                <a:extLst>
                  <a:ext uri="{FF2B5EF4-FFF2-40B4-BE49-F238E27FC236}">
                    <a16:creationId xmlns:a16="http://schemas.microsoft.com/office/drawing/2014/main" id="{ECA61491-BD79-02C7-D16C-145CDE4A1395}"/>
                  </a:ext>
                </a:extLst>
              </p:cNvPr>
              <p:cNvSpPr/>
              <p:nvPr/>
            </p:nvSpPr>
            <p:spPr>
              <a:xfrm>
                <a:off x="4385797" y="1274804"/>
                <a:ext cx="297308" cy="1852880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  <p:sp>
            <p:nvSpPr>
              <p:cNvPr id="100" name="Rettangolo 79">
                <a:extLst>
                  <a:ext uri="{FF2B5EF4-FFF2-40B4-BE49-F238E27FC236}">
                    <a16:creationId xmlns:a16="http://schemas.microsoft.com/office/drawing/2014/main" id="{E60C76EA-AC32-499D-8ECF-D9D54A585930}"/>
                  </a:ext>
                </a:extLst>
              </p:cNvPr>
              <p:cNvSpPr/>
              <p:nvPr/>
            </p:nvSpPr>
            <p:spPr>
              <a:xfrm>
                <a:off x="5114344" y="1268133"/>
                <a:ext cx="297308" cy="1852880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  <p:sp>
            <p:nvSpPr>
              <p:cNvPr id="101" name="Rettangolo 79">
                <a:extLst>
                  <a:ext uri="{FF2B5EF4-FFF2-40B4-BE49-F238E27FC236}">
                    <a16:creationId xmlns:a16="http://schemas.microsoft.com/office/drawing/2014/main" id="{BF6CE02B-00AC-A13B-00A8-42356F0C9E07}"/>
                  </a:ext>
                </a:extLst>
              </p:cNvPr>
              <p:cNvSpPr/>
              <p:nvPr/>
            </p:nvSpPr>
            <p:spPr>
              <a:xfrm>
                <a:off x="5674897" y="1259341"/>
                <a:ext cx="297308" cy="1852880"/>
              </a:xfrm>
              <a:prstGeom prst="rect">
                <a:avLst/>
              </a:prstGeom>
              <a:noFill/>
              <a:ln w="12700" cmpd="sng">
                <a:solidFill>
                  <a:schemeClr val="bg1">
                    <a:lumMod val="50000"/>
                  </a:schemeClr>
                </a:solidFill>
                <a:prstDash val="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62"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88AAAB7-9659-0C99-809F-6AB92BB72293}"/>
              </a:ext>
            </a:extLst>
          </p:cNvPr>
          <p:cNvSpPr txBox="1"/>
          <p:nvPr/>
        </p:nvSpPr>
        <p:spPr>
          <a:xfrm>
            <a:off x="70375" y="8725539"/>
            <a:ext cx="6725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  <a:tab pos="6165850" algn="l"/>
              </a:tabLst>
            </a:pPr>
            <a:r>
              <a:rPr lang="en-US" sz="800" b="1">
                <a:effectLst/>
                <a:ea typeface="Times New Roman" panose="02020603050405020304" pitchFamily="18" charset="0"/>
              </a:rPr>
              <a:t>SM-Fig. </a:t>
            </a:r>
            <a:r>
              <a:rPr lang="en-US" sz="800" b="1" dirty="0">
                <a:effectLst/>
                <a:ea typeface="Times New Roman" panose="02020603050405020304" pitchFamily="18" charset="0"/>
              </a:rPr>
              <a:t>7. </a:t>
            </a:r>
            <a:r>
              <a:rPr lang="en-US" sz="800" dirty="0">
                <a:effectLst/>
                <a:ea typeface="Times New Roman" panose="02020603050405020304" pitchFamily="18" charset="0"/>
              </a:rPr>
              <a:t>A, Experimental scheme of cyclic FMD, BTZ+RTX or FMD+BTZ+RTX in </a:t>
            </a:r>
            <a:r>
              <a:rPr lang="en-US" sz="800" dirty="0" err="1">
                <a:effectLst/>
                <a:ea typeface="Times New Roman" panose="02020603050405020304" pitchFamily="18" charset="0"/>
              </a:rPr>
              <a:t>i.v.</a:t>
            </a:r>
            <a:r>
              <a:rPr lang="en-US" sz="800" dirty="0">
                <a:effectLst/>
                <a:ea typeface="Times New Roman" panose="02020603050405020304" pitchFamily="18" charset="0"/>
              </a:rPr>
              <a:t> mouse CLL model (MEC1). The indicated treatments have been carried out for 3 cycles. B, Body weight (gr) modifications over the time, and under the indicated treatment conditions, are represented.</a:t>
            </a:r>
            <a:endParaRPr lang="en-IT" sz="8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8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pplementary_Figures-22 Agosto 2023" id="{13F38AF4-53B5-5F47-B1B8-317EDBFFD502}" vid="{1F9EB2A7-07C7-1C46-9FF4-79CEC1D9A2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4730</TotalTime>
  <Words>147</Words>
  <Application>Microsoft Macintosh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 dept</dc:creator>
  <cp:lastModifiedBy>Microsoft Office User</cp:lastModifiedBy>
  <cp:revision>260</cp:revision>
  <dcterms:created xsi:type="dcterms:W3CDTF">2016-04-08T15:07:31Z</dcterms:created>
  <dcterms:modified xsi:type="dcterms:W3CDTF">2023-12-20T22:43:38Z</dcterms:modified>
</cp:coreProperties>
</file>