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08" r:id="rId5"/>
  </p:sldMasterIdLst>
  <p:notesMasterIdLst>
    <p:notesMasterId r:id="rId10"/>
  </p:notesMasterIdLst>
  <p:handoutMasterIdLst>
    <p:handoutMasterId r:id="rId11"/>
  </p:handoutMasterIdLst>
  <p:sldIdLst>
    <p:sldId id="284" r:id="rId6"/>
    <p:sldId id="291" r:id="rId7"/>
    <p:sldId id="283" r:id="rId8"/>
    <p:sldId id="28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898371-0A75-46BB-9AB7-7DA1485478BB}" v="1" dt="2020-05-07T03:44:11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86306" autoAdjust="0"/>
  </p:normalViewPr>
  <p:slideViewPr>
    <p:cSldViewPr>
      <p:cViewPr varScale="1">
        <p:scale>
          <a:sx n="54" d="100"/>
          <a:sy n="54" d="100"/>
        </p:scale>
        <p:origin x="12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o, Zong Sheng" userId="1679093a-9feb-4b71-934a-347fbcd95422" providerId="ADAL" clId="{A61E77F4-783C-461A-82CD-94A73A3A7BE0}"/>
    <pc:docChg chg="delSld modSld">
      <pc:chgData name="Guo, Zong Sheng" userId="1679093a-9feb-4b71-934a-347fbcd95422" providerId="ADAL" clId="{A61E77F4-783C-461A-82CD-94A73A3A7BE0}" dt="2020-05-07T03:44:49.546" v="20" actId="20577"/>
      <pc:docMkLst>
        <pc:docMk/>
      </pc:docMkLst>
      <pc:sldChg chg="del">
        <pc:chgData name="Guo, Zong Sheng" userId="1679093a-9feb-4b71-934a-347fbcd95422" providerId="ADAL" clId="{A61E77F4-783C-461A-82CD-94A73A3A7BE0}" dt="2020-05-07T02:55:01.368" v="0" actId="2696"/>
        <pc:sldMkLst>
          <pc:docMk/>
          <pc:sldMk cId="183966834" sldId="280"/>
        </pc:sldMkLst>
      </pc:sldChg>
      <pc:sldChg chg="modSp">
        <pc:chgData name="Guo, Zong Sheng" userId="1679093a-9feb-4b71-934a-347fbcd95422" providerId="ADAL" clId="{A61E77F4-783C-461A-82CD-94A73A3A7BE0}" dt="2020-05-07T03:44:49.546" v="20" actId="20577"/>
        <pc:sldMkLst>
          <pc:docMk/>
          <pc:sldMk cId="2806657861" sldId="291"/>
        </pc:sldMkLst>
        <pc:spChg chg="mod">
          <ac:chgData name="Guo, Zong Sheng" userId="1679093a-9feb-4b71-934a-347fbcd95422" providerId="ADAL" clId="{A61E77F4-783C-461A-82CD-94A73A3A7BE0}" dt="2020-05-07T03:42:42.632" v="9" actId="20577"/>
          <ac:spMkLst>
            <pc:docMk/>
            <pc:sldMk cId="2806657861" sldId="291"/>
            <ac:spMk id="5" creationId="{00000000-0000-0000-0000-000000000000}"/>
          </ac:spMkLst>
        </pc:spChg>
        <pc:spChg chg="mod">
          <ac:chgData name="Guo, Zong Sheng" userId="1679093a-9feb-4b71-934a-347fbcd95422" providerId="ADAL" clId="{A61E77F4-783C-461A-82CD-94A73A3A7BE0}" dt="2020-05-07T03:42:37.700" v="8" actId="20577"/>
          <ac:spMkLst>
            <pc:docMk/>
            <pc:sldMk cId="2806657861" sldId="291"/>
            <ac:spMk id="6" creationId="{00000000-0000-0000-0000-000000000000}"/>
          </ac:spMkLst>
        </pc:spChg>
        <pc:spChg chg="mod">
          <ac:chgData name="Guo, Zong Sheng" userId="1679093a-9feb-4b71-934a-347fbcd95422" providerId="ADAL" clId="{A61E77F4-783C-461A-82CD-94A73A3A7BE0}" dt="2020-05-07T03:44:49.546" v="20" actId="20577"/>
          <ac:spMkLst>
            <pc:docMk/>
            <pc:sldMk cId="2806657861" sldId="291"/>
            <ac:spMk id="7" creationId="{B87008FE-3DFA-6547-8650-688A8EB359B3}"/>
          </ac:spMkLst>
        </pc:spChg>
        <pc:spChg chg="mod">
          <ac:chgData name="Guo, Zong Sheng" userId="1679093a-9feb-4b71-934a-347fbcd95422" providerId="ADAL" clId="{A61E77F4-783C-461A-82CD-94A73A3A7BE0}" dt="2020-05-07T03:42:47.420" v="10" actId="20577"/>
          <ac:spMkLst>
            <pc:docMk/>
            <pc:sldMk cId="2806657861" sldId="291"/>
            <ac:spMk id="8" creationId="{00000000-0000-0000-0000-000000000000}"/>
          </ac:spMkLst>
        </pc:spChg>
        <pc:spChg chg="mod">
          <ac:chgData name="Guo, Zong Sheng" userId="1679093a-9feb-4b71-934a-347fbcd95422" providerId="ADAL" clId="{A61E77F4-783C-461A-82CD-94A73A3A7BE0}" dt="2020-05-07T03:42:29.591" v="7" actId="20577"/>
          <ac:spMkLst>
            <pc:docMk/>
            <pc:sldMk cId="2806657861" sldId="291"/>
            <ac:spMk id="83" creationId="{58C8DFFD-3A74-2B41-A1E4-3584FEC02813}"/>
          </ac:spMkLst>
        </pc:spChg>
        <pc:grpChg chg="mod">
          <ac:chgData name="Guo, Zong Sheng" userId="1679093a-9feb-4b71-934a-347fbcd95422" providerId="ADAL" clId="{A61E77F4-783C-461A-82CD-94A73A3A7BE0}" dt="2020-05-07T03:41:46.884" v="5" actId="1076"/>
          <ac:grpSpMkLst>
            <pc:docMk/>
            <pc:sldMk cId="2806657861" sldId="291"/>
            <ac:grpSpMk id="38" creationId="{ED1A046F-114E-C64F-BE1F-BBCBCAF2F2E7}"/>
          </ac:grpSpMkLst>
        </pc:grpChg>
        <pc:grpChg chg="mod">
          <ac:chgData name="Guo, Zong Sheng" userId="1679093a-9feb-4b71-934a-347fbcd95422" providerId="ADAL" clId="{A61E77F4-783C-461A-82CD-94A73A3A7BE0}" dt="2020-05-07T03:41:44.637" v="4" actId="1076"/>
          <ac:grpSpMkLst>
            <pc:docMk/>
            <pc:sldMk cId="2806657861" sldId="291"/>
            <ac:grpSpMk id="39" creationId="{D8798921-0C1A-6C47-8053-9C79A45894AC}"/>
          </ac:grpSpMkLst>
        </pc:grpChg>
        <pc:grpChg chg="mod">
          <ac:chgData name="Guo, Zong Sheng" userId="1679093a-9feb-4b71-934a-347fbcd95422" providerId="ADAL" clId="{A61E77F4-783C-461A-82CD-94A73A3A7BE0}" dt="2020-05-07T03:41:40.545" v="3" actId="1076"/>
          <ac:grpSpMkLst>
            <pc:docMk/>
            <pc:sldMk cId="2806657861" sldId="291"/>
            <ac:grpSpMk id="40" creationId="{12B05B4F-C529-FA4B-92D7-05053F2F9291}"/>
          </ac:grpSpMkLst>
        </pc:grpChg>
        <pc:grpChg chg="mod">
          <ac:chgData name="Guo, Zong Sheng" userId="1679093a-9feb-4b71-934a-347fbcd95422" providerId="ADAL" clId="{A61E77F4-783C-461A-82CD-94A73A3A7BE0}" dt="2020-05-07T03:41:49.577" v="6" actId="1076"/>
          <ac:grpSpMkLst>
            <pc:docMk/>
            <pc:sldMk cId="2806657861" sldId="291"/>
            <ac:grpSpMk id="41" creationId="{D804CF6C-8A48-544E-8429-7E02F9942436}"/>
          </ac:grpSpMkLst>
        </pc:gr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4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436" y="0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r">
              <a:defRPr sz="1200"/>
            </a:lvl1pPr>
          </a:lstStyle>
          <a:p>
            <a:fld id="{41C90E0B-35AB-4203-9956-09AE0085E4B4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27"/>
            <a:ext cx="3038372" cy="465773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436" y="8830627"/>
            <a:ext cx="3038372" cy="465773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r">
              <a:defRPr sz="1200"/>
            </a:lvl1pPr>
          </a:lstStyle>
          <a:p>
            <a:fld id="{5FF3C86B-657A-4EFB-AE4B-11808F96F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83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6" y="0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r">
              <a:defRPr sz="1200"/>
            </a:lvl1pPr>
          </a:lstStyle>
          <a:p>
            <a:fld id="{C6616117-9A39-4C0B-AC47-55FB16AB2DB3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162050"/>
            <a:ext cx="4184650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50" tIns="45825" rIns="91650" bIns="458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337"/>
            <a:ext cx="5608320" cy="3661014"/>
          </a:xfrm>
          <a:prstGeom prst="rect">
            <a:avLst/>
          </a:prstGeom>
        </p:spPr>
        <p:txBody>
          <a:bodyPr vert="horz" lIns="91650" tIns="45825" rIns="91650" bIns="4582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27"/>
            <a:ext cx="3038372" cy="465773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6" y="8830627"/>
            <a:ext cx="3038372" cy="465773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r">
              <a:defRPr sz="1200"/>
            </a:lvl1pPr>
          </a:lstStyle>
          <a:p>
            <a:fld id="{D6C742DE-CE4E-4BFB-A562-A0AD6349C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21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6503"/>
            <a:fld id="{D6C742DE-CE4E-4BFB-A562-A0AD6349CB6F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16503"/>
              <a:t>2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20874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2DE-CE4E-4BFB-A562-A0AD6349CB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89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309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14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28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08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59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75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32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91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885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727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031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62A4F-1F4D-4179-B271-6A4C7916FEB3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E99E6-BBF7-4960-993E-55EDE347CB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163F3-1CC5-4B05-991A-33188C161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6766D-31A5-464A-A7A3-EDAF1F3160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9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7.emf"/><Relationship Id="rId5" Type="http://schemas.openxmlformats.org/officeDocument/2006/relationships/image" Target="../media/image14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145625"/>
              </p:ext>
            </p:extLst>
          </p:nvPr>
        </p:nvGraphicFramePr>
        <p:xfrm>
          <a:off x="223838" y="1171575"/>
          <a:ext cx="2032000" cy="139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6" r:id="rId3" imgW="4043244" imgH="2783991" progId="Prism6.Document">
                  <p:embed/>
                </p:oleObj>
              </mc:Choice>
              <mc:Fallback>
                <p:oleObj name="Prism 6" r:id="rId3" imgW="4043244" imgH="2783991" progId="Prism6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3838" y="1171575"/>
                        <a:ext cx="2032000" cy="1398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530" y="842317"/>
            <a:ext cx="2840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2773" y="838200"/>
            <a:ext cx="2792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05799" y="838200"/>
            <a:ext cx="2776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530" y="2570506"/>
            <a:ext cx="2904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32773" y="2559366"/>
            <a:ext cx="2696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1530" y="4439342"/>
            <a:ext cx="872387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Supplemental Figure 1. vvTD-IL36</a:t>
            </a:r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100" b="1" dirty="0"/>
              <a:t> increased IL-36</a:t>
            </a:r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100" b="1" dirty="0"/>
              <a:t> production in MC38 peritoneal </a:t>
            </a:r>
            <a:r>
              <a:rPr lang="en-US" sz="1100" b="1" dirty="0" err="1"/>
              <a:t>carcinomatosis</a:t>
            </a:r>
            <a:r>
              <a:rPr lang="en-US" sz="1100" b="1" dirty="0"/>
              <a:t> tissue. </a:t>
            </a:r>
            <a:r>
              <a:rPr lang="en-US" sz="1100" dirty="0"/>
              <a:t>Two days after oncolytic </a:t>
            </a:r>
            <a:r>
              <a:rPr lang="en-US" sz="1100" dirty="0" err="1"/>
              <a:t>virotherapy</a:t>
            </a:r>
            <a:r>
              <a:rPr lang="en-US" sz="1100" dirty="0"/>
              <a:t>, RNA and intra- and extracellular fluid were extracted from peritoneal </a:t>
            </a:r>
            <a:r>
              <a:rPr lang="en-US" sz="1100" dirty="0" err="1"/>
              <a:t>carcinomatosis</a:t>
            </a:r>
            <a:r>
              <a:rPr lang="en-US" sz="1100" dirty="0"/>
              <a:t> homogenates. Each mouse represents one data point. ELISA analysis revealed that IL-36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100" dirty="0"/>
              <a:t> was significantly increased in intra- and extracellular fluid of tumor homogenates from cytokine-expressing virus in comparison to parental virus and PBS control on day 2 (</a:t>
            </a:r>
            <a:r>
              <a:rPr lang="en-US" sz="1100" b="1" dirty="0"/>
              <a:t>A</a:t>
            </a:r>
            <a:r>
              <a:rPr lang="en-US" sz="1100" dirty="0"/>
              <a:t>) and maintained elevated on day 6 following immunotherapy in the cytokine-expressing virus treatment group (</a:t>
            </a:r>
            <a:r>
              <a:rPr lang="en-US" sz="1100" b="1" dirty="0"/>
              <a:t>D</a:t>
            </a:r>
            <a:r>
              <a:rPr lang="en-US" sz="1100" dirty="0"/>
              <a:t>). Consistent with quantitative protein findings, RT-qPCR showed increased IL-36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100" dirty="0"/>
              <a:t> relative expression in total RNA of tumor homogenates 60 hours following virotherapy (</a:t>
            </a:r>
            <a:r>
              <a:rPr lang="en-US" sz="1100" b="1" dirty="0"/>
              <a:t>B)</a:t>
            </a:r>
            <a:r>
              <a:rPr lang="en-US" sz="1100" dirty="0"/>
              <a:t> but not on day 6 (</a:t>
            </a:r>
            <a:r>
              <a:rPr lang="en-US" sz="1100" b="1" dirty="0"/>
              <a:t>E</a:t>
            </a:r>
            <a:r>
              <a:rPr lang="en-US" sz="1100" dirty="0"/>
              <a:t>).  This could be due to a decrease in expression that is not yet reflected in protein levels explained by the longer half-life. The expression of vaccinia virus-specific gene A34R was elevated two days following immunotherapy in cytokine-expressing virus treated animals (</a:t>
            </a:r>
            <a:r>
              <a:rPr lang="en-US" sz="1100" b="1" dirty="0"/>
              <a:t>C</a:t>
            </a:r>
            <a:r>
              <a:rPr lang="en-US" sz="1100" dirty="0"/>
              <a:t>) but normalized to untreated control animals on day 6 post therapy (</a:t>
            </a:r>
            <a:r>
              <a:rPr lang="en-US" sz="1100" b="1" dirty="0"/>
              <a:t>F</a:t>
            </a:r>
            <a:r>
              <a:rPr lang="en-US" sz="1100" dirty="0"/>
              <a:t>). Relative CD8a expression 60 hours past immunotherapy in tumor tissue was higher in the vvTD-IL36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/>
              <a:t>treated animals than in both other treatment groups.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 p &lt; 0.05. ** p &lt; 0.01. *** p &lt; 0.001. </a:t>
            </a:r>
            <a:endParaRPr lang="en-US" sz="11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064426"/>
              </p:ext>
            </p:extLst>
          </p:nvPr>
        </p:nvGraphicFramePr>
        <p:xfrm>
          <a:off x="4704719" y="2941638"/>
          <a:ext cx="2243770" cy="136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6" r:id="rId5" imgW="4396897" imgH="2683508" progId="Prism6.Document">
                  <p:embed/>
                </p:oleObj>
              </mc:Choice>
              <mc:Fallback>
                <p:oleObj name="Prism 6" r:id="rId5" imgW="4396897" imgH="2683508" progId="Prism6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04719" y="2941638"/>
                        <a:ext cx="2243770" cy="136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985523"/>
              </p:ext>
            </p:extLst>
          </p:nvPr>
        </p:nvGraphicFramePr>
        <p:xfrm>
          <a:off x="2363665" y="2941638"/>
          <a:ext cx="2292471" cy="136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6" r:id="rId7" imgW="4509619" imgH="2692512" progId="Prism6.Document">
                  <p:embed/>
                </p:oleObj>
              </mc:Choice>
              <mc:Fallback>
                <p:oleObj name="Prism 6" r:id="rId7" imgW="4509619" imgH="2692512" progId="Prism6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63665" y="2941638"/>
                        <a:ext cx="2292471" cy="136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784684"/>
              </p:ext>
            </p:extLst>
          </p:nvPr>
        </p:nvGraphicFramePr>
        <p:xfrm>
          <a:off x="158750" y="2898775"/>
          <a:ext cx="2206625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6" r:id="rId9" imgW="4226193" imgH="2747255" progId="Prism6.Document">
                  <p:embed/>
                </p:oleObj>
              </mc:Choice>
              <mc:Fallback>
                <p:oleObj name="Prism 6" r:id="rId9" imgW="4226193" imgH="2747255" progId="Prism6.Document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750" y="2898775"/>
                        <a:ext cx="2206625" cy="143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05798" y="2559366"/>
            <a:ext cx="2648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715914"/>
              </p:ext>
            </p:extLst>
          </p:nvPr>
        </p:nvGraphicFramePr>
        <p:xfrm>
          <a:off x="4705798" y="1171788"/>
          <a:ext cx="2098199" cy="132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6" r:id="rId11" imgW="4296419" imgH="2719883" progId="Prism6.Document">
                  <p:embed/>
                </p:oleObj>
              </mc:Choice>
              <mc:Fallback>
                <p:oleObj name="Prism 6" r:id="rId11" imgW="4296419" imgH="2719883" progId="Prism6.Document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05798" y="1171788"/>
                        <a:ext cx="2098199" cy="1328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763209"/>
              </p:ext>
            </p:extLst>
          </p:nvPr>
        </p:nvGraphicFramePr>
        <p:xfrm>
          <a:off x="2360613" y="1171575"/>
          <a:ext cx="2046287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ism 6" r:id="rId13" imgW="4332793" imgH="2826849" progId="Prism6.Document">
                  <p:embed/>
                </p:oleObj>
              </mc:Choice>
              <mc:Fallback>
                <p:oleObj name="Prism 6" r:id="rId13" imgW="4332793" imgH="2826849" progId="Prism6.Document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360613" y="1171575"/>
                        <a:ext cx="2046287" cy="1335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3106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B87008FE-3DFA-6547-8650-688A8EB35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55" y="5972220"/>
            <a:ext cx="8646810" cy="809580"/>
          </a:xfrm>
        </p:spPr>
        <p:txBody>
          <a:bodyPr>
            <a:norm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FACS analysis of immune cells in lavage 6 days post OV therapy 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lymphocytes based on Forward scatter and side scatter. B. IFN-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cells.  C. CD4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Foxp3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Gr1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g-MDSCs and Gr1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CD11b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m-MDSCs. E. CD24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F4/80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TAMs and CD24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F4/80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DCs.  GF CD206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CD11b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M2-like TAMs.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G. </a:t>
            </a:r>
            <a:r>
              <a:rPr lang="en-US" sz="1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CD49b</a:t>
            </a:r>
            <a:r>
              <a:rPr lang="en-US" sz="12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NK cells.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64CC13-27A1-B345-A794-BF49420006A1}"/>
              </a:ext>
            </a:extLst>
          </p:cNvPr>
          <p:cNvSpPr txBox="1"/>
          <p:nvPr/>
        </p:nvSpPr>
        <p:spPr>
          <a:xfrm>
            <a:off x="230565" y="164653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1467" y="60396"/>
            <a:ext cx="2871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PBS                  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vvTK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            vvTK-IL36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BB6E161-6E52-784F-AEB9-BF258924BDFC}"/>
              </a:ext>
            </a:extLst>
          </p:cNvPr>
          <p:cNvGrpSpPr/>
          <p:nvPr/>
        </p:nvGrpSpPr>
        <p:grpSpPr>
          <a:xfrm>
            <a:off x="245973" y="300935"/>
            <a:ext cx="3642701" cy="1433485"/>
            <a:chOff x="245973" y="300935"/>
            <a:chExt cx="3642701" cy="143348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4CBB091-0B7B-A340-AC59-16843B47293F}"/>
                </a:ext>
              </a:extLst>
            </p:cNvPr>
            <p:cNvSpPr txBox="1"/>
            <p:nvPr/>
          </p:nvSpPr>
          <p:spPr>
            <a:xfrm>
              <a:off x="245973" y="30093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A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9725483-FD6A-C247-A2F3-BEB9C8ADD6B6}"/>
                </a:ext>
              </a:extLst>
            </p:cNvPr>
            <p:cNvGrpSpPr/>
            <p:nvPr/>
          </p:nvGrpSpPr>
          <p:grpSpPr>
            <a:xfrm>
              <a:off x="439456" y="577934"/>
              <a:ext cx="3449218" cy="1156486"/>
              <a:chOff x="439456" y="344547"/>
              <a:chExt cx="3449218" cy="1156486"/>
            </a:xfrm>
          </p:grpSpPr>
          <p:sp>
            <p:nvSpPr>
              <p:cNvPr id="58" name="文本框 17">
                <a:extLst>
                  <a:ext uri="{FF2B5EF4-FFF2-40B4-BE49-F238E27FC236}">
                    <a16:creationId xmlns:a16="http://schemas.microsoft.com/office/drawing/2014/main" id="{53E8E77F-8802-D548-9A10-B5617DF66FE1}"/>
                  </a:ext>
                </a:extLst>
              </p:cNvPr>
              <p:cNvSpPr txBox="1"/>
              <p:nvPr/>
            </p:nvSpPr>
            <p:spPr>
              <a:xfrm>
                <a:off x="3328608" y="1224034"/>
                <a:ext cx="4571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FSC</a:t>
                </a:r>
                <a:endParaRPr kumimoji="1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9A0EE676-6520-8644-88EE-470C0F810319}"/>
                  </a:ext>
                </a:extLst>
              </p:cNvPr>
              <p:cNvGrpSpPr/>
              <p:nvPr/>
            </p:nvGrpSpPr>
            <p:grpSpPr>
              <a:xfrm>
                <a:off x="439456" y="344547"/>
                <a:ext cx="3449218" cy="1052098"/>
                <a:chOff x="456112" y="311522"/>
                <a:chExt cx="3449218" cy="1052098"/>
              </a:xfrm>
            </p:grpSpPr>
            <p:grpSp>
              <p:nvGrpSpPr>
                <p:cNvPr id="28" name="组合 42">
                  <a:extLst>
                    <a:ext uri="{FF2B5EF4-FFF2-40B4-BE49-F238E27FC236}">
                      <a16:creationId xmlns:a16="http://schemas.microsoft.com/office/drawing/2014/main" id="{A49EF6E5-9A90-FE49-B4E1-19E398122DB0}"/>
                    </a:ext>
                  </a:extLst>
                </p:cNvPr>
                <p:cNvGrpSpPr/>
                <p:nvPr/>
              </p:nvGrpSpPr>
              <p:grpSpPr>
                <a:xfrm>
                  <a:off x="632915" y="311522"/>
                  <a:ext cx="3272415" cy="1052098"/>
                  <a:chOff x="467453" y="1142373"/>
                  <a:chExt cx="4409346" cy="1469603"/>
                </a:xfrm>
              </p:grpSpPr>
              <p:grpSp>
                <p:nvGrpSpPr>
                  <p:cNvPr id="30" name="组合 3">
                    <a:extLst>
                      <a:ext uri="{FF2B5EF4-FFF2-40B4-BE49-F238E27FC236}">
                        <a16:creationId xmlns:a16="http://schemas.microsoft.com/office/drawing/2014/main" id="{446E26F7-B818-F542-9D20-8B868DDF7432}"/>
                      </a:ext>
                    </a:extLst>
                  </p:cNvPr>
                  <p:cNvGrpSpPr/>
                  <p:nvPr/>
                </p:nvGrpSpPr>
                <p:grpSpPr>
                  <a:xfrm>
                    <a:off x="467453" y="1169043"/>
                    <a:ext cx="4286518" cy="1442933"/>
                    <a:chOff x="1385888" y="717716"/>
                    <a:chExt cx="12327337" cy="3725697"/>
                  </a:xfrm>
                </p:grpSpPr>
                <p:pic>
                  <p:nvPicPr>
                    <p:cNvPr id="34" name="图片 4">
                      <a:extLst>
                        <a:ext uri="{FF2B5EF4-FFF2-40B4-BE49-F238E27FC236}">
                          <a16:creationId xmlns:a16="http://schemas.microsoft.com/office/drawing/2014/main" id="{8EF9282C-A636-E743-9D8D-ACD8E04FC82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l="773" t="-170" r="79951" b="88718"/>
                    <a:stretch/>
                  </p:blipFill>
                  <p:spPr>
                    <a:xfrm>
                      <a:off x="1385888" y="717716"/>
                      <a:ext cx="3723954" cy="372569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" name="图片 5">
                      <a:extLst>
                        <a:ext uri="{FF2B5EF4-FFF2-40B4-BE49-F238E27FC236}">
                          <a16:creationId xmlns:a16="http://schemas.microsoft.com/office/drawing/2014/main" id="{AEDAA71A-2D34-F348-A4A9-18784159C1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l="299" t="33298" r="79922" b="55271"/>
                    <a:stretch/>
                  </p:blipFill>
                  <p:spPr>
                    <a:xfrm>
                      <a:off x="5631886" y="717716"/>
                      <a:ext cx="3827768" cy="372569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" name="图片 6">
                      <a:extLst>
                        <a:ext uri="{FF2B5EF4-FFF2-40B4-BE49-F238E27FC236}">
                          <a16:creationId xmlns:a16="http://schemas.microsoft.com/office/drawing/2014/main" id="{7797BD76-2024-554D-B95D-C6E2374DE7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l="1188" t="67111" r="80221" b="21949"/>
                    <a:stretch/>
                  </p:blipFill>
                  <p:spPr>
                    <a:xfrm>
                      <a:off x="10082252" y="830343"/>
                      <a:ext cx="3630973" cy="3598781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1" name="组合 15">
                    <a:extLst>
                      <a:ext uri="{FF2B5EF4-FFF2-40B4-BE49-F238E27FC236}">
                        <a16:creationId xmlns:a16="http://schemas.microsoft.com/office/drawing/2014/main" id="{8D27363A-1E26-C246-9FA0-972301FA3A69}"/>
                      </a:ext>
                    </a:extLst>
                  </p:cNvPr>
                  <p:cNvGrpSpPr/>
                  <p:nvPr/>
                </p:nvGrpSpPr>
                <p:grpSpPr>
                  <a:xfrm>
                    <a:off x="650820" y="1142373"/>
                    <a:ext cx="4225979" cy="1252665"/>
                    <a:chOff x="486561" y="1130614"/>
                    <a:chExt cx="4410478" cy="1392674"/>
                  </a:xfrm>
                </p:grpSpPr>
                <p:cxnSp>
                  <p:nvCxnSpPr>
                    <p:cNvPr id="32" name="直线箭头连接符 12">
                      <a:extLst>
                        <a:ext uri="{FF2B5EF4-FFF2-40B4-BE49-F238E27FC236}">
                          <a16:creationId xmlns:a16="http://schemas.microsoft.com/office/drawing/2014/main" id="{734135BA-EB70-344A-8168-1A445181392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91152" y="1130614"/>
                      <a:ext cx="0" cy="1392674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直线箭头连接符 14">
                      <a:extLst>
                        <a:ext uri="{FF2B5EF4-FFF2-40B4-BE49-F238E27FC236}">
                          <a16:creationId xmlns:a16="http://schemas.microsoft.com/office/drawing/2014/main" id="{64D323D4-C6B0-8848-BEB0-C25B052581C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6561" y="2515185"/>
                      <a:ext cx="4410478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6" name="TextBox 15"/>
                <p:cNvSpPr txBox="1"/>
                <p:nvPr/>
              </p:nvSpPr>
              <p:spPr>
                <a:xfrm rot="16200000">
                  <a:off x="338527" y="649510"/>
                  <a:ext cx="5121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SSC</a:t>
                  </a:r>
                </a:p>
              </p:txBody>
            </p:sp>
          </p:grp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6089909-137D-5C49-BA9D-44E476E0F9A0}"/>
                </a:ext>
              </a:extLst>
            </p:cNvPr>
            <p:cNvSpPr txBox="1"/>
            <p:nvPr/>
          </p:nvSpPr>
          <p:spPr>
            <a:xfrm>
              <a:off x="1556308" y="331147"/>
              <a:ext cx="13388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Gated on live cells</a:t>
              </a:r>
              <a:endPara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BB47731-DBE4-AA43-907E-50855F2CB584}"/>
              </a:ext>
            </a:extLst>
          </p:cNvPr>
          <p:cNvGrpSpPr/>
          <p:nvPr/>
        </p:nvGrpSpPr>
        <p:grpSpPr>
          <a:xfrm>
            <a:off x="457201" y="1688046"/>
            <a:ext cx="3513526" cy="1436154"/>
            <a:chOff x="457201" y="1688046"/>
            <a:chExt cx="3513526" cy="143615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C7A8A6E-ED33-CB4B-950E-1AD9C04100B4}"/>
                </a:ext>
              </a:extLst>
            </p:cNvPr>
            <p:cNvGrpSpPr/>
            <p:nvPr/>
          </p:nvGrpSpPr>
          <p:grpSpPr>
            <a:xfrm>
              <a:off x="457201" y="1913779"/>
              <a:ext cx="3513526" cy="1210421"/>
              <a:chOff x="457201" y="1913779"/>
              <a:chExt cx="3513526" cy="1210421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0923" y="1978710"/>
                <a:ext cx="3193146" cy="1005011"/>
              </a:xfrm>
              <a:prstGeom prst="rect">
                <a:avLst/>
              </a:prstGeom>
            </p:spPr>
          </p:pic>
          <p:cxnSp>
            <p:nvCxnSpPr>
              <p:cNvPr id="60" name="直线箭头连接符 48">
                <a:extLst>
                  <a:ext uri="{FF2B5EF4-FFF2-40B4-BE49-F238E27FC236}">
                    <a16:creationId xmlns:a16="http://schemas.microsoft.com/office/drawing/2014/main" id="{3071CC76-35C3-ED42-A4DA-E0F30670B0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2000" y="1913779"/>
                <a:ext cx="0" cy="914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直线箭头连接符 49">
                <a:extLst>
                  <a:ext uri="{FF2B5EF4-FFF2-40B4-BE49-F238E27FC236}">
                    <a16:creationId xmlns:a16="http://schemas.microsoft.com/office/drawing/2014/main" id="{3F88E17F-2B49-2841-87D9-88F09C2592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277" y="2833535"/>
                <a:ext cx="321945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2" name="文本框 46">
                <a:extLst>
                  <a:ext uri="{FF2B5EF4-FFF2-40B4-BE49-F238E27FC236}">
                    <a16:creationId xmlns:a16="http://schemas.microsoft.com/office/drawing/2014/main" id="{FA2840A5-2943-5D4F-854E-6CD94645D28F}"/>
                  </a:ext>
                </a:extLst>
              </p:cNvPr>
              <p:cNvSpPr txBox="1"/>
              <p:nvPr/>
            </p:nvSpPr>
            <p:spPr>
              <a:xfrm rot="16200000">
                <a:off x="303794" y="2287774"/>
                <a:ext cx="583814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IFN-</a:t>
                </a:r>
                <a:r>
                  <a:rPr kumimoji="1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Symbol" panose="05050102010706020507" pitchFamily="18" charset="2"/>
                  </a:rPr>
                  <a:t></a:t>
                </a:r>
                <a:r>
                  <a:rPr kumimoji="0" lang="el-GR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endParaRPr kumimoji="1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3366408" y="2847201"/>
                <a:ext cx="4748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CD4</a:t>
                </a:r>
              </a:p>
            </p:txBody>
          </p: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08614D5-772D-4F44-A819-0465D2BB3CAB}"/>
                </a:ext>
              </a:extLst>
            </p:cNvPr>
            <p:cNvSpPr txBox="1"/>
            <p:nvPr/>
          </p:nvSpPr>
          <p:spPr>
            <a:xfrm>
              <a:off x="1506502" y="1688046"/>
              <a:ext cx="1569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Gated on CD4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 cells</a:t>
              </a:r>
              <a:endPara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F1873E0E-0A70-A543-924F-DE3DFC1A0C76}"/>
              </a:ext>
            </a:extLst>
          </p:cNvPr>
          <p:cNvSpPr txBox="1"/>
          <p:nvPr/>
        </p:nvSpPr>
        <p:spPr>
          <a:xfrm>
            <a:off x="5192423" y="79443"/>
            <a:ext cx="2909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PBS                   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vvTK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            vvTK-IL36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8798921-0C1A-6C47-8053-9C79A45894AC}"/>
              </a:ext>
            </a:extLst>
          </p:cNvPr>
          <p:cNvGrpSpPr/>
          <p:nvPr/>
        </p:nvGrpSpPr>
        <p:grpSpPr>
          <a:xfrm>
            <a:off x="4460762" y="355101"/>
            <a:ext cx="3719620" cy="1637887"/>
            <a:chOff x="4460762" y="1768657"/>
            <a:chExt cx="3719620" cy="1637887"/>
          </a:xfrm>
        </p:grpSpPr>
        <p:grpSp>
          <p:nvGrpSpPr>
            <p:cNvPr id="50" name="组合 43">
              <a:extLst>
                <a:ext uri="{FF2B5EF4-FFF2-40B4-BE49-F238E27FC236}">
                  <a16:creationId xmlns:a16="http://schemas.microsoft.com/office/drawing/2014/main" id="{8AC2D1CF-01C7-3B4D-99FA-4D968379D9C0}"/>
                </a:ext>
              </a:extLst>
            </p:cNvPr>
            <p:cNvGrpSpPr/>
            <p:nvPr/>
          </p:nvGrpSpPr>
          <p:grpSpPr>
            <a:xfrm>
              <a:off x="4694302" y="2197436"/>
              <a:ext cx="3486080" cy="1209108"/>
              <a:chOff x="1176034" y="1338304"/>
              <a:chExt cx="8377564" cy="2604275"/>
            </a:xfrm>
          </p:grpSpPr>
          <p:pic>
            <p:nvPicPr>
              <p:cNvPr id="51" name="图片 44">
                <a:extLst>
                  <a:ext uri="{FF2B5EF4-FFF2-40B4-BE49-F238E27FC236}">
                    <a16:creationId xmlns:a16="http://schemas.microsoft.com/office/drawing/2014/main" id="{20E20C9B-3E2F-5C4F-83CC-D1EC0E6CCD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75874" y="1338304"/>
                <a:ext cx="7660119" cy="2245955"/>
              </a:xfrm>
              <a:prstGeom prst="rect">
                <a:avLst/>
              </a:prstGeom>
            </p:spPr>
          </p:pic>
          <p:grpSp>
            <p:nvGrpSpPr>
              <p:cNvPr id="52" name="组合 45">
                <a:extLst>
                  <a:ext uri="{FF2B5EF4-FFF2-40B4-BE49-F238E27FC236}">
                    <a16:creationId xmlns:a16="http://schemas.microsoft.com/office/drawing/2014/main" id="{06804D03-95E7-2D45-B9F7-3D7A9DE84EB7}"/>
                  </a:ext>
                </a:extLst>
              </p:cNvPr>
              <p:cNvGrpSpPr/>
              <p:nvPr/>
            </p:nvGrpSpPr>
            <p:grpSpPr>
              <a:xfrm>
                <a:off x="1920927" y="1338304"/>
                <a:ext cx="7632671" cy="1914789"/>
                <a:chOff x="1118822" y="3888998"/>
                <a:chExt cx="7632671" cy="1914789"/>
              </a:xfrm>
            </p:grpSpPr>
            <p:cxnSp>
              <p:nvCxnSpPr>
                <p:cNvPr id="55" name="直线箭头连接符 48">
                  <a:extLst>
                    <a:ext uri="{FF2B5EF4-FFF2-40B4-BE49-F238E27FC236}">
                      <a16:creationId xmlns:a16="http://schemas.microsoft.com/office/drawing/2014/main" id="{B8D59E2A-C8AD-514D-A0CA-5581454DAD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24370" y="3888998"/>
                  <a:ext cx="0" cy="189874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线箭头连接符 49">
                  <a:extLst>
                    <a:ext uri="{FF2B5EF4-FFF2-40B4-BE49-F238E27FC236}">
                      <a16:creationId xmlns:a16="http://schemas.microsoft.com/office/drawing/2014/main" id="{F7B391B4-3D63-5E45-BEC1-1E5CD9EA90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8822" y="5803787"/>
                  <a:ext cx="763267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文本框 46">
                <a:extLst>
                  <a:ext uri="{FF2B5EF4-FFF2-40B4-BE49-F238E27FC236}">
                    <a16:creationId xmlns:a16="http://schemas.microsoft.com/office/drawing/2014/main" id="{9A9BD10F-B17D-F447-A596-426C55EBD634}"/>
                  </a:ext>
                </a:extLst>
              </p:cNvPr>
              <p:cNvSpPr txBox="1"/>
              <p:nvPr/>
            </p:nvSpPr>
            <p:spPr>
              <a:xfrm rot="16200000">
                <a:off x="906031" y="1954843"/>
                <a:ext cx="1205676" cy="66566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CD24</a:t>
                </a:r>
                <a:endParaRPr kumimoji="1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文本框 47">
                <a:extLst>
                  <a:ext uri="{FF2B5EF4-FFF2-40B4-BE49-F238E27FC236}">
                    <a16:creationId xmlns:a16="http://schemas.microsoft.com/office/drawing/2014/main" id="{35B4AB35-B0FC-4644-92E5-AB8297F957C8}"/>
                  </a:ext>
                </a:extLst>
              </p:cNvPr>
              <p:cNvSpPr txBox="1"/>
              <p:nvPr/>
            </p:nvSpPr>
            <p:spPr>
              <a:xfrm>
                <a:off x="8104378" y="3345956"/>
                <a:ext cx="1306685" cy="596623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F4/80</a:t>
                </a:r>
                <a:endParaRPr kumimoji="1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460762" y="1768657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A82D262-07C7-2C44-9CB3-3CA20D9BDCF3}"/>
                </a:ext>
              </a:extLst>
            </p:cNvPr>
            <p:cNvSpPr txBox="1"/>
            <p:nvPr/>
          </p:nvSpPr>
          <p:spPr>
            <a:xfrm>
              <a:off x="5286575" y="1834145"/>
              <a:ext cx="27966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Gated on CD45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CD11b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Gr1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-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MHCII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cells</a:t>
              </a:r>
              <a:endPara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D1A046F-114E-C64F-BE1F-BBCBCAF2F2E7}"/>
              </a:ext>
            </a:extLst>
          </p:cNvPr>
          <p:cNvGrpSpPr/>
          <p:nvPr/>
        </p:nvGrpSpPr>
        <p:grpSpPr>
          <a:xfrm>
            <a:off x="4409495" y="2042704"/>
            <a:ext cx="3972505" cy="1608993"/>
            <a:chOff x="4460762" y="3420207"/>
            <a:chExt cx="3972505" cy="1608993"/>
          </a:xfrm>
        </p:grpSpPr>
        <p:sp>
          <p:nvSpPr>
            <p:cNvPr id="5" name="TextBox 4"/>
            <p:cNvSpPr txBox="1"/>
            <p:nvPr/>
          </p:nvSpPr>
          <p:spPr>
            <a:xfrm>
              <a:off x="4460762" y="342020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F</a:t>
              </a: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4706323" y="3850968"/>
              <a:ext cx="3527385" cy="1178232"/>
              <a:chOff x="62121" y="4712251"/>
              <a:chExt cx="3527385" cy="1178232"/>
            </a:xfrm>
          </p:grpSpPr>
          <p:pic>
            <p:nvPicPr>
              <p:cNvPr id="64" name="图片 8">
                <a:extLst>
                  <a:ext uri="{FF2B5EF4-FFF2-40B4-BE49-F238E27FC236}">
                    <a16:creationId xmlns:a16="http://schemas.microsoft.com/office/drawing/2014/main" id="{7E6B4A61-C2E3-8344-BD5E-4D834821D0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8167" y="4716455"/>
                <a:ext cx="3209946" cy="1003172"/>
              </a:xfrm>
              <a:prstGeom prst="rect">
                <a:avLst/>
              </a:prstGeom>
            </p:spPr>
          </p:pic>
          <p:cxnSp>
            <p:nvCxnSpPr>
              <p:cNvPr id="65" name="直线箭头连接符 10">
                <a:extLst>
                  <a:ext uri="{FF2B5EF4-FFF2-40B4-BE49-F238E27FC236}">
                    <a16:creationId xmlns:a16="http://schemas.microsoft.com/office/drawing/2014/main" id="{76B1FF0D-A592-B849-92C6-4F526CACF0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870" y="5579144"/>
                <a:ext cx="323363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6" name="文本框 11">
                <a:extLst>
                  <a:ext uri="{FF2B5EF4-FFF2-40B4-BE49-F238E27FC236}">
                    <a16:creationId xmlns:a16="http://schemas.microsoft.com/office/drawing/2014/main" id="{9D4CB7AA-C909-C742-97E0-7096C79F04A7}"/>
                  </a:ext>
                </a:extLst>
              </p:cNvPr>
              <p:cNvSpPr txBox="1"/>
              <p:nvPr/>
            </p:nvSpPr>
            <p:spPr>
              <a:xfrm>
                <a:off x="2859170" y="5613484"/>
                <a:ext cx="715965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CD206</a:t>
                </a:r>
                <a:endParaRPr kumimoji="1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1ADDFB1D-CEF4-6F44-890A-0479F91A9DB5}"/>
                  </a:ext>
                </a:extLst>
              </p:cNvPr>
              <p:cNvCxnSpPr/>
              <p:nvPr/>
            </p:nvCxnSpPr>
            <p:spPr>
              <a:xfrm flipV="1">
                <a:off x="384568" y="4712251"/>
                <a:ext cx="0" cy="8853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B41818B-9BD9-1945-83B5-0F9EFD8BCEE5}"/>
                  </a:ext>
                </a:extLst>
              </p:cNvPr>
              <p:cNvSpPr txBox="1"/>
              <p:nvPr/>
            </p:nvSpPr>
            <p:spPr>
              <a:xfrm rot="16200000">
                <a:off x="-224660" y="4999885"/>
                <a:ext cx="850561" cy="276999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CD11b</a:t>
                </a: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8C396DA-D647-3C40-ABA6-044D19ABB622}"/>
                </a:ext>
              </a:extLst>
            </p:cNvPr>
            <p:cNvSpPr txBox="1"/>
            <p:nvPr/>
          </p:nvSpPr>
          <p:spPr>
            <a:xfrm>
              <a:off x="4819072" y="3493460"/>
              <a:ext cx="36141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Gated on CD45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CD11b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Gr1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-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MHCII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CD24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-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F4/80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cells</a:t>
              </a:r>
              <a:endPara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2B05B4F-C529-FA4B-92D7-05053F2F9291}"/>
              </a:ext>
            </a:extLst>
          </p:cNvPr>
          <p:cNvGrpSpPr/>
          <p:nvPr/>
        </p:nvGrpSpPr>
        <p:grpSpPr>
          <a:xfrm>
            <a:off x="439455" y="4639108"/>
            <a:ext cx="3725772" cy="1541181"/>
            <a:chOff x="4443840" y="265163"/>
            <a:chExt cx="3725772" cy="1541181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1A77CC1-1B57-8445-B0EF-75AC8F75B922}"/>
                </a:ext>
              </a:extLst>
            </p:cNvPr>
            <p:cNvGrpSpPr/>
            <p:nvPr/>
          </p:nvGrpSpPr>
          <p:grpSpPr>
            <a:xfrm>
              <a:off x="4646462" y="632141"/>
              <a:ext cx="3523150" cy="1174203"/>
              <a:chOff x="54995" y="2937647"/>
              <a:chExt cx="3523150" cy="1174203"/>
            </a:xfrm>
          </p:grpSpPr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E6C7B68F-7FA4-B642-AB6F-C5B0BCAD4C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0777" y="2960462"/>
                <a:ext cx="3285656" cy="947435"/>
              </a:xfrm>
              <a:prstGeom prst="rect">
                <a:avLst/>
              </a:prstGeom>
            </p:spPr>
          </p:pic>
          <p:grpSp>
            <p:nvGrpSpPr>
              <p:cNvPr id="77" name="组合 41">
                <a:extLst>
                  <a:ext uri="{FF2B5EF4-FFF2-40B4-BE49-F238E27FC236}">
                    <a16:creationId xmlns:a16="http://schemas.microsoft.com/office/drawing/2014/main" id="{BC9C8279-A2A8-0644-9B9D-C7D71CFA83D5}"/>
                  </a:ext>
                </a:extLst>
              </p:cNvPr>
              <p:cNvGrpSpPr/>
              <p:nvPr/>
            </p:nvGrpSpPr>
            <p:grpSpPr>
              <a:xfrm>
                <a:off x="54995" y="2937647"/>
                <a:ext cx="3523150" cy="1174203"/>
                <a:chOff x="184428" y="3850775"/>
                <a:chExt cx="5235046" cy="1746271"/>
              </a:xfrm>
            </p:grpSpPr>
            <p:cxnSp>
              <p:nvCxnSpPr>
                <p:cNvPr id="78" name="直线箭头连接符 26">
                  <a:extLst>
                    <a:ext uri="{FF2B5EF4-FFF2-40B4-BE49-F238E27FC236}">
                      <a16:creationId xmlns:a16="http://schemas.microsoft.com/office/drawing/2014/main" id="{F1AEBEA6-C867-6748-9D83-F7AD588777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694" y="5110844"/>
                  <a:ext cx="4755780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线箭头连接符 27">
                  <a:extLst>
                    <a:ext uri="{FF2B5EF4-FFF2-40B4-BE49-F238E27FC236}">
                      <a16:creationId xmlns:a16="http://schemas.microsoft.com/office/drawing/2014/main" id="{47A9D406-6607-4F46-AD54-1F09211384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5269" y="3850775"/>
                  <a:ext cx="0" cy="126006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0" name="文本框 28">
                  <a:extLst>
                    <a:ext uri="{FF2B5EF4-FFF2-40B4-BE49-F238E27FC236}">
                      <a16:creationId xmlns:a16="http://schemas.microsoft.com/office/drawing/2014/main" id="{5DE460BA-2E2D-2E4B-BA98-992BCD060F3C}"/>
                    </a:ext>
                  </a:extLst>
                </p:cNvPr>
                <p:cNvSpPr txBox="1"/>
                <p:nvPr/>
              </p:nvSpPr>
              <p:spPr>
                <a:xfrm rot="16200000">
                  <a:off x="37157" y="4237601"/>
                  <a:ext cx="706136" cy="411593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zh-C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Gr-1</a:t>
                  </a:r>
                  <a:endParaRPr kumimoji="1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文本框 37">
                  <a:extLst>
                    <a:ext uri="{FF2B5EF4-FFF2-40B4-BE49-F238E27FC236}">
                      <a16:creationId xmlns:a16="http://schemas.microsoft.com/office/drawing/2014/main" id="{13B0250D-C81E-0048-B972-626EAF5BEFFF}"/>
                    </a:ext>
                  </a:extLst>
                </p:cNvPr>
                <p:cNvSpPr txBox="1"/>
                <p:nvPr/>
              </p:nvSpPr>
              <p:spPr>
                <a:xfrm>
                  <a:off x="4437604" y="5185094"/>
                  <a:ext cx="934182" cy="411952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zh-CN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CD11b</a:t>
                  </a:r>
                  <a:endParaRPr kumimoji="1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0633F95-53AE-0B49-940B-E487B8325131}"/>
                </a:ext>
              </a:extLst>
            </p:cNvPr>
            <p:cNvSpPr txBox="1"/>
            <p:nvPr/>
          </p:nvSpPr>
          <p:spPr>
            <a:xfrm>
              <a:off x="5802293" y="371006"/>
              <a:ext cx="1531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Gated on CD45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cells</a:t>
              </a:r>
              <a:endPara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8C8DFFD-3A74-2B41-A1E4-3584FEC02813}"/>
                </a:ext>
              </a:extLst>
            </p:cNvPr>
            <p:cNvSpPr txBox="1"/>
            <p:nvPr/>
          </p:nvSpPr>
          <p:spPr>
            <a:xfrm>
              <a:off x="4443840" y="265163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804CF6C-8A48-544E-8429-7E02F9942436}"/>
              </a:ext>
            </a:extLst>
          </p:cNvPr>
          <p:cNvGrpSpPr/>
          <p:nvPr/>
        </p:nvGrpSpPr>
        <p:grpSpPr>
          <a:xfrm>
            <a:off x="4468227" y="3815124"/>
            <a:ext cx="3716093" cy="1517377"/>
            <a:chOff x="265017" y="4578623"/>
            <a:chExt cx="3716093" cy="1517377"/>
          </a:xfrm>
        </p:grpSpPr>
        <p:sp>
          <p:nvSpPr>
            <p:cNvPr id="8" name="TextBox 7"/>
            <p:cNvSpPr txBox="1"/>
            <p:nvPr/>
          </p:nvSpPr>
          <p:spPr>
            <a:xfrm>
              <a:off x="265017" y="4578623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6BAE9C1-267B-8D4B-894C-7B590677C10D}"/>
                </a:ext>
              </a:extLst>
            </p:cNvPr>
            <p:cNvGrpSpPr/>
            <p:nvPr/>
          </p:nvGrpSpPr>
          <p:grpSpPr>
            <a:xfrm>
              <a:off x="495620" y="4786729"/>
              <a:ext cx="3485490" cy="1309271"/>
              <a:chOff x="495620" y="4743029"/>
              <a:chExt cx="3485490" cy="1309271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5188162F-AB3D-3949-88F1-3333D4C92DF7}"/>
                  </a:ext>
                </a:extLst>
              </p:cNvPr>
              <p:cNvSpPr txBox="1"/>
              <p:nvPr/>
            </p:nvSpPr>
            <p:spPr>
              <a:xfrm>
                <a:off x="3375129" y="5775301"/>
                <a:ext cx="47481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CD8</a:t>
                </a: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C4B064D-DF4C-F540-B151-4FA68DEEA45F}"/>
                  </a:ext>
                </a:extLst>
              </p:cNvPr>
              <p:cNvGrpSpPr/>
              <p:nvPr/>
            </p:nvGrpSpPr>
            <p:grpSpPr>
              <a:xfrm>
                <a:off x="495620" y="4743029"/>
                <a:ext cx="3485490" cy="1124371"/>
                <a:chOff x="495620" y="4722260"/>
                <a:chExt cx="3485490" cy="1124371"/>
              </a:xfrm>
            </p:grpSpPr>
            <p:pic>
              <p:nvPicPr>
                <p:cNvPr id="84" name="图片 13">
                  <a:extLst>
                    <a:ext uri="{FF2B5EF4-FFF2-40B4-BE49-F238E27FC236}">
                      <a16:creationId xmlns:a16="http://schemas.microsoft.com/office/drawing/2014/main" id="{8C7421AE-E334-4640-BE3B-B2C0253D28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16259" y="4841138"/>
                  <a:ext cx="3157826" cy="1005493"/>
                </a:xfrm>
                <a:prstGeom prst="rect">
                  <a:avLst/>
                </a:prstGeom>
              </p:spPr>
            </p:pic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7362AF1F-8302-F740-A446-79F2E127BB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8972" y="5721544"/>
                  <a:ext cx="3172138" cy="425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Arrow Connector 86">
                  <a:extLst>
                    <a:ext uri="{FF2B5EF4-FFF2-40B4-BE49-F238E27FC236}">
                      <a16:creationId xmlns:a16="http://schemas.microsoft.com/office/drawing/2014/main" id="{0AEC87BE-718E-B145-BE8E-8CF6B8018EE4}"/>
                    </a:ext>
                  </a:extLst>
                </p:cNvPr>
                <p:cNvCxnSpPr/>
                <p:nvPr/>
              </p:nvCxnSpPr>
              <p:spPr>
                <a:xfrm flipV="1">
                  <a:off x="806171" y="4722260"/>
                  <a:ext cx="0" cy="99928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A75308DC-A8E2-8C47-855D-987B6A279734}"/>
                    </a:ext>
                  </a:extLst>
                </p:cNvPr>
                <p:cNvSpPr txBox="1"/>
                <p:nvPr/>
              </p:nvSpPr>
              <p:spPr>
                <a:xfrm rot="16200000">
                  <a:off x="286917" y="5153097"/>
                  <a:ext cx="69440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CD49b</a:t>
                  </a:r>
                </a:p>
              </p:txBody>
            </p:sp>
          </p:grp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68C8178-FAF2-3548-AD70-2EB155619F57}"/>
                </a:ext>
              </a:extLst>
            </p:cNvPr>
            <p:cNvSpPr txBox="1"/>
            <p:nvPr/>
          </p:nvSpPr>
          <p:spPr>
            <a:xfrm>
              <a:off x="990600" y="4623477"/>
              <a:ext cx="28200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Gated on CD4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-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CD8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-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 pitchFamily="2" charset="2"/>
                </a:rPr>
                <a:t>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TCR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-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lymphocytes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C1BF114-3AF8-4E41-A07B-0F8B33D3D7AF}"/>
              </a:ext>
            </a:extLst>
          </p:cNvPr>
          <p:cNvGrpSpPr/>
          <p:nvPr/>
        </p:nvGrpSpPr>
        <p:grpSpPr>
          <a:xfrm>
            <a:off x="246142" y="3082029"/>
            <a:ext cx="3687044" cy="1607039"/>
            <a:chOff x="246142" y="3082029"/>
            <a:chExt cx="3687044" cy="16070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234E19C-9C5A-ED46-903B-F379DFB2123D}"/>
                </a:ext>
              </a:extLst>
            </p:cNvPr>
            <p:cNvGrpSpPr/>
            <p:nvPr/>
          </p:nvGrpSpPr>
          <p:grpSpPr>
            <a:xfrm>
              <a:off x="447696" y="3352800"/>
              <a:ext cx="3485490" cy="1336268"/>
              <a:chOff x="482848" y="3236303"/>
              <a:chExt cx="3485490" cy="133626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1111151-8485-A840-B705-544A02AE71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644" y="3236303"/>
                <a:ext cx="3459998" cy="1259497"/>
              </a:xfrm>
              <a:prstGeom prst="rect">
                <a:avLst/>
              </a:prstGeom>
            </p:spPr>
          </p:pic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25FB4F50-558D-1747-A835-C86E3583E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200" y="4241815"/>
                <a:ext cx="3172138" cy="42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DD71E81-A5C2-DA4B-B2A8-048E831FC5D4}"/>
                  </a:ext>
                </a:extLst>
              </p:cNvPr>
              <p:cNvSpPr txBox="1"/>
              <p:nvPr/>
            </p:nvSpPr>
            <p:spPr>
              <a:xfrm>
                <a:off x="3362357" y="4295572"/>
                <a:ext cx="59503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Foxp3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224EB-2A0A-CB4F-9E41-61A439A879D5}"/>
                  </a:ext>
                </a:extLst>
              </p:cNvPr>
              <p:cNvCxnSpPr/>
              <p:nvPr/>
            </p:nvCxnSpPr>
            <p:spPr>
              <a:xfrm flipV="1">
                <a:off x="793399" y="3242531"/>
                <a:ext cx="0" cy="99928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4A3A4C1-16B2-6B4E-8DEC-AE896897B4B7}"/>
                  </a:ext>
                </a:extLst>
              </p:cNvPr>
              <p:cNvSpPr txBox="1"/>
              <p:nvPr/>
            </p:nvSpPr>
            <p:spPr>
              <a:xfrm rot="16200000">
                <a:off x="343840" y="3603674"/>
                <a:ext cx="55501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CD4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246142" y="3082029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A6D0C4F-278D-1B40-90A5-C2E42244C88C}"/>
                </a:ext>
              </a:extLst>
            </p:cNvPr>
            <p:cNvSpPr txBox="1"/>
            <p:nvPr/>
          </p:nvSpPr>
          <p:spPr>
            <a:xfrm>
              <a:off x="1562189" y="3168801"/>
              <a:ext cx="1569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Gated on CD4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+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 cells</a:t>
              </a:r>
              <a:endPara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665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314794" y="4960186"/>
            <a:ext cx="8735544" cy="166921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Supplementary Figure 3. Analysis of immune cells in lavage specimen on day 6 and day 11 post immunotherapy. A.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Tumor associated macrophages (TAM),  defined as F4/80+ cells per CD45+ CD11b+ cells, were less prevalent in lavage from vvTD-IL36</a:t>
            </a:r>
            <a:r>
              <a:rPr lang="el-GR" sz="11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-treated animals when compared to parental virus-treated animals.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B.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NK cells were classified as CD45+ CD3- NK1.1+ cells and showed no difference in existence in lavage specimen on day 6 post immunotherapy. 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No significant difference in TAM presence was found on day 11 post therapy. 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. NK cells were increased in lavage specimens of vvTD-IL36</a:t>
            </a:r>
            <a:r>
              <a:rPr lang="el-GR" sz="11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-treated animals in comparison to sham and parental virus treated animals. </a:t>
            </a:r>
            <a:r>
              <a:rPr lang="nn-NO" sz="1100" dirty="0">
                <a:latin typeface="Calibri" panose="020F0502020204030204" pitchFamily="34" charset="0"/>
                <a:cs typeface="Calibri" panose="020F0502020204030204" pitchFamily="34" charset="0"/>
              </a:rPr>
              <a:t>* p &lt; 0.05. ** p &lt; 0.01. 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4852"/>
              </p:ext>
            </p:extLst>
          </p:nvPr>
        </p:nvGraphicFramePr>
        <p:xfrm>
          <a:off x="3684800" y="2696026"/>
          <a:ext cx="3189288" cy="183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6" r:id="rId4" imgW="3741450" imgH="2149759" progId="Prism6.Document">
                  <p:embed/>
                </p:oleObj>
              </mc:Choice>
              <mc:Fallback>
                <p:oleObj name="Prism 6" r:id="rId4" imgW="3741450" imgH="2149759" progId="Prism6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84800" y="2696026"/>
                        <a:ext cx="3189288" cy="183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060256"/>
              </p:ext>
            </p:extLst>
          </p:nvPr>
        </p:nvGraphicFramePr>
        <p:xfrm>
          <a:off x="745696" y="2629973"/>
          <a:ext cx="2785844" cy="1831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6" r:id="rId6" imgW="3351063" imgH="2149759" progId="Prism6.Document">
                  <p:embed/>
                </p:oleObj>
              </mc:Choice>
              <mc:Fallback>
                <p:oleObj name="Prism 6" r:id="rId6" imgW="3351063" imgH="2149759" progId="Prism6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45696" y="2629973"/>
                        <a:ext cx="2785844" cy="1831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569" y="393193"/>
            <a:ext cx="2840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33893" y="393193"/>
            <a:ext cx="2792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4162" y="2479932"/>
            <a:ext cx="2776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33893" y="2479932"/>
            <a:ext cx="2904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298083"/>
              </p:ext>
            </p:extLst>
          </p:nvPr>
        </p:nvGraphicFramePr>
        <p:xfrm>
          <a:off x="818797" y="480434"/>
          <a:ext cx="2712743" cy="1999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rism 6" r:id="rId8" imgW="3302084" imgH="2436442" progId="Prism6.Document">
                  <p:embed/>
                </p:oleObj>
              </mc:Choice>
              <mc:Fallback>
                <p:oleObj name="Prism 6" r:id="rId8" imgW="3302084" imgH="2436442" progId="Prism6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8797" y="480434"/>
                        <a:ext cx="2712743" cy="1999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470813"/>
              </p:ext>
            </p:extLst>
          </p:nvPr>
        </p:nvGraphicFramePr>
        <p:xfrm>
          <a:off x="3695901" y="568241"/>
          <a:ext cx="2712743" cy="1934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rism 6" r:id="rId10" imgW="3314329" imgH="2363331" progId="Prism6.Document">
                  <p:embed/>
                </p:oleObj>
              </mc:Choice>
              <mc:Fallback>
                <p:oleObj name="Prism 6" r:id="rId10" imgW="3314329" imgH="2363331" progId="Prism6.Document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95901" y="568241"/>
                        <a:ext cx="2712743" cy="1934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312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053250"/>
              </p:ext>
            </p:extLst>
          </p:nvPr>
        </p:nvGraphicFramePr>
        <p:xfrm>
          <a:off x="368300" y="2979738"/>
          <a:ext cx="4211638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6" r:id="rId3" imgW="5515839" imgH="2518557" progId="Prism6.Document">
                  <p:embed/>
                </p:oleObj>
              </mc:Choice>
              <mc:Fallback>
                <p:oleObj name="Prism 6" r:id="rId3" imgW="5515839" imgH="2518557" progId="Prism6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8300" y="2979738"/>
                        <a:ext cx="4211638" cy="192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386628"/>
              </p:ext>
            </p:extLst>
          </p:nvPr>
        </p:nvGraphicFramePr>
        <p:xfrm>
          <a:off x="4926013" y="2976563"/>
          <a:ext cx="4259262" cy="192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Prism 6" r:id="rId5" imgW="5488468" imgH="2485063" progId="Prism6.Document">
                  <p:embed/>
                </p:oleObj>
              </mc:Choice>
              <mc:Fallback>
                <p:oleObj name="Prism 6" r:id="rId5" imgW="5488468" imgH="2485063" progId="Prism6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26013" y="2976563"/>
                        <a:ext cx="4259262" cy="1928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Content Placeholder 2"/>
          <p:cNvSpPr txBox="1">
            <a:spLocks/>
          </p:cNvSpPr>
          <p:nvPr/>
        </p:nvSpPr>
        <p:spPr>
          <a:xfrm>
            <a:off x="221645" y="5038582"/>
            <a:ext cx="8846155" cy="1667018"/>
          </a:xfrm>
          <a:prstGeom prst="rect">
            <a:avLst/>
          </a:prstGeo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Supplementary Figure 4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vvTD-IL36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 induced MC38-spedific CD8</a:t>
            </a:r>
            <a:r>
              <a:rPr lang="en-US" sz="11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  T cells in the intraperitoneal space vanish </a:t>
            </a:r>
            <a:r>
              <a:rPr lang="en-US" sz="1100" b="1">
                <a:latin typeface="Calibri" panose="020F0502020204030204" pitchFamily="34" charset="0"/>
                <a:cs typeface="Calibri" panose="020F0502020204030204" pitchFamily="34" charset="0"/>
              </a:rPr>
              <a:t>after 11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days post oncolytic </a:t>
            </a:r>
            <a:r>
              <a:rPr lang="en-US" sz="11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virotherapy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 in correspondence with cancer disappearance, while cultivating an enhanced systemic MC38-specific immune response in the spleen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. 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A.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Representative image of IFN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l-GR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ELISPOT of 2x10</a:t>
            </a:r>
            <a:r>
              <a:rPr lang="en-US" sz="11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CD90.2</a:t>
            </a:r>
            <a:r>
              <a:rPr lang="en-US" sz="11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T cells isolated from lavage specimens on day 11 post oncolytic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virotherapy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and co-cultured 1:1 with specific (MC38) and unspecific (medium, ID8,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splenocytes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) target cells and analysis of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ImmunoSpot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™ counted spots.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B.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Representative image of IFN-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l-GR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ELISPOT of 10</a:t>
            </a:r>
            <a:r>
              <a:rPr lang="en-US" sz="11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CD90.2</a:t>
            </a:r>
            <a:r>
              <a:rPr lang="en-US" sz="11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T cells isolated from the spleen on day 11 post oncolytic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virotherapy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and co-cultured 1:1 with specific (MC38) and unspecific (medium, ID8,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splenocytes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) target cells and analysis of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ImmunoSpot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™ counted spots. ** </a:t>
            </a:r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&lt; 0.01. *** </a:t>
            </a:r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&lt; 0.001. **** </a:t>
            </a:r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p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&lt; 0.0001.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1646" y="155948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38526" y="154600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B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297" y="154599"/>
            <a:ext cx="4270179" cy="2687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1479" y="154599"/>
            <a:ext cx="4247839" cy="268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56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B330A2AACB94478B4CC2F39002A861" ma:contentTypeVersion="10" ma:contentTypeDescription="Create a new document." ma:contentTypeScope="" ma:versionID="7dab2ff7f51aeb585c0ecfa90d4a47fe">
  <xsd:schema xmlns:xsd="http://www.w3.org/2001/XMLSchema" xmlns:xs="http://www.w3.org/2001/XMLSchema" xmlns:p="http://schemas.microsoft.com/office/2006/metadata/properties" xmlns:ns3="ba28866e-f5dd-4244-9a9f-5ea6ca469195" targetNamespace="http://schemas.microsoft.com/office/2006/metadata/properties" ma:root="true" ma:fieldsID="b91a245972dcf3cf6954639f1fdabab3" ns3:_="">
    <xsd:import namespace="ba28866e-f5dd-4244-9a9f-5ea6ca46919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28866e-f5dd-4244-9a9f-5ea6ca46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1BCB0D-A125-4ABF-B11D-C93E850146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28866e-f5dd-4244-9a9f-5ea6ca4691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478CB3-DDEC-44C8-8BC0-89794030514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ba28866e-f5dd-4244-9a9f-5ea6ca46919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67AE572-A017-4404-8BA8-E265C4ABDF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8351</TotalTime>
  <Words>693</Words>
  <Application>Microsoft Office PowerPoint</Application>
  <PresentationFormat>On-screen Show (4:3)</PresentationFormat>
  <Paragraphs>48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2_Office Theme</vt:lpstr>
      <vt:lpstr>Prism 6</vt:lpstr>
      <vt:lpstr>PowerPoint Presentation</vt:lpstr>
      <vt:lpstr>Supplementary Figure 2. FACS analysis of immune cells in lavage 6 days post OV therapy . A. lymphocytes based on Forward scatter and side scatter. B. IFN-+CD4+ T cells.  C. CD4+Foxp3+Treg. D. Gr1hiCD11b+ g-MDSCs and Gr1intCD11b+ m-MDSCs. E. CD24- F4/80+ TAMs and CD24+ F4/80- DCs.  GF CD206+ CD11b+ M2-like TAMs. G. CD49b+ NK cells.</vt:lpstr>
      <vt:lpstr>PowerPoint Presentation</vt:lpstr>
      <vt:lpstr>PowerPoint Presentation</vt:lpstr>
    </vt:vector>
  </TitlesOfParts>
  <Company>UPMC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francisl2</dc:creator>
  <cp:lastModifiedBy>Guo, Zong Sheng</cp:lastModifiedBy>
  <cp:revision>369</cp:revision>
  <cp:lastPrinted>2020-02-07T20:16:26Z</cp:lastPrinted>
  <dcterms:created xsi:type="dcterms:W3CDTF">2013-07-24T15:24:47Z</dcterms:created>
  <dcterms:modified xsi:type="dcterms:W3CDTF">2020-05-07T03:44:51Z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0x010100B0B330A2AACB94478B4CC2F39002A861</vt:lpwstr>
  </property>
</Properties>
</file>