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5"/>
  </p:notesMasterIdLst>
  <p:handoutMasterIdLst>
    <p:handoutMasterId r:id="rId6"/>
  </p:handoutMasterIdLst>
  <p:sldIdLst>
    <p:sldId id="602" r:id="rId2"/>
    <p:sldId id="605" r:id="rId3"/>
    <p:sldId id="607" r:id="rId4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安田百合" initials="安田百合" lastIdx="1" clrIdx="0"/>
  <p:cmAuthor id="1" name="MinQing" initials="E" lastIdx="3" clrIdx="1"/>
  <p:cmAuthor id="2" name="PDU" initials="P" lastIdx="1" clrIdx="2"/>
  <p:cmAuthor id="3" name="Min Qing" initials="P" lastIdx="3" clrIdx="3"/>
  <p:cmAuthor id="4" name="孟 新" initials="孟" lastIdx="3" clrIdx="4">
    <p:extLst>
      <p:ext uri="{19B8F6BF-5375-455C-9EA6-DF929625EA0E}">
        <p15:presenceInfo xmlns:p15="http://schemas.microsoft.com/office/powerpoint/2012/main" userId="b425bc513624398a" providerId="Windows Live"/>
      </p:ext>
    </p:extLst>
  </p:cmAuthor>
  <p:cmAuthor id="5" name="Microsoft アカウント" initials="Mア" lastIdx="1" clrIdx="5">
    <p:extLst>
      <p:ext uri="{19B8F6BF-5375-455C-9EA6-DF929625EA0E}">
        <p15:presenceInfo xmlns:p15="http://schemas.microsoft.com/office/powerpoint/2012/main" userId="0529efc3da748ce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64BE78"/>
    <a:srgbClr val="B2D9B2"/>
    <a:srgbClr val="FFB2B2"/>
    <a:srgbClr val="B5B5FF"/>
    <a:srgbClr val="7FBF7F"/>
    <a:srgbClr val="FF7F7F"/>
    <a:srgbClr val="8585FF"/>
    <a:srgbClr val="76DEFE"/>
    <a:srgbClr val="C2A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50" autoAdjust="0"/>
    <p:restoredTop sz="95145" autoAdjust="0"/>
  </p:normalViewPr>
  <p:slideViewPr>
    <p:cSldViewPr>
      <p:cViewPr varScale="1">
        <p:scale>
          <a:sx n="105" d="100"/>
          <a:sy n="105" d="100"/>
        </p:scale>
        <p:origin x="450" y="126"/>
      </p:cViewPr>
      <p:guideLst>
        <p:guide orient="horz" pos="3168"/>
        <p:guide pos="2448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ngx\Desktop\ELANE%20clinical%20paper\&#32479;&#35745;\2018&#24180;&#20043;&#21518;&#32479;&#35745;\&#34880;&#24120;&#35268;\20231222%20Fig2%20G-CSF%20pANC%20&#26032;&#25968;&#25454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5209579614561534E-2"/>
          <c:y val="3.9947178769557785E-2"/>
          <c:w val="0.84569644311702419"/>
          <c:h val="0.75787435625700672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'Fig2C pbANC correlation'!$J$1</c:f>
              <c:strCache>
                <c:ptCount val="1"/>
                <c:pt idx="0">
                  <c:v>bANC </c:v>
                </c:pt>
              </c:strCache>
            </c:strRef>
          </c:tx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'Fig2C pbANC correlation'!$H$2:$H$40</c:f>
              <c:strCache>
                <c:ptCount val="39"/>
                <c:pt idx="0">
                  <c:v>SCN1</c:v>
                </c:pt>
                <c:pt idx="1">
                  <c:v>SCN1</c:v>
                </c:pt>
                <c:pt idx="2">
                  <c:v>SCN1</c:v>
                </c:pt>
                <c:pt idx="3">
                  <c:v>SCN1</c:v>
                </c:pt>
                <c:pt idx="4">
                  <c:v>SCN1</c:v>
                </c:pt>
                <c:pt idx="5">
                  <c:v>SCN1</c:v>
                </c:pt>
                <c:pt idx="6">
                  <c:v>SCN1</c:v>
                </c:pt>
                <c:pt idx="7">
                  <c:v>SCN1</c:v>
                </c:pt>
                <c:pt idx="8">
                  <c:v>SCN1</c:v>
                </c:pt>
                <c:pt idx="9">
                  <c:v>SCN1</c:v>
                </c:pt>
                <c:pt idx="10">
                  <c:v>SCN1</c:v>
                </c:pt>
                <c:pt idx="11">
                  <c:v>SCN1</c:v>
                </c:pt>
                <c:pt idx="12">
                  <c:v>SCN1</c:v>
                </c:pt>
                <c:pt idx="13">
                  <c:v>SCN1</c:v>
                </c:pt>
                <c:pt idx="14">
                  <c:v>SCN1</c:v>
                </c:pt>
                <c:pt idx="15">
                  <c:v>SCN1</c:v>
                </c:pt>
                <c:pt idx="16">
                  <c:v>SCN1</c:v>
                </c:pt>
                <c:pt idx="17">
                  <c:v>SCN1</c:v>
                </c:pt>
                <c:pt idx="18">
                  <c:v>SCN1</c:v>
                </c:pt>
                <c:pt idx="19">
                  <c:v>SCN1</c:v>
                </c:pt>
                <c:pt idx="20">
                  <c:v>SCN1</c:v>
                </c:pt>
                <c:pt idx="21">
                  <c:v>SCN1</c:v>
                </c:pt>
                <c:pt idx="22">
                  <c:v>SCN1</c:v>
                </c:pt>
                <c:pt idx="23">
                  <c:v>SCN1</c:v>
                </c:pt>
                <c:pt idx="24">
                  <c:v>SCN1</c:v>
                </c:pt>
                <c:pt idx="25">
                  <c:v>SCN3</c:v>
                </c:pt>
                <c:pt idx="26">
                  <c:v>SCN3</c:v>
                </c:pt>
                <c:pt idx="27">
                  <c:v>SCN3</c:v>
                </c:pt>
                <c:pt idx="28">
                  <c:v>SCN3</c:v>
                </c:pt>
                <c:pt idx="29">
                  <c:v>CyN</c:v>
                </c:pt>
                <c:pt idx="30">
                  <c:v>CyN</c:v>
                </c:pt>
                <c:pt idx="31">
                  <c:v>WHIM</c:v>
                </c:pt>
                <c:pt idx="32">
                  <c:v>WHIM</c:v>
                </c:pt>
                <c:pt idx="33">
                  <c:v>WHIM</c:v>
                </c:pt>
                <c:pt idx="34">
                  <c:v>WHIM</c:v>
                </c:pt>
                <c:pt idx="35">
                  <c:v>SBDS</c:v>
                </c:pt>
                <c:pt idx="36">
                  <c:v>SBDS</c:v>
                </c:pt>
                <c:pt idx="37">
                  <c:v>SBDS</c:v>
                </c:pt>
                <c:pt idx="38">
                  <c:v>SBDS</c:v>
                </c:pt>
              </c:strCache>
            </c:strRef>
          </c:cat>
          <c:val>
            <c:numRef>
              <c:f>'Fig2C pbANC correlation'!$J$2:$J$40</c:f>
              <c:numCache>
                <c:formatCode>0.00_);[Red]\(0.00\)</c:formatCode>
                <c:ptCount val="39"/>
                <c:pt idx="0">
                  <c:v>0.53</c:v>
                </c:pt>
                <c:pt idx="1">
                  <c:v>2.8799999999999999E-2</c:v>
                </c:pt>
                <c:pt idx="2">
                  <c:v>0.65189999999999992</c:v>
                </c:pt>
                <c:pt idx="3">
                  <c:v>0.32</c:v>
                </c:pt>
                <c:pt idx="4">
                  <c:v>0.33859</c:v>
                </c:pt>
                <c:pt idx="5">
                  <c:v>0.08</c:v>
                </c:pt>
                <c:pt idx="6">
                  <c:v>0.47</c:v>
                </c:pt>
                <c:pt idx="7">
                  <c:v>0.24</c:v>
                </c:pt>
                <c:pt idx="8">
                  <c:v>0.91</c:v>
                </c:pt>
                <c:pt idx="9">
                  <c:v>0.4</c:v>
                </c:pt>
                <c:pt idx="10">
                  <c:v>0.04</c:v>
                </c:pt>
                <c:pt idx="11">
                  <c:v>0.68</c:v>
                </c:pt>
                <c:pt idx="12">
                  <c:v>0.26</c:v>
                </c:pt>
                <c:pt idx="13">
                  <c:v>0.32929999999999998</c:v>
                </c:pt>
                <c:pt idx="14">
                  <c:v>5.45E-2</c:v>
                </c:pt>
                <c:pt idx="15">
                  <c:v>0.4</c:v>
                </c:pt>
                <c:pt idx="16">
                  <c:v>0.18489999999999998</c:v>
                </c:pt>
                <c:pt idx="17">
                  <c:v>0.96040000000000025</c:v>
                </c:pt>
                <c:pt idx="18">
                  <c:v>0.9</c:v>
                </c:pt>
                <c:pt idx="19">
                  <c:v>0.55200000000000005</c:v>
                </c:pt>
                <c:pt idx="20">
                  <c:v>0.42349999999999999</c:v>
                </c:pt>
                <c:pt idx="21">
                  <c:v>0.11</c:v>
                </c:pt>
                <c:pt idx="22">
                  <c:v>0.43309999999999993</c:v>
                </c:pt>
                <c:pt idx="23">
                  <c:v>0.18017999999999998</c:v>
                </c:pt>
                <c:pt idx="24">
                  <c:v>0.08</c:v>
                </c:pt>
                <c:pt idx="25">
                  <c:v>6.0899999999999989E-2</c:v>
                </c:pt>
                <c:pt idx="26">
                  <c:v>0.03</c:v>
                </c:pt>
                <c:pt idx="27">
                  <c:v>0.21830000000000002</c:v>
                </c:pt>
                <c:pt idx="28">
                  <c:v>0.47199999999999998</c:v>
                </c:pt>
                <c:pt idx="29">
                  <c:v>0.45</c:v>
                </c:pt>
                <c:pt idx="30">
                  <c:v>0.45600000000000002</c:v>
                </c:pt>
                <c:pt idx="31">
                  <c:v>0.14639999999999997</c:v>
                </c:pt>
                <c:pt idx="32">
                  <c:v>9.6600000000000005E-2</c:v>
                </c:pt>
                <c:pt idx="33">
                  <c:v>0.32</c:v>
                </c:pt>
                <c:pt idx="34">
                  <c:v>0.92</c:v>
                </c:pt>
                <c:pt idx="35">
                  <c:v>0.41720000000000002</c:v>
                </c:pt>
                <c:pt idx="36">
                  <c:v>0.52</c:v>
                </c:pt>
                <c:pt idx="37">
                  <c:v>0.35844999999999999</c:v>
                </c:pt>
                <c:pt idx="38">
                  <c:v>0.37449999999999994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58A-4A78-ACBA-7BBB8477AF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-1550836368"/>
        <c:axId val="-1550828208"/>
      </c:barChart>
      <c:lineChart>
        <c:grouping val="stacked"/>
        <c:varyColors val="0"/>
        <c:ser>
          <c:idx val="0"/>
          <c:order val="0"/>
          <c:tx>
            <c:strRef>
              <c:f>'Fig2C pbANC correlation'!$I$1</c:f>
              <c:strCache>
                <c:ptCount val="1"/>
                <c:pt idx="0">
                  <c:v>pANC 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'Fig2C pbANC correlation'!$H$2:$H$40</c:f>
              <c:strCache>
                <c:ptCount val="39"/>
                <c:pt idx="0">
                  <c:v>SCN1</c:v>
                </c:pt>
                <c:pt idx="1">
                  <c:v>SCN1</c:v>
                </c:pt>
                <c:pt idx="2">
                  <c:v>SCN1</c:v>
                </c:pt>
                <c:pt idx="3">
                  <c:v>SCN1</c:v>
                </c:pt>
                <c:pt idx="4">
                  <c:v>SCN1</c:v>
                </c:pt>
                <c:pt idx="5">
                  <c:v>SCN1</c:v>
                </c:pt>
                <c:pt idx="6">
                  <c:v>SCN1</c:v>
                </c:pt>
                <c:pt idx="7">
                  <c:v>SCN1</c:v>
                </c:pt>
                <c:pt idx="8">
                  <c:v>SCN1</c:v>
                </c:pt>
                <c:pt idx="9">
                  <c:v>SCN1</c:v>
                </c:pt>
                <c:pt idx="10">
                  <c:v>SCN1</c:v>
                </c:pt>
                <c:pt idx="11">
                  <c:v>SCN1</c:v>
                </c:pt>
                <c:pt idx="12">
                  <c:v>SCN1</c:v>
                </c:pt>
                <c:pt idx="13">
                  <c:v>SCN1</c:v>
                </c:pt>
                <c:pt idx="14">
                  <c:v>SCN1</c:v>
                </c:pt>
                <c:pt idx="15">
                  <c:v>SCN1</c:v>
                </c:pt>
                <c:pt idx="16">
                  <c:v>SCN1</c:v>
                </c:pt>
                <c:pt idx="17">
                  <c:v>SCN1</c:v>
                </c:pt>
                <c:pt idx="18">
                  <c:v>SCN1</c:v>
                </c:pt>
                <c:pt idx="19">
                  <c:v>SCN1</c:v>
                </c:pt>
                <c:pt idx="20">
                  <c:v>SCN1</c:v>
                </c:pt>
                <c:pt idx="21">
                  <c:v>SCN1</c:v>
                </c:pt>
                <c:pt idx="22">
                  <c:v>SCN1</c:v>
                </c:pt>
                <c:pt idx="23">
                  <c:v>SCN1</c:v>
                </c:pt>
                <c:pt idx="24">
                  <c:v>SCN1</c:v>
                </c:pt>
                <c:pt idx="25">
                  <c:v>SCN3</c:v>
                </c:pt>
                <c:pt idx="26">
                  <c:v>SCN3</c:v>
                </c:pt>
                <c:pt idx="27">
                  <c:v>SCN3</c:v>
                </c:pt>
                <c:pt idx="28">
                  <c:v>SCN3</c:v>
                </c:pt>
                <c:pt idx="29">
                  <c:v>CyN</c:v>
                </c:pt>
                <c:pt idx="30">
                  <c:v>CyN</c:v>
                </c:pt>
                <c:pt idx="31">
                  <c:v>WHIM</c:v>
                </c:pt>
                <c:pt idx="32">
                  <c:v>WHIM</c:v>
                </c:pt>
                <c:pt idx="33">
                  <c:v>WHIM</c:v>
                </c:pt>
                <c:pt idx="34">
                  <c:v>WHIM</c:v>
                </c:pt>
                <c:pt idx="35">
                  <c:v>SBDS</c:v>
                </c:pt>
                <c:pt idx="36">
                  <c:v>SBDS</c:v>
                </c:pt>
                <c:pt idx="37">
                  <c:v>SBDS</c:v>
                </c:pt>
                <c:pt idx="38">
                  <c:v>SBDS</c:v>
                </c:pt>
              </c:strCache>
            </c:strRef>
          </c:cat>
          <c:val>
            <c:numRef>
              <c:f>'Fig2C pbANC correlation'!$I$2:$I$40</c:f>
              <c:numCache>
                <c:formatCode>0.00_);[Red]\(0.00\)</c:formatCode>
                <c:ptCount val="39"/>
                <c:pt idx="0">
                  <c:v>2.37</c:v>
                </c:pt>
                <c:pt idx="1">
                  <c:v>0.45</c:v>
                </c:pt>
                <c:pt idx="2">
                  <c:v>2.0099999999999998</c:v>
                </c:pt>
                <c:pt idx="3">
                  <c:v>1.45</c:v>
                </c:pt>
                <c:pt idx="4">
                  <c:v>2.4072600000000004</c:v>
                </c:pt>
                <c:pt idx="5">
                  <c:v>0.3</c:v>
                </c:pt>
                <c:pt idx="6">
                  <c:v>5.01</c:v>
                </c:pt>
                <c:pt idx="7">
                  <c:v>1.3728</c:v>
                </c:pt>
                <c:pt idx="8">
                  <c:v>2.11</c:v>
                </c:pt>
                <c:pt idx="9">
                  <c:v>2.57</c:v>
                </c:pt>
                <c:pt idx="10">
                  <c:v>0.9</c:v>
                </c:pt>
                <c:pt idx="11">
                  <c:v>4.17</c:v>
                </c:pt>
                <c:pt idx="12">
                  <c:v>1.32</c:v>
                </c:pt>
                <c:pt idx="13">
                  <c:v>1.9379999999999997</c:v>
                </c:pt>
                <c:pt idx="14">
                  <c:v>0.98399999999999987</c:v>
                </c:pt>
                <c:pt idx="15">
                  <c:v>2.2400000000000002</c:v>
                </c:pt>
                <c:pt idx="16">
                  <c:v>1.71</c:v>
                </c:pt>
                <c:pt idx="17">
                  <c:v>1.2993999999999999</c:v>
                </c:pt>
                <c:pt idx="18">
                  <c:v>1.07</c:v>
                </c:pt>
                <c:pt idx="19">
                  <c:v>0.92</c:v>
                </c:pt>
                <c:pt idx="20">
                  <c:v>0.54609999999999992</c:v>
                </c:pt>
                <c:pt idx="21">
                  <c:v>3.8111999999999999</c:v>
                </c:pt>
                <c:pt idx="22">
                  <c:v>1.335</c:v>
                </c:pt>
                <c:pt idx="23">
                  <c:v>2.3705999999999996</c:v>
                </c:pt>
                <c:pt idx="24">
                  <c:v>1.49916</c:v>
                </c:pt>
                <c:pt idx="25">
                  <c:v>1.1880000000000002</c:v>
                </c:pt>
                <c:pt idx="26">
                  <c:v>0.51</c:v>
                </c:pt>
                <c:pt idx="27">
                  <c:v>1.68</c:v>
                </c:pt>
                <c:pt idx="28">
                  <c:v>2.1669</c:v>
                </c:pt>
                <c:pt idx="29">
                  <c:v>10.33</c:v>
                </c:pt>
                <c:pt idx="30">
                  <c:v>8.3797999999999995</c:v>
                </c:pt>
                <c:pt idx="31">
                  <c:v>5.2478999999999996</c:v>
                </c:pt>
                <c:pt idx="32">
                  <c:v>7.3935000000000004</c:v>
                </c:pt>
                <c:pt idx="33">
                  <c:v>6.7</c:v>
                </c:pt>
                <c:pt idx="34">
                  <c:v>1.36</c:v>
                </c:pt>
                <c:pt idx="35">
                  <c:v>22.155899999999995</c:v>
                </c:pt>
                <c:pt idx="36">
                  <c:v>3.14</c:v>
                </c:pt>
                <c:pt idx="37">
                  <c:v>1.3209600000000001</c:v>
                </c:pt>
                <c:pt idx="38">
                  <c:v>2.3868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458A-4A78-ACBA-7BBB8477AF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550829840"/>
        <c:axId val="-1550832560"/>
      </c:lineChart>
      <c:catAx>
        <c:axId val="-1550836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-1550828208"/>
        <c:crosses val="autoZero"/>
        <c:auto val="1"/>
        <c:lblAlgn val="ctr"/>
        <c:lblOffset val="100"/>
        <c:noMultiLvlLbl val="0"/>
      </c:catAx>
      <c:valAx>
        <c:axId val="-155082820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zh-CN" sz="1200"/>
                  <a:t>bANC (×10</a:t>
                </a:r>
                <a:r>
                  <a:rPr lang="en-US" altLang="zh-CN" sz="1200" baseline="30000"/>
                  <a:t>9</a:t>
                </a:r>
                <a:r>
                  <a:rPr lang="en-US" altLang="zh-CN" sz="1200"/>
                  <a:t> cells/L)  </a:t>
                </a:r>
                <a:endParaRPr lang="zh-CN" altLang="en-US" sz="12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CN"/>
            </a:p>
          </c:txPr>
        </c:title>
        <c:numFmt formatCode="#,##0.0_);[Red]\(#,##0.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-1550836368"/>
        <c:crosses val="autoZero"/>
        <c:crossBetween val="between"/>
      </c:valAx>
      <c:valAx>
        <c:axId val="-155083256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zh-CN" sz="12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pANC (×10</a:t>
                </a:r>
                <a:r>
                  <a:rPr lang="en-US" altLang="zh-CN" sz="1200" b="0" i="0" u="none" strike="noStrike" kern="1200" baseline="3000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9</a:t>
                </a:r>
                <a:r>
                  <a:rPr lang="en-US" altLang="zh-CN" sz="12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cells/L)  </a:t>
                </a:r>
                <a:endParaRPr lang="zh-CN" altLang="en-US" sz="12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CN"/>
            </a:p>
          </c:txPr>
        </c:title>
        <c:numFmt formatCode="#,##0_);[Red]\(#,##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-1550829840"/>
        <c:crosses val="max"/>
        <c:crossBetween val="between"/>
      </c:valAx>
      <c:catAx>
        <c:axId val="-15508298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155083256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4339473684210539E-2"/>
          <c:y val="2.5141925869900907E-2"/>
          <c:w val="0.28017348547560061"/>
          <c:h val="5.544044939391816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0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CA0DB0AA-94E6-4F7B-A4A7-7BEB52D5A6F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407842DE-5E6B-47C5-98D1-FEA81FAA3EB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0B1674-5429-41A9-9D59-E8F8AB94A9C9}" type="datetimeFigureOut">
              <a:rPr lang="zh-CN" altLang="en-US" smtClean="0"/>
              <a:t>2024/1/27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E1C5AD07-92EB-4E67-86DC-4697A011941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7123930B-6F63-4AC5-B658-7C63F2BAF0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84058-FFCC-484F-B9E1-2BE1A93E9D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30744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0CBFDF-7F29-43D1-9153-DB22D1E940FD}" type="datetimeFigureOut">
              <a:rPr lang="zh-CN" altLang="en-US" smtClean="0"/>
              <a:t>2024/1/27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30A7F-1871-4245-9899-1F5CA6AFE0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5565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FB7D8-26BC-4584-9171-7E2222A6E79B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467C3-1507-408E-91BE-6A7367BD492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572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966E-EF38-4046-BE20-6AC05B9A6C5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467C3-1507-408E-91BE-6A7367BD492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839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243F-5668-4BFE-B595-8FA0D9D13968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467C3-1507-408E-91BE-6A7367BD492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103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4BFB-A5AB-437A-BBCF-ED98BB1DB046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467C3-1507-408E-91BE-6A7367BD492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255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04E93-BD23-4335-B46E-A6D6EBF85D9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467C3-1507-408E-91BE-6A7367BD492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39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5C15-5768-4B98-8E2E-96BD6774BAAD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467C3-1507-408E-91BE-6A7367BD492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385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6ADF4-E7CD-4CDA-B4A1-B214CB8941B7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467C3-1507-408E-91BE-6A7367BD492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985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CCD14-643C-4A65-B982-389E78FCDD97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467C3-1507-408E-91BE-6A7367BD492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585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A04DB-1DF9-4492-8795-C2E8D7C3246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467C3-1507-408E-91BE-6A7367BD492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223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BC75-8F55-4FF8-9612-B6A877EF8031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467C3-1507-408E-91BE-6A7367BD492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001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87B66-A730-49A9-B8E5-FF503AA72D81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467C3-1507-408E-91BE-6A7367BD492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539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046E7-A845-40AE-B3C3-23F085B1CEB0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467C3-1507-408E-91BE-6A7367BD492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460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chart" Target="../charts/char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9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e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0" Type="http://schemas.openxmlformats.org/officeDocument/2006/relationships/image" Target="../media/image8.emf"/><Relationship Id="rId4" Type="http://schemas.openxmlformats.org/officeDocument/2006/relationships/image" Target="../media/image5.emf"/><Relationship Id="rId9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xmlns="" id="{12BE518A-F292-FB03-32EC-1D38392ABF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1525826"/>
              </p:ext>
            </p:extLst>
          </p:nvPr>
        </p:nvGraphicFramePr>
        <p:xfrm>
          <a:off x="506177" y="1102191"/>
          <a:ext cx="2047875" cy="200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Prism 8" r:id="rId3" imgW="3725887" imgH="3649651" progId="Prism8.Document">
                  <p:embed/>
                </p:oleObj>
              </mc:Choice>
              <mc:Fallback>
                <p:oleObj name="Prism 8" r:id="rId3" imgW="3725887" imgH="3649651" progId="Prism8.Document">
                  <p:embed/>
                  <p:pic>
                    <p:nvPicPr>
                      <p:cNvPr id="7" name="对象 6">
                        <a:extLst>
                          <a:ext uri="{FF2B5EF4-FFF2-40B4-BE49-F238E27FC236}">
                            <a16:creationId xmlns:a16="http://schemas.microsoft.com/office/drawing/2014/main" xmlns="" id="{12BE518A-F292-FB03-32EC-1D38392ABF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6177" y="1102191"/>
                        <a:ext cx="2047875" cy="200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xmlns="" id="{FECBE149-84F6-D24F-DA33-6A7AD0B2FD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004543"/>
              </p:ext>
            </p:extLst>
          </p:nvPr>
        </p:nvGraphicFramePr>
        <p:xfrm>
          <a:off x="441814" y="3362585"/>
          <a:ext cx="6044065" cy="36828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Prism 8" r:id="rId5" imgW="7555081" imgH="4603549" progId="Prism8.Document">
                  <p:embed/>
                </p:oleObj>
              </mc:Choice>
              <mc:Fallback>
                <p:oleObj name="Prism 8" r:id="rId5" imgW="7555081" imgH="4603549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1814" y="3362585"/>
                        <a:ext cx="6044065" cy="36828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文本框 30">
            <a:extLst>
              <a:ext uri="{FF2B5EF4-FFF2-40B4-BE49-F238E27FC236}">
                <a16:creationId xmlns:a16="http://schemas.microsoft.com/office/drawing/2014/main" xmlns="" id="{EEF7DE62-8488-AABC-D1BD-153F1A4B93CB}"/>
              </a:ext>
            </a:extLst>
          </p:cNvPr>
          <p:cNvSpPr txBox="1"/>
          <p:nvPr/>
        </p:nvSpPr>
        <p:spPr>
          <a:xfrm>
            <a:off x="69776" y="3335848"/>
            <a:ext cx="2091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Pathogen species</a:t>
            </a:r>
            <a:endParaRPr lang="zh-CN" altLang="en-US" sz="12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" name="正方形/長方形 22">
            <a:extLst>
              <a:ext uri="{FF2B5EF4-FFF2-40B4-BE49-F238E27FC236}">
                <a16:creationId xmlns:a16="http://schemas.microsoft.com/office/drawing/2014/main" xmlns="" id="{B60EEA4B-CEBA-395E-8547-EED6A3121323}"/>
              </a:ext>
            </a:extLst>
          </p:cNvPr>
          <p:cNvSpPr/>
          <p:nvPr/>
        </p:nvSpPr>
        <p:spPr>
          <a:xfrm>
            <a:off x="69776" y="46945"/>
            <a:ext cx="20746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Figures</a:t>
            </a:r>
            <a:endParaRPr lang="en-US" altLang="ja-JP" sz="1400" b="1" i="0" dirty="0">
              <a:solidFill>
                <a:srgbClr val="333333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0">
            <a:extLst>
              <a:ext uri="{FF2B5EF4-FFF2-40B4-BE49-F238E27FC236}">
                <a16:creationId xmlns:a16="http://schemas.microsoft.com/office/drawing/2014/main" xmlns="" id="{0D1C7A74-CA8A-281D-004E-6D51F3FD94A4}"/>
              </a:ext>
            </a:extLst>
          </p:cNvPr>
          <p:cNvSpPr/>
          <p:nvPr/>
        </p:nvSpPr>
        <p:spPr>
          <a:xfrm>
            <a:off x="212212" y="528700"/>
            <a:ext cx="1289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Figure S</a:t>
            </a:r>
            <a:r>
              <a:rPr lang="en-US" altLang="zh-CN" sz="1400" b="1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1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164C4EB-CB68-E002-18AA-19FB998BCF6F}"/>
              </a:ext>
            </a:extLst>
          </p:cNvPr>
          <p:cNvSpPr txBox="1"/>
          <p:nvPr/>
        </p:nvSpPr>
        <p:spPr>
          <a:xfrm>
            <a:off x="266298" y="1049015"/>
            <a:ext cx="559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276DB6C9-4ADF-EF21-36A3-19AC2D42A755}"/>
              </a:ext>
            </a:extLst>
          </p:cNvPr>
          <p:cNvSpPr txBox="1"/>
          <p:nvPr/>
        </p:nvSpPr>
        <p:spPr>
          <a:xfrm>
            <a:off x="266298" y="3000779"/>
            <a:ext cx="559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20235769-DD34-1FC3-DCAA-6244A477B4E1}"/>
              </a:ext>
            </a:extLst>
          </p:cNvPr>
          <p:cNvSpPr txBox="1"/>
          <p:nvPr/>
        </p:nvSpPr>
        <p:spPr>
          <a:xfrm>
            <a:off x="596327" y="7090380"/>
            <a:ext cx="607642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S1. Ages of onset, diagnosis, and infected pathogen species in each patient group.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) Age at onset and age at diagnosis for each patient group, with</a:t>
            </a:r>
            <a:r>
              <a:rPr lang="zh-CN" altLang="en-US" sz="1200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b</a:t>
            </a:r>
            <a:r>
              <a:rPr lang="en-US" altLang="zh-CN" sz="12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ars representing median ± interquartile range. (</a:t>
            </a:r>
            <a:r>
              <a:rPr lang="en-US" altLang="zh-CN" sz="12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B</a:t>
            </a:r>
            <a:r>
              <a:rPr lang="en-US" altLang="zh-CN" sz="12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) </a:t>
            </a:r>
            <a:r>
              <a:rPr lang="en-US" altLang="zh-CN" sz="1200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Family tree map of patients with inherited variants. M, mutant.</a:t>
            </a:r>
            <a:r>
              <a:rPr lang="zh-CN" altLang="en-US" sz="1200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W, wild type. NA, not available</a:t>
            </a:r>
            <a:r>
              <a:rPr lang="en-US" altLang="zh-CN" sz="12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. (</a:t>
            </a:r>
            <a:r>
              <a:rPr lang="en-US" altLang="zh-CN" sz="1200" b="1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C</a:t>
            </a:r>
            <a:r>
              <a:rPr lang="en-US" altLang="zh-CN" sz="12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) </a:t>
            </a:r>
            <a:r>
              <a:rPr lang="en-US" altLang="zh-CN" sz="1200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P</a:t>
            </a:r>
            <a:r>
              <a:rPr lang="en-US" altLang="zh-CN" sz="12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athogen species </a:t>
            </a:r>
            <a:r>
              <a:rPr lang="en-US" altLang="zh-CN" sz="1200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identified in each patient during hospitalization, determined </a:t>
            </a:r>
            <a:r>
              <a:rPr lang="en-US" altLang="zh-CN" sz="12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by laboratory pathogen </a:t>
            </a:r>
            <a:r>
              <a:rPr lang="en-US" altLang="zh-CN" sz="1200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culture, </a:t>
            </a:r>
            <a:r>
              <a:rPr lang="en-US" altLang="zh-CN" sz="12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GM experiments, and sequencing methods.</a:t>
            </a:r>
            <a:endParaRPr lang="zh-CN" altLang="zh-CN" sz="1200" kern="100" dirty="0">
              <a:effectLst/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3" name="文本框 30">
            <a:extLst>
              <a:ext uri="{FF2B5EF4-FFF2-40B4-BE49-F238E27FC236}">
                <a16:creationId xmlns:a16="http://schemas.microsoft.com/office/drawing/2014/main" xmlns="" id="{EEF7DE62-8488-AABC-D1BD-153F1A4B93CB}"/>
              </a:ext>
            </a:extLst>
          </p:cNvPr>
          <p:cNvSpPr txBox="1"/>
          <p:nvPr/>
        </p:nvSpPr>
        <p:spPr>
          <a:xfrm>
            <a:off x="3166120" y="3204029"/>
            <a:ext cx="2091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Patient groups</a:t>
            </a:r>
            <a:endParaRPr lang="zh-CN" altLang="en-US" sz="12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0C9673C8-78BF-B134-12B1-B08DE32C6D7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9285" t="18977" r="8534" b="66824"/>
          <a:stretch/>
        </p:blipFill>
        <p:spPr>
          <a:xfrm>
            <a:off x="6430453" y="4810138"/>
            <a:ext cx="288244" cy="485586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894856F0-05EF-7682-FD72-9D1D56FB2936}"/>
              </a:ext>
            </a:extLst>
          </p:cNvPr>
          <p:cNvSpPr txBox="1"/>
          <p:nvPr/>
        </p:nvSpPr>
        <p:spPr>
          <a:xfrm>
            <a:off x="6622504" y="4829145"/>
            <a:ext cx="631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>
                <a:latin typeface="Arial" panose="020B0604020202020204" pitchFamily="34" charset="0"/>
                <a:cs typeface="Arial" panose="020B0604020202020204" pitchFamily="34" charset="0"/>
              </a:rPr>
              <a:t>Positive</a:t>
            </a:r>
          </a:p>
          <a:p>
            <a:r>
              <a:rPr lang="en-US" altLang="zh-CN" sz="1000">
                <a:latin typeface="Arial" panose="020B0604020202020204" pitchFamily="34" charset="0"/>
                <a:cs typeface="Arial" panose="020B0604020202020204" pitchFamily="34" charset="0"/>
              </a:rPr>
              <a:t>Negtive</a:t>
            </a:r>
            <a:endParaRPr lang="zh-CN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" name="文本框 316">
            <a:extLst>
              <a:ext uri="{FF2B5EF4-FFF2-40B4-BE49-F238E27FC236}">
                <a16:creationId xmlns:a16="http://schemas.microsoft.com/office/drawing/2014/main" xmlns="" id="{D0296926-8D6B-6C79-F9D2-D53D8CFE635A}"/>
              </a:ext>
            </a:extLst>
          </p:cNvPr>
          <p:cNvSpPr txBox="1"/>
          <p:nvPr/>
        </p:nvSpPr>
        <p:spPr>
          <a:xfrm>
            <a:off x="2494885" y="1049015"/>
            <a:ext cx="559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A9E05A1C-0370-3437-49C2-34167CE3BFC4}"/>
              </a:ext>
            </a:extLst>
          </p:cNvPr>
          <p:cNvCxnSpPr>
            <a:cxnSpLocks/>
          </p:cNvCxnSpPr>
          <p:nvPr/>
        </p:nvCxnSpPr>
        <p:spPr>
          <a:xfrm>
            <a:off x="4389976" y="1906732"/>
            <a:ext cx="1263492" cy="53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F5559453-E72E-B674-1A17-C83F42203A1B}"/>
              </a:ext>
            </a:extLst>
          </p:cNvPr>
          <p:cNvCxnSpPr>
            <a:cxnSpLocks/>
          </p:cNvCxnSpPr>
          <p:nvPr/>
        </p:nvCxnSpPr>
        <p:spPr>
          <a:xfrm>
            <a:off x="5404024" y="1911645"/>
            <a:ext cx="1" cy="1440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AF4F8A39-C66E-58C7-7DDB-34695404877C}"/>
              </a:ext>
            </a:extLst>
          </p:cNvPr>
          <p:cNvSpPr/>
          <p:nvPr/>
        </p:nvSpPr>
        <p:spPr>
          <a:xfrm>
            <a:off x="5325982" y="2049420"/>
            <a:ext cx="180000" cy="17910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xmlns="" id="{022F33EF-6E37-0E0E-6E2C-12DF872E3EBF}"/>
              </a:ext>
            </a:extLst>
          </p:cNvPr>
          <p:cNvSpPr/>
          <p:nvPr/>
        </p:nvSpPr>
        <p:spPr>
          <a:xfrm>
            <a:off x="5073119" y="2049420"/>
            <a:ext cx="180000" cy="17910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1F3EE35C-2959-87B1-088A-3FDC8D5EF38E}"/>
              </a:ext>
            </a:extLst>
          </p:cNvPr>
          <p:cNvCxnSpPr>
            <a:cxnSpLocks/>
          </p:cNvCxnSpPr>
          <p:nvPr/>
        </p:nvCxnSpPr>
        <p:spPr>
          <a:xfrm>
            <a:off x="5151796" y="1911276"/>
            <a:ext cx="1" cy="1440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D0061002-8BBD-4B6B-28E5-594F2928EBDB}"/>
              </a:ext>
            </a:extLst>
          </p:cNvPr>
          <p:cNvCxnSpPr>
            <a:cxnSpLocks/>
          </p:cNvCxnSpPr>
          <p:nvPr/>
        </p:nvCxnSpPr>
        <p:spPr>
          <a:xfrm>
            <a:off x="4899568" y="1907478"/>
            <a:ext cx="1" cy="1440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1922E3EC-8CA5-E1B9-0A8B-52AB2267760F}"/>
              </a:ext>
            </a:extLst>
          </p:cNvPr>
          <p:cNvCxnSpPr>
            <a:cxnSpLocks/>
          </p:cNvCxnSpPr>
          <p:nvPr/>
        </p:nvCxnSpPr>
        <p:spPr>
          <a:xfrm>
            <a:off x="4647340" y="1907478"/>
            <a:ext cx="1" cy="1440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A409494E-7BC4-2B4D-02A9-2254BBD4C2A3}"/>
              </a:ext>
            </a:extLst>
          </p:cNvPr>
          <p:cNvSpPr/>
          <p:nvPr/>
        </p:nvSpPr>
        <p:spPr>
          <a:xfrm>
            <a:off x="4567392" y="2049420"/>
            <a:ext cx="180000" cy="17910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37EB57F4-5645-1954-D952-342A1F509106}"/>
              </a:ext>
            </a:extLst>
          </p:cNvPr>
          <p:cNvCxnSpPr>
            <a:cxnSpLocks/>
          </p:cNvCxnSpPr>
          <p:nvPr/>
        </p:nvCxnSpPr>
        <p:spPr>
          <a:xfrm>
            <a:off x="4395112" y="1904460"/>
            <a:ext cx="1" cy="1440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4B201827-97CB-6EF2-5967-A077A0E1B862}"/>
              </a:ext>
            </a:extLst>
          </p:cNvPr>
          <p:cNvSpPr/>
          <p:nvPr/>
        </p:nvSpPr>
        <p:spPr>
          <a:xfrm>
            <a:off x="4314529" y="2049420"/>
            <a:ext cx="180000" cy="17910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xmlns="" id="{83986072-48D5-1B44-E18F-8636893B7FBC}"/>
              </a:ext>
            </a:extLst>
          </p:cNvPr>
          <p:cNvCxnSpPr>
            <a:cxnSpLocks/>
          </p:cNvCxnSpPr>
          <p:nvPr/>
        </p:nvCxnSpPr>
        <p:spPr>
          <a:xfrm>
            <a:off x="5656251" y="1904460"/>
            <a:ext cx="246" cy="1440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4FC935DF-9EA5-7B4A-7E7A-32FF63E2B60A}"/>
              </a:ext>
            </a:extLst>
          </p:cNvPr>
          <p:cNvSpPr/>
          <p:nvPr/>
        </p:nvSpPr>
        <p:spPr>
          <a:xfrm>
            <a:off x="5576107" y="2049420"/>
            <a:ext cx="180000" cy="17910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>
            <a:extLst>
              <a:ext uri="{FF2B5EF4-FFF2-40B4-BE49-F238E27FC236}">
                <a16:creationId xmlns:a16="http://schemas.microsoft.com/office/drawing/2014/main" xmlns="" id="{F4BE6896-737C-315E-8D2E-6B3263FAC62D}"/>
              </a:ext>
            </a:extLst>
          </p:cNvPr>
          <p:cNvSpPr/>
          <p:nvPr/>
        </p:nvSpPr>
        <p:spPr>
          <a:xfrm>
            <a:off x="4820256" y="2049420"/>
            <a:ext cx="180000" cy="18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30">
            <a:extLst>
              <a:ext uri="{FF2B5EF4-FFF2-40B4-BE49-F238E27FC236}">
                <a16:creationId xmlns:a16="http://schemas.microsoft.com/office/drawing/2014/main" xmlns="" id="{394188C2-C66A-3496-6460-4643DB9414F0}"/>
              </a:ext>
            </a:extLst>
          </p:cNvPr>
          <p:cNvSpPr txBox="1"/>
          <p:nvPr/>
        </p:nvSpPr>
        <p:spPr>
          <a:xfrm>
            <a:off x="3957522" y="1113145"/>
            <a:ext cx="2091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Family 2</a:t>
            </a:r>
          </a:p>
          <a:p>
            <a:pPr algn="ctr"/>
            <a:r>
              <a:rPr lang="en-US" altLang="zh-CN" sz="1200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(P19/P20)</a:t>
            </a:r>
            <a:endParaRPr lang="zh-CN" altLang="en-US" sz="12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6" name="文本框 30">
            <a:extLst>
              <a:ext uri="{FF2B5EF4-FFF2-40B4-BE49-F238E27FC236}">
                <a16:creationId xmlns:a16="http://schemas.microsoft.com/office/drawing/2014/main" xmlns="" id="{ECDED2A9-C134-76D7-5E26-E4036D0ED9DE}"/>
              </a:ext>
            </a:extLst>
          </p:cNvPr>
          <p:cNvSpPr txBox="1"/>
          <p:nvPr/>
        </p:nvSpPr>
        <p:spPr>
          <a:xfrm>
            <a:off x="2726249" y="1134986"/>
            <a:ext cx="2091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Family 1</a:t>
            </a:r>
          </a:p>
          <a:p>
            <a:pPr algn="ctr"/>
            <a:r>
              <a:rPr lang="en-US" altLang="zh-CN" sz="1200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(P7)</a:t>
            </a:r>
            <a:endParaRPr lang="zh-CN" altLang="en-US" sz="12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7" name="文本框 30">
            <a:extLst>
              <a:ext uri="{FF2B5EF4-FFF2-40B4-BE49-F238E27FC236}">
                <a16:creationId xmlns:a16="http://schemas.microsoft.com/office/drawing/2014/main" xmlns="" id="{0E0BA92F-142B-B9B0-B1D2-904716789199}"/>
              </a:ext>
            </a:extLst>
          </p:cNvPr>
          <p:cNvSpPr txBox="1"/>
          <p:nvPr/>
        </p:nvSpPr>
        <p:spPr>
          <a:xfrm>
            <a:off x="5188795" y="1124367"/>
            <a:ext cx="2091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Family 3</a:t>
            </a:r>
          </a:p>
          <a:p>
            <a:pPr algn="ctr"/>
            <a:r>
              <a:rPr lang="en-US" altLang="zh-CN" sz="1200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(P26)</a:t>
            </a:r>
            <a:endParaRPr lang="zh-CN" altLang="en-US" sz="1200" b="1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305" name="直接连接符 304">
            <a:extLst>
              <a:ext uri="{FF2B5EF4-FFF2-40B4-BE49-F238E27FC236}">
                <a16:creationId xmlns:a16="http://schemas.microsoft.com/office/drawing/2014/main" xmlns="" id="{14C600AC-22F9-558E-E5AA-84D24254603B}"/>
              </a:ext>
            </a:extLst>
          </p:cNvPr>
          <p:cNvCxnSpPr>
            <a:cxnSpLocks/>
          </p:cNvCxnSpPr>
          <p:nvPr/>
        </p:nvCxnSpPr>
        <p:spPr>
          <a:xfrm>
            <a:off x="3764335" y="1671134"/>
            <a:ext cx="0" cy="3960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0" name="文本框 49">
            <a:extLst>
              <a:ext uri="{FF2B5EF4-FFF2-40B4-BE49-F238E27FC236}">
                <a16:creationId xmlns:a16="http://schemas.microsoft.com/office/drawing/2014/main" xmlns="" id="{6B6AAEE5-A389-3722-419F-681628DAF88C}"/>
              </a:ext>
            </a:extLst>
          </p:cNvPr>
          <p:cNvSpPr txBox="1"/>
          <p:nvPr/>
        </p:nvSpPr>
        <p:spPr>
          <a:xfrm>
            <a:off x="4080467" y="2905544"/>
            <a:ext cx="5206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>
                <a:latin typeface="Arial" panose="020B0604020202020204" pitchFamily="34" charset="0"/>
                <a:cs typeface="Arial" panose="020B0604020202020204" pitchFamily="34" charset="0"/>
              </a:rPr>
              <a:t>Death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xmlns="" id="{B9B4FDC0-ECC0-6FBE-6C29-AD4E86EB3F87}"/>
              </a:ext>
            </a:extLst>
          </p:cNvPr>
          <p:cNvSpPr txBox="1"/>
          <p:nvPr/>
        </p:nvSpPr>
        <p:spPr>
          <a:xfrm>
            <a:off x="4879170" y="2660684"/>
            <a:ext cx="9176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>
                <a:latin typeface="Arial" panose="020B0604020202020204" pitchFamily="34" charset="0"/>
                <a:cs typeface="Arial" panose="020B0604020202020204" pitchFamily="34" charset="0"/>
              </a:rPr>
              <a:t>Neutropenia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xmlns="" id="{2688C992-CD77-46C0-A807-18EC619BBAC6}"/>
              </a:ext>
            </a:extLst>
          </p:cNvPr>
          <p:cNvSpPr txBox="1"/>
          <p:nvPr/>
        </p:nvSpPr>
        <p:spPr>
          <a:xfrm>
            <a:off x="4080467" y="2660684"/>
            <a:ext cx="6948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>
                <a:latin typeface="Arial" panose="020B0604020202020204" pitchFamily="34" charset="0"/>
                <a:cs typeface="Arial" panose="020B0604020202020204" pitchFamily="34" charset="0"/>
              </a:rPr>
              <a:t>Proband 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直接箭头连接符 52">
            <a:extLst>
              <a:ext uri="{FF2B5EF4-FFF2-40B4-BE49-F238E27FC236}">
                <a16:creationId xmlns:a16="http://schemas.microsoft.com/office/drawing/2014/main" xmlns="" id="{28D326DC-09EA-77CA-FA28-6C90A728E844}"/>
              </a:ext>
            </a:extLst>
          </p:cNvPr>
          <p:cNvCxnSpPr>
            <a:cxnSpLocks/>
          </p:cNvCxnSpPr>
          <p:nvPr/>
        </p:nvCxnSpPr>
        <p:spPr>
          <a:xfrm flipH="1" flipV="1">
            <a:off x="3984982" y="2712459"/>
            <a:ext cx="0" cy="12600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11" name="文本框 30">
            <a:extLst>
              <a:ext uri="{FF2B5EF4-FFF2-40B4-BE49-F238E27FC236}">
                <a16:creationId xmlns:a16="http://schemas.microsoft.com/office/drawing/2014/main" xmlns="" id="{2FA81689-E25C-933C-C4AF-FBB5EE755FFD}"/>
              </a:ext>
            </a:extLst>
          </p:cNvPr>
          <p:cNvSpPr txBox="1"/>
          <p:nvPr/>
        </p:nvSpPr>
        <p:spPr>
          <a:xfrm>
            <a:off x="2482044" y="1316025"/>
            <a:ext cx="12252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Generation</a:t>
            </a:r>
          </a:p>
        </p:txBody>
      </p:sp>
      <p:sp>
        <p:nvSpPr>
          <p:cNvPr id="312" name="文本框 30">
            <a:extLst>
              <a:ext uri="{FF2B5EF4-FFF2-40B4-BE49-F238E27FC236}">
                <a16:creationId xmlns:a16="http://schemas.microsoft.com/office/drawing/2014/main" xmlns="" id="{434AD86D-EA6B-63C9-B4A2-CD68F5EDDC3A}"/>
              </a:ext>
            </a:extLst>
          </p:cNvPr>
          <p:cNvSpPr txBox="1"/>
          <p:nvPr/>
        </p:nvSpPr>
        <p:spPr>
          <a:xfrm>
            <a:off x="2944089" y="1517919"/>
            <a:ext cx="4887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Ⅰ</a:t>
            </a:r>
          </a:p>
        </p:txBody>
      </p:sp>
      <p:sp>
        <p:nvSpPr>
          <p:cNvPr id="313" name="文本框 30">
            <a:extLst>
              <a:ext uri="{FF2B5EF4-FFF2-40B4-BE49-F238E27FC236}">
                <a16:creationId xmlns:a16="http://schemas.microsoft.com/office/drawing/2014/main" xmlns="" id="{BB8865B3-2F6B-8B56-F64C-0C3C658B938F}"/>
              </a:ext>
            </a:extLst>
          </p:cNvPr>
          <p:cNvSpPr txBox="1"/>
          <p:nvPr/>
        </p:nvSpPr>
        <p:spPr>
          <a:xfrm>
            <a:off x="2944089" y="2004864"/>
            <a:ext cx="4887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Ⅱ</a:t>
            </a:r>
          </a:p>
        </p:txBody>
      </p:sp>
      <p:sp>
        <p:nvSpPr>
          <p:cNvPr id="42" name="椭圆 41">
            <a:extLst>
              <a:ext uri="{FF2B5EF4-FFF2-40B4-BE49-F238E27FC236}">
                <a16:creationId xmlns:a16="http://schemas.microsoft.com/office/drawing/2014/main" xmlns="" id="{E3359F48-BAA9-C46A-84C2-B1CBB399B1FD}"/>
              </a:ext>
            </a:extLst>
          </p:cNvPr>
          <p:cNvSpPr/>
          <p:nvPr/>
        </p:nvSpPr>
        <p:spPr>
          <a:xfrm>
            <a:off x="3673522" y="2049181"/>
            <a:ext cx="180000" cy="17910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文本框 194">
            <a:extLst>
              <a:ext uri="{FF2B5EF4-FFF2-40B4-BE49-F238E27FC236}">
                <a16:creationId xmlns:a16="http://schemas.microsoft.com/office/drawing/2014/main" xmlns="" id="{21BEC678-FB25-F840-EF7E-EFF44B2ECB36}"/>
              </a:ext>
            </a:extLst>
          </p:cNvPr>
          <p:cNvSpPr txBox="1"/>
          <p:nvPr/>
        </p:nvSpPr>
        <p:spPr>
          <a:xfrm>
            <a:off x="3388164" y="1738044"/>
            <a:ext cx="4087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>
                <a:latin typeface="Arial" panose="020B0604020202020204" pitchFamily="34" charset="0"/>
                <a:cs typeface="Arial" panose="020B0604020202020204" pitchFamily="34" charset="0"/>
              </a:rPr>
              <a:t>M/W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" name="文本框 295">
            <a:extLst>
              <a:ext uri="{FF2B5EF4-FFF2-40B4-BE49-F238E27FC236}">
                <a16:creationId xmlns:a16="http://schemas.microsoft.com/office/drawing/2014/main" xmlns="" id="{63831EF2-E62E-33A1-A03E-18A640B87B05}"/>
              </a:ext>
            </a:extLst>
          </p:cNvPr>
          <p:cNvSpPr txBox="1"/>
          <p:nvPr/>
        </p:nvSpPr>
        <p:spPr>
          <a:xfrm>
            <a:off x="4879170" y="2897850"/>
            <a:ext cx="15731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Unknown neutrophil count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矩形 225">
            <a:extLst>
              <a:ext uri="{FF2B5EF4-FFF2-40B4-BE49-F238E27FC236}">
                <a16:creationId xmlns:a16="http://schemas.microsoft.com/office/drawing/2014/main" xmlns="" id="{4F3CE6F7-BF5F-5D08-7D98-478ECB5A92BA}"/>
              </a:ext>
            </a:extLst>
          </p:cNvPr>
          <p:cNvSpPr/>
          <p:nvPr/>
        </p:nvSpPr>
        <p:spPr>
          <a:xfrm>
            <a:off x="3496606" y="1585703"/>
            <a:ext cx="180000" cy="180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7" name="椭圆 226">
            <a:extLst>
              <a:ext uri="{FF2B5EF4-FFF2-40B4-BE49-F238E27FC236}">
                <a16:creationId xmlns:a16="http://schemas.microsoft.com/office/drawing/2014/main" xmlns="" id="{3964DF9D-B6A1-A6B8-D3B1-19ABBA09EF1B}"/>
              </a:ext>
            </a:extLst>
          </p:cNvPr>
          <p:cNvSpPr/>
          <p:nvPr/>
        </p:nvSpPr>
        <p:spPr>
          <a:xfrm>
            <a:off x="3862417" y="1585703"/>
            <a:ext cx="180000" cy="18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8" name="直接连接符 227">
            <a:extLst>
              <a:ext uri="{FF2B5EF4-FFF2-40B4-BE49-F238E27FC236}">
                <a16:creationId xmlns:a16="http://schemas.microsoft.com/office/drawing/2014/main" xmlns="" id="{CE67205D-E3D3-5D80-6934-CC7C35CDF498}"/>
              </a:ext>
            </a:extLst>
          </p:cNvPr>
          <p:cNvCxnSpPr>
            <a:cxnSpLocks/>
            <a:stCxn id="226" idx="3"/>
            <a:endCxn id="227" idx="2"/>
          </p:cNvCxnSpPr>
          <p:nvPr/>
        </p:nvCxnSpPr>
        <p:spPr>
          <a:xfrm>
            <a:off x="3676606" y="1675703"/>
            <a:ext cx="185811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2" name="文本框 231">
            <a:extLst>
              <a:ext uri="{FF2B5EF4-FFF2-40B4-BE49-F238E27FC236}">
                <a16:creationId xmlns:a16="http://schemas.microsoft.com/office/drawing/2014/main" xmlns="" id="{2C767AC1-5206-45F2-ECD0-84559025674A}"/>
              </a:ext>
            </a:extLst>
          </p:cNvPr>
          <p:cNvSpPr txBox="1"/>
          <p:nvPr/>
        </p:nvSpPr>
        <p:spPr>
          <a:xfrm>
            <a:off x="4996696" y="2442719"/>
            <a:ext cx="12657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p.V197fs*15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3" name="文本框 232">
            <a:extLst>
              <a:ext uri="{FF2B5EF4-FFF2-40B4-BE49-F238E27FC236}">
                <a16:creationId xmlns:a16="http://schemas.microsoft.com/office/drawing/2014/main" xmlns="" id="{0667957B-31CF-ACE2-ABFC-F2DD28AD7AED}"/>
              </a:ext>
            </a:extLst>
          </p:cNvPr>
          <p:cNvSpPr txBox="1"/>
          <p:nvPr/>
        </p:nvSpPr>
        <p:spPr>
          <a:xfrm>
            <a:off x="3480603" y="2442719"/>
            <a:ext cx="11256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p.C55Y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文本框 233">
            <a:extLst>
              <a:ext uri="{FF2B5EF4-FFF2-40B4-BE49-F238E27FC236}">
                <a16:creationId xmlns:a16="http://schemas.microsoft.com/office/drawing/2014/main" xmlns="" id="{6EF26419-1B6F-9CDD-2DB3-C6875E8E3646}"/>
              </a:ext>
            </a:extLst>
          </p:cNvPr>
          <p:cNvSpPr txBox="1"/>
          <p:nvPr/>
        </p:nvSpPr>
        <p:spPr>
          <a:xfrm>
            <a:off x="6004950" y="2442719"/>
            <a:ext cx="11576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p.C208R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文本框 234">
            <a:extLst>
              <a:ext uri="{FF2B5EF4-FFF2-40B4-BE49-F238E27FC236}">
                <a16:creationId xmlns:a16="http://schemas.microsoft.com/office/drawing/2014/main" xmlns="" id="{D470F40C-106C-46CE-041B-C5606620411D}"/>
              </a:ext>
            </a:extLst>
          </p:cNvPr>
          <p:cNvSpPr txBox="1"/>
          <p:nvPr/>
        </p:nvSpPr>
        <p:spPr>
          <a:xfrm>
            <a:off x="3781730" y="1738044"/>
            <a:ext cx="47096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>
                <a:latin typeface="Arial" panose="020B0604020202020204" pitchFamily="34" charset="0"/>
                <a:cs typeface="Arial" panose="020B0604020202020204" pitchFamily="34" charset="0"/>
              </a:rPr>
              <a:t>W/W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文本框 235">
            <a:extLst>
              <a:ext uri="{FF2B5EF4-FFF2-40B4-BE49-F238E27FC236}">
                <a16:creationId xmlns:a16="http://schemas.microsoft.com/office/drawing/2014/main" xmlns="" id="{6E02B693-D5C9-A5E6-BEEA-9BFF343752AF}"/>
              </a:ext>
            </a:extLst>
          </p:cNvPr>
          <p:cNvSpPr txBox="1"/>
          <p:nvPr/>
        </p:nvSpPr>
        <p:spPr>
          <a:xfrm>
            <a:off x="3591746" y="2208903"/>
            <a:ext cx="42948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 dirty="0">
                <a:latin typeface="Arial" panose="020B0604020202020204" pitchFamily="34" charset="0"/>
                <a:cs typeface="Arial" panose="020B0604020202020204" pitchFamily="34" charset="0"/>
              </a:rPr>
              <a:t>M/W</a:t>
            </a:r>
            <a:endParaRPr lang="zh-CN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9" name="直接连接符 258">
            <a:extLst>
              <a:ext uri="{FF2B5EF4-FFF2-40B4-BE49-F238E27FC236}">
                <a16:creationId xmlns:a16="http://schemas.microsoft.com/office/drawing/2014/main" xmlns="" id="{B2CFC897-01F4-4829-E5B2-907829DBB319}"/>
              </a:ext>
            </a:extLst>
          </p:cNvPr>
          <p:cNvCxnSpPr>
            <a:cxnSpLocks/>
          </p:cNvCxnSpPr>
          <p:nvPr/>
        </p:nvCxnSpPr>
        <p:spPr>
          <a:xfrm>
            <a:off x="5028980" y="1678801"/>
            <a:ext cx="246" cy="2340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1" name="文本框 260">
            <a:extLst>
              <a:ext uri="{FF2B5EF4-FFF2-40B4-BE49-F238E27FC236}">
                <a16:creationId xmlns:a16="http://schemas.microsoft.com/office/drawing/2014/main" xmlns="" id="{F30C49F0-451E-8ED1-10B8-2C322A7AA0D0}"/>
              </a:ext>
            </a:extLst>
          </p:cNvPr>
          <p:cNvSpPr txBox="1"/>
          <p:nvPr/>
        </p:nvSpPr>
        <p:spPr>
          <a:xfrm>
            <a:off x="4663108" y="1738044"/>
            <a:ext cx="42948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>
                <a:latin typeface="Arial" panose="020B0604020202020204" pitchFamily="34" charset="0"/>
                <a:cs typeface="Arial" panose="020B0604020202020204" pitchFamily="34" charset="0"/>
              </a:rPr>
              <a:t>M/W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2" name="矩形 261">
            <a:extLst>
              <a:ext uri="{FF2B5EF4-FFF2-40B4-BE49-F238E27FC236}">
                <a16:creationId xmlns:a16="http://schemas.microsoft.com/office/drawing/2014/main" xmlns="" id="{B65B5A2A-8CCF-DA2A-1446-38575853CB3B}"/>
              </a:ext>
            </a:extLst>
          </p:cNvPr>
          <p:cNvSpPr/>
          <p:nvPr/>
        </p:nvSpPr>
        <p:spPr>
          <a:xfrm>
            <a:off x="4754877" y="1585703"/>
            <a:ext cx="180000" cy="18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3" name="椭圆 262">
            <a:extLst>
              <a:ext uri="{FF2B5EF4-FFF2-40B4-BE49-F238E27FC236}">
                <a16:creationId xmlns:a16="http://schemas.microsoft.com/office/drawing/2014/main" xmlns="" id="{41BB041D-0A70-6F53-2A7B-1635C584D8B4}"/>
              </a:ext>
            </a:extLst>
          </p:cNvPr>
          <p:cNvSpPr/>
          <p:nvPr/>
        </p:nvSpPr>
        <p:spPr>
          <a:xfrm>
            <a:off x="5120688" y="1585703"/>
            <a:ext cx="180000" cy="18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4" name="直接连接符 263">
            <a:extLst>
              <a:ext uri="{FF2B5EF4-FFF2-40B4-BE49-F238E27FC236}">
                <a16:creationId xmlns:a16="http://schemas.microsoft.com/office/drawing/2014/main" xmlns="" id="{58527BAB-2F5E-159D-6E5C-A1AC20887E70}"/>
              </a:ext>
            </a:extLst>
          </p:cNvPr>
          <p:cNvCxnSpPr>
            <a:cxnSpLocks/>
          </p:cNvCxnSpPr>
          <p:nvPr/>
        </p:nvCxnSpPr>
        <p:spPr>
          <a:xfrm>
            <a:off x="4934877" y="1679125"/>
            <a:ext cx="185811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5" name="文本框 264">
            <a:extLst>
              <a:ext uri="{FF2B5EF4-FFF2-40B4-BE49-F238E27FC236}">
                <a16:creationId xmlns:a16="http://schemas.microsoft.com/office/drawing/2014/main" xmlns="" id="{BABB0DDE-F8CC-7F90-D2B5-E642B46A08B1}"/>
              </a:ext>
            </a:extLst>
          </p:cNvPr>
          <p:cNvSpPr txBox="1"/>
          <p:nvPr/>
        </p:nvSpPr>
        <p:spPr>
          <a:xfrm>
            <a:off x="5024139" y="1738044"/>
            <a:ext cx="47096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>
                <a:latin typeface="Arial" panose="020B0604020202020204" pitchFamily="34" charset="0"/>
                <a:cs typeface="Arial" panose="020B0604020202020204" pitchFamily="34" charset="0"/>
              </a:rPr>
              <a:t>W/W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0" name="直接连接符 269">
            <a:extLst>
              <a:ext uri="{FF2B5EF4-FFF2-40B4-BE49-F238E27FC236}">
                <a16:creationId xmlns:a16="http://schemas.microsoft.com/office/drawing/2014/main" xmlns="" id="{5F1915FD-3D6D-DAE1-CD41-00E14C008E32}"/>
              </a:ext>
            </a:extLst>
          </p:cNvPr>
          <p:cNvCxnSpPr>
            <a:cxnSpLocks/>
            <a:stCxn id="30" idx="7"/>
            <a:endCxn id="30" idx="3"/>
          </p:cNvCxnSpPr>
          <p:nvPr/>
        </p:nvCxnSpPr>
        <p:spPr>
          <a:xfrm flipH="1">
            <a:off x="4340889" y="2075649"/>
            <a:ext cx="127280" cy="12664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9" name="直接连接符 278">
            <a:extLst>
              <a:ext uri="{FF2B5EF4-FFF2-40B4-BE49-F238E27FC236}">
                <a16:creationId xmlns:a16="http://schemas.microsoft.com/office/drawing/2014/main" xmlns="" id="{CF6C19D9-E3CD-62B3-B0C7-3C788D594886}"/>
              </a:ext>
            </a:extLst>
          </p:cNvPr>
          <p:cNvCxnSpPr>
            <a:cxnSpLocks/>
          </p:cNvCxnSpPr>
          <p:nvPr/>
        </p:nvCxnSpPr>
        <p:spPr>
          <a:xfrm flipH="1">
            <a:off x="5323244" y="2050998"/>
            <a:ext cx="180000" cy="1800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3" name="文本框 282">
            <a:extLst>
              <a:ext uri="{FF2B5EF4-FFF2-40B4-BE49-F238E27FC236}">
                <a16:creationId xmlns:a16="http://schemas.microsoft.com/office/drawing/2014/main" xmlns="" id="{3B307A8C-D853-ADA1-7D7B-89D2619CE61B}"/>
              </a:ext>
            </a:extLst>
          </p:cNvPr>
          <p:cNvSpPr txBox="1"/>
          <p:nvPr/>
        </p:nvSpPr>
        <p:spPr>
          <a:xfrm>
            <a:off x="4252691" y="2208903"/>
            <a:ext cx="432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4" name="文本框 283">
            <a:extLst>
              <a:ext uri="{FF2B5EF4-FFF2-40B4-BE49-F238E27FC236}">
                <a16:creationId xmlns:a16="http://schemas.microsoft.com/office/drawing/2014/main" xmlns="" id="{17B94750-E097-DA28-F6AB-A09265B067CE}"/>
              </a:ext>
            </a:extLst>
          </p:cNvPr>
          <p:cNvSpPr txBox="1"/>
          <p:nvPr/>
        </p:nvSpPr>
        <p:spPr>
          <a:xfrm>
            <a:off x="4504878" y="2208903"/>
            <a:ext cx="432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5" name="文本框 284">
            <a:extLst>
              <a:ext uri="{FF2B5EF4-FFF2-40B4-BE49-F238E27FC236}">
                <a16:creationId xmlns:a16="http://schemas.microsoft.com/office/drawing/2014/main" xmlns="" id="{844181E9-1155-FFF1-5A6C-8E3E3868181F}"/>
              </a:ext>
            </a:extLst>
          </p:cNvPr>
          <p:cNvSpPr txBox="1"/>
          <p:nvPr/>
        </p:nvSpPr>
        <p:spPr>
          <a:xfrm>
            <a:off x="4757065" y="2208903"/>
            <a:ext cx="432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7" name="文本框 286">
            <a:extLst>
              <a:ext uri="{FF2B5EF4-FFF2-40B4-BE49-F238E27FC236}">
                <a16:creationId xmlns:a16="http://schemas.microsoft.com/office/drawing/2014/main" xmlns="" id="{00E16347-F363-FB75-C05D-726A0CA58CCD}"/>
              </a:ext>
            </a:extLst>
          </p:cNvPr>
          <p:cNvSpPr txBox="1"/>
          <p:nvPr/>
        </p:nvSpPr>
        <p:spPr>
          <a:xfrm>
            <a:off x="4966419" y="2208903"/>
            <a:ext cx="42948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>
                <a:latin typeface="Arial" panose="020B0604020202020204" pitchFamily="34" charset="0"/>
                <a:cs typeface="Arial" panose="020B0604020202020204" pitchFamily="34" charset="0"/>
              </a:rPr>
              <a:t>M/W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" name="文本框 287">
            <a:extLst>
              <a:ext uri="{FF2B5EF4-FFF2-40B4-BE49-F238E27FC236}">
                <a16:creationId xmlns:a16="http://schemas.microsoft.com/office/drawing/2014/main" xmlns="" id="{5BB883DC-7B9D-3468-B4E9-151475D9F060}"/>
              </a:ext>
            </a:extLst>
          </p:cNvPr>
          <p:cNvSpPr txBox="1"/>
          <p:nvPr/>
        </p:nvSpPr>
        <p:spPr>
          <a:xfrm>
            <a:off x="5267771" y="2208903"/>
            <a:ext cx="432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9" name="文本框 288">
            <a:extLst>
              <a:ext uri="{FF2B5EF4-FFF2-40B4-BE49-F238E27FC236}">
                <a16:creationId xmlns:a16="http://schemas.microsoft.com/office/drawing/2014/main" xmlns="" id="{FE156F9B-EF03-D592-7723-FB6BFEF18F1C}"/>
              </a:ext>
            </a:extLst>
          </p:cNvPr>
          <p:cNvSpPr txBox="1"/>
          <p:nvPr/>
        </p:nvSpPr>
        <p:spPr>
          <a:xfrm>
            <a:off x="5490623" y="2208903"/>
            <a:ext cx="432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>
                <a:latin typeface="Arial" panose="020B0604020202020204" pitchFamily="34" charset="0"/>
                <a:cs typeface="Arial" panose="020B0604020202020204" pitchFamily="34" charset="0"/>
              </a:rPr>
              <a:t>M/W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1" name="椭圆 300">
            <a:extLst>
              <a:ext uri="{FF2B5EF4-FFF2-40B4-BE49-F238E27FC236}">
                <a16:creationId xmlns:a16="http://schemas.microsoft.com/office/drawing/2014/main" xmlns="" id="{7006F6C8-C6F5-B795-65ED-F700905DE893}"/>
              </a:ext>
            </a:extLst>
          </p:cNvPr>
          <p:cNvSpPr/>
          <p:nvPr/>
        </p:nvSpPr>
        <p:spPr>
          <a:xfrm>
            <a:off x="6327687" y="2049420"/>
            <a:ext cx="180000" cy="17910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2" name="文本框 301">
            <a:extLst>
              <a:ext uri="{FF2B5EF4-FFF2-40B4-BE49-F238E27FC236}">
                <a16:creationId xmlns:a16="http://schemas.microsoft.com/office/drawing/2014/main" xmlns="" id="{AA3D7F5A-FB28-2191-080C-817111F68CC7}"/>
              </a:ext>
            </a:extLst>
          </p:cNvPr>
          <p:cNvSpPr txBox="1"/>
          <p:nvPr/>
        </p:nvSpPr>
        <p:spPr>
          <a:xfrm>
            <a:off x="5909435" y="1738044"/>
            <a:ext cx="4087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 dirty="0">
                <a:latin typeface="Arial" panose="020B0604020202020204" pitchFamily="34" charset="0"/>
                <a:cs typeface="Arial" panose="020B0604020202020204" pitchFamily="34" charset="0"/>
              </a:rPr>
              <a:t>M/W</a:t>
            </a:r>
            <a:endParaRPr lang="zh-CN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3" name="矩形 302">
            <a:extLst>
              <a:ext uri="{FF2B5EF4-FFF2-40B4-BE49-F238E27FC236}">
                <a16:creationId xmlns:a16="http://schemas.microsoft.com/office/drawing/2014/main" xmlns="" id="{7E48FB8B-135C-4661-02FF-199A398705DC}"/>
              </a:ext>
            </a:extLst>
          </p:cNvPr>
          <p:cNvSpPr/>
          <p:nvPr/>
        </p:nvSpPr>
        <p:spPr>
          <a:xfrm>
            <a:off x="6012315" y="1594841"/>
            <a:ext cx="180000" cy="18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4" name="椭圆 303">
            <a:extLst>
              <a:ext uri="{FF2B5EF4-FFF2-40B4-BE49-F238E27FC236}">
                <a16:creationId xmlns:a16="http://schemas.microsoft.com/office/drawing/2014/main" xmlns="" id="{91980F1A-9408-24EF-1A58-00E42FE8181B}"/>
              </a:ext>
            </a:extLst>
          </p:cNvPr>
          <p:cNvSpPr/>
          <p:nvPr/>
        </p:nvSpPr>
        <p:spPr>
          <a:xfrm>
            <a:off x="6378126" y="1594841"/>
            <a:ext cx="180000" cy="18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6" name="直接连接符 305">
            <a:extLst>
              <a:ext uri="{FF2B5EF4-FFF2-40B4-BE49-F238E27FC236}">
                <a16:creationId xmlns:a16="http://schemas.microsoft.com/office/drawing/2014/main" xmlns="" id="{ABA6384C-3037-F442-1A86-12A06BA79579}"/>
              </a:ext>
            </a:extLst>
          </p:cNvPr>
          <p:cNvCxnSpPr>
            <a:cxnSpLocks/>
            <a:stCxn id="303" idx="3"/>
            <a:endCxn id="304" idx="2"/>
          </p:cNvCxnSpPr>
          <p:nvPr/>
        </p:nvCxnSpPr>
        <p:spPr>
          <a:xfrm>
            <a:off x="6192315" y="1684841"/>
            <a:ext cx="185811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7" name="文本框 306">
            <a:extLst>
              <a:ext uri="{FF2B5EF4-FFF2-40B4-BE49-F238E27FC236}">
                <a16:creationId xmlns:a16="http://schemas.microsoft.com/office/drawing/2014/main" xmlns="" id="{3214091B-951B-0D21-F76D-980833F698F5}"/>
              </a:ext>
            </a:extLst>
          </p:cNvPr>
          <p:cNvSpPr txBox="1"/>
          <p:nvPr/>
        </p:nvSpPr>
        <p:spPr>
          <a:xfrm>
            <a:off x="6243266" y="2208903"/>
            <a:ext cx="42948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>
                <a:latin typeface="Arial" panose="020B0604020202020204" pitchFamily="34" charset="0"/>
                <a:cs typeface="Arial" panose="020B0604020202020204" pitchFamily="34" charset="0"/>
              </a:rPr>
              <a:t>M/W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9" name="直接连接符 308">
            <a:extLst>
              <a:ext uri="{FF2B5EF4-FFF2-40B4-BE49-F238E27FC236}">
                <a16:creationId xmlns:a16="http://schemas.microsoft.com/office/drawing/2014/main" xmlns="" id="{B4B52643-36A2-83CC-0842-0D2FCE3FF0B3}"/>
              </a:ext>
            </a:extLst>
          </p:cNvPr>
          <p:cNvCxnSpPr>
            <a:cxnSpLocks/>
          </p:cNvCxnSpPr>
          <p:nvPr/>
        </p:nvCxnSpPr>
        <p:spPr>
          <a:xfrm>
            <a:off x="6409760" y="1904460"/>
            <a:ext cx="1" cy="1440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0" name="直接连接符 309">
            <a:extLst>
              <a:ext uri="{FF2B5EF4-FFF2-40B4-BE49-F238E27FC236}">
                <a16:creationId xmlns:a16="http://schemas.microsoft.com/office/drawing/2014/main" xmlns="" id="{6E69731B-C05A-71C4-BC39-E48D54CD6CF1}"/>
              </a:ext>
            </a:extLst>
          </p:cNvPr>
          <p:cNvCxnSpPr>
            <a:cxnSpLocks/>
          </p:cNvCxnSpPr>
          <p:nvPr/>
        </p:nvCxnSpPr>
        <p:spPr>
          <a:xfrm>
            <a:off x="6161172" y="1900888"/>
            <a:ext cx="1" cy="1440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5" name="矩形 314">
            <a:extLst>
              <a:ext uri="{FF2B5EF4-FFF2-40B4-BE49-F238E27FC236}">
                <a16:creationId xmlns:a16="http://schemas.microsoft.com/office/drawing/2014/main" xmlns="" id="{C96B33FD-38AB-26E8-2ED5-76ABB4F20181}"/>
              </a:ext>
            </a:extLst>
          </p:cNvPr>
          <p:cNvSpPr/>
          <p:nvPr/>
        </p:nvSpPr>
        <p:spPr>
          <a:xfrm>
            <a:off x="6071391" y="2049420"/>
            <a:ext cx="180000" cy="17910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6" name="文本框 315">
            <a:extLst>
              <a:ext uri="{FF2B5EF4-FFF2-40B4-BE49-F238E27FC236}">
                <a16:creationId xmlns:a16="http://schemas.microsoft.com/office/drawing/2014/main" xmlns="" id="{8F9284E3-9FF2-67B6-CB01-FCD56E5E19F3}"/>
              </a:ext>
            </a:extLst>
          </p:cNvPr>
          <p:cNvSpPr txBox="1"/>
          <p:nvPr/>
        </p:nvSpPr>
        <p:spPr>
          <a:xfrm>
            <a:off x="6012316" y="2208903"/>
            <a:ext cx="432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8" name="文本框 317">
            <a:extLst>
              <a:ext uri="{FF2B5EF4-FFF2-40B4-BE49-F238E27FC236}">
                <a16:creationId xmlns:a16="http://schemas.microsoft.com/office/drawing/2014/main" xmlns="" id="{D56424EB-2755-FE3A-D285-76444A85BBE2}"/>
              </a:ext>
            </a:extLst>
          </p:cNvPr>
          <p:cNvSpPr txBox="1"/>
          <p:nvPr/>
        </p:nvSpPr>
        <p:spPr>
          <a:xfrm>
            <a:off x="6277710" y="1738044"/>
            <a:ext cx="47096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>
                <a:latin typeface="Arial" panose="020B0604020202020204" pitchFamily="34" charset="0"/>
                <a:cs typeface="Arial" panose="020B0604020202020204" pitchFamily="34" charset="0"/>
              </a:rPr>
              <a:t>W/W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0" name="直接连接符 319">
            <a:extLst>
              <a:ext uri="{FF2B5EF4-FFF2-40B4-BE49-F238E27FC236}">
                <a16:creationId xmlns:a16="http://schemas.microsoft.com/office/drawing/2014/main" xmlns="" id="{3848D8FC-50D9-D894-B25C-73847F227611}"/>
              </a:ext>
            </a:extLst>
          </p:cNvPr>
          <p:cNvCxnSpPr>
            <a:cxnSpLocks/>
          </p:cNvCxnSpPr>
          <p:nvPr/>
        </p:nvCxnSpPr>
        <p:spPr>
          <a:xfrm>
            <a:off x="6162900" y="1906732"/>
            <a:ext cx="25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3" name="直接连接符 322">
            <a:extLst>
              <a:ext uri="{FF2B5EF4-FFF2-40B4-BE49-F238E27FC236}">
                <a16:creationId xmlns:a16="http://schemas.microsoft.com/office/drawing/2014/main" xmlns="" id="{C4F1817D-21FB-7181-4CC9-70F6C1E7256D}"/>
              </a:ext>
            </a:extLst>
          </p:cNvPr>
          <p:cNvCxnSpPr>
            <a:cxnSpLocks/>
          </p:cNvCxnSpPr>
          <p:nvPr/>
        </p:nvCxnSpPr>
        <p:spPr>
          <a:xfrm>
            <a:off x="6292183" y="1675703"/>
            <a:ext cx="246" cy="2340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5" name="椭圆 324">
            <a:extLst>
              <a:ext uri="{FF2B5EF4-FFF2-40B4-BE49-F238E27FC236}">
                <a16:creationId xmlns:a16="http://schemas.microsoft.com/office/drawing/2014/main" xmlns="" id="{9FF787F1-BDA1-876E-02AC-059644B4F21C}"/>
              </a:ext>
            </a:extLst>
          </p:cNvPr>
          <p:cNvSpPr/>
          <p:nvPr/>
        </p:nvSpPr>
        <p:spPr>
          <a:xfrm>
            <a:off x="4697891" y="2686547"/>
            <a:ext cx="180000" cy="17910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grpSp>
        <p:nvGrpSpPr>
          <p:cNvPr id="332" name="组合 331">
            <a:extLst>
              <a:ext uri="{FF2B5EF4-FFF2-40B4-BE49-F238E27FC236}">
                <a16:creationId xmlns:a16="http://schemas.microsoft.com/office/drawing/2014/main" xmlns="" id="{7B109276-A657-E8BF-5CD6-8A30D81FAAF3}"/>
              </a:ext>
            </a:extLst>
          </p:cNvPr>
          <p:cNvGrpSpPr/>
          <p:nvPr/>
        </p:nvGrpSpPr>
        <p:grpSpPr>
          <a:xfrm>
            <a:off x="3892651" y="2923713"/>
            <a:ext cx="180000" cy="179106"/>
            <a:chOff x="3793869" y="2651091"/>
            <a:chExt cx="180000" cy="179106"/>
          </a:xfrm>
        </p:grpSpPr>
        <p:sp>
          <p:nvSpPr>
            <p:cNvPr id="326" name="椭圆 325">
              <a:extLst>
                <a:ext uri="{FF2B5EF4-FFF2-40B4-BE49-F238E27FC236}">
                  <a16:creationId xmlns:a16="http://schemas.microsoft.com/office/drawing/2014/main" xmlns="" id="{C801928B-6B88-1F86-A598-7ED44E84811C}"/>
                </a:ext>
              </a:extLst>
            </p:cNvPr>
            <p:cNvSpPr/>
            <p:nvPr/>
          </p:nvSpPr>
          <p:spPr>
            <a:xfrm>
              <a:off x="3793869" y="2651091"/>
              <a:ext cx="180000" cy="179106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800"/>
            </a:p>
          </p:txBody>
        </p:sp>
        <p:cxnSp>
          <p:nvCxnSpPr>
            <p:cNvPr id="327" name="直接连接符 326">
              <a:extLst>
                <a:ext uri="{FF2B5EF4-FFF2-40B4-BE49-F238E27FC236}">
                  <a16:creationId xmlns:a16="http://schemas.microsoft.com/office/drawing/2014/main" xmlns="" id="{91D023EB-8551-A461-0A4A-5F625213A63B}"/>
                </a:ext>
              </a:extLst>
            </p:cNvPr>
            <p:cNvCxnSpPr>
              <a:cxnSpLocks/>
              <a:stCxn id="326" idx="7"/>
              <a:endCxn id="326" idx="3"/>
            </p:cNvCxnSpPr>
            <p:nvPr/>
          </p:nvCxnSpPr>
          <p:spPr>
            <a:xfrm flipH="1">
              <a:off x="3820229" y="2677320"/>
              <a:ext cx="127280" cy="126648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28" name="椭圆 327">
            <a:extLst>
              <a:ext uri="{FF2B5EF4-FFF2-40B4-BE49-F238E27FC236}">
                <a16:creationId xmlns:a16="http://schemas.microsoft.com/office/drawing/2014/main" xmlns="" id="{4ED199D7-D672-7735-8E6F-E88DEA22F084}"/>
              </a:ext>
            </a:extLst>
          </p:cNvPr>
          <p:cNvSpPr/>
          <p:nvPr/>
        </p:nvSpPr>
        <p:spPr>
          <a:xfrm>
            <a:off x="4697891" y="2923713"/>
            <a:ext cx="180000" cy="17910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cxnSp>
        <p:nvCxnSpPr>
          <p:cNvPr id="338" name="直接箭头连接符 337">
            <a:extLst>
              <a:ext uri="{FF2B5EF4-FFF2-40B4-BE49-F238E27FC236}">
                <a16:creationId xmlns:a16="http://schemas.microsoft.com/office/drawing/2014/main" xmlns="" id="{73C3F86F-EC7F-24B2-CC1D-193439AFA13F}"/>
              </a:ext>
            </a:extLst>
          </p:cNvPr>
          <p:cNvCxnSpPr>
            <a:cxnSpLocks/>
          </p:cNvCxnSpPr>
          <p:nvPr/>
        </p:nvCxnSpPr>
        <p:spPr>
          <a:xfrm flipH="1" flipV="1">
            <a:off x="3768091" y="2364904"/>
            <a:ext cx="0" cy="12600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9" name="直接箭头连接符 338">
            <a:extLst>
              <a:ext uri="{FF2B5EF4-FFF2-40B4-BE49-F238E27FC236}">
                <a16:creationId xmlns:a16="http://schemas.microsoft.com/office/drawing/2014/main" xmlns="" id="{65746A7F-2D57-E764-EC60-1EB13222A40B}"/>
              </a:ext>
            </a:extLst>
          </p:cNvPr>
          <p:cNvCxnSpPr>
            <a:cxnSpLocks/>
          </p:cNvCxnSpPr>
          <p:nvPr/>
        </p:nvCxnSpPr>
        <p:spPr>
          <a:xfrm flipH="1" flipV="1">
            <a:off x="5260307" y="2364904"/>
            <a:ext cx="72000" cy="12600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0" name="直接箭头连接符 339">
            <a:extLst>
              <a:ext uri="{FF2B5EF4-FFF2-40B4-BE49-F238E27FC236}">
                <a16:creationId xmlns:a16="http://schemas.microsoft.com/office/drawing/2014/main" xmlns="" id="{D0379A2B-FB31-FD3F-ACA4-0C8EF5D5D164}"/>
              </a:ext>
            </a:extLst>
          </p:cNvPr>
          <p:cNvCxnSpPr>
            <a:cxnSpLocks/>
          </p:cNvCxnSpPr>
          <p:nvPr/>
        </p:nvCxnSpPr>
        <p:spPr>
          <a:xfrm flipV="1">
            <a:off x="5512839" y="2364904"/>
            <a:ext cx="72000" cy="12600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1" name="直接箭头连接符 340">
            <a:extLst>
              <a:ext uri="{FF2B5EF4-FFF2-40B4-BE49-F238E27FC236}">
                <a16:creationId xmlns:a16="http://schemas.microsoft.com/office/drawing/2014/main" xmlns="" id="{F144BA8A-41E9-7CBA-CE01-7E46F5721D5D}"/>
              </a:ext>
            </a:extLst>
          </p:cNvPr>
          <p:cNvCxnSpPr>
            <a:cxnSpLocks/>
          </p:cNvCxnSpPr>
          <p:nvPr/>
        </p:nvCxnSpPr>
        <p:spPr>
          <a:xfrm flipH="1" flipV="1">
            <a:off x="6412931" y="2364904"/>
            <a:ext cx="0" cy="12600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414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xmlns="" id="{5A25F16E-1F0A-E675-1538-AAF8BE60C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258" y="9322649"/>
            <a:ext cx="413790" cy="535517"/>
          </a:xfrm>
        </p:spPr>
        <p:txBody>
          <a:bodyPr/>
          <a:lstStyle/>
          <a:p>
            <a:fld id="{1D3467C3-1507-408E-91BE-6A7367BD492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69776" y="46945"/>
            <a:ext cx="20746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Figures</a:t>
            </a:r>
            <a:endParaRPr lang="en-US" altLang="ja-JP" sz="1400" b="1" i="0" dirty="0">
              <a:solidFill>
                <a:srgbClr val="333333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0E920A6-929D-2B61-2575-A3E987270031}"/>
              </a:ext>
            </a:extLst>
          </p:cNvPr>
          <p:cNvSpPr txBox="1"/>
          <p:nvPr/>
        </p:nvSpPr>
        <p:spPr>
          <a:xfrm>
            <a:off x="298502" y="2832956"/>
            <a:ext cx="559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矩形 20">
            <a:extLst>
              <a:ext uri="{FF2B5EF4-FFF2-40B4-BE49-F238E27FC236}">
                <a16:creationId xmlns:a16="http://schemas.microsoft.com/office/drawing/2014/main" xmlns="" id="{35039484-CCBB-1408-23D6-1D09DE432DD1}"/>
              </a:ext>
            </a:extLst>
          </p:cNvPr>
          <p:cNvSpPr/>
          <p:nvPr/>
        </p:nvSpPr>
        <p:spPr>
          <a:xfrm>
            <a:off x="212212" y="528700"/>
            <a:ext cx="1289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Figure S2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DBECFE46-FDB8-07F6-944B-2069D5976C6B}"/>
              </a:ext>
            </a:extLst>
          </p:cNvPr>
          <p:cNvSpPr txBox="1"/>
          <p:nvPr/>
        </p:nvSpPr>
        <p:spPr>
          <a:xfrm>
            <a:off x="298502" y="977007"/>
            <a:ext cx="559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600EB5D3-1BE0-FF74-DB6C-BD4CBEEF7721}"/>
              </a:ext>
            </a:extLst>
          </p:cNvPr>
          <p:cNvSpPr txBox="1"/>
          <p:nvPr/>
        </p:nvSpPr>
        <p:spPr>
          <a:xfrm>
            <a:off x="846450" y="5333196"/>
            <a:ext cx="590845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S2. R</a:t>
            </a:r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elationship 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between baseline ANC and peak ANC.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zh-CN" sz="12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Statistical analysis of the correlation between the proportion of baseline ANC (</a:t>
            </a:r>
            <a:r>
              <a:rPr lang="en-US" altLang="zh-CN" sz="1200" kern="100" dirty="0" err="1"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bANC</a:t>
            </a:r>
            <a:r>
              <a:rPr lang="en-US" altLang="zh-CN" sz="12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) and peak ANC (</a:t>
            </a:r>
            <a:r>
              <a:rPr lang="en-US" altLang="zh-CN" sz="1200" kern="100" dirty="0" err="1"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pANC</a:t>
            </a:r>
            <a:r>
              <a:rPr lang="en-US" altLang="zh-CN" sz="12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), using the Spearman correlation test.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) Detailed analysis of the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bANC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pANC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individual patients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who received G-CSF treatment.</a:t>
            </a:r>
            <a:endParaRPr lang="zh-CN" altLang="zh-CN" sz="1200" kern="100" dirty="0">
              <a:effectLst/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graphicFrame>
        <p:nvGraphicFramePr>
          <p:cNvPr id="9" name="对象 8">
            <a:extLst>
              <a:ext uri="{FF2B5EF4-FFF2-40B4-BE49-F238E27FC236}">
                <a16:creationId xmlns:a16="http://schemas.microsoft.com/office/drawing/2014/main" xmlns="" id="{C7FEEA32-DF20-BF56-12AC-9DBB8FF13A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6756474"/>
              </p:ext>
            </p:extLst>
          </p:nvPr>
        </p:nvGraphicFramePr>
        <p:xfrm>
          <a:off x="643459" y="1151193"/>
          <a:ext cx="2306637" cy="148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Prism 8" r:id="rId3" imgW="4199587" imgH="2697192" progId="Prism8.Document">
                  <p:embed/>
                </p:oleObj>
              </mc:Choice>
              <mc:Fallback>
                <p:oleObj name="Prism 8" r:id="rId3" imgW="4199587" imgH="2697192" progId="Prism8.Document">
                  <p:embed/>
                  <p:pic>
                    <p:nvPicPr>
                      <p:cNvPr id="7" name="对象 6">
                        <a:extLst>
                          <a:ext uri="{FF2B5EF4-FFF2-40B4-BE49-F238E27FC236}">
                            <a16:creationId xmlns:a16="http://schemas.microsoft.com/office/drawing/2014/main" xmlns="" id="{890A46C5-4B8E-AC15-2552-4EB85989EB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3459" y="1151193"/>
                        <a:ext cx="2306637" cy="1482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图表 9">
            <a:extLst>
              <a:ext uri="{FF2B5EF4-FFF2-40B4-BE49-F238E27FC236}">
                <a16:creationId xmlns:a16="http://schemas.microsoft.com/office/drawing/2014/main" xmlns="" id="{E3569A3C-1A82-0559-1892-4536AECCBB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0403889"/>
              </p:ext>
            </p:extLst>
          </p:nvPr>
        </p:nvGraphicFramePr>
        <p:xfrm>
          <a:off x="373224" y="2971191"/>
          <a:ext cx="6837460" cy="2223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B925ABAC-2A03-766A-D5D1-AD9930F5CC1F}"/>
              </a:ext>
            </a:extLst>
          </p:cNvPr>
          <p:cNvSpPr txBox="1"/>
          <p:nvPr/>
        </p:nvSpPr>
        <p:spPr>
          <a:xfrm rot="16200000">
            <a:off x="-60905" y="1666516"/>
            <a:ext cx="1544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1000" b="0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zh-CN"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pANC (×10</a:t>
            </a:r>
            <a:r>
              <a:rPr lang="en-US" altLang="zh-CN" sz="1200" b="0" i="0" u="none" strike="noStrike" kern="1200" baseline="3000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altLang="zh-CN"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cells/L)  </a:t>
            </a:r>
            <a:endParaRPr lang="zh-CN" altLang="en-US" sz="12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46E46AEC-7398-3BD7-77F3-FFD2E45FE484}"/>
              </a:ext>
            </a:extLst>
          </p:cNvPr>
          <p:cNvSpPr txBox="1"/>
          <p:nvPr/>
        </p:nvSpPr>
        <p:spPr>
          <a:xfrm>
            <a:off x="1005839" y="2527340"/>
            <a:ext cx="15306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1000" b="0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zh-CN"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bANC (×10</a:t>
            </a:r>
            <a:r>
              <a:rPr lang="en-US" altLang="zh-CN" sz="1200" b="0" i="0" u="none" strike="noStrike" kern="1200" baseline="3000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altLang="zh-CN"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cells/L)  </a:t>
            </a:r>
            <a:endParaRPr lang="zh-CN" altLang="en-US" sz="12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746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xmlns="" id="{5A25F16E-1F0A-E675-1538-AAF8BE60C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4258" y="9322649"/>
            <a:ext cx="413790" cy="535517"/>
          </a:xfrm>
        </p:spPr>
        <p:txBody>
          <a:bodyPr/>
          <a:lstStyle/>
          <a:p>
            <a:fld id="{1D3467C3-1507-408E-91BE-6A7367BD492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矩形 20">
            <a:extLst>
              <a:ext uri="{FF2B5EF4-FFF2-40B4-BE49-F238E27FC236}">
                <a16:creationId xmlns:a16="http://schemas.microsoft.com/office/drawing/2014/main" xmlns="" id="{244ECB64-6D21-D7D4-AFF2-20267E159A3D}"/>
              </a:ext>
            </a:extLst>
          </p:cNvPr>
          <p:cNvSpPr/>
          <p:nvPr/>
        </p:nvSpPr>
        <p:spPr>
          <a:xfrm>
            <a:off x="213792" y="799905"/>
            <a:ext cx="1289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Figure S3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xmlns="" id="{74F70460-42F9-AA88-B83C-6BBE0A094DD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5016" y="1230673"/>
          <a:ext cx="1719262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4" name="Prism 8" r:id="rId3" imgW="3114684" imgH="3398038" progId="Prism8.Document">
                  <p:embed/>
                </p:oleObj>
              </mc:Choice>
              <mc:Fallback>
                <p:oleObj name="Prism 8" r:id="rId3" imgW="3114684" imgH="3398038" progId="Prism8.Document">
                  <p:embed/>
                  <p:pic>
                    <p:nvPicPr>
                      <p:cNvPr id="10" name="对象 9">
                        <a:extLst>
                          <a:ext uri="{FF2B5EF4-FFF2-40B4-BE49-F238E27FC236}">
                            <a16:creationId xmlns:a16="http://schemas.microsoft.com/office/drawing/2014/main" xmlns="" id="{74F70460-42F9-AA88-B83C-6BBE0A094D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5016" y="1230673"/>
                        <a:ext cx="1719262" cy="187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extLst>
              <a:ext uri="{FF2B5EF4-FFF2-40B4-BE49-F238E27FC236}">
                <a16:creationId xmlns:a16="http://schemas.microsoft.com/office/drawing/2014/main" xmlns="" id="{CDBE415D-5A5A-0761-6C9E-6B78F5C4DC7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64742" y="1235808"/>
          <a:ext cx="1481137" cy="188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5" name="Prism 8" r:id="rId5" imgW="2678780" imgH="3402717" progId="Prism8.Document">
                  <p:embed/>
                </p:oleObj>
              </mc:Choice>
              <mc:Fallback>
                <p:oleObj name="Prism 8" r:id="rId5" imgW="2678780" imgH="3402717" progId="Prism8.Document">
                  <p:embed/>
                  <p:pic>
                    <p:nvPicPr>
                      <p:cNvPr id="12" name="对象 11">
                        <a:extLst>
                          <a:ext uri="{FF2B5EF4-FFF2-40B4-BE49-F238E27FC236}">
                            <a16:creationId xmlns:a16="http://schemas.microsoft.com/office/drawing/2014/main" xmlns="" id="{CDBE415D-5A5A-0761-6C9E-6B78F5C4DC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64742" y="1235808"/>
                        <a:ext cx="1481137" cy="1882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>
            <a:extLst>
              <a:ext uri="{FF2B5EF4-FFF2-40B4-BE49-F238E27FC236}">
                <a16:creationId xmlns:a16="http://schemas.microsoft.com/office/drawing/2014/main" xmlns="" id="{3191EBC9-A1B4-0B8D-8463-D362A72F5C4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32894" y="1235808"/>
          <a:ext cx="1477962" cy="188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6" name="Prism 8" r:id="rId7" imgW="2678780" imgH="3402717" progId="Prism8.Document">
                  <p:embed/>
                </p:oleObj>
              </mc:Choice>
              <mc:Fallback>
                <p:oleObj name="Prism 8" r:id="rId7" imgW="2678780" imgH="3402717" progId="Prism8.Document">
                  <p:embed/>
                  <p:pic>
                    <p:nvPicPr>
                      <p:cNvPr id="13" name="对象 12">
                        <a:extLst>
                          <a:ext uri="{FF2B5EF4-FFF2-40B4-BE49-F238E27FC236}">
                            <a16:creationId xmlns:a16="http://schemas.microsoft.com/office/drawing/2014/main" xmlns="" id="{3191EBC9-A1B4-0B8D-8463-D362A72F5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32894" y="1235808"/>
                        <a:ext cx="1477962" cy="1882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extLst>
              <a:ext uri="{FF2B5EF4-FFF2-40B4-BE49-F238E27FC236}">
                <a16:creationId xmlns:a16="http://schemas.microsoft.com/office/drawing/2014/main" xmlns="" id="{4B70CFEF-ABD1-E47D-0447-9282F09020D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673054" y="1235808"/>
          <a:ext cx="1479550" cy="188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7" name="Prism 8" r:id="rId9" imgW="2678780" imgH="3402717" progId="Prism8.Document">
                  <p:embed/>
                </p:oleObj>
              </mc:Choice>
              <mc:Fallback>
                <p:oleObj name="Prism 8" r:id="rId9" imgW="2678780" imgH="3402717" progId="Prism8.Document">
                  <p:embed/>
                  <p:pic>
                    <p:nvPicPr>
                      <p:cNvPr id="14" name="对象 13">
                        <a:extLst>
                          <a:ext uri="{FF2B5EF4-FFF2-40B4-BE49-F238E27FC236}">
                            <a16:creationId xmlns:a16="http://schemas.microsoft.com/office/drawing/2014/main" xmlns="" id="{4B70CFEF-ABD1-E47D-0447-9282F09020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73054" y="1235808"/>
                        <a:ext cx="1479550" cy="1882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>
            <a:extLst>
              <a:ext uri="{FF2B5EF4-FFF2-40B4-BE49-F238E27FC236}">
                <a16:creationId xmlns:a16="http://schemas.microsoft.com/office/drawing/2014/main" xmlns="" id="{E6D08F16-A507-AFE2-47EF-4EE728D121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3938484"/>
              </p:ext>
            </p:extLst>
          </p:nvPr>
        </p:nvGraphicFramePr>
        <p:xfrm>
          <a:off x="6014479" y="1230673"/>
          <a:ext cx="1508125" cy="188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8" name="Prism 8" r:id="rId11" imgW="2678780" imgH="3344763" progId="Prism8.Document">
                  <p:embed/>
                </p:oleObj>
              </mc:Choice>
              <mc:Fallback>
                <p:oleObj name="Prism 8" r:id="rId11" imgW="2678780" imgH="3344763" progId="Prism8.Document">
                  <p:embed/>
                  <p:pic>
                    <p:nvPicPr>
                      <p:cNvPr id="15" name="对象 14">
                        <a:extLst>
                          <a:ext uri="{FF2B5EF4-FFF2-40B4-BE49-F238E27FC236}">
                            <a16:creationId xmlns:a16="http://schemas.microsoft.com/office/drawing/2014/main" xmlns="" id="{E6D08F16-A507-AFE2-47EF-4EE728D121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014479" y="1230673"/>
                        <a:ext cx="1508125" cy="1881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正方形/長方形 22"/>
          <p:cNvSpPr/>
          <p:nvPr/>
        </p:nvSpPr>
        <p:spPr>
          <a:xfrm>
            <a:off x="69776" y="46945"/>
            <a:ext cx="20746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Figures</a:t>
            </a:r>
            <a:endParaRPr lang="en-US" altLang="ja-JP" sz="1400" b="1" i="0" dirty="0">
              <a:solidFill>
                <a:srgbClr val="333333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正方形/長方形 13">
            <a:extLst>
              <a:ext uri="{FF2B5EF4-FFF2-40B4-BE49-F238E27FC236}">
                <a16:creationId xmlns:a16="http://schemas.microsoft.com/office/drawing/2014/main" xmlns="" id="{38DACD60-4CC5-9D55-3203-4AEFB27A93EF}"/>
              </a:ext>
            </a:extLst>
          </p:cNvPr>
          <p:cNvSpPr/>
          <p:nvPr/>
        </p:nvSpPr>
        <p:spPr>
          <a:xfrm>
            <a:off x="569497" y="3123718"/>
            <a:ext cx="68047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S3.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ymphocyte counts </a:t>
            </a:r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in the peripheral blood 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of different CN </a:t>
            </a:r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groups.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CD3</a:t>
            </a:r>
            <a:r>
              <a:rPr lang="en-US" altLang="ja-JP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T, CD4</a:t>
            </a:r>
            <a:r>
              <a:rPr lang="en-US" altLang="ja-JP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T, CD8</a:t>
            </a:r>
            <a:r>
              <a:rPr lang="en-US" altLang="ja-JP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T, CD19</a:t>
            </a:r>
            <a:r>
              <a:rPr lang="en-US" altLang="ja-JP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B, and NK cells were analyzed by flow cytometry. </a:t>
            </a:r>
            <a:r>
              <a:rPr lang="en-US" altLang="ja-JP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&lt; 0.05; </a:t>
            </a:r>
            <a:r>
              <a:rPr lang="en-US" altLang="ja-JP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r>
              <a:rPr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&lt; 0.01; </a:t>
            </a:r>
            <a:r>
              <a:rPr lang="en-US" altLang="ja-JP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r>
              <a:rPr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&lt; 0.001; </a:t>
            </a:r>
            <a:r>
              <a:rPr lang="en-US" altLang="ja-JP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  <a:r>
              <a:rPr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&lt; 0.0001. </a:t>
            </a:r>
            <a:r>
              <a:rPr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Kruskal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-Wallis test was employed for comparison among 5 groups. Bars represent means ± SD.</a:t>
            </a:r>
            <a:endParaRPr lang="ja-JP" altLang="ja-JP" sz="1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051732"/>
      </p:ext>
    </p:extLst>
  </p:cSld>
  <p:clrMapOvr>
    <a:masterClrMapping/>
  </p:clrMapOvr>
</p:sld>
</file>

<file path=ppt/theme/theme1.xml><?xml version="1.0" encoding="utf-8"?>
<a:theme xmlns:a="http://schemas.openxmlformats.org/drawingml/2006/main" name="6_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60474</TotalTime>
  <Words>312</Words>
  <Application>Microsoft Office PowerPoint</Application>
  <PresentationFormat>自定义</PresentationFormat>
  <Paragraphs>55</Paragraphs>
  <Slides>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3" baseType="lpstr">
      <vt:lpstr>游ゴシック</vt:lpstr>
      <vt:lpstr>等线</vt:lpstr>
      <vt:lpstr>等线 Light</vt:lpstr>
      <vt:lpstr>微软雅黑</vt:lpstr>
      <vt:lpstr>Arial</vt:lpstr>
      <vt:lpstr>Calibri</vt:lpstr>
      <vt:lpstr>Calibri Light</vt:lpstr>
      <vt:lpstr>Times New Roman</vt:lpstr>
      <vt:lpstr>6_Office 主题​​</vt:lpstr>
      <vt:lpstr>Prism 8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MinQing</dc:creator>
  <cp:lastModifiedBy>Ji-Yang Wang</cp:lastModifiedBy>
  <cp:revision>2192</cp:revision>
  <dcterms:created xsi:type="dcterms:W3CDTF">2020-12-01T03:36:27Z</dcterms:created>
  <dcterms:modified xsi:type="dcterms:W3CDTF">2024-01-27T11:38:07Z</dcterms:modified>
</cp:coreProperties>
</file>