
<file path=[Content_Types].xml><?xml version="1.0" encoding="utf-8"?>
<Types xmlns="http://schemas.openxmlformats.org/package/2006/content-types">
  <Default Extension="jpeg" ContentType="image/jpeg"/>
  <Default Extension="MOV" ContentType="video/quicktime"/>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5C4C28-1D01-46D2-82B1-7561C62CA227}" v="2" dt="2024-02-03T19:18:49.4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2" d="100"/>
          <a:sy n="42" d="100"/>
        </p:scale>
        <p:origin x="231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uis Irwin" userId="4c33d026aeddbf47" providerId="LiveId" clId="{B35C4C28-1D01-46D2-82B1-7561C62CA227}"/>
    <pc:docChg chg="modSld">
      <pc:chgData name="Louis Irwin" userId="4c33d026aeddbf47" providerId="LiveId" clId="{B35C4C28-1D01-46D2-82B1-7561C62CA227}" dt="2024-02-03T19:27:08.436" v="10" actId="6549"/>
      <pc:docMkLst>
        <pc:docMk/>
      </pc:docMkLst>
      <pc:sldChg chg="modSp mod">
        <pc:chgData name="Louis Irwin" userId="4c33d026aeddbf47" providerId="LiveId" clId="{B35C4C28-1D01-46D2-82B1-7561C62CA227}" dt="2024-02-03T19:27:08.436" v="10" actId="6549"/>
        <pc:sldMkLst>
          <pc:docMk/>
          <pc:sldMk cId="3617051749" sldId="256"/>
        </pc:sldMkLst>
        <pc:spChg chg="mod">
          <ac:chgData name="Louis Irwin" userId="4c33d026aeddbf47" providerId="LiveId" clId="{B35C4C28-1D01-46D2-82B1-7561C62CA227}" dt="2024-02-03T19:27:08.436" v="10" actId="6549"/>
          <ac:spMkLst>
            <pc:docMk/>
            <pc:sldMk cId="3617051749" sldId="256"/>
            <ac:spMk id="2" creationId="{EA44ECDE-DD62-4BF3-8BC7-5C25F958051D}"/>
          </ac:spMkLst>
        </pc:spChg>
        <pc:picChg chg="mod">
          <ac:chgData name="Louis Irwin" userId="4c33d026aeddbf47" providerId="LiveId" clId="{B35C4C28-1D01-46D2-82B1-7561C62CA227}" dt="2024-02-03T19:11:56.928" v="7"/>
          <ac:picMkLst>
            <pc:docMk/>
            <pc:sldMk cId="3617051749" sldId="256"/>
            <ac:picMk id="6" creationId="{1DDD9761-A829-4144-BF92-FE2CCF971EBA}"/>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0F74EF9-F734-439F-AB5C-E8E301AC2DA6}" type="datetimeFigureOut">
              <a:rPr lang="en-US" smtClean="0"/>
              <a:t>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1461532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F74EF9-F734-439F-AB5C-E8E301AC2DA6}" type="datetimeFigureOut">
              <a:rPr lang="en-US" smtClean="0"/>
              <a:t>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1600507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F74EF9-F734-439F-AB5C-E8E301AC2DA6}" type="datetimeFigureOut">
              <a:rPr lang="en-US" smtClean="0"/>
              <a:t>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1245871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F74EF9-F734-439F-AB5C-E8E301AC2DA6}" type="datetimeFigureOut">
              <a:rPr lang="en-US" smtClean="0"/>
              <a:t>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498036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solidFill>
              </a:defRPr>
            </a:lvl1pPr>
            <a:lvl2pPr marL="388620" indent="0">
              <a:buNone/>
              <a:defRPr sz="1700">
                <a:solidFill>
                  <a:schemeClr val="tx1">
                    <a:tint val="75000"/>
                  </a:schemeClr>
                </a:solidFill>
              </a:defRPr>
            </a:lvl2pPr>
            <a:lvl3pPr marL="777240" indent="0">
              <a:buNone/>
              <a:defRPr sz="1530">
                <a:solidFill>
                  <a:schemeClr val="tx1">
                    <a:tint val="75000"/>
                  </a:schemeClr>
                </a:solidFill>
              </a:defRPr>
            </a:lvl3pPr>
            <a:lvl4pPr marL="1165860" indent="0">
              <a:buNone/>
              <a:defRPr sz="1360">
                <a:solidFill>
                  <a:schemeClr val="tx1">
                    <a:tint val="75000"/>
                  </a:schemeClr>
                </a:solidFill>
              </a:defRPr>
            </a:lvl4pPr>
            <a:lvl5pPr marL="1554480" indent="0">
              <a:buNone/>
              <a:defRPr sz="1360">
                <a:solidFill>
                  <a:schemeClr val="tx1">
                    <a:tint val="75000"/>
                  </a:schemeClr>
                </a:solidFill>
              </a:defRPr>
            </a:lvl5pPr>
            <a:lvl6pPr marL="1943100" indent="0">
              <a:buNone/>
              <a:defRPr sz="1360">
                <a:solidFill>
                  <a:schemeClr val="tx1">
                    <a:tint val="75000"/>
                  </a:schemeClr>
                </a:solidFill>
              </a:defRPr>
            </a:lvl6pPr>
            <a:lvl7pPr marL="2331720" indent="0">
              <a:buNone/>
              <a:defRPr sz="1360">
                <a:solidFill>
                  <a:schemeClr val="tx1">
                    <a:tint val="75000"/>
                  </a:schemeClr>
                </a:solidFill>
              </a:defRPr>
            </a:lvl7pPr>
            <a:lvl8pPr marL="2720340" indent="0">
              <a:buNone/>
              <a:defRPr sz="1360">
                <a:solidFill>
                  <a:schemeClr val="tx1">
                    <a:tint val="75000"/>
                  </a:schemeClr>
                </a:solidFill>
              </a:defRPr>
            </a:lvl8pPr>
            <a:lvl9pPr marL="3108960" indent="0">
              <a:buNone/>
              <a:defRPr sz="13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0F74EF9-F734-439F-AB5C-E8E301AC2DA6}" type="datetimeFigureOut">
              <a:rPr lang="en-US" smtClean="0"/>
              <a:t>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1839166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0F74EF9-F734-439F-AB5C-E8E301AC2DA6}" type="datetimeFigureOut">
              <a:rPr lang="en-US" smtClean="0"/>
              <a:t>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168300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0F74EF9-F734-439F-AB5C-E8E301AC2DA6}" type="datetimeFigureOut">
              <a:rPr lang="en-US" smtClean="0"/>
              <a:t>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2153750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0F74EF9-F734-439F-AB5C-E8E301AC2DA6}" type="datetimeFigureOut">
              <a:rPr lang="en-US" smtClean="0"/>
              <a:t>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2878187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F74EF9-F734-439F-AB5C-E8E301AC2DA6}" type="datetimeFigureOut">
              <a:rPr lang="en-US" smtClean="0"/>
              <a:t>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3433098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70F74EF9-F734-439F-AB5C-E8E301AC2DA6}" type="datetimeFigureOut">
              <a:rPr lang="en-US" smtClean="0"/>
              <a:t>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2931646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70F74EF9-F734-439F-AB5C-E8E301AC2DA6}" type="datetimeFigureOut">
              <a:rPr lang="en-US" smtClean="0"/>
              <a:t>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9D23C4-8564-4E79-997E-77115FBCD576}" type="slidenum">
              <a:rPr lang="en-US" smtClean="0"/>
              <a:t>‹#›</a:t>
            </a:fld>
            <a:endParaRPr lang="en-US"/>
          </a:p>
        </p:txBody>
      </p:sp>
    </p:spTree>
    <p:extLst>
      <p:ext uri="{BB962C8B-B14F-4D97-AF65-F5344CB8AC3E}">
        <p14:creationId xmlns:p14="http://schemas.microsoft.com/office/powerpoint/2010/main" val="1793604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75000"/>
                  </a:schemeClr>
                </a:solidFill>
              </a:defRPr>
            </a:lvl1pPr>
          </a:lstStyle>
          <a:p>
            <a:fld id="{70F74EF9-F734-439F-AB5C-E8E301AC2DA6}" type="datetimeFigureOut">
              <a:rPr lang="en-US" smtClean="0"/>
              <a:t>2/3/2024</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75000"/>
                  </a:schemeClr>
                </a:solidFill>
              </a:defRPr>
            </a:lvl1pPr>
          </a:lstStyle>
          <a:p>
            <a:fld id="{D49D23C4-8564-4E79-997E-77115FBCD576}" type="slidenum">
              <a:rPr lang="en-US" smtClean="0"/>
              <a:t>‹#›</a:t>
            </a:fld>
            <a:endParaRPr lang="en-US"/>
          </a:p>
        </p:txBody>
      </p:sp>
    </p:spTree>
    <p:extLst>
      <p:ext uri="{BB962C8B-B14F-4D97-AF65-F5344CB8AC3E}">
        <p14:creationId xmlns:p14="http://schemas.microsoft.com/office/powerpoint/2010/main" val="14752574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media" Target="../media/media2.mp4"/><Relationship Id="rId7" Type="http://schemas.openxmlformats.org/officeDocument/2006/relationships/image" Target="../media/image2.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video" Target="../media/media2.mp4"/></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4ECDE-DD62-4BF3-8BC7-5C25F958051D}"/>
              </a:ext>
            </a:extLst>
          </p:cNvPr>
          <p:cNvSpPr>
            <a:spLocks noGrp="1"/>
          </p:cNvSpPr>
          <p:nvPr>
            <p:ph type="ctrTitle"/>
          </p:nvPr>
        </p:nvSpPr>
        <p:spPr>
          <a:xfrm>
            <a:off x="582930" y="2990850"/>
            <a:ext cx="6606540" cy="723900"/>
          </a:xfrm>
        </p:spPr>
        <p:txBody>
          <a:bodyPr>
            <a:normAutofit fontScale="90000"/>
          </a:bodyPr>
          <a:lstStyle/>
          <a:p>
            <a:pPr marL="0" marR="0" algn="l">
              <a:lnSpc>
                <a:spcPct val="107000"/>
              </a:lnSpc>
              <a:spcBef>
                <a:spcPts val="0"/>
              </a:spcBef>
              <a:spcAft>
                <a:spcPts val="800"/>
              </a:spcAft>
            </a:pPr>
            <a:r>
              <a:rPr lang="en-US" sz="2700" b="1" dirty="0">
                <a:effectLst/>
                <a:latin typeface="Calibri" panose="020F0502020204030204" pitchFamily="34" charset="0"/>
                <a:ea typeface="Calibri" panose="020F0502020204030204" pitchFamily="34" charset="0"/>
                <a:cs typeface="Times New Roman" panose="02020603050405020304" pitchFamily="18" charset="0"/>
              </a:rPr>
              <a:t>Supplemental Video 1</a:t>
            </a:r>
            <a:br>
              <a:rPr lang="en-US" sz="2700" b="1">
                <a:effectLst/>
                <a:latin typeface="Calibri" panose="020F0502020204030204" pitchFamily="34" charset="0"/>
                <a:ea typeface="Calibri" panose="020F0502020204030204" pitchFamily="34" charset="0"/>
                <a:cs typeface="Times New Roman" panose="02020603050405020304" pitchFamily="18" charset="0"/>
              </a:rPr>
            </a:br>
            <a:r>
              <a:rPr lang="en-US" sz="2700" i="1">
                <a:effectLst/>
                <a:latin typeface="Calibri" panose="020F0502020204030204" pitchFamily="34" charset="0"/>
                <a:ea typeface="Calibri" panose="020F0502020204030204" pitchFamily="34" charset="0"/>
                <a:cs typeface="Times New Roman" panose="02020603050405020304" pitchFamily="18" charset="0"/>
              </a:rPr>
              <a:t>Volitional </a:t>
            </a:r>
            <a:r>
              <a:rPr lang="en-US" sz="2700" i="1" dirty="0">
                <a:effectLst/>
                <a:latin typeface="Calibri" panose="020F0502020204030204" pitchFamily="34" charset="0"/>
                <a:ea typeface="Calibri" panose="020F0502020204030204" pitchFamily="34" charset="0"/>
                <a:cs typeface="Times New Roman" panose="02020603050405020304" pitchFamily="18" charset="0"/>
              </a:rPr>
              <a:t>behavior in a Lobster and Iguana</a:t>
            </a:r>
            <a:br>
              <a:rPr lang="en-US" sz="2700" i="1" dirty="0">
                <a:effectLst/>
                <a:latin typeface="Calibri" panose="020F0502020204030204" pitchFamily="34" charset="0"/>
                <a:ea typeface="Calibri" panose="020F0502020204030204" pitchFamily="34" charset="0"/>
                <a:cs typeface="Times New Roman" panose="02020603050405020304" pitchFamily="18" charset="0"/>
              </a:rPr>
            </a:br>
            <a:r>
              <a:rPr lang="en-US" sz="1800" i="1" dirty="0">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i="1" dirty="0">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i="1" dirty="0">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i="1" dirty="0">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i="1" dirty="0">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i="1" dirty="0">
                <a:effectLst/>
                <a:latin typeface="Calibri" panose="020F0502020204030204" pitchFamily="34" charset="0"/>
                <a:ea typeface="Calibri" panose="020F0502020204030204" pitchFamily="34" charset="0"/>
                <a:cs typeface="Times New Roman" panose="02020603050405020304" pitchFamily="18" charset="0"/>
              </a:rPr>
              <a:t>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D8183EEB-A81F-4E09-88D9-61DFC80CB6B0}"/>
              </a:ext>
            </a:extLst>
          </p:cNvPr>
          <p:cNvSpPr>
            <a:spLocks noGrp="1"/>
          </p:cNvSpPr>
          <p:nvPr>
            <p:ph type="subTitle" idx="1"/>
          </p:nvPr>
        </p:nvSpPr>
        <p:spPr>
          <a:xfrm>
            <a:off x="777240" y="8152109"/>
            <a:ext cx="6412230" cy="1407371"/>
          </a:xfrm>
        </p:spPr>
        <p:txBody>
          <a:bodyPr>
            <a:normAutofit lnSpcReduction="10000"/>
          </a:bodyPr>
          <a:lstStyle/>
          <a:p>
            <a:pPr algn="l"/>
            <a:r>
              <a:rPr lang="en-US" sz="2400" i="1" dirty="0">
                <a:effectLst/>
                <a:latin typeface="Calibri" panose="020F0502020204030204" pitchFamily="34" charset="0"/>
                <a:ea typeface="Calibri" panose="020F0502020204030204" pitchFamily="34" charset="0"/>
                <a:cs typeface="Times New Roman" panose="02020603050405020304" pitchFamily="18" charset="0"/>
              </a:rPr>
              <a:t>Note. </a:t>
            </a:r>
            <a:r>
              <a:rPr lang="en-US" sz="2400" dirty="0">
                <a:effectLst/>
                <a:latin typeface="Calibri" panose="020F0502020204030204" pitchFamily="34" charset="0"/>
                <a:ea typeface="Calibri" panose="020F0502020204030204" pitchFamily="34" charset="0"/>
                <a:cs typeface="Times New Roman" panose="02020603050405020304" pitchFamily="18" charset="0"/>
              </a:rPr>
              <a:t>(a) A lobster takes deliberate steps forward, sensing its habitat with antennae as it does so. (b) An iguana looks to one side, then deliberately walks forward and changes direction at the end.</a:t>
            </a:r>
            <a:endParaRPr lang="en-US" dirty="0"/>
          </a:p>
        </p:txBody>
      </p:sp>
      <p:pic>
        <p:nvPicPr>
          <p:cNvPr id="6" name="Lobster">
            <a:hlinkClick r:id="" action="ppaction://media"/>
            <a:extLst>
              <a:ext uri="{FF2B5EF4-FFF2-40B4-BE49-F238E27FC236}">
                <a16:creationId xmlns:a16="http://schemas.microsoft.com/office/drawing/2014/main" id="{1DDD9761-A829-4144-BF92-FE2CCF971EBA}"/>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6">
            <a:lum bright="20000"/>
          </a:blip>
          <a:srcRect b="19689"/>
          <a:stretch/>
        </p:blipFill>
        <p:spPr>
          <a:xfrm>
            <a:off x="977265" y="1202605"/>
            <a:ext cx="5429250" cy="2294975"/>
          </a:xfrm>
          <a:prstGeom prst="rect">
            <a:avLst/>
          </a:prstGeom>
        </p:spPr>
      </p:pic>
      <p:sp>
        <p:nvSpPr>
          <p:cNvPr id="8" name="TextBox 7">
            <a:extLst>
              <a:ext uri="{FF2B5EF4-FFF2-40B4-BE49-F238E27FC236}">
                <a16:creationId xmlns:a16="http://schemas.microsoft.com/office/drawing/2014/main" id="{A5D657FA-2441-4528-BDA3-DB0755E6E18C}"/>
              </a:ext>
            </a:extLst>
          </p:cNvPr>
          <p:cNvSpPr txBox="1"/>
          <p:nvPr/>
        </p:nvSpPr>
        <p:spPr>
          <a:xfrm>
            <a:off x="582930" y="1588017"/>
            <a:ext cx="388620" cy="461665"/>
          </a:xfrm>
          <a:prstGeom prst="rect">
            <a:avLst/>
          </a:prstGeom>
          <a:noFill/>
        </p:spPr>
        <p:txBody>
          <a:bodyPr wrap="square" rtlCol="0">
            <a:spAutoFit/>
          </a:bodyPr>
          <a:lstStyle/>
          <a:p>
            <a:r>
              <a:rPr lang="en-US" sz="2400" dirty="0"/>
              <a:t>a</a:t>
            </a:r>
          </a:p>
        </p:txBody>
      </p:sp>
      <p:sp>
        <p:nvSpPr>
          <p:cNvPr id="9" name="TextBox 8">
            <a:extLst>
              <a:ext uri="{FF2B5EF4-FFF2-40B4-BE49-F238E27FC236}">
                <a16:creationId xmlns:a16="http://schemas.microsoft.com/office/drawing/2014/main" id="{F030D526-5F66-4BB4-8393-F283062E5271}"/>
              </a:ext>
            </a:extLst>
          </p:cNvPr>
          <p:cNvSpPr txBox="1"/>
          <p:nvPr/>
        </p:nvSpPr>
        <p:spPr>
          <a:xfrm>
            <a:off x="582930" y="4798367"/>
            <a:ext cx="388620" cy="461665"/>
          </a:xfrm>
          <a:prstGeom prst="rect">
            <a:avLst/>
          </a:prstGeom>
          <a:noFill/>
        </p:spPr>
        <p:txBody>
          <a:bodyPr wrap="square" rtlCol="0">
            <a:spAutoFit/>
          </a:bodyPr>
          <a:lstStyle/>
          <a:p>
            <a:r>
              <a:rPr lang="en-US" sz="2400" dirty="0"/>
              <a:t>b</a:t>
            </a:r>
          </a:p>
        </p:txBody>
      </p:sp>
      <p:pic>
        <p:nvPicPr>
          <p:cNvPr id="4" name="Iguana-MP4">
            <a:hlinkClick r:id="" action="ppaction://media"/>
            <a:extLst>
              <a:ext uri="{FF2B5EF4-FFF2-40B4-BE49-F238E27FC236}">
                <a16:creationId xmlns:a16="http://schemas.microsoft.com/office/drawing/2014/main" id="{3B087B04-E35B-D3E5-EEE3-DE7E763E3DFD}"/>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7"/>
          <a:srcRect l="-1673" t="26631" r="-1564" b="30092"/>
          <a:stretch/>
        </p:blipFill>
        <p:spPr>
          <a:xfrm>
            <a:off x="974407" y="3714750"/>
            <a:ext cx="5434965" cy="4050295"/>
          </a:xfrm>
          <a:prstGeom prst="rect">
            <a:avLst/>
          </a:prstGeom>
        </p:spPr>
      </p:pic>
    </p:spTree>
    <p:extLst>
      <p:ext uri="{BB962C8B-B14F-4D97-AF65-F5344CB8AC3E}">
        <p14:creationId xmlns:p14="http://schemas.microsoft.com/office/powerpoint/2010/main" val="361705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496"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2856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11" fill="hold" display="0">
                  <p:stCondLst>
                    <p:cond delay="indefinite"/>
                  </p:stCondLst>
                </p:cTn>
                <p:tgtEl>
                  <p:spTgt spid="6"/>
                </p:tgtEl>
              </p:cMediaNode>
            </p:video>
            <p:seq concurrent="1" nextAc="seek">
              <p:cTn id="12" restart="whenNotActive" fill="hold" evtFilter="cancelBubble" nodeType="interactiveSeq">
                <p:stCondLst>
                  <p:cond evt="onClick" delay="0">
                    <p:tgtEl>
                      <p:spTgt spid="6"/>
                    </p:tgtEl>
                  </p:cond>
                </p:stCondLst>
                <p:endSync evt="end" delay="0">
                  <p:rtn val="all"/>
                </p:endSync>
                <p:childTnLst>
                  <p:par>
                    <p:cTn id="13" fill="hold">
                      <p:stCondLst>
                        <p:cond delay="0"/>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6"/>
                                        </p:tgtEl>
                                      </p:cBhvr>
                                    </p:cmd>
                                  </p:childTnLst>
                                </p:cTn>
                              </p:par>
                            </p:childTnLst>
                          </p:cTn>
                        </p:par>
                      </p:childTnLst>
                    </p:cTn>
                  </p:par>
                </p:childTnLst>
              </p:cTn>
              <p:nextCondLst>
                <p:cond evt="onClick" delay="0">
                  <p:tgtEl>
                    <p:spTgt spid="6"/>
                  </p:tgtEl>
                </p:cond>
              </p:nextCondLst>
            </p:seq>
            <p:video>
              <p:cMediaNode vol="0">
                <p:cTn id="17" fill="hold" display="0">
                  <p:stCondLst>
                    <p:cond delay="indefinite"/>
                  </p:stCondLst>
                </p:cTn>
                <p:tgtEl>
                  <p:spTgt spid="4"/>
                </p:tgtEl>
              </p:cMediaNode>
            </p:video>
            <p:seq concurrent="1" nextAc="seek">
              <p:cTn id="18" restart="whenNotActive" fill="hold" evtFilter="cancelBubble" nodeType="interactiveSeq">
                <p:stCondLst>
                  <p:cond evt="onClick" delay="0">
                    <p:tgtEl>
                      <p:spTgt spid="4"/>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142</TotalTime>
  <Words>70</Words>
  <Application>Microsoft Office PowerPoint</Application>
  <PresentationFormat>Custom</PresentationFormat>
  <Paragraphs>4</Paragraphs>
  <Slides>1</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Supplemental Video 1 Volitional behavior in a Lobster and Iguana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Supplemental Video 1  Spiny lobster displaying volitional behavior</dc:title>
  <dc:creator>Louis Irwin</dc:creator>
  <cp:lastModifiedBy>Irwin, Louis N</cp:lastModifiedBy>
  <cp:revision>6</cp:revision>
  <dcterms:created xsi:type="dcterms:W3CDTF">2022-03-09T18:32:13Z</dcterms:created>
  <dcterms:modified xsi:type="dcterms:W3CDTF">2024-02-03T19:27:09Z</dcterms:modified>
</cp:coreProperties>
</file>