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68" r:id="rId4"/>
    <p:sldId id="265" r:id="rId5"/>
    <p:sldId id="266" r:id="rId6"/>
    <p:sldId id="267" r:id="rId7"/>
    <p:sldId id="264" r:id="rId8"/>
    <p:sldId id="53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C7EF"/>
    <a:srgbClr val="D3DEF5"/>
    <a:srgbClr val="B5C9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56" autoAdjust="0"/>
  </p:normalViewPr>
  <p:slideViewPr>
    <p:cSldViewPr snapToGrid="0">
      <p:cViewPr>
        <p:scale>
          <a:sx n="90" d="100"/>
          <a:sy n="90" d="100"/>
        </p:scale>
        <p:origin x="40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sset\Desktop\&#20154;&#24037;&#26234;&#33021;\&#26032;&#24314;%20Microsoft%20Excel%20&#24037;&#20316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9525" cap="rnd">
                <a:solidFill>
                  <a:schemeClr val="accent1"/>
                </a:solidFill>
              </a:ln>
              <a:effectLst/>
            </c:spPr>
            <c:trendlineType val="exp"/>
            <c:dispRSqr val="0"/>
            <c:dispEq val="0"/>
          </c:trendline>
          <c:cat>
            <c:numRef>
              <c:f>Sheet1!$A$1:$A$20</c:f>
              <c:numCache>
                <c:formatCode>General</c:formatCode>
                <c:ptCount val="2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</c:numCache>
            </c:numRef>
          </c:cat>
          <c:val>
            <c:numRef>
              <c:f>Sheet1!$B$1:$B$20</c:f>
              <c:numCache>
                <c:formatCode>General</c:formatCode>
                <c:ptCount val="20"/>
                <c:pt idx="0">
                  <c:v>20</c:v>
                </c:pt>
                <c:pt idx="1">
                  <c:v>25</c:v>
                </c:pt>
                <c:pt idx="2">
                  <c:v>28</c:v>
                </c:pt>
                <c:pt idx="3">
                  <c:v>28</c:v>
                </c:pt>
                <c:pt idx="4">
                  <c:v>47</c:v>
                </c:pt>
                <c:pt idx="5">
                  <c:v>54</c:v>
                </c:pt>
                <c:pt idx="6">
                  <c:v>48</c:v>
                </c:pt>
                <c:pt idx="7">
                  <c:v>59</c:v>
                </c:pt>
                <c:pt idx="8">
                  <c:v>67</c:v>
                </c:pt>
                <c:pt idx="9">
                  <c:v>73</c:v>
                </c:pt>
                <c:pt idx="10">
                  <c:v>73</c:v>
                </c:pt>
                <c:pt idx="11">
                  <c:v>69</c:v>
                </c:pt>
                <c:pt idx="12">
                  <c:v>89</c:v>
                </c:pt>
                <c:pt idx="13">
                  <c:v>113</c:v>
                </c:pt>
                <c:pt idx="14">
                  <c:v>158</c:v>
                </c:pt>
                <c:pt idx="15">
                  <c:v>162</c:v>
                </c:pt>
                <c:pt idx="16">
                  <c:v>181</c:v>
                </c:pt>
                <c:pt idx="17">
                  <c:v>270</c:v>
                </c:pt>
                <c:pt idx="18">
                  <c:v>266</c:v>
                </c:pt>
                <c:pt idx="19">
                  <c:v>203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BD-4784-A16F-FFEBE517E22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141538815"/>
        <c:axId val="633717343"/>
      </c:barChart>
      <c:dateAx>
        <c:axId val="214153881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year</a:t>
                </a:r>
                <a:endParaRPr lang="zh-CN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33717343"/>
        <c:crosses val="autoZero"/>
        <c:auto val="0"/>
        <c:lblOffset val="100"/>
        <c:baseTimeUnit val="days"/>
      </c:dateAx>
      <c:valAx>
        <c:axId val="6337173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publications</a:t>
                </a:r>
                <a:endParaRPr lang="zh-CN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4153881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57B09-7F1C-4A41-B629-194D812C0CCE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9DB27-DE4A-4954-B6BB-1524DE3623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849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3F8FB12-8340-A8AB-905C-E8EA9F07C1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FAB50F7-EAA2-3E28-0F01-BCB001C7C3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38A33F3-9289-6D9F-D647-6FF498840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F19A-3422-4374-8F6A-1F4DFC5F4C35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79859A-28AE-EA8A-FFDB-BBC964881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594402-B67E-C80F-A0F8-B8C0AFFF2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D9A-02A6-4AB0-8FD6-AA6BD697CB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480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63CC77-5883-6F75-D198-BBD482F24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54BC927-E610-F0C0-E4A6-C58D8849D4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7C6224-2B73-4EA5-B51A-155F39AE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F19A-3422-4374-8F6A-1F4DFC5F4C35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395D5D3-E37F-3A9D-74C2-AF3F35527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B33ECA-FC21-03E7-CE99-474D54955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D9A-02A6-4AB0-8FD6-AA6BD697CB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944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67A0812-FD35-D1E7-8C26-9ABE510C99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E27660D-379B-1393-C885-6386DFB71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3F3D7C1-7F6E-1C9E-6688-BDC2D1C90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F19A-3422-4374-8F6A-1F4DFC5F4C35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F808BA7-A70A-05D3-6032-7727A4CCD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BA795E2-1C8A-2C2D-0CF8-BC60D1975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D9A-02A6-4AB0-8FD6-AA6BD697CB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388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B89F3F-B7CE-83A1-831E-5906868F7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A5B6DB-A6CD-59CD-86B0-3470C47D2A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8D5BB34-5F58-F641-8D55-6AD50DBF6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F19A-3422-4374-8F6A-1F4DFC5F4C35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1326B8E-6E31-7436-6061-FD57DE090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0550F43-337F-1DDA-4172-15C158E08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D9A-02A6-4AB0-8FD6-AA6BD697CB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624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FD6FEB-F546-0E91-700D-9BD195EF3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D35D9A0-C101-70E2-7952-608C0C7E3C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0F58930-0615-F7ED-0CE3-539FF411A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F19A-3422-4374-8F6A-1F4DFC5F4C35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9F9CF8E-E3C2-DEFE-1C67-A22C981AE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75C2FD-4AA3-2119-40F1-9810EEB52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D9A-02A6-4AB0-8FD6-AA6BD697CB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405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CF8E25-7940-AF37-B317-0E2AA523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4E1CB55-F8DF-E3A1-5D20-02D2681DED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552595E-3B9E-DD37-2C99-2B9987E6B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F07BF63-F91E-458D-8919-BF4A4C87A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F19A-3422-4374-8F6A-1F4DFC5F4C35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197AD63-0B5A-AD14-B8F1-C1166DEB2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19331B8-5EB0-C46A-8A86-B3B779A97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D9A-02A6-4AB0-8FD6-AA6BD697CB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798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ACCFD5-90CD-C64E-0010-EF15DA2E1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FF8BD21-CFE1-D73D-DA04-372973873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41B814C-64D5-2497-1240-79C8A624BE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D0E3ACE-D2A8-880E-31F1-D1FAC08A86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7BB91A3-CACA-240C-C67E-222CE358C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291B2C4-0051-201D-DA04-2E7A81293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F19A-3422-4374-8F6A-1F4DFC5F4C35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CFDC4BE-A34E-F9E6-C529-725208F40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3B52311-CEB6-80CB-4CF7-1504F8AF2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D9A-02A6-4AB0-8FD6-AA6BD697CB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119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D1216D-7E33-5EBE-FAE7-DA33B094F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E4B2B49-D2CD-22EB-41AC-2708C6858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F19A-3422-4374-8F6A-1F4DFC5F4C35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6362464-48CB-90E0-F187-D298E6610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A9CDA61-138D-63C7-B80D-FC6324CDD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D9A-02A6-4AB0-8FD6-AA6BD697CB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7975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544B0C7-54EE-1CE5-5529-BFB6A8C32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F19A-3422-4374-8F6A-1F4DFC5F4C35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85EF59E-E3EC-8C1A-EBB7-2338A7D20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0E05845-7AA0-4500-DAE0-FDC9258D1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D9A-02A6-4AB0-8FD6-AA6BD697CB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300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CDED2B-3F70-EC2F-F310-5A14AD3E3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7D5E05F-AD44-FB16-9419-39EFEF0C3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5373800-9E19-A5D2-4D6C-32FB48F05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B6F7033-FDB2-D57F-31E5-9AC4281AD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F19A-3422-4374-8F6A-1F4DFC5F4C35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FC22328-1808-177E-1ED4-6FBA8CAE0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7480B9F-5631-FFFB-9B5E-C93B366BD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D9A-02A6-4AB0-8FD6-AA6BD697CB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2387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991DA4-3434-95DC-A593-E7772AEC9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67094866-F60B-5E64-8C8E-CDF4C190EB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B0CB674-A457-3CDC-D6F5-FAF0F271A9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F3C716E-849B-3CEF-C3A1-9E7D1581E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F19A-3422-4374-8F6A-1F4DFC5F4C35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4CCC520-02A4-FC2C-9A65-C49199E68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4DA67C7-F6C9-D2D2-69E0-EDED259E7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103D9A-02A6-4AB0-8FD6-AA6BD697CB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706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DA88281-A540-5093-5912-FB893F190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1C72929-C450-1092-B1D1-9F00885D27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DD17F22-A9DF-D3CB-E35B-7DC42B1679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1F19A-3422-4374-8F6A-1F4DFC5F4C35}" type="datetimeFigureOut">
              <a:rPr lang="zh-CN" altLang="en-US" smtClean="0"/>
              <a:t>2024/3/13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559056D-5374-F40E-7B35-D1B68B3A9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21AFD1-8522-E6FC-CF95-576ACFECF7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103D9A-02A6-4AB0-8FD6-AA6BD697CB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95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>
            <a:extLst>
              <a:ext uri="{FF2B5EF4-FFF2-40B4-BE49-F238E27FC236}">
                <a16:creationId xmlns:a16="http://schemas.microsoft.com/office/drawing/2014/main" id="{8023AE74-760D-F756-6351-6F67E4301E85}"/>
              </a:ext>
            </a:extLst>
          </p:cNvPr>
          <p:cNvGrpSpPr/>
          <p:nvPr/>
        </p:nvGrpSpPr>
        <p:grpSpPr>
          <a:xfrm>
            <a:off x="2974644" y="223814"/>
            <a:ext cx="4589130" cy="6328149"/>
            <a:chOff x="2974644" y="223814"/>
            <a:chExt cx="4589130" cy="6328149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9D0B0D39-95F6-B218-0D67-F29FB8468637}"/>
                </a:ext>
              </a:extLst>
            </p:cNvPr>
            <p:cNvSpPr/>
            <p:nvPr/>
          </p:nvSpPr>
          <p:spPr>
            <a:xfrm>
              <a:off x="2974644" y="223814"/>
              <a:ext cx="4589126" cy="1591610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atinLnBrk="1"/>
              <a:r>
                <a:rPr lang="en-US" altLang="zh-CN" sz="12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#1TS=("Artificial Intelligence" OR "AI" OR "Robot*" OR "Natural Language Processing" OR "Deep Learning" OR "Machine Learning" OR "Hierarchical Learning" OR "Autonomous System " OR "Intelligent System" OR "Neural Network" OR "Expert System") and #2TS=("Spinal </a:t>
              </a:r>
              <a:r>
                <a:rPr lang="en-US" altLang="zh-CN" sz="1200" dirty="0" err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Nerv</a:t>
              </a:r>
              <a:r>
                <a:rPr lang="en-US" altLang="zh-CN" sz="12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*" OR "Spinal Cord*" OR "Spinal Nerve Regeneration" OR "Neural Repair, Spinal" OR "Neural Protection, Spinal" OR "Neural Rehabilitation, Spinal")</a:t>
              </a:r>
              <a:endParaRPr lang="zh-CN" altLang="en-US" sz="1200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B620BB7E-ED4A-7BE8-4136-1FEAE3D618CB}"/>
                </a:ext>
              </a:extLst>
            </p:cNvPr>
            <p:cNvGrpSpPr/>
            <p:nvPr/>
          </p:nvGrpSpPr>
          <p:grpSpPr>
            <a:xfrm>
              <a:off x="2974644" y="2086252"/>
              <a:ext cx="4589130" cy="4465711"/>
              <a:chOff x="5142593" y="246669"/>
              <a:chExt cx="6991207" cy="6056719"/>
            </a:xfrm>
          </p:grpSpPr>
          <p:sp>
            <p:nvSpPr>
              <p:cNvPr id="7" name="矩形: 圆角 6">
                <a:extLst>
                  <a:ext uri="{FF2B5EF4-FFF2-40B4-BE49-F238E27FC236}">
                    <a16:creationId xmlns:a16="http://schemas.microsoft.com/office/drawing/2014/main" id="{9918E7BA-9E27-A2BA-BFA6-70FD5373D34A}"/>
                  </a:ext>
                </a:extLst>
              </p:cNvPr>
              <p:cNvSpPr/>
              <p:nvPr/>
            </p:nvSpPr>
            <p:spPr>
              <a:xfrm>
                <a:off x="5155166" y="246669"/>
                <a:ext cx="3259827" cy="802845"/>
              </a:xfrm>
              <a:prstGeom prst="round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/>
                <a:r>
                  <a:rPr lang="en-US" altLang="zh-CN" sz="12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 total of 2378 related articles were searched in the Web of Science core set database</a:t>
                </a:r>
                <a:endParaRPr lang="zh-CN" altLang="en-US" sz="1200" dirty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" name="矩形: 圆角 9">
                <a:extLst>
                  <a:ext uri="{FF2B5EF4-FFF2-40B4-BE49-F238E27FC236}">
                    <a16:creationId xmlns:a16="http://schemas.microsoft.com/office/drawing/2014/main" id="{90FF8108-EB9B-B6E7-5359-AD85D6E77045}"/>
                  </a:ext>
                </a:extLst>
              </p:cNvPr>
              <p:cNvSpPr/>
              <p:nvPr/>
            </p:nvSpPr>
            <p:spPr>
              <a:xfrm>
                <a:off x="5155166" y="1982773"/>
                <a:ext cx="3272398" cy="802845"/>
              </a:xfrm>
              <a:prstGeom prst="round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/>
                <a:r>
                  <a:rPr lang="en-US" altLang="zh-CN" sz="12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1811 articles were screened</a:t>
                </a:r>
                <a:endParaRPr lang="zh-CN" altLang="en-US" sz="12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id="{98DF8C8A-D4D6-56EF-2FC0-5298819A4FD2}"/>
                  </a:ext>
                </a:extLst>
              </p:cNvPr>
              <p:cNvSpPr/>
              <p:nvPr/>
            </p:nvSpPr>
            <p:spPr>
              <a:xfrm>
                <a:off x="5155166" y="3741659"/>
                <a:ext cx="3272398" cy="802845"/>
              </a:xfrm>
              <a:prstGeom prst="round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/>
                <a:r>
                  <a:rPr lang="en-US" altLang="zh-CN" sz="12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1793 articles were screened</a:t>
                </a:r>
                <a:endParaRPr lang="zh-CN" altLang="en-US" sz="1200" dirty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矩形: 圆角 11">
                <a:extLst>
                  <a:ext uri="{FF2B5EF4-FFF2-40B4-BE49-F238E27FC236}">
                    <a16:creationId xmlns:a16="http://schemas.microsoft.com/office/drawing/2014/main" id="{052A9C3A-92FE-B34D-F1C6-E833CC172F00}"/>
                  </a:ext>
                </a:extLst>
              </p:cNvPr>
              <p:cNvSpPr/>
              <p:nvPr/>
            </p:nvSpPr>
            <p:spPr>
              <a:xfrm>
                <a:off x="5142593" y="5500543"/>
                <a:ext cx="3272398" cy="802845"/>
              </a:xfrm>
              <a:prstGeom prst="round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/>
                <a:r>
                  <a:rPr lang="en-US" altLang="zh-CN" sz="12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1,502 articles were screened</a:t>
                </a:r>
                <a:endParaRPr lang="zh-CN" altLang="en-US" sz="1200" dirty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4" name="直接箭头连接符 13">
                <a:extLst>
                  <a:ext uri="{FF2B5EF4-FFF2-40B4-BE49-F238E27FC236}">
                    <a16:creationId xmlns:a16="http://schemas.microsoft.com/office/drawing/2014/main" id="{E69F1A16-A74E-4FCC-0E2C-6D36A3669F17}"/>
                  </a:ext>
                </a:extLst>
              </p:cNvPr>
              <p:cNvCxnSpPr>
                <a:cxnSpLocks/>
                <a:stCxn id="7" idx="2"/>
                <a:endCxn id="10" idx="0"/>
              </p:cNvCxnSpPr>
              <p:nvPr/>
            </p:nvCxnSpPr>
            <p:spPr>
              <a:xfrm>
                <a:off x="6785079" y="1049514"/>
                <a:ext cx="6286" cy="933259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直接箭头连接符 15">
                <a:extLst>
                  <a:ext uri="{FF2B5EF4-FFF2-40B4-BE49-F238E27FC236}">
                    <a16:creationId xmlns:a16="http://schemas.microsoft.com/office/drawing/2014/main" id="{9F58810A-793C-6B4C-3C80-F8370642A66E}"/>
                  </a:ext>
                </a:extLst>
              </p:cNvPr>
              <p:cNvCxnSpPr>
                <a:cxnSpLocks/>
                <a:stCxn id="10" idx="2"/>
                <a:endCxn id="11" idx="0"/>
              </p:cNvCxnSpPr>
              <p:nvPr/>
            </p:nvCxnSpPr>
            <p:spPr>
              <a:xfrm>
                <a:off x="6791365" y="2785618"/>
                <a:ext cx="0" cy="95604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直接箭头连接符 17">
                <a:extLst>
                  <a:ext uri="{FF2B5EF4-FFF2-40B4-BE49-F238E27FC236}">
                    <a16:creationId xmlns:a16="http://schemas.microsoft.com/office/drawing/2014/main" id="{2F97EF90-FC0C-A178-71D2-044AB59E8528}"/>
                  </a:ext>
                </a:extLst>
              </p:cNvPr>
              <p:cNvCxnSpPr>
                <a:cxnSpLocks/>
                <a:stCxn id="11" idx="2"/>
                <a:endCxn id="12" idx="0"/>
              </p:cNvCxnSpPr>
              <p:nvPr/>
            </p:nvCxnSpPr>
            <p:spPr>
              <a:xfrm flipH="1">
                <a:off x="6778792" y="4544504"/>
                <a:ext cx="12573" cy="956039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矩形: 圆角 18">
                <a:extLst>
                  <a:ext uri="{FF2B5EF4-FFF2-40B4-BE49-F238E27FC236}">
                    <a16:creationId xmlns:a16="http://schemas.microsoft.com/office/drawing/2014/main" id="{01B8205D-0E42-40C5-189C-65303F4A2F21}"/>
                  </a:ext>
                </a:extLst>
              </p:cNvPr>
              <p:cNvSpPr/>
              <p:nvPr/>
            </p:nvSpPr>
            <p:spPr>
              <a:xfrm>
                <a:off x="9184848" y="1114720"/>
                <a:ext cx="2948952" cy="802845"/>
              </a:xfrm>
              <a:prstGeom prst="round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/>
                <a:r>
                  <a:rPr lang="en-US" altLang="zh-CN" sz="12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433articles did not meet the criteria for ARTICLE and REVIEW ARTICLES</a:t>
                </a:r>
                <a:endParaRPr lang="zh-CN" altLang="en-US" sz="1200" dirty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" name="矩形: 圆角 19">
                <a:extLst>
                  <a:ext uri="{FF2B5EF4-FFF2-40B4-BE49-F238E27FC236}">
                    <a16:creationId xmlns:a16="http://schemas.microsoft.com/office/drawing/2014/main" id="{5625A6AB-392E-3343-42B4-5F875090D924}"/>
                  </a:ext>
                </a:extLst>
              </p:cNvPr>
              <p:cNvSpPr/>
              <p:nvPr/>
            </p:nvSpPr>
            <p:spPr>
              <a:xfrm>
                <a:off x="9184848" y="2862215"/>
                <a:ext cx="2948946" cy="802845"/>
              </a:xfrm>
              <a:prstGeom prst="round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/>
                <a:r>
                  <a:rPr lang="en-US" altLang="zh-CN" sz="12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19 articles did not meet English criteria</a:t>
                </a:r>
                <a:endParaRPr lang="zh-CN" altLang="en-US" sz="12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1" name="矩形: 圆角 20">
                <a:extLst>
                  <a:ext uri="{FF2B5EF4-FFF2-40B4-BE49-F238E27FC236}">
                    <a16:creationId xmlns:a16="http://schemas.microsoft.com/office/drawing/2014/main" id="{B2C38745-648C-228F-1ECC-45F32B29BD28}"/>
                  </a:ext>
                </a:extLst>
              </p:cNvPr>
              <p:cNvSpPr/>
              <p:nvPr/>
            </p:nvSpPr>
            <p:spPr>
              <a:xfrm>
                <a:off x="9184850" y="4621098"/>
                <a:ext cx="2948944" cy="956038"/>
              </a:xfrm>
              <a:prstGeom prst="round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/>
                <a:r>
                  <a:rPr lang="en-US" altLang="zh-CN" sz="1200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285 Abstracts of articles do not match Artificial Intelligence in Spinal Cord Nerve Injury Research</a:t>
                </a:r>
                <a:endParaRPr lang="zh-CN" altLang="en-US" sz="1200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cxnSp>
            <p:nvCxnSpPr>
              <p:cNvPr id="27" name="连接符: 肘形 26">
                <a:extLst>
                  <a:ext uri="{FF2B5EF4-FFF2-40B4-BE49-F238E27FC236}">
                    <a16:creationId xmlns:a16="http://schemas.microsoft.com/office/drawing/2014/main" id="{86A4E994-D7A1-1EEB-CD01-FB166EE5BFE3}"/>
                  </a:ext>
                </a:extLst>
              </p:cNvPr>
              <p:cNvCxnSpPr>
                <a:cxnSpLocks/>
                <a:stCxn id="20" idx="1"/>
                <a:endCxn id="11" idx="0"/>
              </p:cNvCxnSpPr>
              <p:nvPr/>
            </p:nvCxnSpPr>
            <p:spPr>
              <a:xfrm rot="10800000" flipV="1">
                <a:off x="6791367" y="3263638"/>
                <a:ext cx="2393483" cy="478021"/>
              </a:xfrm>
              <a:prstGeom prst="bentConnector2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>
                <a:extLst>
                  <a:ext uri="{FF2B5EF4-FFF2-40B4-BE49-F238E27FC236}">
                    <a16:creationId xmlns:a16="http://schemas.microsoft.com/office/drawing/2014/main" id="{E11F145F-C27D-4766-A6EB-547D8993983E}"/>
                  </a:ext>
                </a:extLst>
              </p:cNvPr>
              <p:cNvCxnSpPr>
                <a:cxnSpLocks/>
                <a:stCxn id="19" idx="1"/>
              </p:cNvCxnSpPr>
              <p:nvPr/>
            </p:nvCxnSpPr>
            <p:spPr>
              <a:xfrm flipH="1">
                <a:off x="6791362" y="1516142"/>
                <a:ext cx="2393486" cy="1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:a16="http://schemas.microsoft.com/office/drawing/2014/main" id="{C5D08983-33C3-39D7-3018-1FFEC402B3D8}"/>
                  </a:ext>
                </a:extLst>
              </p:cNvPr>
              <p:cNvCxnSpPr>
                <a:cxnSpLocks/>
                <a:stCxn id="21" idx="1"/>
              </p:cNvCxnSpPr>
              <p:nvPr/>
            </p:nvCxnSpPr>
            <p:spPr>
              <a:xfrm flipH="1">
                <a:off x="6778792" y="5099117"/>
                <a:ext cx="2406057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直接箭头连接符 43">
              <a:extLst>
                <a:ext uri="{FF2B5EF4-FFF2-40B4-BE49-F238E27FC236}">
                  <a16:creationId xmlns:a16="http://schemas.microsoft.com/office/drawing/2014/main" id="{3F81D586-6B5D-6C94-9CC3-B460045B0A62}"/>
                </a:ext>
              </a:extLst>
            </p:cNvPr>
            <p:cNvCxnSpPr>
              <a:endCxn id="7" idx="0"/>
            </p:cNvCxnSpPr>
            <p:nvPr/>
          </p:nvCxnSpPr>
          <p:spPr>
            <a:xfrm>
              <a:off x="4048669" y="1815424"/>
              <a:ext cx="4127" cy="27082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5325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:a16="http://schemas.microsoft.com/office/drawing/2014/main" id="{854BF40A-CB0B-0679-BBCF-5E104835E5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1259872"/>
              </p:ext>
            </p:extLst>
          </p:nvPr>
        </p:nvGraphicFramePr>
        <p:xfrm>
          <a:off x="2920573" y="1644383"/>
          <a:ext cx="6350854" cy="35692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68655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A54BDC70-FC1A-D118-6261-47B1B9221812}"/>
              </a:ext>
            </a:extLst>
          </p:cNvPr>
          <p:cNvGrpSpPr/>
          <p:nvPr/>
        </p:nvGrpSpPr>
        <p:grpSpPr>
          <a:xfrm>
            <a:off x="275207" y="970943"/>
            <a:ext cx="11399252" cy="5064886"/>
            <a:chOff x="275207" y="970943"/>
            <a:chExt cx="11399252" cy="5064886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D10CB7BD-0B0D-FFC6-F069-46BC99B1B9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" r="46408" b="1453"/>
            <a:stretch/>
          </p:blipFill>
          <p:spPr>
            <a:xfrm>
              <a:off x="275207" y="970943"/>
              <a:ext cx="4225771" cy="4332742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B59DF21C-E2F3-43E0-6D82-50FB646940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9838" r="321"/>
            <a:stretch/>
          </p:blipFill>
          <p:spPr>
            <a:xfrm>
              <a:off x="4500978" y="1201981"/>
              <a:ext cx="7173481" cy="3870665"/>
            </a:xfrm>
            <a:prstGeom prst="rect">
              <a:avLst/>
            </a:prstGeom>
          </p:spPr>
        </p:pic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99C1E983-A9B2-68BB-404F-2EBAEC975A28}"/>
                </a:ext>
              </a:extLst>
            </p:cNvPr>
            <p:cNvSpPr/>
            <p:nvPr/>
          </p:nvSpPr>
          <p:spPr>
            <a:xfrm>
              <a:off x="2018874" y="5303685"/>
              <a:ext cx="738435" cy="732144"/>
            </a:xfrm>
            <a:prstGeom prst="round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/>
              <a:r>
                <a:rPr lang="en-US" altLang="zh-CN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A</a:t>
              </a:r>
              <a:endPara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96EAF845-6AD9-AFDB-75DC-18B300A9AED1}"/>
                </a:ext>
              </a:extLst>
            </p:cNvPr>
            <p:cNvSpPr/>
            <p:nvPr/>
          </p:nvSpPr>
          <p:spPr>
            <a:xfrm>
              <a:off x="7417978" y="5303685"/>
              <a:ext cx="738435" cy="732144"/>
            </a:xfrm>
            <a:prstGeom prst="roundRect">
              <a:avLst/>
            </a:prstGeom>
            <a:noFill/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/>
              <a:r>
                <a:rPr lang="en-US" altLang="zh-CN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rPr>
                <a:t>B</a:t>
              </a:r>
              <a:endPara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2397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6CF05EFF-C456-3C24-0EC5-76B7B2472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4367" y="623356"/>
            <a:ext cx="6408466" cy="581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799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DC463F83-7D5A-9936-A63B-FE65016F7E2C}"/>
              </a:ext>
            </a:extLst>
          </p:cNvPr>
          <p:cNvGrpSpPr/>
          <p:nvPr/>
        </p:nvGrpSpPr>
        <p:grpSpPr>
          <a:xfrm>
            <a:off x="381740" y="1074198"/>
            <a:ext cx="11603114" cy="5610687"/>
            <a:chOff x="-180381" y="1103050"/>
            <a:chExt cx="12372381" cy="5590713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08E2F92F-9923-C366-363B-E66F02E0E60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9830" t="9211" r="2646" b="456"/>
            <a:stretch/>
          </p:blipFill>
          <p:spPr>
            <a:xfrm>
              <a:off x="18018" y="1103050"/>
              <a:ext cx="12173982" cy="5590713"/>
            </a:xfrm>
            <a:prstGeom prst="rect">
              <a:avLst/>
            </a:prstGeom>
          </p:spPr>
        </p:pic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80D1951A-0B53-3143-C9B5-15584680F610}"/>
                </a:ext>
              </a:extLst>
            </p:cNvPr>
            <p:cNvSpPr/>
            <p:nvPr/>
          </p:nvSpPr>
          <p:spPr>
            <a:xfrm>
              <a:off x="-180381" y="3442383"/>
              <a:ext cx="3045041" cy="56379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000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4.MOLECULAR,</a:t>
              </a:r>
              <a:r>
                <a:rPr lang="zh-CN" altLang="en-US" sz="1000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00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BIOLOGY,</a:t>
              </a:r>
              <a:r>
                <a:rPr lang="zh-CN" altLang="en-US" sz="1000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1000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IMMUNOLOGY</a:t>
              </a:r>
              <a:endParaRPr lang="zh-CN" altLang="en-US" sz="10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7C262AC3-75B3-39F5-2CA1-5737BA991CBF}"/>
                </a:ext>
              </a:extLst>
            </p:cNvPr>
            <p:cNvSpPr/>
            <p:nvPr/>
          </p:nvSpPr>
          <p:spPr>
            <a:xfrm>
              <a:off x="239697" y="4716808"/>
              <a:ext cx="3726137" cy="56379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b="1" dirty="0">
                  <a:solidFill>
                    <a:srgbClr val="00B0F0"/>
                  </a:solidFill>
                </a:rPr>
                <a:t>8.NEUROLOGY, SPORTS, OPHTHALMOLOGY</a:t>
              </a:r>
              <a:endParaRPr lang="zh-CN" altLang="en-US" sz="1200" b="1" dirty="0">
                <a:solidFill>
                  <a:srgbClr val="00B0F0"/>
                </a:solidFill>
              </a:endParaRPr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534F54F8-94C1-AB4F-E09C-5B9E46BECFB9}"/>
                </a:ext>
              </a:extLst>
            </p:cNvPr>
            <p:cNvSpPr/>
            <p:nvPr/>
          </p:nvSpPr>
          <p:spPr>
            <a:xfrm>
              <a:off x="6096000" y="3442382"/>
              <a:ext cx="4325812" cy="56379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rgbClr val="00B0F0"/>
                  </a:solidFill>
                </a:rPr>
                <a:t>8.MOLECULAR, BIOLOGY, GENETICS</a:t>
              </a:r>
              <a:endParaRPr lang="zh-CN" altLang="en-US" b="1" dirty="0">
                <a:solidFill>
                  <a:srgbClr val="00B0F0"/>
                </a:solidFill>
              </a:endParaRPr>
            </a:p>
          </p:txBody>
        </p: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05CEB9C3-8C86-3BB5-3592-1D80CE204AE3}"/>
                </a:ext>
              </a:extLst>
            </p:cNvPr>
            <p:cNvSpPr/>
            <p:nvPr/>
          </p:nvSpPr>
          <p:spPr>
            <a:xfrm>
              <a:off x="6249326" y="4647806"/>
              <a:ext cx="4907077" cy="56379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rgbClr val="00B0F0"/>
                  </a:solidFill>
                </a:rPr>
                <a:t>9.SPORTS, REHABILITATION, SPORT</a:t>
              </a:r>
              <a:endParaRPr lang="zh-CN" altLang="en-US" b="1" dirty="0">
                <a:solidFill>
                  <a:srgbClr val="00B0F0"/>
                </a:solidFill>
              </a:endParaRPr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FC1A4E24-4A60-3886-0790-4724649C17BC}"/>
                </a:ext>
              </a:extLst>
            </p:cNvPr>
            <p:cNvSpPr/>
            <p:nvPr/>
          </p:nvSpPr>
          <p:spPr>
            <a:xfrm>
              <a:off x="7266905" y="5388884"/>
              <a:ext cx="4907077" cy="563799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 dirty="0">
                  <a:solidFill>
                    <a:srgbClr val="00B0F0"/>
                  </a:solidFill>
                </a:rPr>
                <a:t>7.PSYCHOLOGY, EDUCATION, SOCIAL</a:t>
              </a:r>
              <a:endParaRPr lang="zh-CN" altLang="en-US" sz="1400" b="1" dirty="0">
                <a:solidFill>
                  <a:srgbClr val="00B0F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4133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63DEAF-287F-CD0B-A692-BDBF330E49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08052CCD-2E62-5334-15C1-9F2DDC30CB02}"/>
              </a:ext>
            </a:extLst>
          </p:cNvPr>
          <p:cNvGrpSpPr/>
          <p:nvPr/>
        </p:nvGrpSpPr>
        <p:grpSpPr>
          <a:xfrm>
            <a:off x="580443" y="608331"/>
            <a:ext cx="10960528" cy="5343883"/>
            <a:chOff x="580443" y="608331"/>
            <a:chExt cx="10960528" cy="5343883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95F603FA-9689-9A05-E9B4-2C1B73B20DCD}"/>
                </a:ext>
              </a:extLst>
            </p:cNvPr>
            <p:cNvGrpSpPr/>
            <p:nvPr/>
          </p:nvGrpSpPr>
          <p:grpSpPr>
            <a:xfrm>
              <a:off x="2323549" y="5220070"/>
              <a:ext cx="6538521" cy="732144"/>
              <a:chOff x="2323549" y="5220070"/>
              <a:chExt cx="6538521" cy="732144"/>
            </a:xfrm>
          </p:grpSpPr>
          <p:sp>
            <p:nvSpPr>
              <p:cNvPr id="14" name="矩形: 圆角 13">
                <a:extLst>
                  <a:ext uri="{FF2B5EF4-FFF2-40B4-BE49-F238E27FC236}">
                    <a16:creationId xmlns:a16="http://schemas.microsoft.com/office/drawing/2014/main" id="{40898542-F393-6EAE-BD69-0FE7C8E308A1}"/>
                  </a:ext>
                </a:extLst>
              </p:cNvPr>
              <p:cNvSpPr/>
              <p:nvPr/>
            </p:nvSpPr>
            <p:spPr>
              <a:xfrm>
                <a:off x="2323549" y="5220070"/>
                <a:ext cx="738435" cy="732144"/>
              </a:xfrm>
              <a:prstGeom prst="round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/>
                <a:r>
                  <a:rPr lang="en-US" altLang="zh-CN" sz="2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endParaRPr lang="zh-CN" alt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" name="矩形: 圆角 14">
                <a:extLst>
                  <a:ext uri="{FF2B5EF4-FFF2-40B4-BE49-F238E27FC236}">
                    <a16:creationId xmlns:a16="http://schemas.microsoft.com/office/drawing/2014/main" id="{E5C936A1-6C85-D364-EC4A-1AFB92636ABF}"/>
                  </a:ext>
                </a:extLst>
              </p:cNvPr>
              <p:cNvSpPr/>
              <p:nvPr/>
            </p:nvSpPr>
            <p:spPr>
              <a:xfrm>
                <a:off x="8123635" y="5220070"/>
                <a:ext cx="738435" cy="732144"/>
              </a:xfrm>
              <a:prstGeom prst="round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/>
                <a:r>
                  <a:rPr lang="en-US" altLang="zh-CN" sz="2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endParaRPr lang="zh-CN" alt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222F05D8-C54F-68A5-30E6-36A3ED2E35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56427" y="1295396"/>
              <a:ext cx="5684544" cy="3924674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9F4318EF-76B6-3A0B-E5DE-01825A84A8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" t="1" r="40654" b="1453"/>
            <a:stretch/>
          </p:blipFill>
          <p:spPr>
            <a:xfrm>
              <a:off x="580443" y="608331"/>
              <a:ext cx="5160329" cy="47780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6165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8F5EA5F8-FA5D-69F4-F012-1015C53D4108}"/>
              </a:ext>
            </a:extLst>
          </p:cNvPr>
          <p:cNvGrpSpPr/>
          <p:nvPr/>
        </p:nvGrpSpPr>
        <p:grpSpPr>
          <a:xfrm>
            <a:off x="395631" y="296239"/>
            <a:ext cx="10589224" cy="5655975"/>
            <a:chOff x="413386" y="296239"/>
            <a:chExt cx="10589224" cy="5655975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D3009C76-F085-7ED8-ABFD-6C660191BDFD}"/>
                </a:ext>
              </a:extLst>
            </p:cNvPr>
            <p:cNvGrpSpPr/>
            <p:nvPr/>
          </p:nvGrpSpPr>
          <p:grpSpPr>
            <a:xfrm>
              <a:off x="2323549" y="5220070"/>
              <a:ext cx="6538521" cy="732144"/>
              <a:chOff x="2323549" y="5220070"/>
              <a:chExt cx="6538521" cy="732144"/>
            </a:xfrm>
          </p:grpSpPr>
          <p:sp>
            <p:nvSpPr>
              <p:cNvPr id="14" name="矩形: 圆角 13">
                <a:extLst>
                  <a:ext uri="{FF2B5EF4-FFF2-40B4-BE49-F238E27FC236}">
                    <a16:creationId xmlns:a16="http://schemas.microsoft.com/office/drawing/2014/main" id="{75ECDD34-906A-C4E4-1F14-20C9CDB705AF}"/>
                  </a:ext>
                </a:extLst>
              </p:cNvPr>
              <p:cNvSpPr/>
              <p:nvPr/>
            </p:nvSpPr>
            <p:spPr>
              <a:xfrm>
                <a:off x="2323549" y="5220070"/>
                <a:ext cx="738435" cy="732144"/>
              </a:xfrm>
              <a:prstGeom prst="round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/>
                <a:r>
                  <a:rPr lang="en-US" altLang="zh-CN" sz="2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A</a:t>
                </a:r>
                <a:endParaRPr lang="zh-CN" alt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5" name="矩形: 圆角 14">
                <a:extLst>
                  <a:ext uri="{FF2B5EF4-FFF2-40B4-BE49-F238E27FC236}">
                    <a16:creationId xmlns:a16="http://schemas.microsoft.com/office/drawing/2014/main" id="{EA5152AF-02C8-6F4A-31B1-6001EB5B9E44}"/>
                  </a:ext>
                </a:extLst>
              </p:cNvPr>
              <p:cNvSpPr/>
              <p:nvPr/>
            </p:nvSpPr>
            <p:spPr>
              <a:xfrm>
                <a:off x="8123635" y="5220070"/>
                <a:ext cx="738435" cy="732144"/>
              </a:xfrm>
              <a:prstGeom prst="round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0"/>
                <a:r>
                  <a:rPr lang="en-US" altLang="zh-CN" sz="24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rPr>
                  <a:t>B</a:t>
                </a:r>
                <a:endParaRPr lang="zh-CN" alt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415BDBFA-F57B-D2BD-3099-9561CC5F6D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34029" b="931"/>
            <a:stretch/>
          </p:blipFill>
          <p:spPr>
            <a:xfrm>
              <a:off x="413386" y="296239"/>
              <a:ext cx="5562251" cy="4657501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BF0F6109-8CF9-2FD6-7CC4-DAFB84C814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1602" b="1584"/>
            <a:stretch/>
          </p:blipFill>
          <p:spPr>
            <a:xfrm>
              <a:off x="5975637" y="296239"/>
              <a:ext cx="5026973" cy="47237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15361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组合 184">
            <a:extLst>
              <a:ext uri="{FF2B5EF4-FFF2-40B4-BE49-F238E27FC236}">
                <a16:creationId xmlns:a16="http://schemas.microsoft.com/office/drawing/2014/main" id="{A400171E-891B-ACE6-58A6-479D5F244624}"/>
              </a:ext>
            </a:extLst>
          </p:cNvPr>
          <p:cNvGrpSpPr/>
          <p:nvPr/>
        </p:nvGrpSpPr>
        <p:grpSpPr>
          <a:xfrm>
            <a:off x="52709" y="537724"/>
            <a:ext cx="10480637" cy="4723917"/>
            <a:chOff x="52709" y="537724"/>
            <a:chExt cx="10480637" cy="472391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C2D1FE8F-70F1-4258-AA48-4F5B65B179F7}"/>
                </a:ext>
              </a:extLst>
            </p:cNvPr>
            <p:cNvSpPr/>
            <p:nvPr/>
          </p:nvSpPr>
          <p:spPr>
            <a:xfrm>
              <a:off x="52709" y="3200382"/>
              <a:ext cx="991159" cy="529953"/>
            </a:xfrm>
            <a:prstGeom prst="round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latinLnBrk="1"/>
              <a:r>
                <a:rPr lang="en-US" altLang="zh-CN" sz="1000" dirty="0">
                  <a:solidFill>
                    <a:schemeClr val="bg1"/>
                  </a:solidFill>
                </a:rPr>
                <a:t>Discussion of new hotspots</a:t>
              </a:r>
              <a:endParaRPr lang="zh-CN" altLang="en-US" sz="1000" dirty="0">
                <a:solidFill>
                  <a:schemeClr val="bg1"/>
                </a:solidFill>
              </a:endParaRPr>
            </a:p>
          </p:txBody>
        </p:sp>
        <p:grpSp>
          <p:nvGrpSpPr>
            <p:cNvPr id="184" name="组合 183">
              <a:extLst>
                <a:ext uri="{FF2B5EF4-FFF2-40B4-BE49-F238E27FC236}">
                  <a16:creationId xmlns:a16="http://schemas.microsoft.com/office/drawing/2014/main" id="{00F63970-B88A-190D-DEB7-F07F07FD6D69}"/>
                </a:ext>
              </a:extLst>
            </p:cNvPr>
            <p:cNvGrpSpPr/>
            <p:nvPr/>
          </p:nvGrpSpPr>
          <p:grpSpPr>
            <a:xfrm>
              <a:off x="131529" y="537724"/>
              <a:ext cx="10401817" cy="4723917"/>
              <a:chOff x="131529" y="537724"/>
              <a:chExt cx="10401817" cy="4723917"/>
            </a:xfrm>
          </p:grpSpPr>
          <p:sp>
            <p:nvSpPr>
              <p:cNvPr id="6" name="矩形: 圆角 5">
                <a:extLst>
                  <a:ext uri="{FF2B5EF4-FFF2-40B4-BE49-F238E27FC236}">
                    <a16:creationId xmlns:a16="http://schemas.microsoft.com/office/drawing/2014/main" id="{56265B76-F8F2-5282-84A5-DBA41624C2EA}"/>
                  </a:ext>
                </a:extLst>
              </p:cNvPr>
              <p:cNvSpPr/>
              <p:nvPr/>
            </p:nvSpPr>
            <p:spPr>
              <a:xfrm>
                <a:off x="5538006" y="645647"/>
                <a:ext cx="1497235" cy="347648"/>
              </a:xfrm>
              <a:prstGeom prst="roundRect">
                <a:avLst/>
              </a:prstGeom>
              <a:solidFill>
                <a:srgbClr val="FF7C80"/>
              </a:solidFill>
              <a:ln>
                <a:solidFill>
                  <a:srgbClr val="FF7C8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electrical nerve bypass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矩形: 圆角 7">
                <a:extLst>
                  <a:ext uri="{FF2B5EF4-FFF2-40B4-BE49-F238E27FC236}">
                    <a16:creationId xmlns:a16="http://schemas.microsoft.com/office/drawing/2014/main" id="{52598CCE-401A-BB33-A304-62DBDF385C4E}"/>
                  </a:ext>
                </a:extLst>
              </p:cNvPr>
              <p:cNvSpPr/>
              <p:nvPr/>
            </p:nvSpPr>
            <p:spPr>
              <a:xfrm>
                <a:off x="131529" y="4666637"/>
                <a:ext cx="845468" cy="582609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70C0">
                      <a:tint val="66000"/>
                      <a:satMod val="160000"/>
                    </a:srgbClr>
                  </a:gs>
                  <a:gs pos="50000">
                    <a:srgbClr val="0070C0">
                      <a:tint val="44500"/>
                      <a:satMod val="160000"/>
                    </a:srgbClr>
                  </a:gs>
                  <a:gs pos="100000">
                    <a:srgbClr val="0070C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>
                <a:solidFill>
                  <a:srgbClr val="68A3D8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latinLnBrk="1"/>
                <a:r>
                  <a:rPr lang="en-US" altLang="zh-CN" sz="1000" dirty="0"/>
                  <a:t>Outlook</a:t>
                </a:r>
                <a:endParaRPr lang="zh-CN" altLang="en-US" sz="1000" dirty="0"/>
              </a:p>
            </p:txBody>
          </p:sp>
          <p:sp>
            <p:nvSpPr>
              <p:cNvPr id="9" name="矩形: 圆角 8">
                <a:extLst>
                  <a:ext uri="{FF2B5EF4-FFF2-40B4-BE49-F238E27FC236}">
                    <a16:creationId xmlns:a16="http://schemas.microsoft.com/office/drawing/2014/main" id="{6CBBEED7-971B-6A96-6504-C74FCF2220A0}"/>
                  </a:ext>
                </a:extLst>
              </p:cNvPr>
              <p:cNvSpPr/>
              <p:nvPr/>
            </p:nvSpPr>
            <p:spPr>
              <a:xfrm>
                <a:off x="1702881" y="3200382"/>
                <a:ext cx="1464266" cy="575477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1.Artificial Intelligence and Neuroimaging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矩形: 圆角 19">
                <a:extLst>
                  <a:ext uri="{FF2B5EF4-FFF2-40B4-BE49-F238E27FC236}">
                    <a16:creationId xmlns:a16="http://schemas.microsoft.com/office/drawing/2014/main" id="{7765EF1B-5E3A-BED4-B3A9-6CEF8EA4A380}"/>
                  </a:ext>
                </a:extLst>
              </p:cNvPr>
              <p:cNvSpPr/>
              <p:nvPr/>
            </p:nvSpPr>
            <p:spPr>
              <a:xfrm>
                <a:off x="1700327" y="4755085"/>
                <a:ext cx="2252587" cy="460731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70C0">
                      <a:tint val="66000"/>
                      <a:satMod val="160000"/>
                    </a:srgbClr>
                  </a:gs>
                  <a:gs pos="50000">
                    <a:srgbClr val="0070C0">
                      <a:tint val="44500"/>
                      <a:satMod val="160000"/>
                    </a:srgbClr>
                  </a:gs>
                  <a:gs pos="100000">
                    <a:srgbClr val="0070C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>
                <a:solidFill>
                  <a:srgbClr val="68A3D8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atinLnBrk="1"/>
                <a:r>
                  <a:rPr lang="en-US" altLang="zh-CN" sz="1000" dirty="0"/>
                  <a:t>1. Optimizing data quality and scale</a:t>
                </a:r>
                <a:endParaRPr lang="zh-CN" altLang="en-US" sz="1000" dirty="0"/>
              </a:p>
            </p:txBody>
          </p:sp>
          <p:sp>
            <p:nvSpPr>
              <p:cNvPr id="21" name="箭头: 右 20">
                <a:extLst>
                  <a:ext uri="{FF2B5EF4-FFF2-40B4-BE49-F238E27FC236}">
                    <a16:creationId xmlns:a16="http://schemas.microsoft.com/office/drawing/2014/main" id="{BCEEE1E1-167A-A5A8-A0A6-50F4DB166412}"/>
                  </a:ext>
                </a:extLst>
              </p:cNvPr>
              <p:cNvSpPr/>
              <p:nvPr/>
            </p:nvSpPr>
            <p:spPr>
              <a:xfrm>
                <a:off x="1034568" y="4843937"/>
                <a:ext cx="615687" cy="284152"/>
              </a:xfrm>
              <a:prstGeom prst="rightArrow">
                <a:avLst/>
              </a:prstGeom>
              <a:solidFill>
                <a:srgbClr val="B5C9EF"/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: 圆角 24">
                <a:extLst>
                  <a:ext uri="{FF2B5EF4-FFF2-40B4-BE49-F238E27FC236}">
                    <a16:creationId xmlns:a16="http://schemas.microsoft.com/office/drawing/2014/main" id="{1D9D6A18-D86C-1057-FEA3-D2D73C996534}"/>
                  </a:ext>
                </a:extLst>
              </p:cNvPr>
              <p:cNvSpPr/>
              <p:nvPr/>
            </p:nvSpPr>
            <p:spPr>
              <a:xfrm>
                <a:off x="148002" y="1249877"/>
                <a:ext cx="808031" cy="794053"/>
              </a:xfrm>
              <a:prstGeom prst="roundRect">
                <a:avLst/>
              </a:prstGeom>
              <a:solidFill>
                <a:srgbClr val="FF7C80"/>
              </a:solidFill>
              <a:ln>
                <a:solidFill>
                  <a:srgbClr val="FF7C8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Hotspots</a:t>
                </a:r>
              </a:p>
            </p:txBody>
          </p:sp>
          <p:sp>
            <p:nvSpPr>
              <p:cNvPr id="27" name="矩形: 圆角 26">
                <a:extLst>
                  <a:ext uri="{FF2B5EF4-FFF2-40B4-BE49-F238E27FC236}">
                    <a16:creationId xmlns:a16="http://schemas.microsoft.com/office/drawing/2014/main" id="{6FFC15F9-774C-9D1C-5D78-66718F901652}"/>
                  </a:ext>
                </a:extLst>
              </p:cNvPr>
              <p:cNvSpPr/>
              <p:nvPr/>
            </p:nvSpPr>
            <p:spPr>
              <a:xfrm>
                <a:off x="1658654" y="1280113"/>
                <a:ext cx="2635450" cy="770562"/>
              </a:xfrm>
              <a:prstGeom prst="roundRect">
                <a:avLst/>
              </a:prstGeom>
              <a:solidFill>
                <a:srgbClr val="FF7C80"/>
              </a:solidFill>
              <a:ln>
                <a:solidFill>
                  <a:srgbClr val="FF7C8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1.</a:t>
                </a:r>
                <a:r>
                  <a:rPr lang="zh-CN" altLang="en-US" sz="1000" dirty="0">
                    <a:solidFill>
                      <a:schemeClr val="bg1"/>
                    </a:solidFill>
                  </a:rPr>
                  <a:t> </a:t>
                </a:r>
                <a:r>
                  <a:rPr lang="en-US" altLang="zh-CN" sz="1000" dirty="0">
                    <a:solidFill>
                      <a:schemeClr val="bg1"/>
                    </a:solidFill>
                  </a:rPr>
                  <a:t>Intelligent robots and limb exoskeletons for assisted rehabilitation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矩形: 圆角 34">
                <a:extLst>
                  <a:ext uri="{FF2B5EF4-FFF2-40B4-BE49-F238E27FC236}">
                    <a16:creationId xmlns:a16="http://schemas.microsoft.com/office/drawing/2014/main" id="{C66396E2-87E4-D2C1-E49C-B59A06101C2B}"/>
                  </a:ext>
                </a:extLst>
              </p:cNvPr>
              <p:cNvSpPr/>
              <p:nvPr/>
            </p:nvSpPr>
            <p:spPr>
              <a:xfrm>
                <a:off x="8257317" y="1400749"/>
                <a:ext cx="2276029" cy="553942"/>
              </a:xfrm>
              <a:prstGeom prst="roundRect">
                <a:avLst/>
              </a:prstGeom>
              <a:solidFill>
                <a:srgbClr val="FF7C80"/>
              </a:solidFill>
              <a:ln>
                <a:solidFill>
                  <a:srgbClr val="FF7C8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3. Neuromodulation and noninvasive electrical stimulation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8" name="矩形: 圆角 37">
                <a:extLst>
                  <a:ext uri="{FF2B5EF4-FFF2-40B4-BE49-F238E27FC236}">
                    <a16:creationId xmlns:a16="http://schemas.microsoft.com/office/drawing/2014/main" id="{9D8C175A-0902-F259-10C1-5E716506746A}"/>
                  </a:ext>
                </a:extLst>
              </p:cNvPr>
              <p:cNvSpPr/>
              <p:nvPr/>
            </p:nvSpPr>
            <p:spPr>
              <a:xfrm>
                <a:off x="3445784" y="2776767"/>
                <a:ext cx="1839620" cy="542429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en-US" altLang="zh-CN" sz="1000" dirty="0">
                    <a:solidFill>
                      <a:schemeClr val="bg1"/>
                    </a:solidFill>
                  </a:rPr>
                  <a:t>image segmentation models based on convolutional neural networks</a:t>
                </a:r>
              </a:p>
            </p:txBody>
          </p:sp>
          <p:sp>
            <p:nvSpPr>
              <p:cNvPr id="40" name="矩形: 圆角 39">
                <a:extLst>
                  <a:ext uri="{FF2B5EF4-FFF2-40B4-BE49-F238E27FC236}">
                    <a16:creationId xmlns:a16="http://schemas.microsoft.com/office/drawing/2014/main" id="{CDD1328E-208E-9CAC-818A-946FBE43E69E}"/>
                  </a:ext>
                </a:extLst>
              </p:cNvPr>
              <p:cNvSpPr/>
              <p:nvPr/>
            </p:nvSpPr>
            <p:spPr>
              <a:xfrm>
                <a:off x="3454656" y="3407605"/>
                <a:ext cx="1505990" cy="347648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latinLnBrk="1"/>
                <a:r>
                  <a:rPr lang="en-US" altLang="zh-CN" sz="1000" dirty="0" err="1">
                    <a:solidFill>
                      <a:schemeClr val="bg1"/>
                    </a:solidFill>
                  </a:rPr>
                  <a:t>neurodynamics</a:t>
                </a:r>
                <a:endParaRPr lang="en-US" altLang="zh-CN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左大括号 43">
                <a:extLst>
                  <a:ext uri="{FF2B5EF4-FFF2-40B4-BE49-F238E27FC236}">
                    <a16:creationId xmlns:a16="http://schemas.microsoft.com/office/drawing/2014/main" id="{CA596690-E2A3-FBE0-17AE-03EEC396F738}"/>
                  </a:ext>
                </a:extLst>
              </p:cNvPr>
              <p:cNvSpPr/>
              <p:nvPr/>
            </p:nvSpPr>
            <p:spPr>
              <a:xfrm>
                <a:off x="3165854" y="2841934"/>
                <a:ext cx="262515" cy="1346591"/>
              </a:xfrm>
              <a:prstGeom prst="leftBrace">
                <a:avLst/>
              </a:prstGeom>
              <a:ln w="952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箭头: 右 48">
                <a:extLst>
                  <a:ext uri="{FF2B5EF4-FFF2-40B4-BE49-F238E27FC236}">
                    <a16:creationId xmlns:a16="http://schemas.microsoft.com/office/drawing/2014/main" id="{E6A013D9-1A40-F944-3A1A-330C39606321}"/>
                  </a:ext>
                </a:extLst>
              </p:cNvPr>
              <p:cNvSpPr/>
              <p:nvPr/>
            </p:nvSpPr>
            <p:spPr>
              <a:xfrm>
                <a:off x="5285404" y="3352475"/>
                <a:ext cx="555007" cy="284152"/>
              </a:xfrm>
              <a:prstGeom prst="right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箭头: 右 51">
                <a:extLst>
                  <a:ext uri="{FF2B5EF4-FFF2-40B4-BE49-F238E27FC236}">
                    <a16:creationId xmlns:a16="http://schemas.microsoft.com/office/drawing/2014/main" id="{5342A79A-3EF3-B232-0219-63B54244C7CF}"/>
                  </a:ext>
                </a:extLst>
              </p:cNvPr>
              <p:cNvSpPr/>
              <p:nvPr/>
            </p:nvSpPr>
            <p:spPr>
              <a:xfrm>
                <a:off x="7421118" y="1568344"/>
                <a:ext cx="697137" cy="284152"/>
              </a:xfrm>
              <a:prstGeom prst="rightArrow">
                <a:avLst/>
              </a:prstGeom>
              <a:solidFill>
                <a:srgbClr val="FF7C80"/>
              </a:solidFill>
              <a:ln>
                <a:solidFill>
                  <a:srgbClr val="FF7C80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: 圆角 53">
                <a:extLst>
                  <a:ext uri="{FF2B5EF4-FFF2-40B4-BE49-F238E27FC236}">
                    <a16:creationId xmlns:a16="http://schemas.microsoft.com/office/drawing/2014/main" id="{03E71D22-4DBF-6837-80BD-C972042C5723}"/>
                  </a:ext>
                </a:extLst>
              </p:cNvPr>
              <p:cNvSpPr/>
              <p:nvPr/>
            </p:nvSpPr>
            <p:spPr>
              <a:xfrm>
                <a:off x="3461909" y="3907226"/>
                <a:ext cx="1487602" cy="347648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neuroplasticity</a:t>
                </a:r>
              </a:p>
            </p:txBody>
          </p:sp>
          <p:cxnSp>
            <p:nvCxnSpPr>
              <p:cNvPr id="63" name="直接箭头连接符 62">
                <a:extLst>
                  <a:ext uri="{FF2B5EF4-FFF2-40B4-BE49-F238E27FC236}">
                    <a16:creationId xmlns:a16="http://schemas.microsoft.com/office/drawing/2014/main" id="{DB241A96-0C67-72B4-D908-3B17879E4DEF}"/>
                  </a:ext>
                </a:extLst>
              </p:cNvPr>
              <p:cNvCxnSpPr>
                <a:cxnSpLocks/>
                <a:stCxn id="7" idx="2"/>
                <a:endCxn id="8" idx="0"/>
              </p:cNvCxnSpPr>
              <p:nvPr/>
            </p:nvCxnSpPr>
            <p:spPr>
              <a:xfrm>
                <a:off x="548289" y="3730335"/>
                <a:ext cx="5974" cy="936302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矩形: 圆角 85">
                <a:extLst>
                  <a:ext uri="{FF2B5EF4-FFF2-40B4-BE49-F238E27FC236}">
                    <a16:creationId xmlns:a16="http://schemas.microsoft.com/office/drawing/2014/main" id="{01FAF1EA-CF5F-CB45-F0F6-AF6F7FD60A90}"/>
                  </a:ext>
                </a:extLst>
              </p:cNvPr>
              <p:cNvSpPr/>
              <p:nvPr/>
            </p:nvSpPr>
            <p:spPr>
              <a:xfrm>
                <a:off x="5083349" y="1286529"/>
                <a:ext cx="2276024" cy="770562"/>
              </a:xfrm>
              <a:prstGeom prst="roundRect">
                <a:avLst/>
              </a:prstGeom>
              <a:solidFill>
                <a:srgbClr val="FF7C80"/>
              </a:solidFill>
              <a:ln>
                <a:solidFill>
                  <a:srgbClr val="FF7C8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2. Neuromodulation and noninvasive electrical stimulation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89" name="直接箭头连接符 88">
                <a:extLst>
                  <a:ext uri="{FF2B5EF4-FFF2-40B4-BE49-F238E27FC236}">
                    <a16:creationId xmlns:a16="http://schemas.microsoft.com/office/drawing/2014/main" id="{BE545251-8F62-9958-9DEA-448AFCA2C52B}"/>
                  </a:ext>
                </a:extLst>
              </p:cNvPr>
              <p:cNvCxnSpPr>
                <a:cxnSpLocks/>
                <a:stCxn id="27" idx="0"/>
                <a:endCxn id="93" idx="2"/>
              </p:cNvCxnSpPr>
              <p:nvPr/>
            </p:nvCxnSpPr>
            <p:spPr>
              <a:xfrm flipH="1" flipV="1">
                <a:off x="2967854" y="906378"/>
                <a:ext cx="8525" cy="373735"/>
              </a:xfrm>
              <a:prstGeom prst="straightConnector1">
                <a:avLst/>
              </a:prstGeom>
              <a:ln w="9525">
                <a:solidFill>
                  <a:srgbClr val="FF7C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矩形: 圆角 92">
                <a:extLst>
                  <a:ext uri="{FF2B5EF4-FFF2-40B4-BE49-F238E27FC236}">
                    <a16:creationId xmlns:a16="http://schemas.microsoft.com/office/drawing/2014/main" id="{CD8951B0-47B6-88B8-46AA-0DE413D0D11B}"/>
                  </a:ext>
                </a:extLst>
              </p:cNvPr>
              <p:cNvSpPr/>
              <p:nvPr/>
            </p:nvSpPr>
            <p:spPr>
              <a:xfrm>
                <a:off x="2178609" y="537724"/>
                <a:ext cx="1578489" cy="368654"/>
              </a:xfrm>
              <a:prstGeom prst="roundRect">
                <a:avLst/>
              </a:prstGeom>
              <a:solidFill>
                <a:srgbClr val="FF7C80"/>
              </a:solidFill>
              <a:ln>
                <a:solidFill>
                  <a:srgbClr val="FF7C8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Feedforward topological neural networks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4" name="矩形: 圆角 93">
                <a:extLst>
                  <a:ext uri="{FF2B5EF4-FFF2-40B4-BE49-F238E27FC236}">
                    <a16:creationId xmlns:a16="http://schemas.microsoft.com/office/drawing/2014/main" id="{1C26C0D2-62D3-C1DC-15F2-0FFDBC3CB892}"/>
                  </a:ext>
                </a:extLst>
              </p:cNvPr>
              <p:cNvSpPr/>
              <p:nvPr/>
            </p:nvSpPr>
            <p:spPr>
              <a:xfrm>
                <a:off x="2187134" y="2300822"/>
                <a:ext cx="1578489" cy="368654"/>
              </a:xfrm>
              <a:prstGeom prst="roundRect">
                <a:avLst/>
              </a:prstGeom>
              <a:solidFill>
                <a:srgbClr val="FF7C80"/>
              </a:solidFill>
              <a:ln>
                <a:solidFill>
                  <a:srgbClr val="FF7C8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supervised learning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03" name="直接箭头连接符 102">
                <a:extLst>
                  <a:ext uri="{FF2B5EF4-FFF2-40B4-BE49-F238E27FC236}">
                    <a16:creationId xmlns:a16="http://schemas.microsoft.com/office/drawing/2014/main" id="{3DA4AF12-EACF-B6CB-78CB-D98D8CA9B309}"/>
                  </a:ext>
                </a:extLst>
              </p:cNvPr>
              <p:cNvCxnSpPr>
                <a:cxnSpLocks/>
                <a:stCxn id="25" idx="2"/>
                <a:endCxn id="7" idx="0"/>
              </p:cNvCxnSpPr>
              <p:nvPr/>
            </p:nvCxnSpPr>
            <p:spPr>
              <a:xfrm flipH="1">
                <a:off x="548289" y="2043930"/>
                <a:ext cx="3729" cy="1156452"/>
              </a:xfrm>
              <a:prstGeom prst="straightConnector1">
                <a:avLst/>
              </a:prstGeom>
              <a:ln w="9525">
                <a:solidFill>
                  <a:srgbClr val="FF7C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箭头连接符 106">
                <a:extLst>
                  <a:ext uri="{FF2B5EF4-FFF2-40B4-BE49-F238E27FC236}">
                    <a16:creationId xmlns:a16="http://schemas.microsoft.com/office/drawing/2014/main" id="{623DB3C0-3900-B548-C48A-1A3E19D4C6F7}"/>
                  </a:ext>
                </a:extLst>
              </p:cNvPr>
              <p:cNvCxnSpPr>
                <a:cxnSpLocks/>
                <a:stCxn id="27" idx="2"/>
                <a:endCxn id="94" idx="0"/>
              </p:cNvCxnSpPr>
              <p:nvPr/>
            </p:nvCxnSpPr>
            <p:spPr>
              <a:xfrm>
                <a:off x="2976379" y="2050675"/>
                <a:ext cx="0" cy="250147"/>
              </a:xfrm>
              <a:prstGeom prst="straightConnector1">
                <a:avLst/>
              </a:prstGeom>
              <a:ln w="9525">
                <a:solidFill>
                  <a:srgbClr val="FF7C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箭头连接符 113">
                <a:extLst>
                  <a:ext uri="{FF2B5EF4-FFF2-40B4-BE49-F238E27FC236}">
                    <a16:creationId xmlns:a16="http://schemas.microsoft.com/office/drawing/2014/main" id="{0C49510C-D4BF-854C-9FE4-FE75AE845A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286624" y="970514"/>
                <a:ext cx="0" cy="284918"/>
              </a:xfrm>
              <a:prstGeom prst="straightConnector1">
                <a:avLst/>
              </a:prstGeom>
              <a:ln w="9525">
                <a:solidFill>
                  <a:srgbClr val="FF7C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箭头: 右 127">
                <a:extLst>
                  <a:ext uri="{FF2B5EF4-FFF2-40B4-BE49-F238E27FC236}">
                    <a16:creationId xmlns:a16="http://schemas.microsoft.com/office/drawing/2014/main" id="{242C5ABC-913C-C84E-FF6B-DB543E2A5B21}"/>
                  </a:ext>
                </a:extLst>
              </p:cNvPr>
              <p:cNvSpPr/>
              <p:nvPr/>
            </p:nvSpPr>
            <p:spPr>
              <a:xfrm>
                <a:off x="989892" y="1539585"/>
                <a:ext cx="668762" cy="284152"/>
              </a:xfrm>
              <a:prstGeom prst="rightArrow">
                <a:avLst/>
              </a:prstGeom>
              <a:solidFill>
                <a:srgbClr val="FF7C80"/>
              </a:solidFill>
              <a:ln>
                <a:solidFill>
                  <a:srgbClr val="FF7C80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箭头: 右 128">
                <a:extLst>
                  <a:ext uri="{FF2B5EF4-FFF2-40B4-BE49-F238E27FC236}">
                    <a16:creationId xmlns:a16="http://schemas.microsoft.com/office/drawing/2014/main" id="{260911ED-D3AD-45A2-AFB9-9C8D5889EF98}"/>
                  </a:ext>
                </a:extLst>
              </p:cNvPr>
              <p:cNvSpPr/>
              <p:nvPr/>
            </p:nvSpPr>
            <p:spPr>
              <a:xfrm>
                <a:off x="4355849" y="1568344"/>
                <a:ext cx="704911" cy="284152"/>
              </a:xfrm>
              <a:prstGeom prst="rightArrow">
                <a:avLst/>
              </a:prstGeom>
              <a:solidFill>
                <a:srgbClr val="FF7C80"/>
              </a:solidFill>
              <a:ln>
                <a:solidFill>
                  <a:srgbClr val="FF7C80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矩形: 圆角 151">
                <a:extLst>
                  <a:ext uri="{FF2B5EF4-FFF2-40B4-BE49-F238E27FC236}">
                    <a16:creationId xmlns:a16="http://schemas.microsoft.com/office/drawing/2014/main" id="{2E196D0B-759B-08B3-713D-9CDF0AD4BD3A}"/>
                  </a:ext>
                </a:extLst>
              </p:cNvPr>
              <p:cNvSpPr/>
              <p:nvPr/>
            </p:nvSpPr>
            <p:spPr>
              <a:xfrm>
                <a:off x="8646713" y="723011"/>
                <a:ext cx="1497235" cy="347648"/>
              </a:xfrm>
              <a:prstGeom prst="roundRect">
                <a:avLst/>
              </a:prstGeom>
              <a:solidFill>
                <a:srgbClr val="FF7C80"/>
              </a:solidFill>
              <a:ln>
                <a:solidFill>
                  <a:srgbClr val="FF7C8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digital model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3" name="直接箭头连接符 152">
                <a:extLst>
                  <a:ext uri="{FF2B5EF4-FFF2-40B4-BE49-F238E27FC236}">
                    <a16:creationId xmlns:a16="http://schemas.microsoft.com/office/drawing/2014/main" id="{D5577A96-C583-0ED5-37C4-C991AE414D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407918" y="1093245"/>
                <a:ext cx="0" cy="284918"/>
              </a:xfrm>
              <a:prstGeom prst="straightConnector1">
                <a:avLst/>
              </a:prstGeom>
              <a:ln w="9525">
                <a:solidFill>
                  <a:srgbClr val="FF7C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箭头: 右 154">
                <a:extLst>
                  <a:ext uri="{FF2B5EF4-FFF2-40B4-BE49-F238E27FC236}">
                    <a16:creationId xmlns:a16="http://schemas.microsoft.com/office/drawing/2014/main" id="{AE42E28A-ECBF-5E4E-2D77-350BED0DDAA1}"/>
                  </a:ext>
                </a:extLst>
              </p:cNvPr>
              <p:cNvSpPr/>
              <p:nvPr/>
            </p:nvSpPr>
            <p:spPr>
              <a:xfrm>
                <a:off x="1105751" y="3326853"/>
                <a:ext cx="572727" cy="284152"/>
              </a:xfrm>
              <a:prstGeom prst="right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矩形: 圆角 159">
                <a:extLst>
                  <a:ext uri="{FF2B5EF4-FFF2-40B4-BE49-F238E27FC236}">
                    <a16:creationId xmlns:a16="http://schemas.microsoft.com/office/drawing/2014/main" id="{63D66AA3-CB76-D6DC-D949-1C77F3053F8A}"/>
                  </a:ext>
                </a:extLst>
              </p:cNvPr>
              <p:cNvSpPr/>
              <p:nvPr/>
            </p:nvSpPr>
            <p:spPr>
              <a:xfrm>
                <a:off x="5897536" y="3206812"/>
                <a:ext cx="1523582" cy="575477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2. Artificial Intelligence and Biomaterials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2" name="矩形: 圆角 161">
                <a:extLst>
                  <a:ext uri="{FF2B5EF4-FFF2-40B4-BE49-F238E27FC236}">
                    <a16:creationId xmlns:a16="http://schemas.microsoft.com/office/drawing/2014/main" id="{3EB83DFE-8B68-8442-A4C0-F4B3375AFE1D}"/>
                  </a:ext>
                </a:extLst>
              </p:cNvPr>
              <p:cNvSpPr/>
              <p:nvPr/>
            </p:nvSpPr>
            <p:spPr>
              <a:xfrm>
                <a:off x="5999619" y="2575055"/>
                <a:ext cx="1319413" cy="347648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3D Smart Bioactive Scaffold</a:t>
                </a:r>
              </a:p>
            </p:txBody>
          </p:sp>
          <p:sp>
            <p:nvSpPr>
              <p:cNvPr id="164" name="矩形: 圆角 163">
                <a:extLst>
                  <a:ext uri="{FF2B5EF4-FFF2-40B4-BE49-F238E27FC236}">
                    <a16:creationId xmlns:a16="http://schemas.microsoft.com/office/drawing/2014/main" id="{8F832F0B-BA4E-D619-389C-8EE7FDAEF134}"/>
                  </a:ext>
                </a:extLst>
              </p:cNvPr>
              <p:cNvSpPr/>
              <p:nvPr/>
            </p:nvSpPr>
            <p:spPr>
              <a:xfrm>
                <a:off x="6211996" y="4002859"/>
                <a:ext cx="927293" cy="347648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Smart DNA Hydrogel</a:t>
                </a:r>
              </a:p>
            </p:txBody>
          </p:sp>
          <p:cxnSp>
            <p:nvCxnSpPr>
              <p:cNvPr id="165" name="直接箭头连接符 164">
                <a:extLst>
                  <a:ext uri="{FF2B5EF4-FFF2-40B4-BE49-F238E27FC236}">
                    <a16:creationId xmlns:a16="http://schemas.microsoft.com/office/drawing/2014/main" id="{1BED2ECC-88DF-EC88-CC33-08E5E43891A9}"/>
                  </a:ext>
                </a:extLst>
              </p:cNvPr>
              <p:cNvCxnSpPr>
                <a:cxnSpLocks/>
                <a:stCxn id="160" idx="0"/>
                <a:endCxn id="162" idx="2"/>
              </p:cNvCxnSpPr>
              <p:nvPr/>
            </p:nvCxnSpPr>
            <p:spPr>
              <a:xfrm flipH="1" flipV="1">
                <a:off x="6659326" y="2922703"/>
                <a:ext cx="1" cy="284109"/>
              </a:xfrm>
              <a:prstGeom prst="straightConnector1">
                <a:avLst/>
              </a:prstGeom>
              <a:ln w="952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直接箭头连接符 167">
                <a:extLst>
                  <a:ext uri="{FF2B5EF4-FFF2-40B4-BE49-F238E27FC236}">
                    <a16:creationId xmlns:a16="http://schemas.microsoft.com/office/drawing/2014/main" id="{A34E44F7-B115-7664-E55E-28A4E645E847}"/>
                  </a:ext>
                </a:extLst>
              </p:cNvPr>
              <p:cNvCxnSpPr>
                <a:cxnSpLocks/>
                <a:stCxn id="160" idx="2"/>
              </p:cNvCxnSpPr>
              <p:nvPr/>
            </p:nvCxnSpPr>
            <p:spPr>
              <a:xfrm flipH="1">
                <a:off x="6659325" y="3782289"/>
                <a:ext cx="2" cy="213417"/>
              </a:xfrm>
              <a:prstGeom prst="straightConnector1">
                <a:avLst/>
              </a:prstGeom>
              <a:ln w="952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4" name="矩形: 圆角 173">
                <a:extLst>
                  <a:ext uri="{FF2B5EF4-FFF2-40B4-BE49-F238E27FC236}">
                    <a16:creationId xmlns:a16="http://schemas.microsoft.com/office/drawing/2014/main" id="{914E32D5-0D27-6267-FF7E-A64A0CBAB2BB}"/>
                  </a:ext>
                </a:extLst>
              </p:cNvPr>
              <p:cNvSpPr/>
              <p:nvPr/>
            </p:nvSpPr>
            <p:spPr>
              <a:xfrm>
                <a:off x="8156601" y="3206812"/>
                <a:ext cx="1523582" cy="575477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3. Artificial Intelligence and genetics</a:t>
                </a:r>
                <a:endParaRPr lang="zh-CN" altLang="en-US" sz="1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5" name="箭头: 右 174">
                <a:extLst>
                  <a:ext uri="{FF2B5EF4-FFF2-40B4-BE49-F238E27FC236}">
                    <a16:creationId xmlns:a16="http://schemas.microsoft.com/office/drawing/2014/main" id="{4F9BFB90-C08A-D0B4-8244-45F4C849F656}"/>
                  </a:ext>
                </a:extLst>
              </p:cNvPr>
              <p:cNvSpPr/>
              <p:nvPr/>
            </p:nvSpPr>
            <p:spPr>
              <a:xfrm>
                <a:off x="7492182" y="3373153"/>
                <a:ext cx="555007" cy="284152"/>
              </a:xfrm>
              <a:prstGeom prst="rightArrow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矩形: 圆角 175">
                <a:extLst>
                  <a:ext uri="{FF2B5EF4-FFF2-40B4-BE49-F238E27FC236}">
                    <a16:creationId xmlns:a16="http://schemas.microsoft.com/office/drawing/2014/main" id="{9F8AB9F5-5601-9DCE-BE34-D350067CF52D}"/>
                  </a:ext>
                </a:extLst>
              </p:cNvPr>
              <p:cNvSpPr/>
              <p:nvPr/>
            </p:nvSpPr>
            <p:spPr>
              <a:xfrm>
                <a:off x="8233615" y="2602943"/>
                <a:ext cx="1319413" cy="347648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genome analysis</a:t>
                </a:r>
              </a:p>
            </p:txBody>
          </p:sp>
          <p:cxnSp>
            <p:nvCxnSpPr>
              <p:cNvPr id="177" name="直接箭头连接符 176">
                <a:extLst>
                  <a:ext uri="{FF2B5EF4-FFF2-40B4-BE49-F238E27FC236}">
                    <a16:creationId xmlns:a16="http://schemas.microsoft.com/office/drawing/2014/main" id="{8036D6C3-1C93-13A8-41D8-01AB3F45ECD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924035" y="2922702"/>
                <a:ext cx="1" cy="284109"/>
              </a:xfrm>
              <a:prstGeom prst="straightConnector1">
                <a:avLst/>
              </a:prstGeom>
              <a:ln w="952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8" name="矩形: 圆角 177">
                <a:extLst>
                  <a:ext uri="{FF2B5EF4-FFF2-40B4-BE49-F238E27FC236}">
                    <a16:creationId xmlns:a16="http://schemas.microsoft.com/office/drawing/2014/main" id="{826ACE14-BA1A-AFFD-BA4C-E066D17E02D6}"/>
                  </a:ext>
                </a:extLst>
              </p:cNvPr>
              <p:cNvSpPr/>
              <p:nvPr/>
            </p:nvSpPr>
            <p:spPr>
              <a:xfrm>
                <a:off x="8258685" y="4038510"/>
                <a:ext cx="1319413" cy="347648"/>
              </a:xfrm>
              <a:prstGeom prst="round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latinLnBrk="1"/>
                <a:r>
                  <a:rPr lang="en-US" altLang="zh-CN" sz="1000" dirty="0">
                    <a:solidFill>
                      <a:schemeClr val="bg1"/>
                    </a:solidFill>
                  </a:rPr>
                  <a:t>Transcription factor regulatory networks</a:t>
                </a:r>
              </a:p>
            </p:txBody>
          </p:sp>
          <p:cxnSp>
            <p:nvCxnSpPr>
              <p:cNvPr id="179" name="直接箭头连接符 178">
                <a:extLst>
                  <a:ext uri="{FF2B5EF4-FFF2-40B4-BE49-F238E27FC236}">
                    <a16:creationId xmlns:a16="http://schemas.microsoft.com/office/drawing/2014/main" id="{5ADFB6B8-53E0-5CD9-B12D-18826DFBBA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18391" y="3799568"/>
                <a:ext cx="2" cy="213417"/>
              </a:xfrm>
              <a:prstGeom prst="straightConnector1">
                <a:avLst/>
              </a:prstGeom>
              <a:ln w="9525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箭头: 右 179">
                <a:extLst>
                  <a:ext uri="{FF2B5EF4-FFF2-40B4-BE49-F238E27FC236}">
                    <a16:creationId xmlns:a16="http://schemas.microsoft.com/office/drawing/2014/main" id="{27B7EE28-5E5E-EF30-1042-A279BE4FF16C}"/>
                  </a:ext>
                </a:extLst>
              </p:cNvPr>
              <p:cNvSpPr/>
              <p:nvPr/>
            </p:nvSpPr>
            <p:spPr>
              <a:xfrm>
                <a:off x="4039035" y="4862851"/>
                <a:ext cx="781108" cy="284152"/>
              </a:xfrm>
              <a:prstGeom prst="rightArrow">
                <a:avLst/>
              </a:prstGeom>
              <a:solidFill>
                <a:srgbClr val="B5C9EF"/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矩形: 圆角 180">
                <a:extLst>
                  <a:ext uri="{FF2B5EF4-FFF2-40B4-BE49-F238E27FC236}">
                    <a16:creationId xmlns:a16="http://schemas.microsoft.com/office/drawing/2014/main" id="{CE3D830D-56A3-FF36-4AE5-487B81BA29B0}"/>
                  </a:ext>
                </a:extLst>
              </p:cNvPr>
              <p:cNvSpPr/>
              <p:nvPr/>
            </p:nvSpPr>
            <p:spPr>
              <a:xfrm>
                <a:off x="4947809" y="4800910"/>
                <a:ext cx="2409475" cy="460731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70C0">
                      <a:tint val="66000"/>
                      <a:satMod val="160000"/>
                    </a:srgbClr>
                  </a:gs>
                  <a:gs pos="50000">
                    <a:srgbClr val="0070C0">
                      <a:tint val="44500"/>
                      <a:satMod val="160000"/>
                    </a:srgbClr>
                  </a:gs>
                  <a:gs pos="100000">
                    <a:srgbClr val="0070C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>
                <a:solidFill>
                  <a:srgbClr val="68A3D8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atinLnBrk="1"/>
                <a:r>
                  <a:rPr lang="en-US" altLang="zh-CN" sz="1000" dirty="0"/>
                  <a:t>2. Conducting large-scale clinical trials</a:t>
                </a:r>
                <a:endParaRPr lang="zh-CN" altLang="en-US" sz="1000" dirty="0"/>
              </a:p>
            </p:txBody>
          </p:sp>
          <p:sp>
            <p:nvSpPr>
              <p:cNvPr id="182" name="矩形: 圆角 181">
                <a:extLst>
                  <a:ext uri="{FF2B5EF4-FFF2-40B4-BE49-F238E27FC236}">
                    <a16:creationId xmlns:a16="http://schemas.microsoft.com/office/drawing/2014/main" id="{E5A88BCB-9B88-D257-8BF0-9856868466AB}"/>
                  </a:ext>
                </a:extLst>
              </p:cNvPr>
              <p:cNvSpPr/>
              <p:nvPr/>
            </p:nvSpPr>
            <p:spPr>
              <a:xfrm>
                <a:off x="8245920" y="4755084"/>
                <a:ext cx="2252587" cy="460731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70C0">
                      <a:tint val="66000"/>
                      <a:satMod val="160000"/>
                    </a:srgbClr>
                  </a:gs>
                  <a:gs pos="50000">
                    <a:srgbClr val="0070C0">
                      <a:tint val="44500"/>
                      <a:satMod val="160000"/>
                    </a:srgbClr>
                  </a:gs>
                  <a:gs pos="100000">
                    <a:srgbClr val="0070C0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>
                <a:solidFill>
                  <a:srgbClr val="68A3D8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latinLnBrk="1"/>
                <a:r>
                  <a:rPr lang="en-US" altLang="zh-CN" sz="1000" dirty="0"/>
                  <a:t>3. Application feasibility of ChatGPT</a:t>
                </a:r>
                <a:endParaRPr lang="zh-CN" altLang="en-US" sz="1000" dirty="0"/>
              </a:p>
            </p:txBody>
          </p:sp>
          <p:sp>
            <p:nvSpPr>
              <p:cNvPr id="183" name="箭头: 右 182">
                <a:extLst>
                  <a:ext uri="{FF2B5EF4-FFF2-40B4-BE49-F238E27FC236}">
                    <a16:creationId xmlns:a16="http://schemas.microsoft.com/office/drawing/2014/main" id="{AA03B5A1-055C-09C7-7657-6F21AFDA06A9}"/>
                  </a:ext>
                </a:extLst>
              </p:cNvPr>
              <p:cNvSpPr/>
              <p:nvPr/>
            </p:nvSpPr>
            <p:spPr>
              <a:xfrm>
                <a:off x="7421117" y="4876804"/>
                <a:ext cx="697137" cy="284152"/>
              </a:xfrm>
              <a:prstGeom prst="rightArrow">
                <a:avLst/>
              </a:prstGeom>
              <a:solidFill>
                <a:srgbClr val="B5C9EF"/>
              </a:solidFill>
            </p:spPr>
            <p:style>
              <a:lnRef idx="2">
                <a:schemeClr val="accent2">
                  <a:shade val="15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0240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7546</TotalTime>
  <Words>301</Words>
  <Application>Microsoft Office PowerPoint</Application>
  <PresentationFormat>宽屏</PresentationFormat>
  <Paragraphs>44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gy t</dc:creator>
  <cp:lastModifiedBy>gy t</cp:lastModifiedBy>
  <cp:revision>72</cp:revision>
  <dcterms:created xsi:type="dcterms:W3CDTF">2023-11-04T08:52:47Z</dcterms:created>
  <dcterms:modified xsi:type="dcterms:W3CDTF">2024-03-13T11:24:21Z</dcterms:modified>
</cp:coreProperties>
</file>