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501"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8315" autoAdjust="0"/>
  </p:normalViewPr>
  <p:slideViewPr>
    <p:cSldViewPr snapToGrid="0">
      <p:cViewPr varScale="1">
        <p:scale>
          <a:sx n="101" d="100"/>
          <a:sy n="101" d="100"/>
        </p:scale>
        <p:origin x="120" y="1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953C5E-69FA-4C8B-9660-BE94A31F92DD}" type="datetimeFigureOut">
              <a:rPr lang="en-US" smtClean="0"/>
              <a:t>3/25/2024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9BC1F1-4B2D-45CC-8CDD-CD6FDE8EF79F}" type="slidenum">
              <a:rPr lang="en-US" smtClean="0"/>
              <a:t>‹#›</a:t>
            </a:fld>
            <a:endParaRPr lang="en-US"/>
          </a:p>
        </p:txBody>
      </p:sp>
    </p:spTree>
    <p:extLst>
      <p:ext uri="{BB962C8B-B14F-4D97-AF65-F5344CB8AC3E}">
        <p14:creationId xmlns:p14="http://schemas.microsoft.com/office/powerpoint/2010/main" val="10141675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Footnotes:</a:t>
            </a:r>
          </a:p>
          <a:p>
            <a:r>
              <a:rPr lang="en-US" dirty="0"/>
              <a:t>Cohort 1 (n=10), Cohort 2 (n=27), and facility (n=3) </a:t>
            </a:r>
          </a:p>
          <a:p>
            <a:r>
              <a:rPr lang="en-US" dirty="0"/>
              <a:t>Note that for Cohort 1, the intense phase consisted of 4 visits conducted every other day for the first 10 days; for Cohort 2, the intense phase consisted of 4 visits conducted every other week for 2 months. The enrollment period for Cohort 1 was 10/25/2020 to 11/03/2022, and for Cohort 2, it was 3/24/2021 to 5/2/2021. During the intense phase, anterior nasal specimens and blood were collected during each visit. For both cohorts, the tail phase consisted of monthly visits, with respiratory specimens collected at each visit and blood specimens for serology collected every other visit. For cohort 2, additional blood specimens for peripheral blood mononuclear cells (PBMCs) were attempted at enrollment, 6 months, post booster, and at evaluation completion. </a:t>
            </a:r>
          </a:p>
          <a:p>
            <a:endParaRPr lang="en-US" dirty="0"/>
          </a:p>
        </p:txBody>
      </p:sp>
      <p:sp>
        <p:nvSpPr>
          <p:cNvPr id="4" name="Slide Number Placeholder 3"/>
          <p:cNvSpPr>
            <a:spLocks noGrp="1"/>
          </p:cNvSpPr>
          <p:nvPr>
            <p:ph type="sldNum" sz="quarter" idx="5"/>
          </p:nvPr>
        </p:nvSpPr>
        <p:spPr/>
        <p:txBody>
          <a:bodyPr/>
          <a:lstStyle/>
          <a:p>
            <a:fld id="{31311884-20B9-4F5A-BCF2-28364E27211E}" type="slidenum">
              <a:rPr lang="en-US" smtClean="0"/>
              <a:t>1</a:t>
            </a:fld>
            <a:endParaRPr lang="en-US"/>
          </a:p>
        </p:txBody>
      </p:sp>
    </p:spTree>
    <p:extLst>
      <p:ext uri="{BB962C8B-B14F-4D97-AF65-F5344CB8AC3E}">
        <p14:creationId xmlns:p14="http://schemas.microsoft.com/office/powerpoint/2010/main" val="34012018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76B302-4FF9-A07B-13EF-EBE9BF9CFDA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EB6FCDD-5B30-2459-12CB-BB2C5C1D109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D58F963-E883-3443-A23F-D55FF06DF68E}"/>
              </a:ext>
            </a:extLst>
          </p:cNvPr>
          <p:cNvSpPr>
            <a:spLocks noGrp="1"/>
          </p:cNvSpPr>
          <p:nvPr>
            <p:ph type="dt" sz="half" idx="10"/>
          </p:nvPr>
        </p:nvSpPr>
        <p:spPr/>
        <p:txBody>
          <a:bodyPr/>
          <a:lstStyle/>
          <a:p>
            <a:fld id="{8444454E-73F8-4AC5-9A74-16683448033A}" type="datetimeFigureOut">
              <a:rPr lang="en-US" smtClean="0"/>
              <a:t>3/25/2024</a:t>
            </a:fld>
            <a:endParaRPr lang="en-US"/>
          </a:p>
        </p:txBody>
      </p:sp>
      <p:sp>
        <p:nvSpPr>
          <p:cNvPr id="5" name="Footer Placeholder 4">
            <a:extLst>
              <a:ext uri="{FF2B5EF4-FFF2-40B4-BE49-F238E27FC236}">
                <a16:creationId xmlns:a16="http://schemas.microsoft.com/office/drawing/2014/main" id="{69EEEBB9-D586-4EE6-CDCC-0C64B00DF04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C96C4A1-F0CE-8E7C-AE5E-4287AFCB548D}"/>
              </a:ext>
            </a:extLst>
          </p:cNvPr>
          <p:cNvSpPr>
            <a:spLocks noGrp="1"/>
          </p:cNvSpPr>
          <p:nvPr>
            <p:ph type="sldNum" sz="quarter" idx="12"/>
          </p:nvPr>
        </p:nvSpPr>
        <p:spPr/>
        <p:txBody>
          <a:bodyPr/>
          <a:lstStyle/>
          <a:p>
            <a:fld id="{747BE5D4-039B-44F1-9611-DA5DC7A5770B}" type="slidenum">
              <a:rPr lang="en-US" smtClean="0"/>
              <a:t>‹#›</a:t>
            </a:fld>
            <a:endParaRPr lang="en-US"/>
          </a:p>
        </p:txBody>
      </p:sp>
    </p:spTree>
    <p:extLst>
      <p:ext uri="{BB962C8B-B14F-4D97-AF65-F5344CB8AC3E}">
        <p14:creationId xmlns:p14="http://schemas.microsoft.com/office/powerpoint/2010/main" val="34359528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4E5DAE-7A3A-158B-B2E6-ABBEF1A6912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48C5A3B-674B-8877-21DE-BBDE0CE529B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3335FD6-46E6-E624-95EF-2F0D8540D97D}"/>
              </a:ext>
            </a:extLst>
          </p:cNvPr>
          <p:cNvSpPr>
            <a:spLocks noGrp="1"/>
          </p:cNvSpPr>
          <p:nvPr>
            <p:ph type="dt" sz="half" idx="10"/>
          </p:nvPr>
        </p:nvSpPr>
        <p:spPr/>
        <p:txBody>
          <a:bodyPr/>
          <a:lstStyle/>
          <a:p>
            <a:fld id="{8444454E-73F8-4AC5-9A74-16683448033A}" type="datetimeFigureOut">
              <a:rPr lang="en-US" smtClean="0"/>
              <a:t>3/25/2024</a:t>
            </a:fld>
            <a:endParaRPr lang="en-US"/>
          </a:p>
        </p:txBody>
      </p:sp>
      <p:sp>
        <p:nvSpPr>
          <p:cNvPr id="5" name="Footer Placeholder 4">
            <a:extLst>
              <a:ext uri="{FF2B5EF4-FFF2-40B4-BE49-F238E27FC236}">
                <a16:creationId xmlns:a16="http://schemas.microsoft.com/office/drawing/2014/main" id="{45608E99-1DF0-3B86-C26F-F86E9B998DF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B900567-4402-9350-4788-017F26011D89}"/>
              </a:ext>
            </a:extLst>
          </p:cNvPr>
          <p:cNvSpPr>
            <a:spLocks noGrp="1"/>
          </p:cNvSpPr>
          <p:nvPr>
            <p:ph type="sldNum" sz="quarter" idx="12"/>
          </p:nvPr>
        </p:nvSpPr>
        <p:spPr/>
        <p:txBody>
          <a:bodyPr/>
          <a:lstStyle/>
          <a:p>
            <a:fld id="{747BE5D4-039B-44F1-9611-DA5DC7A5770B}" type="slidenum">
              <a:rPr lang="en-US" smtClean="0"/>
              <a:t>‹#›</a:t>
            </a:fld>
            <a:endParaRPr lang="en-US"/>
          </a:p>
        </p:txBody>
      </p:sp>
    </p:spTree>
    <p:extLst>
      <p:ext uri="{BB962C8B-B14F-4D97-AF65-F5344CB8AC3E}">
        <p14:creationId xmlns:p14="http://schemas.microsoft.com/office/powerpoint/2010/main" val="6432206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701929A-95F8-7BFF-3239-9345BF847E3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AFD001A-BBC6-1C52-7317-4A5408ED889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D3240A-E57A-7707-0EB0-C1A097A61A0E}"/>
              </a:ext>
            </a:extLst>
          </p:cNvPr>
          <p:cNvSpPr>
            <a:spLocks noGrp="1"/>
          </p:cNvSpPr>
          <p:nvPr>
            <p:ph type="dt" sz="half" idx="10"/>
          </p:nvPr>
        </p:nvSpPr>
        <p:spPr/>
        <p:txBody>
          <a:bodyPr/>
          <a:lstStyle/>
          <a:p>
            <a:fld id="{8444454E-73F8-4AC5-9A74-16683448033A}" type="datetimeFigureOut">
              <a:rPr lang="en-US" smtClean="0"/>
              <a:t>3/25/2024</a:t>
            </a:fld>
            <a:endParaRPr lang="en-US"/>
          </a:p>
        </p:txBody>
      </p:sp>
      <p:sp>
        <p:nvSpPr>
          <p:cNvPr id="5" name="Footer Placeholder 4">
            <a:extLst>
              <a:ext uri="{FF2B5EF4-FFF2-40B4-BE49-F238E27FC236}">
                <a16:creationId xmlns:a16="http://schemas.microsoft.com/office/drawing/2014/main" id="{07F417E4-47DD-A69E-EE1D-DEB8B18246E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7EDF7A8-CEA3-BFF1-5EBE-430CA5D5258A}"/>
              </a:ext>
            </a:extLst>
          </p:cNvPr>
          <p:cNvSpPr>
            <a:spLocks noGrp="1"/>
          </p:cNvSpPr>
          <p:nvPr>
            <p:ph type="sldNum" sz="quarter" idx="12"/>
          </p:nvPr>
        </p:nvSpPr>
        <p:spPr/>
        <p:txBody>
          <a:bodyPr/>
          <a:lstStyle/>
          <a:p>
            <a:fld id="{747BE5D4-039B-44F1-9611-DA5DC7A5770B}" type="slidenum">
              <a:rPr lang="en-US" smtClean="0"/>
              <a:t>‹#›</a:t>
            </a:fld>
            <a:endParaRPr lang="en-US"/>
          </a:p>
        </p:txBody>
      </p:sp>
    </p:spTree>
    <p:extLst>
      <p:ext uri="{BB962C8B-B14F-4D97-AF65-F5344CB8AC3E}">
        <p14:creationId xmlns:p14="http://schemas.microsoft.com/office/powerpoint/2010/main" val="844229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0A9EF0-228C-249E-F86B-81D458323ED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10D1517-BB79-49FF-EEAF-06EEA74BC52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6C47C4B-0A58-4DE3-C756-142A2677FA47}"/>
              </a:ext>
            </a:extLst>
          </p:cNvPr>
          <p:cNvSpPr>
            <a:spLocks noGrp="1"/>
          </p:cNvSpPr>
          <p:nvPr>
            <p:ph type="dt" sz="half" idx="10"/>
          </p:nvPr>
        </p:nvSpPr>
        <p:spPr/>
        <p:txBody>
          <a:bodyPr/>
          <a:lstStyle/>
          <a:p>
            <a:fld id="{8444454E-73F8-4AC5-9A74-16683448033A}" type="datetimeFigureOut">
              <a:rPr lang="en-US" smtClean="0"/>
              <a:t>3/25/2024</a:t>
            </a:fld>
            <a:endParaRPr lang="en-US"/>
          </a:p>
        </p:txBody>
      </p:sp>
      <p:sp>
        <p:nvSpPr>
          <p:cNvPr id="5" name="Footer Placeholder 4">
            <a:extLst>
              <a:ext uri="{FF2B5EF4-FFF2-40B4-BE49-F238E27FC236}">
                <a16:creationId xmlns:a16="http://schemas.microsoft.com/office/drawing/2014/main" id="{0D1C45DD-20D7-3B20-3BE1-1BB175190B0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9A43495-1161-B2AD-C656-A8AD96E8BAC9}"/>
              </a:ext>
            </a:extLst>
          </p:cNvPr>
          <p:cNvSpPr>
            <a:spLocks noGrp="1"/>
          </p:cNvSpPr>
          <p:nvPr>
            <p:ph type="sldNum" sz="quarter" idx="12"/>
          </p:nvPr>
        </p:nvSpPr>
        <p:spPr/>
        <p:txBody>
          <a:bodyPr/>
          <a:lstStyle/>
          <a:p>
            <a:fld id="{747BE5D4-039B-44F1-9611-DA5DC7A5770B}" type="slidenum">
              <a:rPr lang="en-US" smtClean="0"/>
              <a:t>‹#›</a:t>
            </a:fld>
            <a:endParaRPr lang="en-US"/>
          </a:p>
        </p:txBody>
      </p:sp>
    </p:spTree>
    <p:extLst>
      <p:ext uri="{BB962C8B-B14F-4D97-AF65-F5344CB8AC3E}">
        <p14:creationId xmlns:p14="http://schemas.microsoft.com/office/powerpoint/2010/main" val="17366937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B272E9-0A6C-12AA-72F6-16B8EE7371A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426D936-88D5-1DE8-1462-D689644D91C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2B09F12-B476-7358-1C58-69E1F162F157}"/>
              </a:ext>
            </a:extLst>
          </p:cNvPr>
          <p:cNvSpPr>
            <a:spLocks noGrp="1"/>
          </p:cNvSpPr>
          <p:nvPr>
            <p:ph type="dt" sz="half" idx="10"/>
          </p:nvPr>
        </p:nvSpPr>
        <p:spPr/>
        <p:txBody>
          <a:bodyPr/>
          <a:lstStyle/>
          <a:p>
            <a:fld id="{8444454E-73F8-4AC5-9A74-16683448033A}" type="datetimeFigureOut">
              <a:rPr lang="en-US" smtClean="0"/>
              <a:t>3/25/2024</a:t>
            </a:fld>
            <a:endParaRPr lang="en-US"/>
          </a:p>
        </p:txBody>
      </p:sp>
      <p:sp>
        <p:nvSpPr>
          <p:cNvPr id="5" name="Footer Placeholder 4">
            <a:extLst>
              <a:ext uri="{FF2B5EF4-FFF2-40B4-BE49-F238E27FC236}">
                <a16:creationId xmlns:a16="http://schemas.microsoft.com/office/drawing/2014/main" id="{E6E83703-CB86-FFBB-58CA-15971C981ED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F8C036-1657-98D2-9DA6-2ABD29105230}"/>
              </a:ext>
            </a:extLst>
          </p:cNvPr>
          <p:cNvSpPr>
            <a:spLocks noGrp="1"/>
          </p:cNvSpPr>
          <p:nvPr>
            <p:ph type="sldNum" sz="quarter" idx="12"/>
          </p:nvPr>
        </p:nvSpPr>
        <p:spPr/>
        <p:txBody>
          <a:bodyPr/>
          <a:lstStyle/>
          <a:p>
            <a:fld id="{747BE5D4-039B-44F1-9611-DA5DC7A5770B}" type="slidenum">
              <a:rPr lang="en-US" smtClean="0"/>
              <a:t>‹#›</a:t>
            </a:fld>
            <a:endParaRPr lang="en-US"/>
          </a:p>
        </p:txBody>
      </p:sp>
    </p:spTree>
    <p:extLst>
      <p:ext uri="{BB962C8B-B14F-4D97-AF65-F5344CB8AC3E}">
        <p14:creationId xmlns:p14="http://schemas.microsoft.com/office/powerpoint/2010/main" val="13682158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BDB559-47B1-1348-485D-15D26385372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A8CF490-6B15-0E8A-9DC5-83CF2637E34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21A1926-B463-0B42-EBED-4463C834559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AEBF432-D44C-40A4-C4B0-C88F5A1EEA48}"/>
              </a:ext>
            </a:extLst>
          </p:cNvPr>
          <p:cNvSpPr>
            <a:spLocks noGrp="1"/>
          </p:cNvSpPr>
          <p:nvPr>
            <p:ph type="dt" sz="half" idx="10"/>
          </p:nvPr>
        </p:nvSpPr>
        <p:spPr/>
        <p:txBody>
          <a:bodyPr/>
          <a:lstStyle/>
          <a:p>
            <a:fld id="{8444454E-73F8-4AC5-9A74-16683448033A}" type="datetimeFigureOut">
              <a:rPr lang="en-US" smtClean="0"/>
              <a:t>3/25/2024</a:t>
            </a:fld>
            <a:endParaRPr lang="en-US"/>
          </a:p>
        </p:txBody>
      </p:sp>
      <p:sp>
        <p:nvSpPr>
          <p:cNvPr id="6" name="Footer Placeholder 5">
            <a:extLst>
              <a:ext uri="{FF2B5EF4-FFF2-40B4-BE49-F238E27FC236}">
                <a16:creationId xmlns:a16="http://schemas.microsoft.com/office/drawing/2014/main" id="{C8A7FCB5-0939-3423-021F-CEC29B4E23B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2D25C2-801D-EE9B-CC17-3EEAC4C3D22B}"/>
              </a:ext>
            </a:extLst>
          </p:cNvPr>
          <p:cNvSpPr>
            <a:spLocks noGrp="1"/>
          </p:cNvSpPr>
          <p:nvPr>
            <p:ph type="sldNum" sz="quarter" idx="12"/>
          </p:nvPr>
        </p:nvSpPr>
        <p:spPr/>
        <p:txBody>
          <a:bodyPr/>
          <a:lstStyle/>
          <a:p>
            <a:fld id="{747BE5D4-039B-44F1-9611-DA5DC7A5770B}" type="slidenum">
              <a:rPr lang="en-US" smtClean="0"/>
              <a:t>‹#›</a:t>
            </a:fld>
            <a:endParaRPr lang="en-US"/>
          </a:p>
        </p:txBody>
      </p:sp>
    </p:spTree>
    <p:extLst>
      <p:ext uri="{BB962C8B-B14F-4D97-AF65-F5344CB8AC3E}">
        <p14:creationId xmlns:p14="http://schemas.microsoft.com/office/powerpoint/2010/main" val="536336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1C3984-C5C1-0B2F-9503-9A50C962406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90A6A62-DFEE-DB09-500D-DE4AF21FD2F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6071C5E-A37A-FC45-A44D-3694A07358D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F4930BF-6F19-744F-BF63-7788A48B9D5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ABCCE3A-29E6-EECE-3CFC-507B9971DCE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D59F38-E684-CE5E-791E-EC07EDE05AD2}"/>
              </a:ext>
            </a:extLst>
          </p:cNvPr>
          <p:cNvSpPr>
            <a:spLocks noGrp="1"/>
          </p:cNvSpPr>
          <p:nvPr>
            <p:ph type="dt" sz="half" idx="10"/>
          </p:nvPr>
        </p:nvSpPr>
        <p:spPr/>
        <p:txBody>
          <a:bodyPr/>
          <a:lstStyle/>
          <a:p>
            <a:fld id="{8444454E-73F8-4AC5-9A74-16683448033A}" type="datetimeFigureOut">
              <a:rPr lang="en-US" smtClean="0"/>
              <a:t>3/25/2024</a:t>
            </a:fld>
            <a:endParaRPr lang="en-US"/>
          </a:p>
        </p:txBody>
      </p:sp>
      <p:sp>
        <p:nvSpPr>
          <p:cNvPr id="8" name="Footer Placeholder 7">
            <a:extLst>
              <a:ext uri="{FF2B5EF4-FFF2-40B4-BE49-F238E27FC236}">
                <a16:creationId xmlns:a16="http://schemas.microsoft.com/office/drawing/2014/main" id="{7CD6F379-2A4A-084C-9ABB-BAA1C824342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860B79E-5611-A50F-1EDF-68D9D70E8C5B}"/>
              </a:ext>
            </a:extLst>
          </p:cNvPr>
          <p:cNvSpPr>
            <a:spLocks noGrp="1"/>
          </p:cNvSpPr>
          <p:nvPr>
            <p:ph type="sldNum" sz="quarter" idx="12"/>
          </p:nvPr>
        </p:nvSpPr>
        <p:spPr/>
        <p:txBody>
          <a:bodyPr/>
          <a:lstStyle/>
          <a:p>
            <a:fld id="{747BE5D4-039B-44F1-9611-DA5DC7A5770B}" type="slidenum">
              <a:rPr lang="en-US" smtClean="0"/>
              <a:t>‹#›</a:t>
            </a:fld>
            <a:endParaRPr lang="en-US"/>
          </a:p>
        </p:txBody>
      </p:sp>
    </p:spTree>
    <p:extLst>
      <p:ext uri="{BB962C8B-B14F-4D97-AF65-F5344CB8AC3E}">
        <p14:creationId xmlns:p14="http://schemas.microsoft.com/office/powerpoint/2010/main" val="389151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ECFDF1-83C2-EDF0-5F04-F58A53D9296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72C5077-4DED-12A2-2A0D-5FAEEA803B55}"/>
              </a:ext>
            </a:extLst>
          </p:cNvPr>
          <p:cNvSpPr>
            <a:spLocks noGrp="1"/>
          </p:cNvSpPr>
          <p:nvPr>
            <p:ph type="dt" sz="half" idx="10"/>
          </p:nvPr>
        </p:nvSpPr>
        <p:spPr/>
        <p:txBody>
          <a:bodyPr/>
          <a:lstStyle/>
          <a:p>
            <a:fld id="{8444454E-73F8-4AC5-9A74-16683448033A}" type="datetimeFigureOut">
              <a:rPr lang="en-US" smtClean="0"/>
              <a:t>3/25/2024</a:t>
            </a:fld>
            <a:endParaRPr lang="en-US"/>
          </a:p>
        </p:txBody>
      </p:sp>
      <p:sp>
        <p:nvSpPr>
          <p:cNvPr id="4" name="Footer Placeholder 3">
            <a:extLst>
              <a:ext uri="{FF2B5EF4-FFF2-40B4-BE49-F238E27FC236}">
                <a16:creationId xmlns:a16="http://schemas.microsoft.com/office/drawing/2014/main" id="{FA8A4B6D-F13E-76F5-8971-EDDB45D9C16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F9A3CFD-5EE5-6402-B604-2633058E0334}"/>
              </a:ext>
            </a:extLst>
          </p:cNvPr>
          <p:cNvSpPr>
            <a:spLocks noGrp="1"/>
          </p:cNvSpPr>
          <p:nvPr>
            <p:ph type="sldNum" sz="quarter" idx="12"/>
          </p:nvPr>
        </p:nvSpPr>
        <p:spPr/>
        <p:txBody>
          <a:bodyPr/>
          <a:lstStyle/>
          <a:p>
            <a:fld id="{747BE5D4-039B-44F1-9611-DA5DC7A5770B}" type="slidenum">
              <a:rPr lang="en-US" smtClean="0"/>
              <a:t>‹#›</a:t>
            </a:fld>
            <a:endParaRPr lang="en-US"/>
          </a:p>
        </p:txBody>
      </p:sp>
    </p:spTree>
    <p:extLst>
      <p:ext uri="{BB962C8B-B14F-4D97-AF65-F5344CB8AC3E}">
        <p14:creationId xmlns:p14="http://schemas.microsoft.com/office/powerpoint/2010/main" val="1157783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2B03B60-A7BA-2031-4583-0883021A4993}"/>
              </a:ext>
            </a:extLst>
          </p:cNvPr>
          <p:cNvSpPr>
            <a:spLocks noGrp="1"/>
          </p:cNvSpPr>
          <p:nvPr>
            <p:ph type="dt" sz="half" idx="10"/>
          </p:nvPr>
        </p:nvSpPr>
        <p:spPr/>
        <p:txBody>
          <a:bodyPr/>
          <a:lstStyle/>
          <a:p>
            <a:fld id="{8444454E-73F8-4AC5-9A74-16683448033A}" type="datetimeFigureOut">
              <a:rPr lang="en-US" smtClean="0"/>
              <a:t>3/25/2024</a:t>
            </a:fld>
            <a:endParaRPr lang="en-US"/>
          </a:p>
        </p:txBody>
      </p:sp>
      <p:sp>
        <p:nvSpPr>
          <p:cNvPr id="3" name="Footer Placeholder 2">
            <a:extLst>
              <a:ext uri="{FF2B5EF4-FFF2-40B4-BE49-F238E27FC236}">
                <a16:creationId xmlns:a16="http://schemas.microsoft.com/office/drawing/2014/main" id="{99AE781C-62EE-AF7F-7243-88E0CBAAECB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E9050F6-E83A-FAD3-C66B-BDDBC297F52C}"/>
              </a:ext>
            </a:extLst>
          </p:cNvPr>
          <p:cNvSpPr>
            <a:spLocks noGrp="1"/>
          </p:cNvSpPr>
          <p:nvPr>
            <p:ph type="sldNum" sz="quarter" idx="12"/>
          </p:nvPr>
        </p:nvSpPr>
        <p:spPr/>
        <p:txBody>
          <a:bodyPr/>
          <a:lstStyle/>
          <a:p>
            <a:fld id="{747BE5D4-039B-44F1-9611-DA5DC7A5770B}" type="slidenum">
              <a:rPr lang="en-US" smtClean="0"/>
              <a:t>‹#›</a:t>
            </a:fld>
            <a:endParaRPr lang="en-US"/>
          </a:p>
        </p:txBody>
      </p:sp>
    </p:spTree>
    <p:extLst>
      <p:ext uri="{BB962C8B-B14F-4D97-AF65-F5344CB8AC3E}">
        <p14:creationId xmlns:p14="http://schemas.microsoft.com/office/powerpoint/2010/main" val="1340597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CA695C-867D-CA51-B06E-24FAD98100C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41E1CD0-59A1-A79E-20A2-AAF1343A37B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0B62E0B-34F2-3F84-226D-45001BF38F5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BAC8FB8-7958-F447-A260-391ED5765E9B}"/>
              </a:ext>
            </a:extLst>
          </p:cNvPr>
          <p:cNvSpPr>
            <a:spLocks noGrp="1"/>
          </p:cNvSpPr>
          <p:nvPr>
            <p:ph type="dt" sz="half" idx="10"/>
          </p:nvPr>
        </p:nvSpPr>
        <p:spPr/>
        <p:txBody>
          <a:bodyPr/>
          <a:lstStyle/>
          <a:p>
            <a:fld id="{8444454E-73F8-4AC5-9A74-16683448033A}" type="datetimeFigureOut">
              <a:rPr lang="en-US" smtClean="0"/>
              <a:t>3/25/2024</a:t>
            </a:fld>
            <a:endParaRPr lang="en-US"/>
          </a:p>
        </p:txBody>
      </p:sp>
      <p:sp>
        <p:nvSpPr>
          <p:cNvPr id="6" name="Footer Placeholder 5">
            <a:extLst>
              <a:ext uri="{FF2B5EF4-FFF2-40B4-BE49-F238E27FC236}">
                <a16:creationId xmlns:a16="http://schemas.microsoft.com/office/drawing/2014/main" id="{F020C42D-8D16-3573-B509-95479C3F574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E606780-DBD8-6D95-3DC3-CD28F2E6300B}"/>
              </a:ext>
            </a:extLst>
          </p:cNvPr>
          <p:cNvSpPr>
            <a:spLocks noGrp="1"/>
          </p:cNvSpPr>
          <p:nvPr>
            <p:ph type="sldNum" sz="quarter" idx="12"/>
          </p:nvPr>
        </p:nvSpPr>
        <p:spPr/>
        <p:txBody>
          <a:bodyPr/>
          <a:lstStyle/>
          <a:p>
            <a:fld id="{747BE5D4-039B-44F1-9611-DA5DC7A5770B}" type="slidenum">
              <a:rPr lang="en-US" smtClean="0"/>
              <a:t>‹#›</a:t>
            </a:fld>
            <a:endParaRPr lang="en-US"/>
          </a:p>
        </p:txBody>
      </p:sp>
    </p:spTree>
    <p:extLst>
      <p:ext uri="{BB962C8B-B14F-4D97-AF65-F5344CB8AC3E}">
        <p14:creationId xmlns:p14="http://schemas.microsoft.com/office/powerpoint/2010/main" val="1909653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CE611B-5379-9F63-3542-406BCB524CB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9A5764A-F3E5-220F-9C57-50D040BE4B5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7179133-90A6-BA2D-C4D9-2ED375DDCA9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6CFDA65-B7CF-AB7B-10CB-32AB5F537988}"/>
              </a:ext>
            </a:extLst>
          </p:cNvPr>
          <p:cNvSpPr>
            <a:spLocks noGrp="1"/>
          </p:cNvSpPr>
          <p:nvPr>
            <p:ph type="dt" sz="half" idx="10"/>
          </p:nvPr>
        </p:nvSpPr>
        <p:spPr/>
        <p:txBody>
          <a:bodyPr/>
          <a:lstStyle/>
          <a:p>
            <a:fld id="{8444454E-73F8-4AC5-9A74-16683448033A}" type="datetimeFigureOut">
              <a:rPr lang="en-US" smtClean="0"/>
              <a:t>3/25/2024</a:t>
            </a:fld>
            <a:endParaRPr lang="en-US"/>
          </a:p>
        </p:txBody>
      </p:sp>
      <p:sp>
        <p:nvSpPr>
          <p:cNvPr id="6" name="Footer Placeholder 5">
            <a:extLst>
              <a:ext uri="{FF2B5EF4-FFF2-40B4-BE49-F238E27FC236}">
                <a16:creationId xmlns:a16="http://schemas.microsoft.com/office/drawing/2014/main" id="{03006266-2E84-9F8F-2115-8BA50A56993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17EC4FA-341F-FEE8-F699-962D8E3CC883}"/>
              </a:ext>
            </a:extLst>
          </p:cNvPr>
          <p:cNvSpPr>
            <a:spLocks noGrp="1"/>
          </p:cNvSpPr>
          <p:nvPr>
            <p:ph type="sldNum" sz="quarter" idx="12"/>
          </p:nvPr>
        </p:nvSpPr>
        <p:spPr/>
        <p:txBody>
          <a:bodyPr/>
          <a:lstStyle/>
          <a:p>
            <a:fld id="{747BE5D4-039B-44F1-9611-DA5DC7A5770B}" type="slidenum">
              <a:rPr lang="en-US" smtClean="0"/>
              <a:t>‹#›</a:t>
            </a:fld>
            <a:endParaRPr lang="en-US"/>
          </a:p>
        </p:txBody>
      </p:sp>
    </p:spTree>
    <p:extLst>
      <p:ext uri="{BB962C8B-B14F-4D97-AF65-F5344CB8AC3E}">
        <p14:creationId xmlns:p14="http://schemas.microsoft.com/office/powerpoint/2010/main" val="27368899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233AB6A-E5A1-B3F5-DD71-D6824F510E0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3E70C50-F0E0-6E2D-7AD6-A4239032BA5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5F74813-7D3F-A882-409B-925E2F81A7E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44454E-73F8-4AC5-9A74-16683448033A}" type="datetimeFigureOut">
              <a:rPr lang="en-US" smtClean="0"/>
              <a:t>3/25/2024</a:t>
            </a:fld>
            <a:endParaRPr lang="en-US"/>
          </a:p>
        </p:txBody>
      </p:sp>
      <p:sp>
        <p:nvSpPr>
          <p:cNvPr id="5" name="Footer Placeholder 4">
            <a:extLst>
              <a:ext uri="{FF2B5EF4-FFF2-40B4-BE49-F238E27FC236}">
                <a16:creationId xmlns:a16="http://schemas.microsoft.com/office/drawing/2014/main" id="{020281F1-4F52-148A-46A1-7E23B825DC5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9A70763-0D47-7A18-AA49-62B0C4754DB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7BE5D4-039B-44F1-9611-DA5DC7A5770B}" type="slidenum">
              <a:rPr lang="en-US" smtClean="0"/>
              <a:t>‹#›</a:t>
            </a:fld>
            <a:endParaRPr lang="en-US"/>
          </a:p>
        </p:txBody>
      </p:sp>
    </p:spTree>
    <p:extLst>
      <p:ext uri="{BB962C8B-B14F-4D97-AF65-F5344CB8AC3E}">
        <p14:creationId xmlns:p14="http://schemas.microsoft.com/office/powerpoint/2010/main" val="25937253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D87B99-4791-42CB-B69D-87B9A2EDEB06}"/>
              </a:ext>
            </a:extLst>
          </p:cNvPr>
          <p:cNvSpPr>
            <a:spLocks noGrp="1"/>
          </p:cNvSpPr>
          <p:nvPr>
            <p:ph type="title"/>
          </p:nvPr>
        </p:nvSpPr>
        <p:spPr>
          <a:xfrm>
            <a:off x="175521" y="251828"/>
            <a:ext cx="11414988" cy="553462"/>
          </a:xfrm>
        </p:spPr>
        <p:txBody>
          <a:bodyPr>
            <a:noAutofit/>
          </a:bodyPr>
          <a:lstStyle/>
          <a:p>
            <a:r>
              <a:rPr lang="en-US" sz="1500" dirty="0">
                <a:solidFill>
                  <a:schemeClr val="tx1">
                    <a:lumMod val="95000"/>
                    <a:lumOff val="5000"/>
                  </a:schemeClr>
                </a:solidFill>
                <a:latin typeface="Calibri"/>
                <a:ea typeface="Calibri" panose="020F0502020204030204" pitchFamily="34" charset="0"/>
                <a:cs typeface="Calibri"/>
              </a:rPr>
              <a:t>Supplemental Figure S1: Timeline of evaluation in nursing home residents (n=37) by cohort (n=2) and facility (n=3) — Georgia, October 2020–July 2022</a:t>
            </a:r>
            <a:endParaRPr lang="en-US" sz="1667" b="1" dirty="0">
              <a:solidFill>
                <a:schemeClr val="tx1">
                  <a:lumMod val="95000"/>
                  <a:lumOff val="5000"/>
                </a:schemeClr>
              </a:solidFill>
              <a:latin typeface="Calibri"/>
              <a:cs typeface="Calibri"/>
            </a:endParaRPr>
          </a:p>
        </p:txBody>
      </p:sp>
      <p:pic>
        <p:nvPicPr>
          <p:cNvPr id="5" name="Picture 4" descr="Chart&#10;&#10;Description automatically generated">
            <a:extLst>
              <a:ext uri="{FF2B5EF4-FFF2-40B4-BE49-F238E27FC236}">
                <a16:creationId xmlns:a16="http://schemas.microsoft.com/office/drawing/2014/main" id="{1FE09210-187D-9CB2-A443-D1B5BB1B719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9964" y="1114362"/>
            <a:ext cx="6806103" cy="4938348"/>
          </a:xfrm>
          <a:prstGeom prst="rect">
            <a:avLst/>
          </a:prstGeom>
        </p:spPr>
      </p:pic>
      <p:sp>
        <p:nvSpPr>
          <p:cNvPr id="3" name="TextBox 2">
            <a:extLst>
              <a:ext uri="{FF2B5EF4-FFF2-40B4-BE49-F238E27FC236}">
                <a16:creationId xmlns:a16="http://schemas.microsoft.com/office/drawing/2014/main" id="{6A482D27-DB80-FD6A-C713-DE7BA9B0546E}"/>
              </a:ext>
            </a:extLst>
          </p:cNvPr>
          <p:cNvSpPr txBox="1"/>
          <p:nvPr/>
        </p:nvSpPr>
        <p:spPr>
          <a:xfrm>
            <a:off x="246089" y="6386182"/>
            <a:ext cx="3698961" cy="323165"/>
          </a:xfrm>
          <a:prstGeom prst="rect">
            <a:avLst/>
          </a:prstGeom>
          <a:noFill/>
        </p:spPr>
        <p:txBody>
          <a:bodyPr wrap="none" rtlCol="0">
            <a:spAutoFit/>
          </a:bodyPr>
          <a:lstStyle/>
          <a:p>
            <a:r>
              <a:rPr lang="en-US" sz="1500" dirty="0">
                <a:solidFill>
                  <a:srgbClr val="0D0D0D"/>
                </a:solidFill>
                <a:latin typeface="Calibri" panose="020F0502020204030204" pitchFamily="34" charset="0"/>
                <a:ea typeface="Calibri" panose="020F0502020204030204" pitchFamily="34" charset="0"/>
              </a:rPr>
              <a:t>Participants: Cohort 1, n=10</a:t>
            </a:r>
            <a:r>
              <a:rPr lang="en-US" sz="1500">
                <a:solidFill>
                  <a:srgbClr val="0D0D0D"/>
                </a:solidFill>
                <a:latin typeface="Calibri" panose="020F0502020204030204" pitchFamily="34" charset="0"/>
                <a:ea typeface="Calibri" panose="020F0502020204030204" pitchFamily="34" charset="0"/>
              </a:rPr>
              <a:t>; Cohort </a:t>
            </a:r>
            <a:r>
              <a:rPr lang="en-US" sz="1500" dirty="0">
                <a:solidFill>
                  <a:srgbClr val="0D0D0D"/>
                </a:solidFill>
                <a:latin typeface="Calibri" panose="020F0502020204030204" pitchFamily="34" charset="0"/>
                <a:ea typeface="Calibri" panose="020F0502020204030204" pitchFamily="34" charset="0"/>
              </a:rPr>
              <a:t>2, n=27</a:t>
            </a:r>
            <a:endParaRPr lang="en-US" sz="1500" dirty="0"/>
          </a:p>
        </p:txBody>
      </p:sp>
    </p:spTree>
    <p:extLst>
      <p:ext uri="{BB962C8B-B14F-4D97-AF65-F5344CB8AC3E}">
        <p14:creationId xmlns:p14="http://schemas.microsoft.com/office/powerpoint/2010/main" val="39631327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217</Words>
  <Application>Microsoft Office PowerPoint</Application>
  <PresentationFormat>Widescreen</PresentationFormat>
  <Paragraphs>6</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Supplemental Figure S1: Timeline of evaluation in nursing home residents (n=37) by cohort (n=2) and facility (n=3) — Georgia, October 2020–July 2022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Supplemental Figure S1: Timeline of evaluation in nursing home residents (n=37) by cohort (n=2) and facility (n=3) — Georgia, October 2020–July 2022</dc:title>
  <dc:creator>Chisty, Zeshan (CDC/NCEZID/DHQP/HSSRTB)</dc:creator>
  <cp:lastModifiedBy>Chisty, Zeshan (CDC/NCEZID/DHQP/HSSRTB)</cp:lastModifiedBy>
  <cp:revision>1</cp:revision>
  <dcterms:created xsi:type="dcterms:W3CDTF">2024-03-25T16:07:57Z</dcterms:created>
  <dcterms:modified xsi:type="dcterms:W3CDTF">2024-03-25T16:08:48Z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b94a7b8-f06c-4dfe-bdcc-9b548fd58c31_Enabled">
    <vt:lpwstr>true</vt:lpwstr>
  </property>
  <property fmtid="{D5CDD505-2E9C-101B-9397-08002B2CF9AE}" pid="3" name="MSIP_Label_7b94a7b8-f06c-4dfe-bdcc-9b548fd58c31_SetDate">
    <vt:lpwstr>2024-03-25T16:08:48Z</vt:lpwstr>
  </property>
  <property fmtid="{D5CDD505-2E9C-101B-9397-08002B2CF9AE}" pid="4" name="MSIP_Label_7b94a7b8-f06c-4dfe-bdcc-9b548fd58c31_Method">
    <vt:lpwstr>Privileged</vt:lpwstr>
  </property>
  <property fmtid="{D5CDD505-2E9C-101B-9397-08002B2CF9AE}" pid="5" name="MSIP_Label_7b94a7b8-f06c-4dfe-bdcc-9b548fd58c31_Name">
    <vt:lpwstr>7b94a7b8-f06c-4dfe-bdcc-9b548fd58c31</vt:lpwstr>
  </property>
  <property fmtid="{D5CDD505-2E9C-101B-9397-08002B2CF9AE}" pid="6" name="MSIP_Label_7b94a7b8-f06c-4dfe-bdcc-9b548fd58c31_SiteId">
    <vt:lpwstr>9ce70869-60db-44fd-abe8-d2767077fc8f</vt:lpwstr>
  </property>
  <property fmtid="{D5CDD505-2E9C-101B-9397-08002B2CF9AE}" pid="7" name="MSIP_Label_7b94a7b8-f06c-4dfe-bdcc-9b548fd58c31_ActionId">
    <vt:lpwstr>c9d0ef03-ae56-43d8-b31d-bda1de2601d9</vt:lpwstr>
  </property>
  <property fmtid="{D5CDD505-2E9C-101B-9397-08002B2CF9AE}" pid="8" name="MSIP_Label_7b94a7b8-f06c-4dfe-bdcc-9b548fd58c31_ContentBits">
    <vt:lpwstr>0</vt:lpwstr>
  </property>
</Properties>
</file>