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641" r:id="rId2"/>
    <p:sldId id="644" r:id="rId3"/>
    <p:sldId id="642" r:id="rId4"/>
    <p:sldId id="64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9F09C-73DB-4375-8797-AEE019BF341F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523D1-4F01-47AC-A428-5832357C9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91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Footnotes: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Participants who were identified to have </a:t>
            </a:r>
            <a:r>
              <a:rPr lang="en-US" sz="1800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moderate or severely immunocompromising condition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(n=20) were: 1, 6, 7, 8, 10, 11, 12, 13, 17, 20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22, 24, 25, 26, 28, 31, 32, 35, 36, 37.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moderate or severely immunocompromising condition included the following: recent or active malignancy, bone marrow transplant, solid organ transplant, primary or secondary immune deficiency, or the use of oral or intravenous steroids for more than a month or any immunosuppressant drugs.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800" dirty="0"/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graph shows the titers of measured anti-S IgG antibodies.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Seropositivity thresholds were defined by the manufacturer and listed in the kit insert as follows: anti-S IgG 17.66 BAU/mL (lowermost dashed line).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Calibration of the SARS-CoV-2 antibody assays to the 1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WHO international standard for anti-SARS-CoV-2 Ig allowed us to visually assess antibody concentrations in our evaluation to those associated with a computed average overall protective threshold of 154 BAU/mL for wild type, 95% Pfizer BNT162b2 VE against COVID-19 (for two doses against wild type 530 anti-S IgG BAU/mL; Goldblatt, 2022) and 90% Moderna mRNA-1273 VE against COVID-19 (for two dose against wild type, 298 anti-S IgG BAU/mL and 775 anti-RBD IgG BAU/mL; Gilbert, 2022) — as indicated by the three upper dashed lines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4FAECA-2E45-4C9E-BFA9-9C80625290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65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Footnote: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graph shows the titers of measured anti-RBD IgG antibodies.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Seropositivity thresholds were defined by the manufacturer and listed in the kit insert as follows: anti-RBD IgG 14.64 BAU/mL as indicated by the lower dashed line. Calibration of the SARS-CoV-2 antibody assays to the WHO 1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international standard for anti-SARS-CoV-2 immunoglobulin allowed us to compare antibody concentrations in our evaluation to those associated with 90% Moderna mRNA-1273 VE against COVID-19 (775 anti-RBD IgG BAU/mL — as indicated by the upper dashed line; Gilbert, 2022).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4FAECA-2E45-4C9E-BFA9-9C80625290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89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Footnote: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graph shows the titers of measured anti-N IgG antibodies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4FAECA-2E45-4C9E-BFA9-9C80625290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15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Footnote: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Virus neutralizing capacity = percent spike inhibition; Y axis in %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4FAECA-2E45-4C9E-BFA9-9C80625290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9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54B9F-4AB4-8A05-80A5-49734B053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5D4C16-79CE-DD4F-65D4-025E9161D9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92C60-5D90-F2B5-2347-06E509158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DE-F161-B263-45AE-9D7252D08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673F7-319A-EEAA-75BC-DC51FF6C3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9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D54E8-ABD8-5D42-678E-E3884F2D4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D78CDA-B615-8E42-5D4C-D0096F1D2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3C2B3-374C-16A6-6747-16F3263DC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581B6-34FA-2777-9713-C0B06440C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9D1F-BFAC-BE42-84D9-2AC217355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17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9B1085-6790-9B1C-3849-01B028634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A776C8-A05D-2847-5C8E-B5583E6B05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AAB52-396D-2490-6871-BAFE075DA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5EBC7-B18A-A478-41AB-58927371F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CC34F-480E-F88F-1EC2-1D37CB6F5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09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A57CC-6BCF-A784-E653-7073A649E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71F0B-6FE4-3108-DE0C-BDEEAF748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73184-4525-83D5-EEBA-F31058064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2D6B2-A046-921D-6C9A-D0EDE6851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3685E2-9228-BD46-638C-5CB9F1400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107EC-7BED-0BF2-82C0-F28C27D9F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E0EE4-CECC-9B60-A560-64A3B828B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57985-92C7-4E22-8EBB-B7402D1B5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21FDB-00FA-83FA-E57C-F9C94C768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71DDB-0F29-9A94-0AEE-26113BAEF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2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3E837-B3E6-CDD4-5D0C-9AC2FA843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6EA05-1EA0-A6A9-7A06-EE66838422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17AE5C-7AEE-DD4F-1D8F-FF1B05150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28AE2A-8681-8F20-1C31-2A7247D47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E1B7F9-9687-A119-D34A-4BB3BF707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3804C5-7C46-7883-5CB8-5DDB3A99D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9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B0B3-D7C7-BD7C-4C3C-20929A38E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B4133-7911-2008-61E3-6D92409A3C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F4AA89-C00D-3F7C-761D-1BCD8FB1FE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D198B0-76F1-E599-9C39-FDC55F872D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66A592-A683-D4B8-68F6-3B818FF617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D3EA9F-31DB-193F-ED29-7DC47DAF0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9464C-8B42-1158-3649-A7AB8CE2B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565128-453C-84B0-176F-6F3B43477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A4231-41A7-A284-0F3A-0F10F698B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C79295-CD50-D091-D323-6FAE8869D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655072-AB8C-4BB1-6B69-6892D77D1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3FA01-2940-3498-6B94-E2C0A1EDC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236DF4-D7A9-564E-1731-A88300EA8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D8ADC3-0AF0-6214-628E-867BA9918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59CAA-CCAF-A4B9-009C-3A4A665C3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59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4EB0F-CEF6-A99C-E157-72826743D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FD93C-C1FB-245C-2C02-0C588BE65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6D2CF8-4CE0-2433-BC84-81F22F694E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9B95F-9752-B868-B13C-43F2994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B8D5F1-FD7E-DF08-1705-B9153CF81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0A12D-CBE2-D674-0693-3025C3E0F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5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1A116-A2FE-E0A8-4743-F334184E0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70E69B-A10D-0E57-F776-FF402B2140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03B437-6BE1-1CEC-3FC3-C614565793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BDFC5C-CF65-1CE9-6B4A-CBBD06991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732CE6-567F-4569-94D2-42A15E1AE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7071C7-0EF8-0242-D6DE-AF9F1496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0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6DDAB6-DB89-418F-78E3-4D9BE349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95C9C-3AD9-F514-A5B2-ADFE6E569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7E602-C9A2-DB21-0036-9B962B4970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187E-1409-42B8-A6B5-158B6FBA8635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DD8EB-4654-B816-5A07-1CE4A03FA1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C1A8D-C688-35AF-ED9A-FFB1F36FF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CFEB5-64F5-4DA4-8D41-3B8970739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F4698-1EEC-86D1-B959-55C2C3E07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667"/>
              </a:spcAft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Figure S2: Longitudinal antibody responses for each participant in the nursing home cohort (N=37) — Georgia, December 2020–July 2022</a:t>
            </a:r>
            <a:b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</a:b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Figure S2A: Anti-SARS-CoV-2 Spike (S) IgG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12C7A1-4FFA-D183-5A20-6820D82DC7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52" y="1778664"/>
            <a:ext cx="11430000" cy="414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140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88A656C9-E139-08B6-D411-901C82CCD9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1" y="1392114"/>
            <a:ext cx="11430000" cy="49421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528BC0-DB81-9AC4-EAFF-15A5C11E6BA9}"/>
              </a:ext>
            </a:extLst>
          </p:cNvPr>
          <p:cNvSpPr txBox="1"/>
          <p:nvPr/>
        </p:nvSpPr>
        <p:spPr>
          <a:xfrm>
            <a:off x="665080" y="749201"/>
            <a:ext cx="108676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S2: Longitudinal antibody responses for each participant in the nursing home cohort (N=37) — Georgia, December 2020–July 2022</a:t>
            </a:r>
            <a:b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S2B: Anti-SARS-CoV-2 Receptor Binding Domain (RBD) IgG </a:t>
            </a:r>
            <a:endParaRPr lang="en-US" sz="15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0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2B2F4-8874-F883-6795-BB6836587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667"/>
              </a:spcAft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S2C: Anti-SARS-CoV-2 Nucleocapsid IgG for those with hybrid immunity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BDDB99-6219-1CBF-1729-D7F5BB9C6B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99" y="1403862"/>
            <a:ext cx="11430000" cy="508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408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BA6B9-0977-0FB3-923A-401F11F18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667"/>
              </a:spcAft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S2D: Percent Spike Inhibition (virus neutralization capacity)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81CBB7-7242-C863-2C9D-ADD0B8052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90688"/>
            <a:ext cx="11430000" cy="450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8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483</Words>
  <Application>Microsoft Office PowerPoint</Application>
  <PresentationFormat>Widescreen</PresentationFormat>
  <Paragraphs>22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Figure S2: Longitudinal antibody responses for each participant in the nursing home cohort (N=37) — Georgia, December 2020–July 2022 Figure S2A: Anti-SARS-CoV-2 Spike (S) IgG </vt:lpstr>
      <vt:lpstr>PowerPoint Presentation</vt:lpstr>
      <vt:lpstr>Figure S2C: Anti-SARS-CoV-2 Nucleocapsid IgG for those with hybrid immunity</vt:lpstr>
      <vt:lpstr>Figure S2D: Percent Spike Inhibition (virus neutralization capacity)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S2: Longitudinal antibody responses for each participant in the nursing home cohort (N=37) — Georgia, December 2020–July 2022 Figure S2A: Anti-SARS-CoV-2 Spike (S) IgG </dc:title>
  <dc:creator>Chisty, Zeshan (CDC/NCEZID/DHQP/HSSRTB)</dc:creator>
  <cp:lastModifiedBy>Chisty, Zeshan (CDC/NCEZID/DHQP/HSSRTB)</cp:lastModifiedBy>
  <cp:revision>1</cp:revision>
  <dcterms:created xsi:type="dcterms:W3CDTF">2024-03-25T16:08:52Z</dcterms:created>
  <dcterms:modified xsi:type="dcterms:W3CDTF">2024-03-25T16:10:46Z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2024-03-25T16:10:46Z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72083849-66bc-4ea9-af4f-9a636f03fed8</vt:lpwstr>
  </property>
  <property fmtid="{D5CDD505-2E9C-101B-9397-08002B2CF9AE}" pid="8" name="MSIP_Label_7b94a7b8-f06c-4dfe-bdcc-9b548fd58c31_ContentBits">
    <vt:lpwstr>0</vt:lpwstr>
  </property>
</Properties>
</file>