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3" r:id="rId2"/>
    <p:sldId id="280" r:id="rId3"/>
    <p:sldId id="276" r:id="rId4"/>
    <p:sldId id="277" r:id="rId5"/>
    <p:sldId id="282" r:id="rId6"/>
    <p:sldId id="281" r:id="rId7"/>
    <p:sldId id="279" r:id="rId8"/>
  </p:sldIdLst>
  <p:sldSz cx="12192000" cy="6858000"/>
  <p:notesSz cx="6888163" cy="10018713"/>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19">
          <p15:clr>
            <a:srgbClr val="A4A3A4"/>
          </p15:clr>
        </p15:guide>
        <p15:guide id="2" pos="517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621" autoAdjust="0"/>
    <p:restoredTop sz="94660"/>
  </p:normalViewPr>
  <p:slideViewPr>
    <p:cSldViewPr snapToGrid="0">
      <p:cViewPr varScale="1">
        <p:scale>
          <a:sx n="114" d="100"/>
          <a:sy n="114" d="100"/>
        </p:scale>
        <p:origin x="840" y="108"/>
      </p:cViewPr>
      <p:guideLst>
        <p:guide orient="horz" pos="4319"/>
        <p:guide pos="517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image" Target="../media/image7.emf"/><Relationship Id="rId4"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image" Target="../media/image13.emf"/><Relationship Id="rId7" Type="http://schemas.openxmlformats.org/officeDocument/2006/relationships/image" Target="../media/image17.emf"/><Relationship Id="rId2" Type="http://schemas.openxmlformats.org/officeDocument/2006/relationships/image" Target="../media/image12.emf"/><Relationship Id="rId1" Type="http://schemas.openxmlformats.org/officeDocument/2006/relationships/image" Target="../media/image11.emf"/><Relationship Id="rId6" Type="http://schemas.openxmlformats.org/officeDocument/2006/relationships/image" Target="../media/image16.emf"/><Relationship Id="rId5" Type="http://schemas.openxmlformats.org/officeDocument/2006/relationships/image" Target="../media/image15.emf"/><Relationship Id="rId10" Type="http://schemas.openxmlformats.org/officeDocument/2006/relationships/image" Target="../media/image20.emf"/><Relationship Id="rId4" Type="http://schemas.openxmlformats.org/officeDocument/2006/relationships/image" Target="../media/image14.emf"/><Relationship Id="rId9" Type="http://schemas.openxmlformats.org/officeDocument/2006/relationships/image" Target="../media/image19.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3.emf"/><Relationship Id="rId7" Type="http://schemas.openxmlformats.org/officeDocument/2006/relationships/image" Target="../media/image27.emf"/><Relationship Id="rId2" Type="http://schemas.openxmlformats.org/officeDocument/2006/relationships/image" Target="../media/image22.emf"/><Relationship Id="rId1" Type="http://schemas.openxmlformats.org/officeDocument/2006/relationships/image" Target="../media/image21.emf"/><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24.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image" Target="../media/image28.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p:cNvSpPr>
            <a:spLocks noGrp="1"/>
          </p:cNvSpPr>
          <p:nvPr>
            <p:ph type="dt" sz="half" idx="10"/>
          </p:nvPr>
        </p:nvSpPr>
        <p:spPr/>
        <p:txBody>
          <a:bodyPr/>
          <a:lstStyle/>
          <a:p>
            <a:fld id="{EA41D359-F97C-4625-99BE-306A859A8723}" type="datetimeFigureOut">
              <a:rPr lang="ko-KR" altLang="en-US" smtClean="0"/>
              <a:t>2020-05-16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AFE4DB17-A571-4C96-81FE-F7E239BA289B}" type="slidenum">
              <a:rPr lang="ko-KR" altLang="en-US" smtClean="0"/>
              <a:t>‹#›</a:t>
            </a:fld>
            <a:endParaRPr lang="ko-KR" altLang="en-US"/>
          </a:p>
        </p:txBody>
      </p:sp>
    </p:spTree>
    <p:extLst>
      <p:ext uri="{BB962C8B-B14F-4D97-AF65-F5344CB8AC3E}">
        <p14:creationId xmlns:p14="http://schemas.microsoft.com/office/powerpoint/2010/main" val="1524825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세로 텍스트 개체 틀 2"/>
          <p:cNvSpPr>
            <a:spLocks noGrp="1"/>
          </p:cNvSpPr>
          <p:nvPr>
            <p:ph type="body" orient="vert" idx="1"/>
          </p:nvPr>
        </p:nvSpPr>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EA41D359-F97C-4625-99BE-306A859A8723}" type="datetimeFigureOut">
              <a:rPr lang="ko-KR" altLang="en-US" smtClean="0"/>
              <a:t>2020-05-16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AFE4DB17-A571-4C96-81FE-F7E239BA289B}" type="slidenum">
              <a:rPr lang="ko-KR" altLang="en-US" smtClean="0"/>
              <a:t>‹#›</a:t>
            </a:fld>
            <a:endParaRPr lang="ko-KR" altLang="en-US"/>
          </a:p>
        </p:txBody>
      </p:sp>
    </p:spTree>
    <p:extLst>
      <p:ext uri="{BB962C8B-B14F-4D97-AF65-F5344CB8AC3E}">
        <p14:creationId xmlns:p14="http://schemas.microsoft.com/office/powerpoint/2010/main" val="748307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p:cNvSpPr>
            <a:spLocks noGrp="1"/>
          </p:cNvSpPr>
          <p:nvPr>
            <p:ph type="body" orient="vert" idx="1"/>
          </p:nvPr>
        </p:nvSpPr>
        <p:spPr>
          <a:xfrm>
            <a:off x="838200" y="365125"/>
            <a:ext cx="7734300" cy="5811838"/>
          </a:xfrm>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EA41D359-F97C-4625-99BE-306A859A8723}" type="datetimeFigureOut">
              <a:rPr lang="ko-KR" altLang="en-US" smtClean="0"/>
              <a:t>2020-05-16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AFE4DB17-A571-4C96-81FE-F7E239BA289B}" type="slidenum">
              <a:rPr lang="ko-KR" altLang="en-US" smtClean="0"/>
              <a:t>‹#›</a:t>
            </a:fld>
            <a:endParaRPr lang="ko-KR" altLang="en-US"/>
          </a:p>
        </p:txBody>
      </p:sp>
    </p:spTree>
    <p:extLst>
      <p:ext uri="{BB962C8B-B14F-4D97-AF65-F5344CB8AC3E}">
        <p14:creationId xmlns:p14="http://schemas.microsoft.com/office/powerpoint/2010/main" val="1436504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idx="1"/>
          </p:nvPr>
        </p:nvSpPr>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EA41D359-F97C-4625-99BE-306A859A8723}" type="datetimeFigureOut">
              <a:rPr lang="ko-KR" altLang="en-US" smtClean="0"/>
              <a:t>2020-05-16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AFE4DB17-A571-4C96-81FE-F7E239BA289B}" type="slidenum">
              <a:rPr lang="ko-KR" altLang="en-US" smtClean="0"/>
              <a:t>‹#›</a:t>
            </a:fld>
            <a:endParaRPr lang="ko-KR" altLang="en-US"/>
          </a:p>
        </p:txBody>
      </p:sp>
    </p:spTree>
    <p:extLst>
      <p:ext uri="{BB962C8B-B14F-4D97-AF65-F5344CB8AC3E}">
        <p14:creationId xmlns:p14="http://schemas.microsoft.com/office/powerpoint/2010/main" val="208012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 편집</a:t>
            </a:r>
          </a:p>
        </p:txBody>
      </p:sp>
      <p:sp>
        <p:nvSpPr>
          <p:cNvPr id="4" name="날짜 개체 틀 3"/>
          <p:cNvSpPr>
            <a:spLocks noGrp="1"/>
          </p:cNvSpPr>
          <p:nvPr>
            <p:ph type="dt" sz="half" idx="10"/>
          </p:nvPr>
        </p:nvSpPr>
        <p:spPr/>
        <p:txBody>
          <a:bodyPr/>
          <a:lstStyle/>
          <a:p>
            <a:fld id="{EA41D359-F97C-4625-99BE-306A859A8723}" type="datetimeFigureOut">
              <a:rPr lang="ko-KR" altLang="en-US" smtClean="0"/>
              <a:t>2020-05-16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AFE4DB17-A571-4C96-81FE-F7E239BA289B}" type="slidenum">
              <a:rPr lang="ko-KR" altLang="en-US" smtClean="0"/>
              <a:t>‹#›</a:t>
            </a:fld>
            <a:endParaRPr lang="ko-KR" altLang="en-US"/>
          </a:p>
        </p:txBody>
      </p:sp>
    </p:spTree>
    <p:extLst>
      <p:ext uri="{BB962C8B-B14F-4D97-AF65-F5344CB8AC3E}">
        <p14:creationId xmlns:p14="http://schemas.microsoft.com/office/powerpoint/2010/main" val="13222677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sz="half" idx="1"/>
          </p:nvPr>
        </p:nvSpPr>
        <p:spPr>
          <a:xfrm>
            <a:off x="838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p:cNvSpPr>
            <a:spLocks noGrp="1"/>
          </p:cNvSpPr>
          <p:nvPr>
            <p:ph sz="half" idx="2"/>
          </p:nvPr>
        </p:nvSpPr>
        <p:spPr>
          <a:xfrm>
            <a:off x="6172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p:cNvSpPr>
            <a:spLocks noGrp="1"/>
          </p:cNvSpPr>
          <p:nvPr>
            <p:ph type="dt" sz="half" idx="10"/>
          </p:nvPr>
        </p:nvSpPr>
        <p:spPr/>
        <p:txBody>
          <a:bodyPr/>
          <a:lstStyle/>
          <a:p>
            <a:fld id="{EA41D359-F97C-4625-99BE-306A859A8723}" type="datetimeFigureOut">
              <a:rPr lang="ko-KR" altLang="en-US" smtClean="0"/>
              <a:t>2020-05-16</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AFE4DB17-A571-4C96-81FE-F7E239BA289B}" type="slidenum">
              <a:rPr lang="ko-KR" altLang="en-US" smtClean="0"/>
              <a:t>‹#›</a:t>
            </a:fld>
            <a:endParaRPr lang="ko-KR" altLang="en-US"/>
          </a:p>
        </p:txBody>
      </p:sp>
    </p:spTree>
    <p:extLst>
      <p:ext uri="{BB962C8B-B14F-4D97-AF65-F5344CB8AC3E}">
        <p14:creationId xmlns:p14="http://schemas.microsoft.com/office/powerpoint/2010/main" val="1954950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4" name="내용 개체 틀 3"/>
          <p:cNvSpPr>
            <a:spLocks noGrp="1"/>
          </p:cNvSpPr>
          <p:nvPr>
            <p:ph sz="half" idx="2"/>
          </p:nvPr>
        </p:nvSpPr>
        <p:spPr>
          <a:xfrm>
            <a:off x="839788" y="2505075"/>
            <a:ext cx="5157787"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6" name="내용 개체 틀 5"/>
          <p:cNvSpPr>
            <a:spLocks noGrp="1"/>
          </p:cNvSpPr>
          <p:nvPr>
            <p:ph sz="quarter" idx="4"/>
          </p:nvPr>
        </p:nvSpPr>
        <p:spPr>
          <a:xfrm>
            <a:off x="6172200" y="2505075"/>
            <a:ext cx="5183188"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p:cNvSpPr>
            <a:spLocks noGrp="1"/>
          </p:cNvSpPr>
          <p:nvPr>
            <p:ph type="dt" sz="half" idx="10"/>
          </p:nvPr>
        </p:nvSpPr>
        <p:spPr/>
        <p:txBody>
          <a:bodyPr/>
          <a:lstStyle/>
          <a:p>
            <a:fld id="{EA41D359-F97C-4625-99BE-306A859A8723}" type="datetimeFigureOut">
              <a:rPr lang="ko-KR" altLang="en-US" smtClean="0"/>
              <a:t>2020-05-16</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AFE4DB17-A571-4C96-81FE-F7E239BA289B}" type="slidenum">
              <a:rPr lang="ko-KR" altLang="en-US" smtClean="0"/>
              <a:t>‹#›</a:t>
            </a:fld>
            <a:endParaRPr lang="ko-KR" altLang="en-US"/>
          </a:p>
        </p:txBody>
      </p:sp>
    </p:spTree>
    <p:extLst>
      <p:ext uri="{BB962C8B-B14F-4D97-AF65-F5344CB8AC3E}">
        <p14:creationId xmlns:p14="http://schemas.microsoft.com/office/powerpoint/2010/main" val="2442301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날짜 개체 틀 2"/>
          <p:cNvSpPr>
            <a:spLocks noGrp="1"/>
          </p:cNvSpPr>
          <p:nvPr>
            <p:ph type="dt" sz="half" idx="10"/>
          </p:nvPr>
        </p:nvSpPr>
        <p:spPr/>
        <p:txBody>
          <a:bodyPr/>
          <a:lstStyle/>
          <a:p>
            <a:fld id="{EA41D359-F97C-4625-99BE-306A859A8723}" type="datetimeFigureOut">
              <a:rPr lang="ko-KR" altLang="en-US" smtClean="0"/>
              <a:t>2020-05-16</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AFE4DB17-A571-4C96-81FE-F7E239BA289B}" type="slidenum">
              <a:rPr lang="ko-KR" altLang="en-US" smtClean="0"/>
              <a:t>‹#›</a:t>
            </a:fld>
            <a:endParaRPr lang="ko-KR" altLang="en-US"/>
          </a:p>
        </p:txBody>
      </p:sp>
    </p:spTree>
    <p:extLst>
      <p:ext uri="{BB962C8B-B14F-4D97-AF65-F5344CB8AC3E}">
        <p14:creationId xmlns:p14="http://schemas.microsoft.com/office/powerpoint/2010/main" val="3071962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EA41D359-F97C-4625-99BE-306A859A8723}" type="datetimeFigureOut">
              <a:rPr lang="ko-KR" altLang="en-US" smtClean="0"/>
              <a:t>2020-05-16</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AFE4DB17-A571-4C96-81FE-F7E239BA289B}" type="slidenum">
              <a:rPr lang="ko-KR" altLang="en-US" smtClean="0"/>
              <a:t>‹#›</a:t>
            </a:fld>
            <a:endParaRPr lang="ko-KR" altLang="en-US"/>
          </a:p>
        </p:txBody>
      </p:sp>
    </p:spTree>
    <p:extLst>
      <p:ext uri="{BB962C8B-B14F-4D97-AF65-F5344CB8AC3E}">
        <p14:creationId xmlns:p14="http://schemas.microsoft.com/office/powerpoint/2010/main" val="2444388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p:cNvSpPr>
            <a:spLocks noGrp="1"/>
          </p:cNvSpPr>
          <p:nvPr>
            <p:ph type="dt" sz="half" idx="10"/>
          </p:nvPr>
        </p:nvSpPr>
        <p:spPr/>
        <p:txBody>
          <a:bodyPr/>
          <a:lstStyle/>
          <a:p>
            <a:fld id="{EA41D359-F97C-4625-99BE-306A859A8723}" type="datetimeFigureOut">
              <a:rPr lang="ko-KR" altLang="en-US" smtClean="0"/>
              <a:t>2020-05-16</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AFE4DB17-A571-4C96-81FE-F7E239BA289B}" type="slidenum">
              <a:rPr lang="ko-KR" altLang="en-US" smtClean="0"/>
              <a:t>‹#›</a:t>
            </a:fld>
            <a:endParaRPr lang="ko-KR" altLang="en-US"/>
          </a:p>
        </p:txBody>
      </p:sp>
    </p:spTree>
    <p:extLst>
      <p:ext uri="{BB962C8B-B14F-4D97-AF65-F5344CB8AC3E}">
        <p14:creationId xmlns:p14="http://schemas.microsoft.com/office/powerpoint/2010/main" val="1967364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p:cNvSpPr>
            <a:spLocks noGrp="1"/>
          </p:cNvSpPr>
          <p:nvPr>
            <p:ph type="dt" sz="half" idx="10"/>
          </p:nvPr>
        </p:nvSpPr>
        <p:spPr/>
        <p:txBody>
          <a:bodyPr/>
          <a:lstStyle/>
          <a:p>
            <a:fld id="{EA41D359-F97C-4625-99BE-306A859A8723}" type="datetimeFigureOut">
              <a:rPr lang="ko-KR" altLang="en-US" smtClean="0"/>
              <a:t>2020-05-16</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AFE4DB17-A571-4C96-81FE-F7E239BA289B}" type="slidenum">
              <a:rPr lang="ko-KR" altLang="en-US" smtClean="0"/>
              <a:t>‹#›</a:t>
            </a:fld>
            <a:endParaRPr lang="ko-KR" altLang="en-US"/>
          </a:p>
        </p:txBody>
      </p:sp>
    </p:spTree>
    <p:extLst>
      <p:ext uri="{BB962C8B-B14F-4D97-AF65-F5344CB8AC3E}">
        <p14:creationId xmlns:p14="http://schemas.microsoft.com/office/powerpoint/2010/main" val="38427499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41D359-F97C-4625-99BE-306A859A8723}" type="datetimeFigureOut">
              <a:rPr lang="ko-KR" altLang="en-US" smtClean="0"/>
              <a:t>2020-05-16</a:t>
            </a:fld>
            <a:endParaRPr lang="ko-KR" altLang="en-US"/>
          </a:p>
        </p:txBody>
      </p:sp>
      <p:sp>
        <p:nvSpPr>
          <p:cNvPr id="5" name="바닥글 개체 틀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E4DB17-A571-4C96-81FE-F7E239BA289B}" type="slidenum">
              <a:rPr lang="ko-KR" altLang="en-US" smtClean="0"/>
              <a:t>‹#›</a:t>
            </a:fld>
            <a:endParaRPr lang="ko-KR" altLang="en-US"/>
          </a:p>
        </p:txBody>
      </p:sp>
    </p:spTree>
    <p:extLst>
      <p:ext uri="{BB962C8B-B14F-4D97-AF65-F5344CB8AC3E}">
        <p14:creationId xmlns:p14="http://schemas.microsoft.com/office/powerpoint/2010/main" val="1340854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e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5.e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e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4.emf"/><Relationship Id="rId4" Type="http://schemas.openxmlformats.org/officeDocument/2006/relationships/image" Target="../media/image1.emf"/><Relationship Id="rId9" Type="http://schemas.openxmlformats.org/officeDocument/2006/relationships/oleObject" Target="../embeddings/oleObject4.bin"/><Relationship Id="rId14" Type="http://schemas.openxmlformats.org/officeDocument/2006/relationships/image" Target="../media/image6.emf"/></Relationships>
</file>

<file path=ppt/slides/_rels/slide2.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8.emf"/><Relationship Id="rId5" Type="http://schemas.openxmlformats.org/officeDocument/2006/relationships/oleObject" Target="../embeddings/oleObject8.bin"/><Relationship Id="rId10" Type="http://schemas.openxmlformats.org/officeDocument/2006/relationships/image" Target="../media/image10.emf"/><Relationship Id="rId4" Type="http://schemas.openxmlformats.org/officeDocument/2006/relationships/image" Target="../media/image7.emf"/><Relationship Id="rId9" Type="http://schemas.openxmlformats.org/officeDocument/2006/relationships/oleObject" Target="../embeddings/oleObject10.bin"/></Relationships>
</file>

<file path=ppt/slides/_rels/slide3.xml.rels><?xml version="1.0" encoding="UTF-8" standalone="yes"?>
<Relationships xmlns="http://schemas.openxmlformats.org/package/2006/relationships"><Relationship Id="rId8" Type="http://schemas.openxmlformats.org/officeDocument/2006/relationships/image" Target="../media/image13.emf"/><Relationship Id="rId13" Type="http://schemas.openxmlformats.org/officeDocument/2006/relationships/oleObject" Target="../embeddings/oleObject16.bin"/><Relationship Id="rId18" Type="http://schemas.openxmlformats.org/officeDocument/2006/relationships/image" Target="../media/image18.emf"/><Relationship Id="rId3" Type="http://schemas.openxmlformats.org/officeDocument/2006/relationships/oleObject" Target="../embeddings/oleObject11.bin"/><Relationship Id="rId21" Type="http://schemas.openxmlformats.org/officeDocument/2006/relationships/oleObject" Target="../embeddings/oleObject20.bin"/><Relationship Id="rId7" Type="http://schemas.openxmlformats.org/officeDocument/2006/relationships/oleObject" Target="../embeddings/oleObject13.bin"/><Relationship Id="rId12" Type="http://schemas.openxmlformats.org/officeDocument/2006/relationships/image" Target="../media/image15.emf"/><Relationship Id="rId17" Type="http://schemas.openxmlformats.org/officeDocument/2006/relationships/oleObject" Target="../embeddings/oleObject18.bin"/><Relationship Id="rId2" Type="http://schemas.openxmlformats.org/officeDocument/2006/relationships/slideLayout" Target="../slideLayouts/slideLayout7.xml"/><Relationship Id="rId16" Type="http://schemas.openxmlformats.org/officeDocument/2006/relationships/image" Target="../media/image17.emf"/><Relationship Id="rId20" Type="http://schemas.openxmlformats.org/officeDocument/2006/relationships/image" Target="../media/image19.emf"/><Relationship Id="rId1" Type="http://schemas.openxmlformats.org/officeDocument/2006/relationships/vmlDrawing" Target="../drawings/vmlDrawing3.vml"/><Relationship Id="rId6" Type="http://schemas.openxmlformats.org/officeDocument/2006/relationships/image" Target="../media/image12.emf"/><Relationship Id="rId11" Type="http://schemas.openxmlformats.org/officeDocument/2006/relationships/oleObject" Target="../embeddings/oleObject15.bin"/><Relationship Id="rId5" Type="http://schemas.openxmlformats.org/officeDocument/2006/relationships/oleObject" Target="../embeddings/oleObject12.bin"/><Relationship Id="rId15" Type="http://schemas.openxmlformats.org/officeDocument/2006/relationships/oleObject" Target="../embeddings/oleObject17.bin"/><Relationship Id="rId10" Type="http://schemas.openxmlformats.org/officeDocument/2006/relationships/image" Target="../media/image14.emf"/><Relationship Id="rId19" Type="http://schemas.openxmlformats.org/officeDocument/2006/relationships/oleObject" Target="../embeddings/oleObject19.bin"/><Relationship Id="rId4" Type="http://schemas.openxmlformats.org/officeDocument/2006/relationships/image" Target="../media/image11.emf"/><Relationship Id="rId9" Type="http://schemas.openxmlformats.org/officeDocument/2006/relationships/oleObject" Target="../embeddings/oleObject14.bin"/><Relationship Id="rId14" Type="http://schemas.openxmlformats.org/officeDocument/2006/relationships/image" Target="../media/image16.emf"/><Relationship Id="rId22" Type="http://schemas.openxmlformats.org/officeDocument/2006/relationships/image" Target="../media/image20.emf"/></Relationships>
</file>

<file path=ppt/slides/_rels/slide4.xml.rels><?xml version="1.0" encoding="UTF-8" standalone="yes"?>
<Relationships xmlns="http://schemas.openxmlformats.org/package/2006/relationships"><Relationship Id="rId8" Type="http://schemas.openxmlformats.org/officeDocument/2006/relationships/image" Target="../media/image23.emf"/><Relationship Id="rId13" Type="http://schemas.openxmlformats.org/officeDocument/2006/relationships/oleObject" Target="../embeddings/oleObject26.bin"/><Relationship Id="rId3" Type="http://schemas.openxmlformats.org/officeDocument/2006/relationships/oleObject" Target="../embeddings/oleObject21.bin"/><Relationship Id="rId7" Type="http://schemas.openxmlformats.org/officeDocument/2006/relationships/oleObject" Target="../embeddings/oleObject23.bin"/><Relationship Id="rId12" Type="http://schemas.openxmlformats.org/officeDocument/2006/relationships/image" Target="../media/image25.emf"/><Relationship Id="rId2" Type="http://schemas.openxmlformats.org/officeDocument/2006/relationships/slideLayout" Target="../slideLayouts/slideLayout7.xml"/><Relationship Id="rId16" Type="http://schemas.openxmlformats.org/officeDocument/2006/relationships/image" Target="../media/image27.emf"/><Relationship Id="rId1" Type="http://schemas.openxmlformats.org/officeDocument/2006/relationships/vmlDrawing" Target="../drawings/vmlDrawing4.vml"/><Relationship Id="rId6" Type="http://schemas.openxmlformats.org/officeDocument/2006/relationships/image" Target="../media/image22.emf"/><Relationship Id="rId11" Type="http://schemas.openxmlformats.org/officeDocument/2006/relationships/oleObject" Target="../embeddings/oleObject25.bin"/><Relationship Id="rId5" Type="http://schemas.openxmlformats.org/officeDocument/2006/relationships/oleObject" Target="../embeddings/oleObject22.bin"/><Relationship Id="rId15" Type="http://schemas.openxmlformats.org/officeDocument/2006/relationships/oleObject" Target="../embeddings/oleObject27.bin"/><Relationship Id="rId10" Type="http://schemas.openxmlformats.org/officeDocument/2006/relationships/image" Target="../media/image24.emf"/><Relationship Id="rId4" Type="http://schemas.openxmlformats.org/officeDocument/2006/relationships/image" Target="../media/image21.emf"/><Relationship Id="rId9" Type="http://schemas.openxmlformats.org/officeDocument/2006/relationships/oleObject" Target="../embeddings/oleObject24.bin"/><Relationship Id="rId14" Type="http://schemas.openxmlformats.org/officeDocument/2006/relationships/image" Target="../media/image26.emf"/></Relationships>
</file>

<file path=ppt/slides/_rels/slide5.xml.rels><?xml version="1.0" encoding="UTF-8" standalone="yes"?>
<Relationships xmlns="http://schemas.openxmlformats.org/package/2006/relationships"><Relationship Id="rId8" Type="http://schemas.openxmlformats.org/officeDocument/2006/relationships/image" Target="../media/image30.emf"/><Relationship Id="rId3" Type="http://schemas.openxmlformats.org/officeDocument/2006/relationships/oleObject" Target="../embeddings/oleObject28.bin"/><Relationship Id="rId7" Type="http://schemas.openxmlformats.org/officeDocument/2006/relationships/oleObject" Target="../embeddings/oleObject30.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29.emf"/><Relationship Id="rId5" Type="http://schemas.openxmlformats.org/officeDocument/2006/relationships/oleObject" Target="../embeddings/oleObject29.bin"/><Relationship Id="rId4" Type="http://schemas.openxmlformats.org/officeDocument/2006/relationships/image" Target="../media/image28.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개체 3"/>
          <p:cNvGraphicFramePr>
            <a:graphicFrameLocks noChangeAspect="1"/>
          </p:cNvGraphicFramePr>
          <p:nvPr/>
        </p:nvGraphicFramePr>
        <p:xfrm>
          <a:off x="530225" y="873125"/>
          <a:ext cx="1662113" cy="1800225"/>
        </p:xfrm>
        <a:graphic>
          <a:graphicData uri="http://schemas.openxmlformats.org/presentationml/2006/ole">
            <mc:AlternateContent xmlns:mc="http://schemas.openxmlformats.org/markup-compatibility/2006">
              <mc:Choice xmlns:v="urn:schemas-microsoft-com:vml" Requires="v">
                <p:oleObj spid="_x0000_s1032" name="Prism Project" r:id="rId3" imgW="2196000" imgH="2376000" progId="Prism5.Document">
                  <p:embed/>
                </p:oleObj>
              </mc:Choice>
              <mc:Fallback>
                <p:oleObj name="Prism Project" r:id="rId3" imgW="2196000" imgH="2376000" progId="Prism5.Document">
                  <p:embed/>
                  <p:pic>
                    <p:nvPicPr>
                      <p:cNvPr id="4" name="개체 3"/>
                      <p:cNvPicPr/>
                      <p:nvPr/>
                    </p:nvPicPr>
                    <p:blipFill>
                      <a:blip r:embed="rId4"/>
                      <a:stretch>
                        <a:fillRect/>
                      </a:stretch>
                    </p:blipFill>
                    <p:spPr>
                      <a:xfrm>
                        <a:off x="530225" y="873125"/>
                        <a:ext cx="1662113" cy="1800225"/>
                      </a:xfrm>
                      <a:prstGeom prst="rect">
                        <a:avLst/>
                      </a:prstGeom>
                    </p:spPr>
                  </p:pic>
                </p:oleObj>
              </mc:Fallback>
            </mc:AlternateContent>
          </a:graphicData>
        </a:graphic>
      </p:graphicFrame>
      <p:graphicFrame>
        <p:nvGraphicFramePr>
          <p:cNvPr id="5" name="개체 4"/>
          <p:cNvGraphicFramePr>
            <a:graphicFrameLocks noChangeAspect="1"/>
          </p:cNvGraphicFramePr>
          <p:nvPr/>
        </p:nvGraphicFramePr>
        <p:xfrm>
          <a:off x="2289175" y="873125"/>
          <a:ext cx="1663700" cy="1800225"/>
        </p:xfrm>
        <a:graphic>
          <a:graphicData uri="http://schemas.openxmlformats.org/presentationml/2006/ole">
            <mc:AlternateContent xmlns:mc="http://schemas.openxmlformats.org/markup-compatibility/2006">
              <mc:Choice xmlns:v="urn:schemas-microsoft-com:vml" Requires="v">
                <p:oleObj spid="_x0000_s1033" name="Prism Project" r:id="rId5" imgW="2196000" imgH="2376000" progId="Prism5.Document">
                  <p:embed/>
                </p:oleObj>
              </mc:Choice>
              <mc:Fallback>
                <p:oleObj name="Prism Project" r:id="rId5" imgW="2196000" imgH="2376000" progId="Prism5.Document">
                  <p:embed/>
                  <p:pic>
                    <p:nvPicPr>
                      <p:cNvPr id="5" name="개체 4"/>
                      <p:cNvPicPr/>
                      <p:nvPr/>
                    </p:nvPicPr>
                    <p:blipFill>
                      <a:blip r:embed="rId6"/>
                      <a:stretch>
                        <a:fillRect/>
                      </a:stretch>
                    </p:blipFill>
                    <p:spPr>
                      <a:xfrm>
                        <a:off x="2289175" y="873125"/>
                        <a:ext cx="1663700" cy="1800225"/>
                      </a:xfrm>
                      <a:prstGeom prst="rect">
                        <a:avLst/>
                      </a:prstGeom>
                    </p:spPr>
                  </p:pic>
                </p:oleObj>
              </mc:Fallback>
            </mc:AlternateContent>
          </a:graphicData>
        </a:graphic>
      </p:graphicFrame>
      <p:graphicFrame>
        <p:nvGraphicFramePr>
          <p:cNvPr id="6" name="개체 5"/>
          <p:cNvGraphicFramePr>
            <a:graphicFrameLocks noChangeAspect="1"/>
          </p:cNvGraphicFramePr>
          <p:nvPr/>
        </p:nvGraphicFramePr>
        <p:xfrm>
          <a:off x="3978275" y="873125"/>
          <a:ext cx="1663700" cy="1800225"/>
        </p:xfrm>
        <a:graphic>
          <a:graphicData uri="http://schemas.openxmlformats.org/presentationml/2006/ole">
            <mc:AlternateContent xmlns:mc="http://schemas.openxmlformats.org/markup-compatibility/2006">
              <mc:Choice xmlns:v="urn:schemas-microsoft-com:vml" Requires="v">
                <p:oleObj spid="_x0000_s1034" name="Prism Project" r:id="rId7" imgW="2196000" imgH="2376000" progId="Prism5.Document">
                  <p:embed/>
                </p:oleObj>
              </mc:Choice>
              <mc:Fallback>
                <p:oleObj name="Prism Project" r:id="rId7" imgW="2196000" imgH="2376000" progId="Prism5.Document">
                  <p:embed/>
                  <p:pic>
                    <p:nvPicPr>
                      <p:cNvPr id="6" name="개체 5"/>
                      <p:cNvPicPr/>
                      <p:nvPr/>
                    </p:nvPicPr>
                    <p:blipFill>
                      <a:blip r:embed="rId8"/>
                      <a:stretch>
                        <a:fillRect/>
                      </a:stretch>
                    </p:blipFill>
                    <p:spPr>
                      <a:xfrm>
                        <a:off x="3978275" y="873125"/>
                        <a:ext cx="1663700" cy="1800225"/>
                      </a:xfrm>
                      <a:prstGeom prst="rect">
                        <a:avLst/>
                      </a:prstGeom>
                    </p:spPr>
                  </p:pic>
                </p:oleObj>
              </mc:Fallback>
            </mc:AlternateContent>
          </a:graphicData>
        </a:graphic>
      </p:graphicFrame>
      <p:graphicFrame>
        <p:nvGraphicFramePr>
          <p:cNvPr id="9" name="개체 8"/>
          <p:cNvGraphicFramePr>
            <a:graphicFrameLocks noChangeAspect="1"/>
          </p:cNvGraphicFramePr>
          <p:nvPr>
            <p:extLst>
              <p:ext uri="{D42A27DB-BD31-4B8C-83A1-F6EECF244321}">
                <p14:modId xmlns:p14="http://schemas.microsoft.com/office/powerpoint/2010/main" val="2122287476"/>
              </p:ext>
            </p:extLst>
          </p:nvPr>
        </p:nvGraphicFramePr>
        <p:xfrm>
          <a:off x="3978275" y="2894013"/>
          <a:ext cx="1663700" cy="1798637"/>
        </p:xfrm>
        <a:graphic>
          <a:graphicData uri="http://schemas.openxmlformats.org/presentationml/2006/ole">
            <mc:AlternateContent xmlns:mc="http://schemas.openxmlformats.org/markup-compatibility/2006">
              <mc:Choice xmlns:v="urn:schemas-microsoft-com:vml" Requires="v">
                <p:oleObj spid="_x0000_s1035" name="Prism Project" r:id="rId9" imgW="2196000" imgH="2376000" progId="Prism5.Document">
                  <p:embed/>
                </p:oleObj>
              </mc:Choice>
              <mc:Fallback>
                <p:oleObj name="Prism Project" r:id="rId9" imgW="2196000" imgH="2376000" progId="Prism5.Document">
                  <p:embed/>
                  <p:pic>
                    <p:nvPicPr>
                      <p:cNvPr id="9" name="개체 8"/>
                      <p:cNvPicPr/>
                      <p:nvPr/>
                    </p:nvPicPr>
                    <p:blipFill>
                      <a:blip r:embed="rId10"/>
                      <a:stretch>
                        <a:fillRect/>
                      </a:stretch>
                    </p:blipFill>
                    <p:spPr>
                      <a:xfrm>
                        <a:off x="3978275" y="2894013"/>
                        <a:ext cx="1663700" cy="1798637"/>
                      </a:xfrm>
                      <a:prstGeom prst="rect">
                        <a:avLst/>
                      </a:prstGeom>
                    </p:spPr>
                  </p:pic>
                </p:oleObj>
              </mc:Fallback>
            </mc:AlternateContent>
          </a:graphicData>
        </a:graphic>
      </p:graphicFrame>
      <p:sp>
        <p:nvSpPr>
          <p:cNvPr id="11" name="TextBox 10"/>
          <p:cNvSpPr txBox="1"/>
          <p:nvPr/>
        </p:nvSpPr>
        <p:spPr>
          <a:xfrm>
            <a:off x="456986" y="760418"/>
            <a:ext cx="534987" cy="369332"/>
          </a:xfrm>
          <a:prstGeom prst="rect">
            <a:avLst/>
          </a:prstGeom>
          <a:noFill/>
        </p:spPr>
        <p:txBody>
          <a:bodyPr wrap="square" rtlCol="0">
            <a:spAutoFit/>
          </a:bodyPr>
          <a:lstStyle/>
          <a:p>
            <a:r>
              <a:rPr lang="en-US" altLang="ko-KR" b="1" dirty="0"/>
              <a:t>a</a:t>
            </a:r>
            <a:endParaRPr lang="ko-KR" altLang="en-US" b="1" dirty="0"/>
          </a:p>
        </p:txBody>
      </p:sp>
      <p:sp>
        <p:nvSpPr>
          <p:cNvPr id="12" name="TextBox 11"/>
          <p:cNvSpPr txBox="1"/>
          <p:nvPr/>
        </p:nvSpPr>
        <p:spPr>
          <a:xfrm>
            <a:off x="2196346" y="760418"/>
            <a:ext cx="534987" cy="369332"/>
          </a:xfrm>
          <a:prstGeom prst="rect">
            <a:avLst/>
          </a:prstGeom>
          <a:noFill/>
        </p:spPr>
        <p:txBody>
          <a:bodyPr wrap="square" rtlCol="0">
            <a:spAutoFit/>
          </a:bodyPr>
          <a:lstStyle/>
          <a:p>
            <a:r>
              <a:rPr lang="en-US" altLang="ko-KR" b="1" dirty="0"/>
              <a:t>b</a:t>
            </a:r>
            <a:endParaRPr lang="ko-KR" altLang="en-US" b="1" dirty="0"/>
          </a:p>
        </p:txBody>
      </p:sp>
      <p:sp>
        <p:nvSpPr>
          <p:cNvPr id="13" name="TextBox 12"/>
          <p:cNvSpPr txBox="1"/>
          <p:nvPr/>
        </p:nvSpPr>
        <p:spPr>
          <a:xfrm>
            <a:off x="3918879" y="760418"/>
            <a:ext cx="534987" cy="369332"/>
          </a:xfrm>
          <a:prstGeom prst="rect">
            <a:avLst/>
          </a:prstGeom>
          <a:noFill/>
        </p:spPr>
        <p:txBody>
          <a:bodyPr wrap="square" rtlCol="0">
            <a:spAutoFit/>
          </a:bodyPr>
          <a:lstStyle/>
          <a:p>
            <a:r>
              <a:rPr lang="en-US" altLang="ko-KR" b="1" dirty="0"/>
              <a:t>c</a:t>
            </a:r>
            <a:endParaRPr lang="ko-KR" altLang="en-US" b="1" dirty="0"/>
          </a:p>
        </p:txBody>
      </p:sp>
      <p:sp>
        <p:nvSpPr>
          <p:cNvPr id="14" name="TextBox 13"/>
          <p:cNvSpPr txBox="1"/>
          <p:nvPr/>
        </p:nvSpPr>
        <p:spPr>
          <a:xfrm>
            <a:off x="461902" y="2804445"/>
            <a:ext cx="534987" cy="369332"/>
          </a:xfrm>
          <a:prstGeom prst="rect">
            <a:avLst/>
          </a:prstGeom>
          <a:noFill/>
        </p:spPr>
        <p:txBody>
          <a:bodyPr wrap="square" rtlCol="0">
            <a:spAutoFit/>
          </a:bodyPr>
          <a:lstStyle/>
          <a:p>
            <a:r>
              <a:rPr lang="en-US" altLang="ko-KR" b="1" dirty="0"/>
              <a:t>d</a:t>
            </a:r>
            <a:endParaRPr lang="ko-KR" altLang="en-US" b="1" dirty="0"/>
          </a:p>
        </p:txBody>
      </p:sp>
      <p:sp>
        <p:nvSpPr>
          <p:cNvPr id="15" name="TextBox 14"/>
          <p:cNvSpPr txBox="1"/>
          <p:nvPr/>
        </p:nvSpPr>
        <p:spPr>
          <a:xfrm>
            <a:off x="2201262" y="2804445"/>
            <a:ext cx="534987" cy="369332"/>
          </a:xfrm>
          <a:prstGeom prst="rect">
            <a:avLst/>
          </a:prstGeom>
          <a:noFill/>
        </p:spPr>
        <p:txBody>
          <a:bodyPr wrap="square" rtlCol="0">
            <a:spAutoFit/>
          </a:bodyPr>
          <a:lstStyle/>
          <a:p>
            <a:r>
              <a:rPr lang="en-US" altLang="ko-KR" b="1" dirty="0"/>
              <a:t>e</a:t>
            </a:r>
            <a:endParaRPr lang="ko-KR" altLang="en-US" b="1" dirty="0"/>
          </a:p>
        </p:txBody>
      </p:sp>
      <p:sp>
        <p:nvSpPr>
          <p:cNvPr id="16" name="TextBox 15"/>
          <p:cNvSpPr txBox="1"/>
          <p:nvPr/>
        </p:nvSpPr>
        <p:spPr>
          <a:xfrm>
            <a:off x="3923795" y="2804445"/>
            <a:ext cx="534987" cy="369332"/>
          </a:xfrm>
          <a:prstGeom prst="rect">
            <a:avLst/>
          </a:prstGeom>
          <a:noFill/>
        </p:spPr>
        <p:txBody>
          <a:bodyPr wrap="square" rtlCol="0">
            <a:spAutoFit/>
          </a:bodyPr>
          <a:lstStyle/>
          <a:p>
            <a:r>
              <a:rPr lang="en-US" altLang="ko-KR" b="1" dirty="0"/>
              <a:t>f</a:t>
            </a:r>
            <a:endParaRPr lang="ko-KR" altLang="en-US" b="1" dirty="0"/>
          </a:p>
        </p:txBody>
      </p:sp>
      <p:sp>
        <p:nvSpPr>
          <p:cNvPr id="20" name="TextBox 19"/>
          <p:cNvSpPr txBox="1"/>
          <p:nvPr/>
        </p:nvSpPr>
        <p:spPr>
          <a:xfrm>
            <a:off x="4808710" y="713818"/>
            <a:ext cx="225344" cy="307777"/>
          </a:xfrm>
          <a:prstGeom prst="rect">
            <a:avLst/>
          </a:prstGeom>
          <a:noFill/>
        </p:spPr>
        <p:txBody>
          <a:bodyPr wrap="square" rtlCol="0">
            <a:spAutoFit/>
          </a:bodyPr>
          <a:lstStyle/>
          <a:p>
            <a:r>
              <a:rPr lang="en-US" altLang="ko-KR" sz="1400" b="1" dirty="0"/>
              <a:t>*</a:t>
            </a:r>
            <a:endParaRPr lang="ko-KR" altLang="en-US" sz="1400" b="1" dirty="0"/>
          </a:p>
        </p:txBody>
      </p:sp>
      <p:cxnSp>
        <p:nvCxnSpPr>
          <p:cNvPr id="27" name="직선 연결선 26"/>
          <p:cNvCxnSpPr/>
          <p:nvPr/>
        </p:nvCxnSpPr>
        <p:spPr>
          <a:xfrm>
            <a:off x="4718092" y="914501"/>
            <a:ext cx="422318" cy="0"/>
          </a:xfrm>
          <a:prstGeom prst="line">
            <a:avLst/>
          </a:prstGeom>
          <a:ln w="12700"/>
        </p:spPr>
        <p:style>
          <a:lnRef idx="1">
            <a:schemeClr val="dk1"/>
          </a:lnRef>
          <a:fillRef idx="0">
            <a:schemeClr val="dk1"/>
          </a:fillRef>
          <a:effectRef idx="0">
            <a:schemeClr val="dk1"/>
          </a:effectRef>
          <a:fontRef idx="minor">
            <a:schemeClr val="tx1"/>
          </a:fontRef>
        </p:style>
      </p:cxnSp>
      <p:sp>
        <p:nvSpPr>
          <p:cNvPr id="28" name="TextBox 27"/>
          <p:cNvSpPr txBox="1"/>
          <p:nvPr/>
        </p:nvSpPr>
        <p:spPr>
          <a:xfrm>
            <a:off x="1385896" y="2736210"/>
            <a:ext cx="225344" cy="307777"/>
          </a:xfrm>
          <a:prstGeom prst="rect">
            <a:avLst/>
          </a:prstGeom>
          <a:noFill/>
        </p:spPr>
        <p:txBody>
          <a:bodyPr wrap="square" rtlCol="0">
            <a:spAutoFit/>
          </a:bodyPr>
          <a:lstStyle/>
          <a:p>
            <a:r>
              <a:rPr lang="en-US" altLang="ko-KR" sz="1400" b="1" dirty="0"/>
              <a:t>*</a:t>
            </a:r>
            <a:endParaRPr lang="ko-KR" altLang="en-US" sz="1400" b="1" dirty="0"/>
          </a:p>
        </p:txBody>
      </p:sp>
      <p:cxnSp>
        <p:nvCxnSpPr>
          <p:cNvPr id="29" name="직선 연결선 28"/>
          <p:cNvCxnSpPr/>
          <p:nvPr/>
        </p:nvCxnSpPr>
        <p:spPr>
          <a:xfrm>
            <a:off x="1295278" y="2936893"/>
            <a:ext cx="422318" cy="0"/>
          </a:xfrm>
          <a:prstGeom prst="line">
            <a:avLst/>
          </a:prstGeom>
          <a:ln w="12700"/>
        </p:spPr>
        <p:style>
          <a:lnRef idx="1">
            <a:schemeClr val="dk1"/>
          </a:lnRef>
          <a:fillRef idx="0">
            <a:schemeClr val="dk1"/>
          </a:fillRef>
          <a:effectRef idx="0">
            <a:schemeClr val="dk1"/>
          </a:effectRef>
          <a:fontRef idx="minor">
            <a:schemeClr val="tx1"/>
          </a:fontRef>
        </p:style>
      </p:cxnSp>
      <p:sp>
        <p:nvSpPr>
          <p:cNvPr id="19" name="TextBox 18">
            <a:extLst>
              <a:ext uri="{FF2B5EF4-FFF2-40B4-BE49-F238E27FC236}">
                <a16:creationId xmlns:a16="http://schemas.microsoft.com/office/drawing/2014/main" id="{F5A9CC20-4CD8-427B-9DDB-1D859D49BE0F}"/>
              </a:ext>
            </a:extLst>
          </p:cNvPr>
          <p:cNvSpPr txBox="1"/>
          <p:nvPr/>
        </p:nvSpPr>
        <p:spPr>
          <a:xfrm>
            <a:off x="527050" y="4915104"/>
            <a:ext cx="10742312" cy="738664"/>
          </a:xfrm>
          <a:prstGeom prst="rect">
            <a:avLst/>
          </a:prstGeom>
          <a:noFill/>
        </p:spPr>
        <p:txBody>
          <a:bodyPr wrap="square" rtlCol="0">
            <a:spAutoFit/>
          </a:bodyPr>
          <a:lstStyle/>
          <a:p>
            <a:r>
              <a:rPr lang="en-US" altLang="ko-KR" sz="1400" b="1" dirty="0"/>
              <a:t>Supplementary Figure S1. Comparison of expression levels of surface markers on cancer cells according to TNBC and NAC. </a:t>
            </a:r>
            <a:endParaRPr lang="ko-KR" altLang="ko-KR" sz="1400" dirty="0"/>
          </a:p>
          <a:p>
            <a:r>
              <a:rPr lang="en-US" altLang="ko-KR" sz="1400" dirty="0"/>
              <a:t>Comparisons of the expression levels of epithelial cell markers (a, d), MHC class I molecules (b, e), and PD-L1 (c, f) in cancer cells between the non-TNBC and TNBC samples</a:t>
            </a:r>
            <a:r>
              <a:rPr lang="en-US" altLang="ko-KR" sz="1400" dirty="0">
                <a:solidFill>
                  <a:srgbClr val="FF0000"/>
                </a:solidFill>
              </a:rPr>
              <a:t>,</a:t>
            </a:r>
            <a:r>
              <a:rPr lang="en-US" altLang="ko-KR" sz="1400" dirty="0"/>
              <a:t> and non-NAC and NAC samples. *P &lt; 0.05.</a:t>
            </a:r>
            <a:endParaRPr lang="ko-KR" altLang="en-US" sz="1400" dirty="0"/>
          </a:p>
        </p:txBody>
      </p:sp>
      <p:graphicFrame>
        <p:nvGraphicFramePr>
          <p:cNvPr id="3" name="개체 2"/>
          <p:cNvGraphicFramePr>
            <a:graphicFrameLocks noChangeAspect="1"/>
          </p:cNvGraphicFramePr>
          <p:nvPr>
            <p:extLst>
              <p:ext uri="{D42A27DB-BD31-4B8C-83A1-F6EECF244321}">
                <p14:modId xmlns:p14="http://schemas.microsoft.com/office/powerpoint/2010/main" val="2053154023"/>
              </p:ext>
            </p:extLst>
          </p:nvPr>
        </p:nvGraphicFramePr>
        <p:xfrm>
          <a:off x="538335" y="2890098"/>
          <a:ext cx="1662927" cy="1800000"/>
        </p:xfrm>
        <a:graphic>
          <a:graphicData uri="http://schemas.openxmlformats.org/presentationml/2006/ole">
            <mc:AlternateContent xmlns:mc="http://schemas.openxmlformats.org/markup-compatibility/2006">
              <mc:Choice xmlns:v="urn:schemas-microsoft-com:vml" Requires="v">
                <p:oleObj spid="_x0000_s1036" name="Prism Project" r:id="rId11" imgW="2196000" imgH="2376000" progId="Prism5.Document">
                  <p:embed/>
                </p:oleObj>
              </mc:Choice>
              <mc:Fallback>
                <p:oleObj name="Prism Project" r:id="rId11" imgW="2196000" imgH="2376000" progId="Prism5.Document">
                  <p:embed/>
                  <p:pic>
                    <p:nvPicPr>
                      <p:cNvPr id="3" name="개체 2"/>
                      <p:cNvPicPr/>
                      <p:nvPr/>
                    </p:nvPicPr>
                    <p:blipFill>
                      <a:blip r:embed="rId12"/>
                      <a:stretch>
                        <a:fillRect/>
                      </a:stretch>
                    </p:blipFill>
                    <p:spPr>
                      <a:xfrm>
                        <a:off x="538335" y="2890098"/>
                        <a:ext cx="1662927" cy="1800000"/>
                      </a:xfrm>
                      <a:prstGeom prst="rect">
                        <a:avLst/>
                      </a:prstGeom>
                    </p:spPr>
                  </p:pic>
                </p:oleObj>
              </mc:Fallback>
            </mc:AlternateContent>
          </a:graphicData>
        </a:graphic>
      </p:graphicFrame>
      <p:graphicFrame>
        <p:nvGraphicFramePr>
          <p:cNvPr id="10" name="개체 9"/>
          <p:cNvGraphicFramePr>
            <a:graphicFrameLocks noChangeAspect="1"/>
          </p:cNvGraphicFramePr>
          <p:nvPr>
            <p:extLst>
              <p:ext uri="{D42A27DB-BD31-4B8C-83A1-F6EECF244321}">
                <p14:modId xmlns:p14="http://schemas.microsoft.com/office/powerpoint/2010/main" val="4293479832"/>
              </p:ext>
            </p:extLst>
          </p:nvPr>
        </p:nvGraphicFramePr>
        <p:xfrm>
          <a:off x="2315348" y="2890098"/>
          <a:ext cx="1662927" cy="1800000"/>
        </p:xfrm>
        <a:graphic>
          <a:graphicData uri="http://schemas.openxmlformats.org/presentationml/2006/ole">
            <mc:AlternateContent xmlns:mc="http://schemas.openxmlformats.org/markup-compatibility/2006">
              <mc:Choice xmlns:v="urn:schemas-microsoft-com:vml" Requires="v">
                <p:oleObj spid="_x0000_s1037" name="Prism Project" r:id="rId13" imgW="2196000" imgH="2376000" progId="Prism5.Document">
                  <p:embed/>
                </p:oleObj>
              </mc:Choice>
              <mc:Fallback>
                <p:oleObj name="Prism Project" r:id="rId13" imgW="2196000" imgH="2376000" progId="Prism5.Document">
                  <p:embed/>
                  <p:pic>
                    <p:nvPicPr>
                      <p:cNvPr id="10" name="개체 9"/>
                      <p:cNvPicPr/>
                      <p:nvPr/>
                    </p:nvPicPr>
                    <p:blipFill>
                      <a:blip r:embed="rId14"/>
                      <a:stretch>
                        <a:fillRect/>
                      </a:stretch>
                    </p:blipFill>
                    <p:spPr>
                      <a:xfrm>
                        <a:off x="2315348" y="2890098"/>
                        <a:ext cx="1662927" cy="1800000"/>
                      </a:xfrm>
                      <a:prstGeom prst="rect">
                        <a:avLst/>
                      </a:prstGeom>
                    </p:spPr>
                  </p:pic>
                </p:oleObj>
              </mc:Fallback>
            </mc:AlternateContent>
          </a:graphicData>
        </a:graphic>
      </p:graphicFrame>
    </p:spTree>
    <p:extLst>
      <p:ext uri="{BB962C8B-B14F-4D97-AF65-F5344CB8AC3E}">
        <p14:creationId xmlns:p14="http://schemas.microsoft.com/office/powerpoint/2010/main" val="1158845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1311830" y="515915"/>
            <a:ext cx="1125131" cy="276999"/>
          </a:xfrm>
          <a:prstGeom prst="rect">
            <a:avLst/>
          </a:prstGeom>
          <a:noFill/>
        </p:spPr>
        <p:txBody>
          <a:bodyPr wrap="square" rtlCol="0">
            <a:spAutoFit/>
          </a:bodyPr>
          <a:lstStyle/>
          <a:p>
            <a:r>
              <a:rPr lang="en-US" altLang="ko-KR" sz="1200" b="1" dirty="0"/>
              <a:t>CD4+ T cells</a:t>
            </a:r>
          </a:p>
        </p:txBody>
      </p:sp>
      <p:sp>
        <p:nvSpPr>
          <p:cNvPr id="41" name="TextBox 40"/>
          <p:cNvSpPr txBox="1"/>
          <p:nvPr/>
        </p:nvSpPr>
        <p:spPr>
          <a:xfrm>
            <a:off x="2969651" y="526498"/>
            <a:ext cx="1125131" cy="276999"/>
          </a:xfrm>
          <a:prstGeom prst="rect">
            <a:avLst/>
          </a:prstGeom>
          <a:noFill/>
        </p:spPr>
        <p:txBody>
          <a:bodyPr wrap="square" rtlCol="0">
            <a:spAutoFit/>
          </a:bodyPr>
          <a:lstStyle/>
          <a:p>
            <a:r>
              <a:rPr lang="en-US" altLang="ko-KR" sz="1200" b="1" dirty="0"/>
              <a:t>CD8+ T cells</a:t>
            </a:r>
          </a:p>
        </p:txBody>
      </p:sp>
      <p:sp>
        <p:nvSpPr>
          <p:cNvPr id="12" name="TextBox 11"/>
          <p:cNvSpPr txBox="1"/>
          <p:nvPr/>
        </p:nvSpPr>
        <p:spPr>
          <a:xfrm>
            <a:off x="563308" y="526498"/>
            <a:ext cx="534987" cy="369332"/>
          </a:xfrm>
          <a:prstGeom prst="rect">
            <a:avLst/>
          </a:prstGeom>
          <a:noFill/>
        </p:spPr>
        <p:txBody>
          <a:bodyPr wrap="square" rtlCol="0">
            <a:spAutoFit/>
          </a:bodyPr>
          <a:lstStyle/>
          <a:p>
            <a:r>
              <a:rPr lang="en-US" altLang="ko-KR" b="1" dirty="0"/>
              <a:t>a</a:t>
            </a:r>
            <a:endParaRPr lang="ko-KR" altLang="en-US" b="1" dirty="0"/>
          </a:p>
        </p:txBody>
      </p:sp>
      <p:sp>
        <p:nvSpPr>
          <p:cNvPr id="14" name="TextBox 13"/>
          <p:cNvSpPr txBox="1"/>
          <p:nvPr/>
        </p:nvSpPr>
        <p:spPr>
          <a:xfrm>
            <a:off x="546959" y="2464197"/>
            <a:ext cx="534987" cy="369332"/>
          </a:xfrm>
          <a:prstGeom prst="rect">
            <a:avLst/>
          </a:prstGeom>
          <a:noFill/>
        </p:spPr>
        <p:txBody>
          <a:bodyPr wrap="square" rtlCol="0">
            <a:spAutoFit/>
          </a:bodyPr>
          <a:lstStyle/>
          <a:p>
            <a:r>
              <a:rPr lang="en-US" altLang="ko-KR" b="1" dirty="0"/>
              <a:t>b</a:t>
            </a:r>
            <a:endParaRPr lang="ko-KR" altLang="en-US" b="1" dirty="0"/>
          </a:p>
        </p:txBody>
      </p:sp>
      <p:sp>
        <p:nvSpPr>
          <p:cNvPr id="15" name="TextBox 14">
            <a:extLst>
              <a:ext uri="{FF2B5EF4-FFF2-40B4-BE49-F238E27FC236}">
                <a16:creationId xmlns:a16="http://schemas.microsoft.com/office/drawing/2014/main" id="{6B073A88-B3AA-4AAC-8DCF-B97BEE7F4693}"/>
              </a:ext>
            </a:extLst>
          </p:cNvPr>
          <p:cNvSpPr txBox="1"/>
          <p:nvPr/>
        </p:nvSpPr>
        <p:spPr>
          <a:xfrm>
            <a:off x="623309" y="4757940"/>
            <a:ext cx="8965533" cy="954107"/>
          </a:xfrm>
          <a:prstGeom prst="rect">
            <a:avLst/>
          </a:prstGeom>
          <a:noFill/>
        </p:spPr>
        <p:txBody>
          <a:bodyPr wrap="square" rtlCol="0">
            <a:spAutoFit/>
          </a:bodyPr>
          <a:lstStyle/>
          <a:p>
            <a:r>
              <a:rPr lang="en-US" altLang="ko-KR" sz="1400" b="1" dirty="0"/>
              <a:t>Supplementary Figure S2. TCR diversity and richness of CD4</a:t>
            </a:r>
            <a:r>
              <a:rPr lang="en-US" altLang="ko-KR" sz="1400" b="1" baseline="30000" dirty="0"/>
              <a:t>+</a:t>
            </a:r>
            <a:r>
              <a:rPr lang="en-US" altLang="ko-KR" sz="1400" b="1" dirty="0"/>
              <a:t> and CD8</a:t>
            </a:r>
            <a:r>
              <a:rPr lang="en-US" altLang="ko-KR" sz="1400" b="1" baseline="30000" dirty="0"/>
              <a:t>+</a:t>
            </a:r>
            <a:r>
              <a:rPr lang="en-US" altLang="ko-KR" sz="1400" b="1" dirty="0"/>
              <a:t> T cells within REP TILs.</a:t>
            </a:r>
          </a:p>
          <a:p>
            <a:r>
              <a:rPr lang="en-US" altLang="ko-KR" sz="1400" dirty="0"/>
              <a:t>Analysis of the TCR alpha and beta sequences of CD4</a:t>
            </a:r>
            <a:r>
              <a:rPr lang="en-US" altLang="ko-KR" sz="1400" baseline="30000" dirty="0"/>
              <a:t>+</a:t>
            </a:r>
            <a:r>
              <a:rPr lang="en-US" altLang="ko-KR" sz="1400" dirty="0"/>
              <a:t> and CD8</a:t>
            </a:r>
            <a:r>
              <a:rPr lang="en-US" altLang="ko-KR" sz="1400" baseline="30000" dirty="0"/>
              <a:t>+</a:t>
            </a:r>
            <a:r>
              <a:rPr lang="en-US" altLang="ko-KR" sz="1400" dirty="0"/>
              <a:t> T cells within REP TILs and comparisons of the number of TCR clonotypes (diversity) and the number of reads (richness) between the non-reactive (white bar, n=8) and reactive (grey bar, n=7) groups.</a:t>
            </a:r>
            <a:r>
              <a:rPr lang="en-US" altLang="ko-KR" sz="1400" b="1" dirty="0"/>
              <a:t> </a:t>
            </a:r>
            <a:endParaRPr lang="ko-KR" altLang="en-US" sz="1400" dirty="0"/>
          </a:p>
        </p:txBody>
      </p:sp>
      <p:graphicFrame>
        <p:nvGraphicFramePr>
          <p:cNvPr id="8" name="개체 7"/>
          <p:cNvGraphicFramePr>
            <a:graphicFrameLocks noChangeAspect="1"/>
          </p:cNvGraphicFramePr>
          <p:nvPr>
            <p:extLst>
              <p:ext uri="{D42A27DB-BD31-4B8C-83A1-F6EECF244321}">
                <p14:modId xmlns:p14="http://schemas.microsoft.com/office/powerpoint/2010/main" val="2496118303"/>
              </p:ext>
            </p:extLst>
          </p:nvPr>
        </p:nvGraphicFramePr>
        <p:xfrm>
          <a:off x="1015647" y="2593500"/>
          <a:ext cx="1584000" cy="1860863"/>
        </p:xfrm>
        <a:graphic>
          <a:graphicData uri="http://schemas.openxmlformats.org/presentationml/2006/ole">
            <mc:AlternateContent xmlns:mc="http://schemas.openxmlformats.org/markup-compatibility/2006">
              <mc:Choice xmlns:v="urn:schemas-microsoft-com:vml" Requires="v">
                <p:oleObj spid="_x0000_s2054" name="Prism Project" r:id="rId3" imgW="2052000" imgH="2412000" progId="Prism5.Document">
                  <p:embed/>
                </p:oleObj>
              </mc:Choice>
              <mc:Fallback>
                <p:oleObj name="Prism Project" r:id="rId3" imgW="2052000" imgH="2412000" progId="Prism5.Document">
                  <p:embed/>
                  <p:pic>
                    <p:nvPicPr>
                      <p:cNvPr id="8" name="개체 7"/>
                      <p:cNvPicPr/>
                      <p:nvPr/>
                    </p:nvPicPr>
                    <p:blipFill>
                      <a:blip r:embed="rId4"/>
                      <a:stretch>
                        <a:fillRect/>
                      </a:stretch>
                    </p:blipFill>
                    <p:spPr>
                      <a:xfrm>
                        <a:off x="1015647" y="2593500"/>
                        <a:ext cx="1584000" cy="1860863"/>
                      </a:xfrm>
                      <a:prstGeom prst="rect">
                        <a:avLst/>
                      </a:prstGeom>
                    </p:spPr>
                  </p:pic>
                </p:oleObj>
              </mc:Fallback>
            </mc:AlternateContent>
          </a:graphicData>
        </a:graphic>
      </p:graphicFrame>
      <p:graphicFrame>
        <p:nvGraphicFramePr>
          <p:cNvPr id="9" name="개체 8"/>
          <p:cNvGraphicFramePr>
            <a:graphicFrameLocks noChangeAspect="1"/>
          </p:cNvGraphicFramePr>
          <p:nvPr>
            <p:extLst>
              <p:ext uri="{D42A27DB-BD31-4B8C-83A1-F6EECF244321}">
                <p14:modId xmlns:p14="http://schemas.microsoft.com/office/powerpoint/2010/main" val="1643150889"/>
              </p:ext>
            </p:extLst>
          </p:nvPr>
        </p:nvGraphicFramePr>
        <p:xfrm>
          <a:off x="2652675" y="2593163"/>
          <a:ext cx="1584286" cy="1861200"/>
        </p:xfrm>
        <a:graphic>
          <a:graphicData uri="http://schemas.openxmlformats.org/presentationml/2006/ole">
            <mc:AlternateContent xmlns:mc="http://schemas.openxmlformats.org/markup-compatibility/2006">
              <mc:Choice xmlns:v="urn:schemas-microsoft-com:vml" Requires="v">
                <p:oleObj spid="_x0000_s2055" name="Prism Project" r:id="rId5" imgW="2052000" imgH="2412000" progId="Prism5.Document">
                  <p:embed/>
                </p:oleObj>
              </mc:Choice>
              <mc:Fallback>
                <p:oleObj name="Prism Project" r:id="rId5" imgW="2052000" imgH="2412000" progId="Prism5.Document">
                  <p:embed/>
                  <p:pic>
                    <p:nvPicPr>
                      <p:cNvPr id="9" name="개체 8"/>
                      <p:cNvPicPr/>
                      <p:nvPr/>
                    </p:nvPicPr>
                    <p:blipFill>
                      <a:blip r:embed="rId6"/>
                      <a:stretch>
                        <a:fillRect/>
                      </a:stretch>
                    </p:blipFill>
                    <p:spPr>
                      <a:xfrm>
                        <a:off x="2652675" y="2593163"/>
                        <a:ext cx="1584286" cy="1861200"/>
                      </a:xfrm>
                      <a:prstGeom prst="rect">
                        <a:avLst/>
                      </a:prstGeom>
                    </p:spPr>
                  </p:pic>
                </p:oleObj>
              </mc:Fallback>
            </mc:AlternateContent>
          </a:graphicData>
        </a:graphic>
      </p:graphicFrame>
      <p:sp>
        <p:nvSpPr>
          <p:cNvPr id="13" name="TextBox 12"/>
          <p:cNvSpPr txBox="1"/>
          <p:nvPr/>
        </p:nvSpPr>
        <p:spPr>
          <a:xfrm rot="16200000">
            <a:off x="-18366" y="3039656"/>
            <a:ext cx="1962150" cy="238527"/>
          </a:xfrm>
          <a:prstGeom prst="rect">
            <a:avLst/>
          </a:prstGeom>
          <a:noFill/>
        </p:spPr>
        <p:txBody>
          <a:bodyPr wrap="square" rtlCol="0">
            <a:spAutoFit/>
          </a:bodyPr>
          <a:lstStyle/>
          <a:p>
            <a:r>
              <a:rPr lang="en-US" altLang="ko-KR" sz="950" b="1" spc="-70" dirty="0">
                <a:ea typeface="Arial Unicode MS" panose="020B0604020202020204" pitchFamily="50" charset="-127"/>
                <a:cs typeface="Arial Unicode MS" panose="020B0604020202020204" pitchFamily="50" charset="-127"/>
              </a:rPr>
              <a:t>number of reads (1x 10</a:t>
            </a:r>
            <a:r>
              <a:rPr lang="en-US" altLang="ko-KR" sz="950" b="1" spc="-70" baseline="30000" dirty="0">
                <a:ea typeface="Arial Unicode MS" panose="020B0604020202020204" pitchFamily="50" charset="-127"/>
                <a:cs typeface="Arial Unicode MS" panose="020B0604020202020204" pitchFamily="50" charset="-127"/>
              </a:rPr>
              <a:t>5 </a:t>
            </a:r>
            <a:r>
              <a:rPr lang="en-US" altLang="ko-KR" sz="950" b="1" spc="-70" dirty="0">
                <a:ea typeface="Arial Unicode MS" panose="020B0604020202020204" pitchFamily="50" charset="-127"/>
                <a:cs typeface="Arial Unicode MS" panose="020B0604020202020204" pitchFamily="50" charset="-127"/>
              </a:rPr>
              <a:t>)</a:t>
            </a:r>
            <a:endParaRPr lang="ko-KR" altLang="en-US" sz="950" b="1" spc="-70" dirty="0">
              <a:ea typeface="Arial Unicode MS" panose="020B0604020202020204" pitchFamily="50" charset="-127"/>
              <a:cs typeface="Arial Unicode MS" panose="020B0604020202020204" pitchFamily="50" charset="-127"/>
            </a:endParaRPr>
          </a:p>
        </p:txBody>
      </p:sp>
      <p:sp>
        <p:nvSpPr>
          <p:cNvPr id="17" name="TextBox 16"/>
          <p:cNvSpPr txBox="1"/>
          <p:nvPr/>
        </p:nvSpPr>
        <p:spPr>
          <a:xfrm>
            <a:off x="1102181" y="3829050"/>
            <a:ext cx="246139" cy="230832"/>
          </a:xfrm>
          <a:prstGeom prst="rect">
            <a:avLst/>
          </a:prstGeom>
          <a:noFill/>
        </p:spPr>
        <p:txBody>
          <a:bodyPr wrap="square" rtlCol="0">
            <a:spAutoFit/>
          </a:bodyPr>
          <a:lstStyle/>
          <a:p>
            <a:r>
              <a:rPr lang="en-US" altLang="ko-KR" sz="900" b="1" dirty="0"/>
              <a:t>2</a:t>
            </a:r>
            <a:endParaRPr lang="ko-KR" altLang="en-US" sz="900" b="1" dirty="0"/>
          </a:p>
        </p:txBody>
      </p:sp>
      <p:sp>
        <p:nvSpPr>
          <p:cNvPr id="20" name="TextBox 19"/>
          <p:cNvSpPr txBox="1"/>
          <p:nvPr/>
        </p:nvSpPr>
        <p:spPr>
          <a:xfrm>
            <a:off x="1095831" y="3600450"/>
            <a:ext cx="246139" cy="230832"/>
          </a:xfrm>
          <a:prstGeom prst="rect">
            <a:avLst/>
          </a:prstGeom>
          <a:noFill/>
        </p:spPr>
        <p:txBody>
          <a:bodyPr wrap="square" rtlCol="0">
            <a:spAutoFit/>
          </a:bodyPr>
          <a:lstStyle/>
          <a:p>
            <a:r>
              <a:rPr lang="en-US" altLang="ko-KR" sz="900" b="1" dirty="0"/>
              <a:t>4</a:t>
            </a:r>
            <a:endParaRPr lang="ko-KR" altLang="en-US" sz="900" b="1" dirty="0"/>
          </a:p>
        </p:txBody>
      </p:sp>
      <p:sp>
        <p:nvSpPr>
          <p:cNvPr id="21" name="TextBox 20"/>
          <p:cNvSpPr txBox="1"/>
          <p:nvPr/>
        </p:nvSpPr>
        <p:spPr>
          <a:xfrm>
            <a:off x="1089481" y="3362786"/>
            <a:ext cx="246139" cy="230832"/>
          </a:xfrm>
          <a:prstGeom prst="rect">
            <a:avLst/>
          </a:prstGeom>
          <a:noFill/>
        </p:spPr>
        <p:txBody>
          <a:bodyPr wrap="square" rtlCol="0">
            <a:spAutoFit/>
          </a:bodyPr>
          <a:lstStyle/>
          <a:p>
            <a:r>
              <a:rPr lang="en-US" altLang="ko-KR" sz="900" b="1" dirty="0"/>
              <a:t>6</a:t>
            </a:r>
            <a:endParaRPr lang="ko-KR" altLang="en-US" sz="900" b="1" dirty="0"/>
          </a:p>
        </p:txBody>
      </p:sp>
      <p:sp>
        <p:nvSpPr>
          <p:cNvPr id="22" name="TextBox 21"/>
          <p:cNvSpPr txBox="1"/>
          <p:nvPr/>
        </p:nvSpPr>
        <p:spPr>
          <a:xfrm>
            <a:off x="1083131" y="3134186"/>
            <a:ext cx="246139" cy="230832"/>
          </a:xfrm>
          <a:prstGeom prst="rect">
            <a:avLst/>
          </a:prstGeom>
          <a:noFill/>
        </p:spPr>
        <p:txBody>
          <a:bodyPr wrap="square" rtlCol="0">
            <a:spAutoFit/>
          </a:bodyPr>
          <a:lstStyle/>
          <a:p>
            <a:r>
              <a:rPr lang="en-US" altLang="ko-KR" sz="900" b="1" dirty="0"/>
              <a:t>8</a:t>
            </a:r>
            <a:endParaRPr lang="ko-KR" altLang="en-US" sz="900" b="1" dirty="0"/>
          </a:p>
        </p:txBody>
      </p:sp>
      <p:sp>
        <p:nvSpPr>
          <p:cNvPr id="23" name="TextBox 22"/>
          <p:cNvSpPr txBox="1"/>
          <p:nvPr/>
        </p:nvSpPr>
        <p:spPr>
          <a:xfrm>
            <a:off x="1034697" y="2900160"/>
            <a:ext cx="319973" cy="230832"/>
          </a:xfrm>
          <a:prstGeom prst="rect">
            <a:avLst/>
          </a:prstGeom>
          <a:noFill/>
        </p:spPr>
        <p:txBody>
          <a:bodyPr wrap="square" rtlCol="0">
            <a:spAutoFit/>
          </a:bodyPr>
          <a:lstStyle/>
          <a:p>
            <a:r>
              <a:rPr lang="en-US" altLang="ko-KR" sz="900" b="1" dirty="0"/>
              <a:t>10</a:t>
            </a:r>
            <a:endParaRPr lang="ko-KR" altLang="en-US" sz="900" b="1" dirty="0"/>
          </a:p>
        </p:txBody>
      </p:sp>
      <p:sp>
        <p:nvSpPr>
          <p:cNvPr id="24" name="TextBox 23"/>
          <p:cNvSpPr txBox="1"/>
          <p:nvPr/>
        </p:nvSpPr>
        <p:spPr>
          <a:xfrm>
            <a:off x="1038819" y="2665210"/>
            <a:ext cx="366651" cy="230832"/>
          </a:xfrm>
          <a:prstGeom prst="rect">
            <a:avLst/>
          </a:prstGeom>
          <a:noFill/>
        </p:spPr>
        <p:txBody>
          <a:bodyPr wrap="square" rtlCol="0">
            <a:spAutoFit/>
          </a:bodyPr>
          <a:lstStyle/>
          <a:p>
            <a:r>
              <a:rPr lang="en-US" altLang="ko-KR" sz="900" b="1" dirty="0"/>
              <a:t>12</a:t>
            </a:r>
            <a:endParaRPr lang="ko-KR" altLang="en-US" sz="900" b="1" dirty="0"/>
          </a:p>
        </p:txBody>
      </p:sp>
      <p:sp>
        <p:nvSpPr>
          <p:cNvPr id="25" name="TextBox 24"/>
          <p:cNvSpPr txBox="1"/>
          <p:nvPr/>
        </p:nvSpPr>
        <p:spPr>
          <a:xfrm rot="16200000">
            <a:off x="1625298" y="3039656"/>
            <a:ext cx="1962150" cy="238527"/>
          </a:xfrm>
          <a:prstGeom prst="rect">
            <a:avLst/>
          </a:prstGeom>
          <a:noFill/>
        </p:spPr>
        <p:txBody>
          <a:bodyPr wrap="square" rtlCol="0">
            <a:spAutoFit/>
          </a:bodyPr>
          <a:lstStyle/>
          <a:p>
            <a:r>
              <a:rPr lang="en-US" altLang="ko-KR" sz="950" b="1" spc="-70" dirty="0">
                <a:ea typeface="Arial Unicode MS" panose="020B0604020202020204" pitchFamily="50" charset="-127"/>
                <a:cs typeface="Arial Unicode MS" panose="020B0604020202020204" pitchFamily="50" charset="-127"/>
              </a:rPr>
              <a:t>number of reads (1x 10</a:t>
            </a:r>
            <a:r>
              <a:rPr lang="en-US" altLang="ko-KR" sz="950" b="1" spc="-70" baseline="30000" dirty="0">
                <a:ea typeface="Arial Unicode MS" panose="020B0604020202020204" pitchFamily="50" charset="-127"/>
                <a:cs typeface="Arial Unicode MS" panose="020B0604020202020204" pitchFamily="50" charset="-127"/>
              </a:rPr>
              <a:t>5 </a:t>
            </a:r>
            <a:r>
              <a:rPr lang="en-US" altLang="ko-KR" sz="950" b="1" spc="-100" dirty="0">
                <a:ea typeface="Arial Unicode MS" panose="020B0604020202020204" pitchFamily="50" charset="-127"/>
                <a:cs typeface="Arial Unicode MS" panose="020B0604020202020204" pitchFamily="50" charset="-127"/>
              </a:rPr>
              <a:t>)</a:t>
            </a:r>
            <a:endParaRPr lang="ko-KR" altLang="en-US" sz="950" b="1" spc="-100" dirty="0">
              <a:ea typeface="Arial Unicode MS" panose="020B0604020202020204" pitchFamily="50" charset="-127"/>
              <a:cs typeface="Arial Unicode MS" panose="020B0604020202020204" pitchFamily="50" charset="-127"/>
            </a:endParaRPr>
          </a:p>
        </p:txBody>
      </p:sp>
      <p:sp>
        <p:nvSpPr>
          <p:cNvPr id="26" name="TextBox 25"/>
          <p:cNvSpPr txBox="1"/>
          <p:nvPr/>
        </p:nvSpPr>
        <p:spPr>
          <a:xfrm>
            <a:off x="2758545" y="3829050"/>
            <a:ext cx="246139" cy="230832"/>
          </a:xfrm>
          <a:prstGeom prst="rect">
            <a:avLst/>
          </a:prstGeom>
          <a:noFill/>
        </p:spPr>
        <p:txBody>
          <a:bodyPr wrap="square" rtlCol="0">
            <a:spAutoFit/>
          </a:bodyPr>
          <a:lstStyle/>
          <a:p>
            <a:r>
              <a:rPr lang="en-US" altLang="ko-KR" sz="900" b="1" dirty="0"/>
              <a:t>2</a:t>
            </a:r>
            <a:endParaRPr lang="ko-KR" altLang="en-US" sz="900" b="1" dirty="0"/>
          </a:p>
        </p:txBody>
      </p:sp>
      <p:sp>
        <p:nvSpPr>
          <p:cNvPr id="27" name="TextBox 26"/>
          <p:cNvSpPr txBox="1"/>
          <p:nvPr/>
        </p:nvSpPr>
        <p:spPr>
          <a:xfrm>
            <a:off x="2752195" y="3600450"/>
            <a:ext cx="246139" cy="230832"/>
          </a:xfrm>
          <a:prstGeom prst="rect">
            <a:avLst/>
          </a:prstGeom>
          <a:noFill/>
        </p:spPr>
        <p:txBody>
          <a:bodyPr wrap="square" rtlCol="0">
            <a:spAutoFit/>
          </a:bodyPr>
          <a:lstStyle/>
          <a:p>
            <a:r>
              <a:rPr lang="en-US" altLang="ko-KR" sz="900" b="1" dirty="0"/>
              <a:t>4</a:t>
            </a:r>
            <a:endParaRPr lang="ko-KR" altLang="en-US" sz="900" b="1" dirty="0"/>
          </a:p>
        </p:txBody>
      </p:sp>
      <p:sp>
        <p:nvSpPr>
          <p:cNvPr id="28" name="TextBox 27"/>
          <p:cNvSpPr txBox="1"/>
          <p:nvPr/>
        </p:nvSpPr>
        <p:spPr>
          <a:xfrm>
            <a:off x="2745845" y="3362786"/>
            <a:ext cx="246139" cy="230832"/>
          </a:xfrm>
          <a:prstGeom prst="rect">
            <a:avLst/>
          </a:prstGeom>
          <a:noFill/>
        </p:spPr>
        <p:txBody>
          <a:bodyPr wrap="square" rtlCol="0">
            <a:spAutoFit/>
          </a:bodyPr>
          <a:lstStyle/>
          <a:p>
            <a:r>
              <a:rPr lang="en-US" altLang="ko-KR" sz="900" b="1" dirty="0"/>
              <a:t>6</a:t>
            </a:r>
            <a:endParaRPr lang="ko-KR" altLang="en-US" sz="900" b="1" dirty="0"/>
          </a:p>
        </p:txBody>
      </p:sp>
      <p:sp>
        <p:nvSpPr>
          <p:cNvPr id="29" name="TextBox 28"/>
          <p:cNvSpPr txBox="1"/>
          <p:nvPr/>
        </p:nvSpPr>
        <p:spPr>
          <a:xfrm>
            <a:off x="2739495" y="3134186"/>
            <a:ext cx="246139" cy="230832"/>
          </a:xfrm>
          <a:prstGeom prst="rect">
            <a:avLst/>
          </a:prstGeom>
          <a:noFill/>
        </p:spPr>
        <p:txBody>
          <a:bodyPr wrap="square" rtlCol="0">
            <a:spAutoFit/>
          </a:bodyPr>
          <a:lstStyle/>
          <a:p>
            <a:r>
              <a:rPr lang="en-US" altLang="ko-KR" sz="900" b="1" dirty="0"/>
              <a:t>8</a:t>
            </a:r>
            <a:endParaRPr lang="ko-KR" altLang="en-US" sz="900" b="1" dirty="0"/>
          </a:p>
        </p:txBody>
      </p:sp>
      <p:sp>
        <p:nvSpPr>
          <p:cNvPr id="30" name="TextBox 29"/>
          <p:cNvSpPr txBox="1"/>
          <p:nvPr/>
        </p:nvSpPr>
        <p:spPr>
          <a:xfrm>
            <a:off x="2691061" y="2900160"/>
            <a:ext cx="319973" cy="230832"/>
          </a:xfrm>
          <a:prstGeom prst="rect">
            <a:avLst/>
          </a:prstGeom>
          <a:noFill/>
        </p:spPr>
        <p:txBody>
          <a:bodyPr wrap="square" rtlCol="0">
            <a:spAutoFit/>
          </a:bodyPr>
          <a:lstStyle/>
          <a:p>
            <a:r>
              <a:rPr lang="en-US" altLang="ko-KR" sz="900" b="1" dirty="0"/>
              <a:t>10</a:t>
            </a:r>
            <a:endParaRPr lang="ko-KR" altLang="en-US" sz="900" b="1" dirty="0"/>
          </a:p>
        </p:txBody>
      </p:sp>
      <p:sp>
        <p:nvSpPr>
          <p:cNvPr id="31" name="TextBox 30"/>
          <p:cNvSpPr txBox="1"/>
          <p:nvPr/>
        </p:nvSpPr>
        <p:spPr>
          <a:xfrm>
            <a:off x="2695183" y="2665210"/>
            <a:ext cx="366651" cy="230832"/>
          </a:xfrm>
          <a:prstGeom prst="rect">
            <a:avLst/>
          </a:prstGeom>
          <a:noFill/>
        </p:spPr>
        <p:txBody>
          <a:bodyPr wrap="square" rtlCol="0">
            <a:spAutoFit/>
          </a:bodyPr>
          <a:lstStyle/>
          <a:p>
            <a:r>
              <a:rPr lang="en-US" altLang="ko-KR" sz="900" b="1" dirty="0"/>
              <a:t>12</a:t>
            </a:r>
            <a:endParaRPr lang="ko-KR" altLang="en-US" sz="900" b="1" dirty="0"/>
          </a:p>
        </p:txBody>
      </p:sp>
      <p:graphicFrame>
        <p:nvGraphicFramePr>
          <p:cNvPr id="18" name="개체 17"/>
          <p:cNvGraphicFramePr>
            <a:graphicFrameLocks noChangeAspect="1"/>
          </p:cNvGraphicFramePr>
          <p:nvPr>
            <p:extLst>
              <p:ext uri="{D42A27DB-BD31-4B8C-83A1-F6EECF244321}">
                <p14:modId xmlns:p14="http://schemas.microsoft.com/office/powerpoint/2010/main" val="983931631"/>
              </p:ext>
            </p:extLst>
          </p:nvPr>
        </p:nvGraphicFramePr>
        <p:xfrm>
          <a:off x="1001789" y="768155"/>
          <a:ext cx="1584286" cy="1861200"/>
        </p:xfrm>
        <a:graphic>
          <a:graphicData uri="http://schemas.openxmlformats.org/presentationml/2006/ole">
            <mc:AlternateContent xmlns:mc="http://schemas.openxmlformats.org/markup-compatibility/2006">
              <mc:Choice xmlns:v="urn:schemas-microsoft-com:vml" Requires="v">
                <p:oleObj spid="_x0000_s2056" name="Prism Project" r:id="rId7" imgW="2052000" imgH="2412000" progId="Prism5.Document">
                  <p:embed/>
                </p:oleObj>
              </mc:Choice>
              <mc:Fallback>
                <p:oleObj name="Prism Project" r:id="rId7" imgW="2052000" imgH="2412000" progId="Prism5.Document">
                  <p:embed/>
                  <p:pic>
                    <p:nvPicPr>
                      <p:cNvPr id="18" name="개체 17"/>
                      <p:cNvPicPr/>
                      <p:nvPr/>
                    </p:nvPicPr>
                    <p:blipFill>
                      <a:blip r:embed="rId8"/>
                      <a:stretch>
                        <a:fillRect/>
                      </a:stretch>
                    </p:blipFill>
                    <p:spPr>
                      <a:xfrm>
                        <a:off x="1001789" y="768155"/>
                        <a:ext cx="1584286" cy="1861200"/>
                      </a:xfrm>
                      <a:prstGeom prst="rect">
                        <a:avLst/>
                      </a:prstGeom>
                    </p:spPr>
                  </p:pic>
                </p:oleObj>
              </mc:Fallback>
            </mc:AlternateContent>
          </a:graphicData>
        </a:graphic>
      </p:graphicFrame>
      <p:sp>
        <p:nvSpPr>
          <p:cNvPr id="34" name="TextBox 33"/>
          <p:cNvSpPr txBox="1"/>
          <p:nvPr/>
        </p:nvSpPr>
        <p:spPr>
          <a:xfrm rot="16200000">
            <a:off x="-18393" y="1348833"/>
            <a:ext cx="1962150" cy="238527"/>
          </a:xfrm>
          <a:prstGeom prst="rect">
            <a:avLst/>
          </a:prstGeom>
          <a:noFill/>
        </p:spPr>
        <p:txBody>
          <a:bodyPr wrap="square" rtlCol="0">
            <a:spAutoFit/>
          </a:bodyPr>
          <a:lstStyle/>
          <a:p>
            <a:r>
              <a:rPr lang="en-US" altLang="ko-KR" sz="950" b="1" spc="-70" dirty="0">
                <a:ea typeface="Arial Unicode MS" panose="020B0604020202020204" pitchFamily="50" charset="-127"/>
                <a:cs typeface="Arial Unicode MS" panose="020B0604020202020204" pitchFamily="50" charset="-127"/>
              </a:rPr>
              <a:t>number of </a:t>
            </a:r>
            <a:r>
              <a:rPr lang="en-US" altLang="ko-KR" sz="950" b="1" spc="-70" dirty="0" err="1">
                <a:ea typeface="Arial Unicode MS" panose="020B0604020202020204" pitchFamily="50" charset="-127"/>
                <a:cs typeface="Arial Unicode MS" panose="020B0604020202020204" pitchFamily="50" charset="-127"/>
              </a:rPr>
              <a:t>clonotypes</a:t>
            </a:r>
            <a:r>
              <a:rPr lang="en-US" altLang="ko-KR" sz="950" b="1" spc="-70" dirty="0">
                <a:ea typeface="Arial Unicode MS" panose="020B0604020202020204" pitchFamily="50" charset="-127"/>
                <a:cs typeface="Arial Unicode MS" panose="020B0604020202020204" pitchFamily="50" charset="-127"/>
              </a:rPr>
              <a:t> (1x 10</a:t>
            </a:r>
            <a:r>
              <a:rPr lang="en-US" altLang="ko-KR" sz="950" b="1" spc="-70" baseline="30000" dirty="0">
                <a:ea typeface="Arial Unicode MS" panose="020B0604020202020204" pitchFamily="50" charset="-127"/>
                <a:cs typeface="Arial Unicode MS" panose="020B0604020202020204" pitchFamily="50" charset="-127"/>
              </a:rPr>
              <a:t>3 </a:t>
            </a:r>
            <a:r>
              <a:rPr lang="en-US" altLang="ko-KR" sz="950" b="1" spc="-70" dirty="0">
                <a:ea typeface="Arial Unicode MS" panose="020B0604020202020204" pitchFamily="50" charset="-127"/>
                <a:cs typeface="Arial Unicode MS" panose="020B0604020202020204" pitchFamily="50" charset="-127"/>
              </a:rPr>
              <a:t>)</a:t>
            </a:r>
            <a:endParaRPr lang="ko-KR" altLang="en-US" sz="950" b="1" spc="-70" dirty="0">
              <a:ea typeface="Arial Unicode MS" panose="020B0604020202020204" pitchFamily="50" charset="-127"/>
              <a:cs typeface="Arial Unicode MS" panose="020B0604020202020204" pitchFamily="50" charset="-127"/>
            </a:endParaRPr>
          </a:p>
        </p:txBody>
      </p:sp>
      <p:sp>
        <p:nvSpPr>
          <p:cNvPr id="35" name="TextBox 34"/>
          <p:cNvSpPr txBox="1"/>
          <p:nvPr/>
        </p:nvSpPr>
        <p:spPr>
          <a:xfrm>
            <a:off x="1083127" y="1883614"/>
            <a:ext cx="246139" cy="230832"/>
          </a:xfrm>
          <a:prstGeom prst="rect">
            <a:avLst/>
          </a:prstGeom>
          <a:noFill/>
        </p:spPr>
        <p:txBody>
          <a:bodyPr wrap="square" rtlCol="0">
            <a:spAutoFit/>
          </a:bodyPr>
          <a:lstStyle/>
          <a:p>
            <a:r>
              <a:rPr lang="en-US" altLang="ko-KR" sz="900" b="1" dirty="0"/>
              <a:t>2</a:t>
            </a:r>
            <a:endParaRPr lang="ko-KR" altLang="en-US" sz="900" b="1" dirty="0"/>
          </a:p>
        </p:txBody>
      </p:sp>
      <p:sp>
        <p:nvSpPr>
          <p:cNvPr id="36" name="TextBox 35"/>
          <p:cNvSpPr txBox="1"/>
          <p:nvPr/>
        </p:nvSpPr>
        <p:spPr>
          <a:xfrm>
            <a:off x="1083128" y="1540402"/>
            <a:ext cx="246139" cy="230832"/>
          </a:xfrm>
          <a:prstGeom prst="rect">
            <a:avLst/>
          </a:prstGeom>
          <a:noFill/>
        </p:spPr>
        <p:txBody>
          <a:bodyPr wrap="square" rtlCol="0">
            <a:spAutoFit/>
          </a:bodyPr>
          <a:lstStyle/>
          <a:p>
            <a:r>
              <a:rPr lang="en-US" altLang="ko-KR" sz="900" b="1" dirty="0"/>
              <a:t>4</a:t>
            </a:r>
            <a:endParaRPr lang="ko-KR" altLang="en-US" sz="900" b="1" dirty="0"/>
          </a:p>
        </p:txBody>
      </p:sp>
      <p:sp>
        <p:nvSpPr>
          <p:cNvPr id="37" name="TextBox 36"/>
          <p:cNvSpPr txBox="1"/>
          <p:nvPr/>
        </p:nvSpPr>
        <p:spPr>
          <a:xfrm>
            <a:off x="1083129" y="1197190"/>
            <a:ext cx="246139" cy="230832"/>
          </a:xfrm>
          <a:prstGeom prst="rect">
            <a:avLst/>
          </a:prstGeom>
          <a:noFill/>
        </p:spPr>
        <p:txBody>
          <a:bodyPr wrap="square" rtlCol="0">
            <a:spAutoFit/>
          </a:bodyPr>
          <a:lstStyle/>
          <a:p>
            <a:r>
              <a:rPr lang="en-US" altLang="ko-KR" sz="900" b="1" dirty="0"/>
              <a:t>6</a:t>
            </a:r>
            <a:endParaRPr lang="ko-KR" altLang="en-US" sz="900" b="1" dirty="0"/>
          </a:p>
        </p:txBody>
      </p:sp>
      <p:sp>
        <p:nvSpPr>
          <p:cNvPr id="38" name="TextBox 37"/>
          <p:cNvSpPr txBox="1"/>
          <p:nvPr/>
        </p:nvSpPr>
        <p:spPr>
          <a:xfrm>
            <a:off x="1083130" y="847045"/>
            <a:ext cx="246139" cy="230832"/>
          </a:xfrm>
          <a:prstGeom prst="rect">
            <a:avLst/>
          </a:prstGeom>
          <a:noFill/>
        </p:spPr>
        <p:txBody>
          <a:bodyPr wrap="square" rtlCol="0">
            <a:spAutoFit/>
          </a:bodyPr>
          <a:lstStyle/>
          <a:p>
            <a:r>
              <a:rPr lang="en-US" altLang="ko-KR" sz="900" b="1" dirty="0"/>
              <a:t>8</a:t>
            </a:r>
            <a:endParaRPr lang="ko-KR" altLang="en-US" sz="900" b="1" dirty="0"/>
          </a:p>
        </p:txBody>
      </p:sp>
      <p:graphicFrame>
        <p:nvGraphicFramePr>
          <p:cNvPr id="19" name="개체 18"/>
          <p:cNvGraphicFramePr>
            <a:graphicFrameLocks noChangeAspect="1"/>
          </p:cNvGraphicFramePr>
          <p:nvPr>
            <p:extLst>
              <p:ext uri="{D42A27DB-BD31-4B8C-83A1-F6EECF244321}">
                <p14:modId xmlns:p14="http://schemas.microsoft.com/office/powerpoint/2010/main" val="3760285191"/>
              </p:ext>
            </p:extLst>
          </p:nvPr>
        </p:nvGraphicFramePr>
        <p:xfrm>
          <a:off x="2650496" y="765928"/>
          <a:ext cx="1584286" cy="1861200"/>
        </p:xfrm>
        <a:graphic>
          <a:graphicData uri="http://schemas.openxmlformats.org/presentationml/2006/ole">
            <mc:AlternateContent xmlns:mc="http://schemas.openxmlformats.org/markup-compatibility/2006">
              <mc:Choice xmlns:v="urn:schemas-microsoft-com:vml" Requires="v">
                <p:oleObj spid="_x0000_s2057" name="Prism Project" r:id="rId9" imgW="2052000" imgH="2412000" progId="Prism5.Document">
                  <p:embed/>
                </p:oleObj>
              </mc:Choice>
              <mc:Fallback>
                <p:oleObj name="Prism Project" r:id="rId9" imgW="2052000" imgH="2412000" progId="Prism5.Document">
                  <p:embed/>
                  <p:pic>
                    <p:nvPicPr>
                      <p:cNvPr id="19" name="개체 18"/>
                      <p:cNvPicPr/>
                      <p:nvPr/>
                    </p:nvPicPr>
                    <p:blipFill>
                      <a:blip r:embed="rId10"/>
                      <a:stretch>
                        <a:fillRect/>
                      </a:stretch>
                    </p:blipFill>
                    <p:spPr>
                      <a:xfrm>
                        <a:off x="2650496" y="765928"/>
                        <a:ext cx="1584286" cy="1861200"/>
                      </a:xfrm>
                      <a:prstGeom prst="rect">
                        <a:avLst/>
                      </a:prstGeom>
                    </p:spPr>
                  </p:pic>
                </p:oleObj>
              </mc:Fallback>
            </mc:AlternateContent>
          </a:graphicData>
        </a:graphic>
      </p:graphicFrame>
      <p:sp>
        <p:nvSpPr>
          <p:cNvPr id="43" name="TextBox 42"/>
          <p:cNvSpPr txBox="1"/>
          <p:nvPr/>
        </p:nvSpPr>
        <p:spPr>
          <a:xfrm rot="16200000">
            <a:off x="1618572" y="1345783"/>
            <a:ext cx="1962150" cy="238527"/>
          </a:xfrm>
          <a:prstGeom prst="rect">
            <a:avLst/>
          </a:prstGeom>
          <a:noFill/>
        </p:spPr>
        <p:txBody>
          <a:bodyPr wrap="square" rtlCol="0">
            <a:spAutoFit/>
          </a:bodyPr>
          <a:lstStyle/>
          <a:p>
            <a:r>
              <a:rPr lang="en-US" altLang="ko-KR" sz="950" b="1" spc="-70" dirty="0">
                <a:ea typeface="Arial Unicode MS" panose="020B0604020202020204" pitchFamily="50" charset="-127"/>
                <a:cs typeface="Arial Unicode MS" panose="020B0604020202020204" pitchFamily="50" charset="-127"/>
              </a:rPr>
              <a:t>number of </a:t>
            </a:r>
            <a:r>
              <a:rPr lang="en-US" altLang="ko-KR" sz="950" b="1" spc="-70" dirty="0" err="1">
                <a:ea typeface="Arial Unicode MS" panose="020B0604020202020204" pitchFamily="50" charset="-127"/>
                <a:cs typeface="Arial Unicode MS" panose="020B0604020202020204" pitchFamily="50" charset="-127"/>
              </a:rPr>
              <a:t>clonotypes</a:t>
            </a:r>
            <a:r>
              <a:rPr lang="en-US" altLang="ko-KR" sz="950" b="1" spc="-70" dirty="0">
                <a:ea typeface="Arial Unicode MS" panose="020B0604020202020204" pitchFamily="50" charset="-127"/>
                <a:cs typeface="Arial Unicode MS" panose="020B0604020202020204" pitchFamily="50" charset="-127"/>
              </a:rPr>
              <a:t> (1x 10</a:t>
            </a:r>
            <a:r>
              <a:rPr lang="en-US" altLang="ko-KR" sz="950" b="1" spc="-70" baseline="30000" dirty="0">
                <a:ea typeface="Arial Unicode MS" panose="020B0604020202020204" pitchFamily="50" charset="-127"/>
                <a:cs typeface="Arial Unicode MS" panose="020B0604020202020204" pitchFamily="50" charset="-127"/>
              </a:rPr>
              <a:t>3 </a:t>
            </a:r>
            <a:r>
              <a:rPr lang="en-US" altLang="ko-KR" sz="950" b="1" spc="-70" dirty="0">
                <a:ea typeface="Arial Unicode MS" panose="020B0604020202020204" pitchFamily="50" charset="-127"/>
                <a:cs typeface="Arial Unicode MS" panose="020B0604020202020204" pitchFamily="50" charset="-127"/>
              </a:rPr>
              <a:t>)</a:t>
            </a:r>
            <a:endParaRPr lang="ko-KR" altLang="en-US" sz="950" b="1" spc="-70" dirty="0">
              <a:ea typeface="Arial Unicode MS" panose="020B0604020202020204" pitchFamily="50" charset="-127"/>
              <a:cs typeface="Arial Unicode MS" panose="020B0604020202020204" pitchFamily="50" charset="-127"/>
            </a:endParaRPr>
          </a:p>
        </p:txBody>
      </p:sp>
      <p:sp>
        <p:nvSpPr>
          <p:cNvPr id="44" name="TextBox 43"/>
          <p:cNvSpPr txBox="1"/>
          <p:nvPr/>
        </p:nvSpPr>
        <p:spPr>
          <a:xfrm>
            <a:off x="2720092" y="1880564"/>
            <a:ext cx="246139" cy="230832"/>
          </a:xfrm>
          <a:prstGeom prst="rect">
            <a:avLst/>
          </a:prstGeom>
          <a:noFill/>
        </p:spPr>
        <p:txBody>
          <a:bodyPr wrap="square" rtlCol="0">
            <a:spAutoFit/>
          </a:bodyPr>
          <a:lstStyle/>
          <a:p>
            <a:r>
              <a:rPr lang="en-US" altLang="ko-KR" sz="900" b="1" dirty="0"/>
              <a:t>2</a:t>
            </a:r>
            <a:endParaRPr lang="ko-KR" altLang="en-US" sz="900" b="1" dirty="0"/>
          </a:p>
        </p:txBody>
      </p:sp>
      <p:sp>
        <p:nvSpPr>
          <p:cNvPr id="45" name="TextBox 44"/>
          <p:cNvSpPr txBox="1"/>
          <p:nvPr/>
        </p:nvSpPr>
        <p:spPr>
          <a:xfrm>
            <a:off x="2720093" y="1537352"/>
            <a:ext cx="246139" cy="230832"/>
          </a:xfrm>
          <a:prstGeom prst="rect">
            <a:avLst/>
          </a:prstGeom>
          <a:noFill/>
        </p:spPr>
        <p:txBody>
          <a:bodyPr wrap="square" rtlCol="0">
            <a:spAutoFit/>
          </a:bodyPr>
          <a:lstStyle/>
          <a:p>
            <a:r>
              <a:rPr lang="en-US" altLang="ko-KR" sz="900" b="1" dirty="0"/>
              <a:t>4</a:t>
            </a:r>
            <a:endParaRPr lang="ko-KR" altLang="en-US" sz="900" b="1" dirty="0"/>
          </a:p>
        </p:txBody>
      </p:sp>
      <p:sp>
        <p:nvSpPr>
          <p:cNvPr id="46" name="TextBox 45"/>
          <p:cNvSpPr txBox="1"/>
          <p:nvPr/>
        </p:nvSpPr>
        <p:spPr>
          <a:xfrm>
            <a:off x="2720094" y="1194140"/>
            <a:ext cx="246139" cy="230832"/>
          </a:xfrm>
          <a:prstGeom prst="rect">
            <a:avLst/>
          </a:prstGeom>
          <a:noFill/>
        </p:spPr>
        <p:txBody>
          <a:bodyPr wrap="square" rtlCol="0">
            <a:spAutoFit/>
          </a:bodyPr>
          <a:lstStyle/>
          <a:p>
            <a:r>
              <a:rPr lang="en-US" altLang="ko-KR" sz="900" b="1" dirty="0"/>
              <a:t>6</a:t>
            </a:r>
            <a:endParaRPr lang="ko-KR" altLang="en-US" sz="900" b="1" dirty="0"/>
          </a:p>
        </p:txBody>
      </p:sp>
      <p:sp>
        <p:nvSpPr>
          <p:cNvPr id="47" name="TextBox 46"/>
          <p:cNvSpPr txBox="1"/>
          <p:nvPr/>
        </p:nvSpPr>
        <p:spPr>
          <a:xfrm>
            <a:off x="2720095" y="843995"/>
            <a:ext cx="246139" cy="230832"/>
          </a:xfrm>
          <a:prstGeom prst="rect">
            <a:avLst/>
          </a:prstGeom>
          <a:noFill/>
        </p:spPr>
        <p:txBody>
          <a:bodyPr wrap="square" rtlCol="0">
            <a:spAutoFit/>
          </a:bodyPr>
          <a:lstStyle/>
          <a:p>
            <a:r>
              <a:rPr lang="en-US" altLang="ko-KR" sz="900" b="1" dirty="0"/>
              <a:t>8</a:t>
            </a:r>
            <a:endParaRPr lang="ko-KR" altLang="en-US" sz="900" b="1" dirty="0"/>
          </a:p>
        </p:txBody>
      </p:sp>
    </p:spTree>
    <p:extLst>
      <p:ext uri="{BB962C8B-B14F-4D97-AF65-F5344CB8AC3E}">
        <p14:creationId xmlns:p14="http://schemas.microsoft.com/office/powerpoint/2010/main" val="11001563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개체 16"/>
          <p:cNvGraphicFramePr>
            <a:graphicFrameLocks noChangeAspect="1"/>
          </p:cNvGraphicFramePr>
          <p:nvPr>
            <p:extLst>
              <p:ext uri="{D42A27DB-BD31-4B8C-83A1-F6EECF244321}">
                <p14:modId xmlns:p14="http://schemas.microsoft.com/office/powerpoint/2010/main" val="3281926801"/>
              </p:ext>
            </p:extLst>
          </p:nvPr>
        </p:nvGraphicFramePr>
        <p:xfrm>
          <a:off x="719138" y="373063"/>
          <a:ext cx="1608818" cy="1800000"/>
        </p:xfrm>
        <a:graphic>
          <a:graphicData uri="http://schemas.openxmlformats.org/presentationml/2006/ole">
            <mc:AlternateContent xmlns:mc="http://schemas.openxmlformats.org/markup-compatibility/2006">
              <mc:Choice xmlns:v="urn:schemas-microsoft-com:vml" Requires="v">
                <p:oleObj spid="_x0000_s3084" name="Prism Project" r:id="rId3" imgW="2124000" imgH="2376000" progId="Prism5.Document">
                  <p:embed/>
                </p:oleObj>
              </mc:Choice>
              <mc:Fallback>
                <p:oleObj name="Prism Project" r:id="rId3" imgW="2124000" imgH="2376000" progId="Prism5.Document">
                  <p:embed/>
                  <p:pic>
                    <p:nvPicPr>
                      <p:cNvPr id="17" name="개체 16"/>
                      <p:cNvPicPr/>
                      <p:nvPr/>
                    </p:nvPicPr>
                    <p:blipFill>
                      <a:blip r:embed="rId4"/>
                      <a:stretch>
                        <a:fillRect/>
                      </a:stretch>
                    </p:blipFill>
                    <p:spPr>
                      <a:xfrm>
                        <a:off x="719138" y="373063"/>
                        <a:ext cx="1608818" cy="1800000"/>
                      </a:xfrm>
                      <a:prstGeom prst="rect">
                        <a:avLst/>
                      </a:prstGeom>
                    </p:spPr>
                  </p:pic>
                </p:oleObj>
              </mc:Fallback>
            </mc:AlternateContent>
          </a:graphicData>
        </a:graphic>
      </p:graphicFrame>
      <p:sp>
        <p:nvSpPr>
          <p:cNvPr id="38" name="TextBox 37"/>
          <p:cNvSpPr txBox="1"/>
          <p:nvPr/>
        </p:nvSpPr>
        <p:spPr>
          <a:xfrm>
            <a:off x="1212325" y="3326637"/>
            <a:ext cx="319914" cy="230832"/>
          </a:xfrm>
          <a:prstGeom prst="rect">
            <a:avLst/>
          </a:prstGeom>
          <a:noFill/>
        </p:spPr>
        <p:txBody>
          <a:bodyPr wrap="square" rtlCol="0">
            <a:spAutoFit/>
          </a:bodyPr>
          <a:lstStyle/>
          <a:p>
            <a:r>
              <a:rPr lang="en-US" altLang="ko-KR" sz="900" b="1" dirty="0"/>
              <a:t>*</a:t>
            </a:r>
            <a:endParaRPr lang="ko-KR" altLang="en-US" sz="900" b="1" dirty="0"/>
          </a:p>
        </p:txBody>
      </p:sp>
      <p:cxnSp>
        <p:nvCxnSpPr>
          <p:cNvPr id="39" name="직선 연결선 38"/>
          <p:cNvCxnSpPr/>
          <p:nvPr/>
        </p:nvCxnSpPr>
        <p:spPr>
          <a:xfrm>
            <a:off x="1250425" y="3490794"/>
            <a:ext cx="159957" cy="0"/>
          </a:xfrm>
          <a:prstGeom prst="line">
            <a:avLst/>
          </a:prstGeom>
        </p:spPr>
        <p:style>
          <a:lnRef idx="1">
            <a:schemeClr val="dk1"/>
          </a:lnRef>
          <a:fillRef idx="0">
            <a:schemeClr val="dk1"/>
          </a:fillRef>
          <a:effectRef idx="0">
            <a:schemeClr val="dk1"/>
          </a:effectRef>
          <a:fontRef idx="minor">
            <a:schemeClr val="tx1"/>
          </a:fontRef>
        </p:style>
      </p:cxnSp>
      <p:sp>
        <p:nvSpPr>
          <p:cNvPr id="40" name="TextBox 39"/>
          <p:cNvSpPr txBox="1"/>
          <p:nvPr/>
        </p:nvSpPr>
        <p:spPr>
          <a:xfrm>
            <a:off x="1783825" y="3974337"/>
            <a:ext cx="319914" cy="230832"/>
          </a:xfrm>
          <a:prstGeom prst="rect">
            <a:avLst/>
          </a:prstGeom>
          <a:noFill/>
        </p:spPr>
        <p:txBody>
          <a:bodyPr wrap="square" rtlCol="0">
            <a:spAutoFit/>
          </a:bodyPr>
          <a:lstStyle/>
          <a:p>
            <a:r>
              <a:rPr lang="en-US" altLang="ko-KR" sz="900" b="1" dirty="0"/>
              <a:t>*</a:t>
            </a:r>
            <a:endParaRPr lang="ko-KR" altLang="en-US" sz="900" b="1" dirty="0"/>
          </a:p>
        </p:txBody>
      </p:sp>
      <p:cxnSp>
        <p:nvCxnSpPr>
          <p:cNvPr id="41" name="직선 연결선 40"/>
          <p:cNvCxnSpPr/>
          <p:nvPr/>
        </p:nvCxnSpPr>
        <p:spPr>
          <a:xfrm>
            <a:off x="1821925" y="4138494"/>
            <a:ext cx="159957" cy="0"/>
          </a:xfrm>
          <a:prstGeom prst="line">
            <a:avLst/>
          </a:prstGeom>
        </p:spPr>
        <p:style>
          <a:lnRef idx="1">
            <a:schemeClr val="dk1"/>
          </a:lnRef>
          <a:fillRef idx="0">
            <a:schemeClr val="dk1"/>
          </a:fillRef>
          <a:effectRef idx="0">
            <a:schemeClr val="dk1"/>
          </a:effectRef>
          <a:fontRef idx="minor">
            <a:schemeClr val="tx1"/>
          </a:fontRef>
        </p:style>
      </p:cxnSp>
      <p:sp>
        <p:nvSpPr>
          <p:cNvPr id="42" name="TextBox 41"/>
          <p:cNvSpPr txBox="1"/>
          <p:nvPr/>
        </p:nvSpPr>
        <p:spPr>
          <a:xfrm>
            <a:off x="614432" y="345032"/>
            <a:ext cx="534987" cy="369332"/>
          </a:xfrm>
          <a:prstGeom prst="rect">
            <a:avLst/>
          </a:prstGeom>
          <a:noFill/>
        </p:spPr>
        <p:txBody>
          <a:bodyPr wrap="square" rtlCol="0">
            <a:spAutoFit/>
          </a:bodyPr>
          <a:lstStyle/>
          <a:p>
            <a:r>
              <a:rPr lang="en-US" altLang="ko-KR" b="1" dirty="0"/>
              <a:t>a</a:t>
            </a:r>
            <a:endParaRPr lang="ko-KR" altLang="en-US" b="1" dirty="0"/>
          </a:p>
        </p:txBody>
      </p:sp>
      <p:sp>
        <p:nvSpPr>
          <p:cNvPr id="43" name="TextBox 42"/>
          <p:cNvSpPr txBox="1"/>
          <p:nvPr/>
        </p:nvSpPr>
        <p:spPr>
          <a:xfrm>
            <a:off x="614434" y="2045589"/>
            <a:ext cx="534987" cy="369332"/>
          </a:xfrm>
          <a:prstGeom prst="rect">
            <a:avLst/>
          </a:prstGeom>
          <a:noFill/>
        </p:spPr>
        <p:txBody>
          <a:bodyPr wrap="square" rtlCol="0">
            <a:spAutoFit/>
          </a:bodyPr>
          <a:lstStyle/>
          <a:p>
            <a:r>
              <a:rPr lang="en-US" altLang="ko-KR" b="1" dirty="0"/>
              <a:t>b</a:t>
            </a:r>
            <a:endParaRPr lang="ko-KR" altLang="en-US" b="1" dirty="0"/>
          </a:p>
        </p:txBody>
      </p:sp>
      <p:sp>
        <p:nvSpPr>
          <p:cNvPr id="44" name="TextBox 43"/>
          <p:cNvSpPr txBox="1"/>
          <p:nvPr/>
        </p:nvSpPr>
        <p:spPr>
          <a:xfrm>
            <a:off x="614433" y="3762997"/>
            <a:ext cx="534987" cy="369332"/>
          </a:xfrm>
          <a:prstGeom prst="rect">
            <a:avLst/>
          </a:prstGeom>
          <a:noFill/>
        </p:spPr>
        <p:txBody>
          <a:bodyPr wrap="square" rtlCol="0">
            <a:spAutoFit/>
          </a:bodyPr>
          <a:lstStyle/>
          <a:p>
            <a:r>
              <a:rPr lang="en-US" altLang="ko-KR" b="1" dirty="0"/>
              <a:t>c</a:t>
            </a:r>
            <a:endParaRPr lang="ko-KR" altLang="en-US" b="1" dirty="0"/>
          </a:p>
        </p:txBody>
      </p:sp>
      <p:sp>
        <p:nvSpPr>
          <p:cNvPr id="51" name="TextBox 50"/>
          <p:cNvSpPr txBox="1"/>
          <p:nvPr/>
        </p:nvSpPr>
        <p:spPr>
          <a:xfrm>
            <a:off x="4441948" y="371321"/>
            <a:ext cx="534987" cy="369332"/>
          </a:xfrm>
          <a:prstGeom prst="rect">
            <a:avLst/>
          </a:prstGeom>
          <a:noFill/>
        </p:spPr>
        <p:txBody>
          <a:bodyPr wrap="square" rtlCol="0">
            <a:spAutoFit/>
          </a:bodyPr>
          <a:lstStyle/>
          <a:p>
            <a:r>
              <a:rPr lang="en-US" altLang="ko-KR" b="1" dirty="0"/>
              <a:t>d</a:t>
            </a:r>
            <a:endParaRPr lang="ko-KR" altLang="en-US" b="1" dirty="0"/>
          </a:p>
        </p:txBody>
      </p:sp>
      <p:sp>
        <p:nvSpPr>
          <p:cNvPr id="52" name="TextBox 51"/>
          <p:cNvSpPr txBox="1"/>
          <p:nvPr/>
        </p:nvSpPr>
        <p:spPr>
          <a:xfrm>
            <a:off x="4441950" y="2071878"/>
            <a:ext cx="534987" cy="369332"/>
          </a:xfrm>
          <a:prstGeom prst="rect">
            <a:avLst/>
          </a:prstGeom>
          <a:noFill/>
        </p:spPr>
        <p:txBody>
          <a:bodyPr wrap="square" rtlCol="0">
            <a:spAutoFit/>
          </a:bodyPr>
          <a:lstStyle/>
          <a:p>
            <a:r>
              <a:rPr lang="en-US" altLang="ko-KR" b="1" dirty="0"/>
              <a:t>e</a:t>
            </a:r>
            <a:endParaRPr lang="ko-KR" altLang="en-US" b="1" dirty="0"/>
          </a:p>
        </p:txBody>
      </p:sp>
      <p:sp>
        <p:nvSpPr>
          <p:cNvPr id="53" name="TextBox 52"/>
          <p:cNvSpPr txBox="1"/>
          <p:nvPr/>
        </p:nvSpPr>
        <p:spPr>
          <a:xfrm>
            <a:off x="4441949" y="3789286"/>
            <a:ext cx="534987" cy="369332"/>
          </a:xfrm>
          <a:prstGeom prst="rect">
            <a:avLst/>
          </a:prstGeom>
          <a:noFill/>
        </p:spPr>
        <p:txBody>
          <a:bodyPr wrap="square" rtlCol="0">
            <a:spAutoFit/>
          </a:bodyPr>
          <a:lstStyle/>
          <a:p>
            <a:r>
              <a:rPr lang="en-US" altLang="ko-KR" b="1" dirty="0"/>
              <a:t>f</a:t>
            </a:r>
            <a:endParaRPr lang="ko-KR" altLang="en-US" b="1" dirty="0"/>
          </a:p>
        </p:txBody>
      </p:sp>
      <p:sp>
        <p:nvSpPr>
          <p:cNvPr id="54" name="TextBox 53"/>
          <p:cNvSpPr txBox="1"/>
          <p:nvPr/>
        </p:nvSpPr>
        <p:spPr>
          <a:xfrm>
            <a:off x="8622124" y="3317449"/>
            <a:ext cx="319914" cy="230832"/>
          </a:xfrm>
          <a:prstGeom prst="rect">
            <a:avLst/>
          </a:prstGeom>
          <a:noFill/>
        </p:spPr>
        <p:txBody>
          <a:bodyPr wrap="square" rtlCol="0">
            <a:spAutoFit/>
          </a:bodyPr>
          <a:lstStyle/>
          <a:p>
            <a:r>
              <a:rPr lang="en-US" altLang="ko-KR" sz="900" b="1" dirty="0"/>
              <a:t>*</a:t>
            </a:r>
            <a:endParaRPr lang="ko-KR" altLang="en-US" sz="900" b="1" dirty="0"/>
          </a:p>
        </p:txBody>
      </p:sp>
      <p:cxnSp>
        <p:nvCxnSpPr>
          <p:cNvPr id="55" name="직선 연결선 54"/>
          <p:cNvCxnSpPr/>
          <p:nvPr/>
        </p:nvCxnSpPr>
        <p:spPr>
          <a:xfrm>
            <a:off x="8660224" y="3481606"/>
            <a:ext cx="159957" cy="0"/>
          </a:xfrm>
          <a:prstGeom prst="line">
            <a:avLst/>
          </a:prstGeom>
        </p:spPr>
        <p:style>
          <a:lnRef idx="1">
            <a:schemeClr val="dk1"/>
          </a:lnRef>
          <a:fillRef idx="0">
            <a:schemeClr val="dk1"/>
          </a:fillRef>
          <a:effectRef idx="0">
            <a:schemeClr val="dk1"/>
          </a:effectRef>
          <a:fontRef idx="minor">
            <a:schemeClr val="tx1"/>
          </a:fontRef>
        </p:style>
      </p:cxnSp>
      <p:sp>
        <p:nvSpPr>
          <p:cNvPr id="56" name="TextBox 55"/>
          <p:cNvSpPr txBox="1"/>
          <p:nvPr/>
        </p:nvSpPr>
        <p:spPr>
          <a:xfrm>
            <a:off x="5078824" y="4831924"/>
            <a:ext cx="319914" cy="230832"/>
          </a:xfrm>
          <a:prstGeom prst="rect">
            <a:avLst/>
          </a:prstGeom>
          <a:noFill/>
        </p:spPr>
        <p:txBody>
          <a:bodyPr wrap="square" rtlCol="0">
            <a:spAutoFit/>
          </a:bodyPr>
          <a:lstStyle/>
          <a:p>
            <a:r>
              <a:rPr lang="en-US" altLang="ko-KR" sz="900" b="1" dirty="0"/>
              <a:t>**</a:t>
            </a:r>
            <a:endParaRPr lang="ko-KR" altLang="en-US" sz="900" b="1" dirty="0"/>
          </a:p>
        </p:txBody>
      </p:sp>
      <p:cxnSp>
        <p:nvCxnSpPr>
          <p:cNvPr id="57" name="직선 연결선 56"/>
          <p:cNvCxnSpPr/>
          <p:nvPr/>
        </p:nvCxnSpPr>
        <p:spPr>
          <a:xfrm>
            <a:off x="5135974" y="4996081"/>
            <a:ext cx="159957" cy="0"/>
          </a:xfrm>
          <a:prstGeom prst="line">
            <a:avLst/>
          </a:prstGeom>
        </p:spPr>
        <p:style>
          <a:lnRef idx="1">
            <a:schemeClr val="dk1"/>
          </a:lnRef>
          <a:fillRef idx="0">
            <a:schemeClr val="dk1"/>
          </a:fillRef>
          <a:effectRef idx="0">
            <a:schemeClr val="dk1"/>
          </a:effectRef>
          <a:fontRef idx="minor">
            <a:schemeClr val="tx1"/>
          </a:fontRef>
        </p:style>
      </p:cxnSp>
      <p:sp>
        <p:nvSpPr>
          <p:cNvPr id="58" name="TextBox 57"/>
          <p:cNvSpPr txBox="1"/>
          <p:nvPr/>
        </p:nvSpPr>
        <p:spPr>
          <a:xfrm>
            <a:off x="5774149" y="4831924"/>
            <a:ext cx="319914" cy="230832"/>
          </a:xfrm>
          <a:prstGeom prst="rect">
            <a:avLst/>
          </a:prstGeom>
          <a:noFill/>
        </p:spPr>
        <p:txBody>
          <a:bodyPr wrap="square" rtlCol="0">
            <a:spAutoFit/>
          </a:bodyPr>
          <a:lstStyle/>
          <a:p>
            <a:r>
              <a:rPr lang="en-US" altLang="ko-KR" sz="900" b="1" dirty="0"/>
              <a:t>*</a:t>
            </a:r>
            <a:endParaRPr lang="ko-KR" altLang="en-US" sz="900" b="1" dirty="0"/>
          </a:p>
        </p:txBody>
      </p:sp>
      <p:cxnSp>
        <p:nvCxnSpPr>
          <p:cNvPr id="59" name="직선 연결선 58"/>
          <p:cNvCxnSpPr/>
          <p:nvPr/>
        </p:nvCxnSpPr>
        <p:spPr>
          <a:xfrm>
            <a:off x="5812249" y="4996081"/>
            <a:ext cx="159957" cy="0"/>
          </a:xfrm>
          <a:prstGeom prst="line">
            <a:avLst/>
          </a:prstGeom>
        </p:spPr>
        <p:style>
          <a:lnRef idx="1">
            <a:schemeClr val="dk1"/>
          </a:lnRef>
          <a:fillRef idx="0">
            <a:schemeClr val="dk1"/>
          </a:fillRef>
          <a:effectRef idx="0">
            <a:schemeClr val="dk1"/>
          </a:effectRef>
          <a:fontRef idx="minor">
            <a:schemeClr val="tx1"/>
          </a:fontRef>
        </p:style>
      </p:cxnSp>
      <p:sp>
        <p:nvSpPr>
          <p:cNvPr id="60" name="TextBox 59"/>
          <p:cNvSpPr txBox="1"/>
          <p:nvPr/>
        </p:nvSpPr>
        <p:spPr>
          <a:xfrm>
            <a:off x="6774274" y="4546174"/>
            <a:ext cx="319914" cy="230832"/>
          </a:xfrm>
          <a:prstGeom prst="rect">
            <a:avLst/>
          </a:prstGeom>
          <a:noFill/>
        </p:spPr>
        <p:txBody>
          <a:bodyPr wrap="square" rtlCol="0">
            <a:spAutoFit/>
          </a:bodyPr>
          <a:lstStyle/>
          <a:p>
            <a:r>
              <a:rPr lang="en-US" altLang="ko-KR" sz="900" b="1" dirty="0"/>
              <a:t>*</a:t>
            </a:r>
            <a:endParaRPr lang="ko-KR" altLang="en-US" sz="900" b="1" dirty="0"/>
          </a:p>
        </p:txBody>
      </p:sp>
      <p:cxnSp>
        <p:nvCxnSpPr>
          <p:cNvPr id="61" name="직선 연결선 60"/>
          <p:cNvCxnSpPr/>
          <p:nvPr/>
        </p:nvCxnSpPr>
        <p:spPr>
          <a:xfrm>
            <a:off x="6812374" y="4710331"/>
            <a:ext cx="159957" cy="0"/>
          </a:xfrm>
          <a:prstGeom prst="line">
            <a:avLst/>
          </a:prstGeom>
        </p:spPr>
        <p:style>
          <a:lnRef idx="1">
            <a:schemeClr val="dk1"/>
          </a:lnRef>
          <a:fillRef idx="0">
            <a:schemeClr val="dk1"/>
          </a:fillRef>
          <a:effectRef idx="0">
            <a:schemeClr val="dk1"/>
          </a:effectRef>
          <a:fontRef idx="minor">
            <a:schemeClr val="tx1"/>
          </a:fontRef>
        </p:style>
      </p:cxnSp>
      <p:graphicFrame>
        <p:nvGraphicFramePr>
          <p:cNvPr id="72" name="개체 71"/>
          <p:cNvGraphicFramePr>
            <a:graphicFrameLocks noChangeAspect="1"/>
          </p:cNvGraphicFramePr>
          <p:nvPr>
            <p:extLst>
              <p:ext uri="{D42A27DB-BD31-4B8C-83A1-F6EECF244321}">
                <p14:modId xmlns:p14="http://schemas.microsoft.com/office/powerpoint/2010/main" val="1531698664"/>
              </p:ext>
            </p:extLst>
          </p:nvPr>
        </p:nvGraphicFramePr>
        <p:xfrm>
          <a:off x="4529697" y="393203"/>
          <a:ext cx="2808818" cy="1800000"/>
        </p:xfrm>
        <a:graphic>
          <a:graphicData uri="http://schemas.openxmlformats.org/presentationml/2006/ole">
            <mc:AlternateContent xmlns:mc="http://schemas.openxmlformats.org/markup-compatibility/2006">
              <mc:Choice xmlns:v="urn:schemas-microsoft-com:vml" Requires="v">
                <p:oleObj spid="_x0000_s3085" name="Prism Project" r:id="rId5" imgW="3708000" imgH="2376000" progId="Prism5.Document">
                  <p:embed/>
                </p:oleObj>
              </mc:Choice>
              <mc:Fallback>
                <p:oleObj name="Prism Project" r:id="rId5" imgW="3708000" imgH="2376000" progId="Prism5.Document">
                  <p:embed/>
                  <p:pic>
                    <p:nvPicPr>
                      <p:cNvPr id="72" name="개체 71"/>
                      <p:cNvPicPr/>
                      <p:nvPr/>
                    </p:nvPicPr>
                    <p:blipFill>
                      <a:blip r:embed="rId6"/>
                      <a:stretch>
                        <a:fillRect/>
                      </a:stretch>
                    </p:blipFill>
                    <p:spPr>
                      <a:xfrm>
                        <a:off x="4529697" y="393203"/>
                        <a:ext cx="2808818" cy="1800000"/>
                      </a:xfrm>
                      <a:prstGeom prst="rect">
                        <a:avLst/>
                      </a:prstGeom>
                    </p:spPr>
                  </p:pic>
                </p:oleObj>
              </mc:Fallback>
            </mc:AlternateContent>
          </a:graphicData>
        </a:graphic>
      </p:graphicFrame>
      <p:sp>
        <p:nvSpPr>
          <p:cNvPr id="73" name="직사각형 72"/>
          <p:cNvSpPr/>
          <p:nvPr/>
        </p:nvSpPr>
        <p:spPr>
          <a:xfrm>
            <a:off x="7114558" y="684385"/>
            <a:ext cx="152400" cy="666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0"/>
          </a:p>
        </p:txBody>
      </p:sp>
      <p:sp>
        <p:nvSpPr>
          <p:cNvPr id="74" name="직사각형 73"/>
          <p:cNvSpPr/>
          <p:nvPr/>
        </p:nvSpPr>
        <p:spPr>
          <a:xfrm>
            <a:off x="7114558" y="789160"/>
            <a:ext cx="152400" cy="666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0"/>
          </a:p>
        </p:txBody>
      </p:sp>
      <p:sp>
        <p:nvSpPr>
          <p:cNvPr id="75" name="TextBox 74"/>
          <p:cNvSpPr txBox="1"/>
          <p:nvPr/>
        </p:nvSpPr>
        <p:spPr>
          <a:xfrm>
            <a:off x="7219333" y="616445"/>
            <a:ext cx="1028700" cy="200055"/>
          </a:xfrm>
          <a:prstGeom prst="rect">
            <a:avLst/>
          </a:prstGeom>
          <a:noFill/>
        </p:spPr>
        <p:txBody>
          <a:bodyPr wrap="square" rtlCol="0">
            <a:spAutoFit/>
          </a:bodyPr>
          <a:lstStyle/>
          <a:p>
            <a:r>
              <a:rPr lang="en-US" altLang="ko-KR" sz="700" b="1" dirty="0"/>
              <a:t>CD4+</a:t>
            </a:r>
            <a:endParaRPr lang="ko-KR" altLang="en-US" sz="700" b="1" dirty="0"/>
          </a:p>
        </p:txBody>
      </p:sp>
      <p:sp>
        <p:nvSpPr>
          <p:cNvPr id="76" name="TextBox 75"/>
          <p:cNvSpPr txBox="1"/>
          <p:nvPr/>
        </p:nvSpPr>
        <p:spPr>
          <a:xfrm>
            <a:off x="7219333" y="721220"/>
            <a:ext cx="1028700" cy="200055"/>
          </a:xfrm>
          <a:prstGeom prst="rect">
            <a:avLst/>
          </a:prstGeom>
          <a:noFill/>
        </p:spPr>
        <p:txBody>
          <a:bodyPr wrap="square" rtlCol="0">
            <a:spAutoFit/>
          </a:bodyPr>
          <a:lstStyle/>
          <a:p>
            <a:r>
              <a:rPr lang="en-US" altLang="ko-KR" sz="700" b="1" dirty="0"/>
              <a:t>CD8+</a:t>
            </a:r>
            <a:endParaRPr lang="ko-KR" altLang="en-US" sz="700" b="1" dirty="0"/>
          </a:p>
        </p:txBody>
      </p:sp>
      <p:sp>
        <p:nvSpPr>
          <p:cNvPr id="77" name="직사각형 76"/>
          <p:cNvSpPr/>
          <p:nvPr/>
        </p:nvSpPr>
        <p:spPr>
          <a:xfrm>
            <a:off x="9648208" y="2370310"/>
            <a:ext cx="152400" cy="666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0"/>
          </a:p>
        </p:txBody>
      </p:sp>
      <p:sp>
        <p:nvSpPr>
          <p:cNvPr id="78" name="직사각형 77"/>
          <p:cNvSpPr/>
          <p:nvPr/>
        </p:nvSpPr>
        <p:spPr>
          <a:xfrm>
            <a:off x="9648208" y="2475085"/>
            <a:ext cx="152400" cy="666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0"/>
          </a:p>
        </p:txBody>
      </p:sp>
      <p:sp>
        <p:nvSpPr>
          <p:cNvPr id="79" name="TextBox 78"/>
          <p:cNvSpPr txBox="1"/>
          <p:nvPr/>
        </p:nvSpPr>
        <p:spPr>
          <a:xfrm>
            <a:off x="9752983" y="2302370"/>
            <a:ext cx="1028700" cy="200055"/>
          </a:xfrm>
          <a:prstGeom prst="rect">
            <a:avLst/>
          </a:prstGeom>
          <a:noFill/>
        </p:spPr>
        <p:txBody>
          <a:bodyPr wrap="square" rtlCol="0">
            <a:spAutoFit/>
          </a:bodyPr>
          <a:lstStyle/>
          <a:p>
            <a:r>
              <a:rPr lang="en-US" altLang="ko-KR" sz="700" b="1" dirty="0"/>
              <a:t>non-TNBC</a:t>
            </a:r>
            <a:endParaRPr lang="ko-KR" altLang="en-US" sz="700" b="1" dirty="0"/>
          </a:p>
        </p:txBody>
      </p:sp>
      <p:sp>
        <p:nvSpPr>
          <p:cNvPr id="80" name="TextBox 79"/>
          <p:cNvSpPr txBox="1"/>
          <p:nvPr/>
        </p:nvSpPr>
        <p:spPr>
          <a:xfrm>
            <a:off x="9752983" y="2407145"/>
            <a:ext cx="1028700" cy="200055"/>
          </a:xfrm>
          <a:prstGeom prst="rect">
            <a:avLst/>
          </a:prstGeom>
          <a:noFill/>
        </p:spPr>
        <p:txBody>
          <a:bodyPr wrap="square" rtlCol="0">
            <a:spAutoFit/>
          </a:bodyPr>
          <a:lstStyle/>
          <a:p>
            <a:r>
              <a:rPr lang="en-US" altLang="ko-KR" sz="700" b="1" dirty="0"/>
              <a:t>TNBC</a:t>
            </a:r>
            <a:endParaRPr lang="ko-KR" altLang="en-US" sz="700" b="1" dirty="0"/>
          </a:p>
        </p:txBody>
      </p:sp>
      <p:sp>
        <p:nvSpPr>
          <p:cNvPr id="81" name="직사각형 80"/>
          <p:cNvSpPr/>
          <p:nvPr/>
        </p:nvSpPr>
        <p:spPr>
          <a:xfrm>
            <a:off x="9648208" y="4170535"/>
            <a:ext cx="152400" cy="666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0"/>
          </a:p>
        </p:txBody>
      </p:sp>
      <p:sp>
        <p:nvSpPr>
          <p:cNvPr id="82" name="직사각형 81"/>
          <p:cNvSpPr/>
          <p:nvPr/>
        </p:nvSpPr>
        <p:spPr>
          <a:xfrm>
            <a:off x="9648208" y="4284835"/>
            <a:ext cx="152400" cy="666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0"/>
          </a:p>
        </p:txBody>
      </p:sp>
      <p:sp>
        <p:nvSpPr>
          <p:cNvPr id="83" name="TextBox 82"/>
          <p:cNvSpPr txBox="1"/>
          <p:nvPr/>
        </p:nvSpPr>
        <p:spPr>
          <a:xfrm>
            <a:off x="9752983" y="4102595"/>
            <a:ext cx="1028700" cy="200055"/>
          </a:xfrm>
          <a:prstGeom prst="rect">
            <a:avLst/>
          </a:prstGeom>
          <a:noFill/>
        </p:spPr>
        <p:txBody>
          <a:bodyPr wrap="square" rtlCol="0">
            <a:spAutoFit/>
          </a:bodyPr>
          <a:lstStyle/>
          <a:p>
            <a:r>
              <a:rPr lang="en-US" altLang="ko-KR" sz="700" b="1" dirty="0"/>
              <a:t>non-NAC</a:t>
            </a:r>
            <a:endParaRPr lang="ko-KR" altLang="en-US" sz="700" b="1" dirty="0"/>
          </a:p>
        </p:txBody>
      </p:sp>
      <p:sp>
        <p:nvSpPr>
          <p:cNvPr id="84" name="TextBox 83"/>
          <p:cNvSpPr txBox="1"/>
          <p:nvPr/>
        </p:nvSpPr>
        <p:spPr>
          <a:xfrm>
            <a:off x="9752983" y="4216895"/>
            <a:ext cx="1028700" cy="200055"/>
          </a:xfrm>
          <a:prstGeom prst="rect">
            <a:avLst/>
          </a:prstGeom>
          <a:noFill/>
        </p:spPr>
        <p:txBody>
          <a:bodyPr wrap="square" rtlCol="0">
            <a:spAutoFit/>
          </a:bodyPr>
          <a:lstStyle/>
          <a:p>
            <a:r>
              <a:rPr lang="en-US" altLang="ko-KR" sz="700" b="1" dirty="0"/>
              <a:t>NAC</a:t>
            </a:r>
            <a:endParaRPr lang="ko-KR" altLang="en-US" sz="700" b="1" dirty="0"/>
          </a:p>
        </p:txBody>
      </p:sp>
      <p:sp>
        <p:nvSpPr>
          <p:cNvPr id="85" name="직사각형 84"/>
          <p:cNvSpPr/>
          <p:nvPr/>
        </p:nvSpPr>
        <p:spPr>
          <a:xfrm>
            <a:off x="2142508" y="658096"/>
            <a:ext cx="152400" cy="666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0"/>
          </a:p>
        </p:txBody>
      </p:sp>
      <p:sp>
        <p:nvSpPr>
          <p:cNvPr id="86" name="직사각형 85"/>
          <p:cNvSpPr/>
          <p:nvPr/>
        </p:nvSpPr>
        <p:spPr>
          <a:xfrm>
            <a:off x="2142508" y="762871"/>
            <a:ext cx="152400" cy="666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0"/>
          </a:p>
        </p:txBody>
      </p:sp>
      <p:sp>
        <p:nvSpPr>
          <p:cNvPr id="87" name="TextBox 86"/>
          <p:cNvSpPr txBox="1"/>
          <p:nvPr/>
        </p:nvSpPr>
        <p:spPr>
          <a:xfrm>
            <a:off x="2275858" y="590156"/>
            <a:ext cx="1028700" cy="200055"/>
          </a:xfrm>
          <a:prstGeom prst="rect">
            <a:avLst/>
          </a:prstGeom>
          <a:noFill/>
        </p:spPr>
        <p:txBody>
          <a:bodyPr wrap="square" rtlCol="0">
            <a:spAutoFit/>
          </a:bodyPr>
          <a:lstStyle/>
          <a:p>
            <a:r>
              <a:rPr lang="en-US" altLang="ko-KR" sz="700" b="1" dirty="0"/>
              <a:t>CD4+</a:t>
            </a:r>
            <a:endParaRPr lang="ko-KR" altLang="en-US" sz="700" b="1" dirty="0"/>
          </a:p>
        </p:txBody>
      </p:sp>
      <p:sp>
        <p:nvSpPr>
          <p:cNvPr id="88" name="TextBox 87"/>
          <p:cNvSpPr txBox="1"/>
          <p:nvPr/>
        </p:nvSpPr>
        <p:spPr>
          <a:xfrm>
            <a:off x="2275858" y="694931"/>
            <a:ext cx="1028700" cy="200055"/>
          </a:xfrm>
          <a:prstGeom prst="rect">
            <a:avLst/>
          </a:prstGeom>
          <a:noFill/>
        </p:spPr>
        <p:txBody>
          <a:bodyPr wrap="square" rtlCol="0">
            <a:spAutoFit/>
          </a:bodyPr>
          <a:lstStyle/>
          <a:p>
            <a:r>
              <a:rPr lang="en-US" altLang="ko-KR" sz="700" b="1" dirty="0"/>
              <a:t>CD8+</a:t>
            </a:r>
            <a:endParaRPr lang="ko-KR" altLang="en-US" sz="700" b="1" dirty="0"/>
          </a:p>
        </p:txBody>
      </p:sp>
      <p:sp>
        <p:nvSpPr>
          <p:cNvPr id="89" name="직사각형 88"/>
          <p:cNvSpPr/>
          <p:nvPr/>
        </p:nvSpPr>
        <p:spPr>
          <a:xfrm>
            <a:off x="3409333" y="2344021"/>
            <a:ext cx="152400" cy="666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0"/>
          </a:p>
        </p:txBody>
      </p:sp>
      <p:sp>
        <p:nvSpPr>
          <p:cNvPr id="90" name="직사각형 89"/>
          <p:cNvSpPr/>
          <p:nvPr/>
        </p:nvSpPr>
        <p:spPr>
          <a:xfrm>
            <a:off x="3409333" y="2448796"/>
            <a:ext cx="152400" cy="666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0"/>
          </a:p>
        </p:txBody>
      </p:sp>
      <p:sp>
        <p:nvSpPr>
          <p:cNvPr id="91" name="TextBox 90"/>
          <p:cNvSpPr txBox="1"/>
          <p:nvPr/>
        </p:nvSpPr>
        <p:spPr>
          <a:xfrm>
            <a:off x="3514108" y="2276081"/>
            <a:ext cx="1028700" cy="200055"/>
          </a:xfrm>
          <a:prstGeom prst="rect">
            <a:avLst/>
          </a:prstGeom>
          <a:noFill/>
        </p:spPr>
        <p:txBody>
          <a:bodyPr wrap="square" rtlCol="0">
            <a:spAutoFit/>
          </a:bodyPr>
          <a:lstStyle/>
          <a:p>
            <a:r>
              <a:rPr lang="en-US" altLang="ko-KR" sz="700" b="1" dirty="0"/>
              <a:t>non-TNBC</a:t>
            </a:r>
            <a:endParaRPr lang="ko-KR" altLang="en-US" sz="700" b="1" dirty="0"/>
          </a:p>
        </p:txBody>
      </p:sp>
      <p:sp>
        <p:nvSpPr>
          <p:cNvPr id="92" name="TextBox 91"/>
          <p:cNvSpPr txBox="1"/>
          <p:nvPr/>
        </p:nvSpPr>
        <p:spPr>
          <a:xfrm>
            <a:off x="3514108" y="2380856"/>
            <a:ext cx="1028700" cy="200055"/>
          </a:xfrm>
          <a:prstGeom prst="rect">
            <a:avLst/>
          </a:prstGeom>
          <a:noFill/>
        </p:spPr>
        <p:txBody>
          <a:bodyPr wrap="square" rtlCol="0">
            <a:spAutoFit/>
          </a:bodyPr>
          <a:lstStyle/>
          <a:p>
            <a:r>
              <a:rPr lang="en-US" altLang="ko-KR" sz="700" b="1" dirty="0"/>
              <a:t>TNBC</a:t>
            </a:r>
            <a:endParaRPr lang="ko-KR" altLang="en-US" sz="700" b="1" dirty="0"/>
          </a:p>
        </p:txBody>
      </p:sp>
      <p:sp>
        <p:nvSpPr>
          <p:cNvPr id="93" name="직사각형 92"/>
          <p:cNvSpPr/>
          <p:nvPr/>
        </p:nvSpPr>
        <p:spPr>
          <a:xfrm>
            <a:off x="3409333" y="4144246"/>
            <a:ext cx="152400" cy="666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0"/>
          </a:p>
        </p:txBody>
      </p:sp>
      <p:sp>
        <p:nvSpPr>
          <p:cNvPr id="94" name="직사각형 93"/>
          <p:cNvSpPr/>
          <p:nvPr/>
        </p:nvSpPr>
        <p:spPr>
          <a:xfrm>
            <a:off x="3409333" y="4258546"/>
            <a:ext cx="152400" cy="666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0"/>
          </a:p>
        </p:txBody>
      </p:sp>
      <p:sp>
        <p:nvSpPr>
          <p:cNvPr id="95" name="TextBox 94"/>
          <p:cNvSpPr txBox="1"/>
          <p:nvPr/>
        </p:nvSpPr>
        <p:spPr>
          <a:xfrm>
            <a:off x="3514108" y="4076306"/>
            <a:ext cx="1028700" cy="200055"/>
          </a:xfrm>
          <a:prstGeom prst="rect">
            <a:avLst/>
          </a:prstGeom>
          <a:noFill/>
        </p:spPr>
        <p:txBody>
          <a:bodyPr wrap="square" rtlCol="0">
            <a:spAutoFit/>
          </a:bodyPr>
          <a:lstStyle/>
          <a:p>
            <a:r>
              <a:rPr lang="en-US" altLang="ko-KR" sz="700" b="1" dirty="0"/>
              <a:t>non-NAC</a:t>
            </a:r>
            <a:endParaRPr lang="ko-KR" altLang="en-US" sz="700" b="1" dirty="0"/>
          </a:p>
        </p:txBody>
      </p:sp>
      <p:sp>
        <p:nvSpPr>
          <p:cNvPr id="96" name="TextBox 95"/>
          <p:cNvSpPr txBox="1"/>
          <p:nvPr/>
        </p:nvSpPr>
        <p:spPr>
          <a:xfrm>
            <a:off x="3514108" y="4190606"/>
            <a:ext cx="1028700" cy="200055"/>
          </a:xfrm>
          <a:prstGeom prst="rect">
            <a:avLst/>
          </a:prstGeom>
          <a:noFill/>
        </p:spPr>
        <p:txBody>
          <a:bodyPr wrap="square" rtlCol="0">
            <a:spAutoFit/>
          </a:bodyPr>
          <a:lstStyle/>
          <a:p>
            <a:r>
              <a:rPr lang="en-US" altLang="ko-KR" sz="700" b="1" dirty="0"/>
              <a:t>NAC</a:t>
            </a:r>
            <a:endParaRPr lang="ko-KR" altLang="en-US" sz="700" b="1" dirty="0"/>
          </a:p>
        </p:txBody>
      </p:sp>
      <p:graphicFrame>
        <p:nvGraphicFramePr>
          <p:cNvPr id="2" name="개체 1"/>
          <p:cNvGraphicFramePr>
            <a:graphicFrameLocks noChangeAspect="1"/>
          </p:cNvGraphicFramePr>
          <p:nvPr>
            <p:extLst>
              <p:ext uri="{D42A27DB-BD31-4B8C-83A1-F6EECF244321}">
                <p14:modId xmlns:p14="http://schemas.microsoft.com/office/powerpoint/2010/main" val="1632143484"/>
              </p:ext>
            </p:extLst>
          </p:nvPr>
        </p:nvGraphicFramePr>
        <p:xfrm>
          <a:off x="4518528" y="2071516"/>
          <a:ext cx="2808818" cy="1800000"/>
        </p:xfrm>
        <a:graphic>
          <a:graphicData uri="http://schemas.openxmlformats.org/presentationml/2006/ole">
            <mc:AlternateContent xmlns:mc="http://schemas.openxmlformats.org/markup-compatibility/2006">
              <mc:Choice xmlns:v="urn:schemas-microsoft-com:vml" Requires="v">
                <p:oleObj spid="_x0000_s3086" name="Prism Project" r:id="rId7" imgW="3708000" imgH="2376000" progId="Prism5.Document">
                  <p:embed/>
                </p:oleObj>
              </mc:Choice>
              <mc:Fallback>
                <p:oleObj name="Prism Project" r:id="rId7" imgW="3708000" imgH="2376000" progId="Prism5.Document">
                  <p:embed/>
                  <p:pic>
                    <p:nvPicPr>
                      <p:cNvPr id="2" name="개체 1"/>
                      <p:cNvPicPr/>
                      <p:nvPr/>
                    </p:nvPicPr>
                    <p:blipFill>
                      <a:blip r:embed="rId8"/>
                      <a:stretch>
                        <a:fillRect/>
                      </a:stretch>
                    </p:blipFill>
                    <p:spPr>
                      <a:xfrm>
                        <a:off x="4518528" y="2071516"/>
                        <a:ext cx="2808818" cy="1800000"/>
                      </a:xfrm>
                      <a:prstGeom prst="rect">
                        <a:avLst/>
                      </a:prstGeom>
                    </p:spPr>
                  </p:pic>
                </p:oleObj>
              </mc:Fallback>
            </mc:AlternateContent>
          </a:graphicData>
        </a:graphic>
      </p:graphicFrame>
      <p:graphicFrame>
        <p:nvGraphicFramePr>
          <p:cNvPr id="10" name="개체 9"/>
          <p:cNvGraphicFramePr>
            <a:graphicFrameLocks noChangeAspect="1"/>
          </p:cNvGraphicFramePr>
          <p:nvPr>
            <p:extLst>
              <p:ext uri="{D42A27DB-BD31-4B8C-83A1-F6EECF244321}">
                <p14:modId xmlns:p14="http://schemas.microsoft.com/office/powerpoint/2010/main" val="2768619223"/>
              </p:ext>
            </p:extLst>
          </p:nvPr>
        </p:nvGraphicFramePr>
        <p:xfrm>
          <a:off x="7051174" y="2061631"/>
          <a:ext cx="2808818" cy="1800000"/>
        </p:xfrm>
        <a:graphic>
          <a:graphicData uri="http://schemas.openxmlformats.org/presentationml/2006/ole">
            <mc:AlternateContent xmlns:mc="http://schemas.openxmlformats.org/markup-compatibility/2006">
              <mc:Choice xmlns:v="urn:schemas-microsoft-com:vml" Requires="v">
                <p:oleObj spid="_x0000_s3087" name="Prism Project" r:id="rId9" imgW="3708000" imgH="2376000" progId="Prism5.Document">
                  <p:embed/>
                </p:oleObj>
              </mc:Choice>
              <mc:Fallback>
                <p:oleObj name="Prism Project" r:id="rId9" imgW="3708000" imgH="2376000" progId="Prism5.Document">
                  <p:embed/>
                  <p:pic>
                    <p:nvPicPr>
                      <p:cNvPr id="10" name="개체 9"/>
                      <p:cNvPicPr/>
                      <p:nvPr/>
                    </p:nvPicPr>
                    <p:blipFill>
                      <a:blip r:embed="rId10"/>
                      <a:stretch>
                        <a:fillRect/>
                      </a:stretch>
                    </p:blipFill>
                    <p:spPr>
                      <a:xfrm>
                        <a:off x="7051174" y="2061631"/>
                        <a:ext cx="2808818" cy="1800000"/>
                      </a:xfrm>
                      <a:prstGeom prst="rect">
                        <a:avLst/>
                      </a:prstGeom>
                    </p:spPr>
                  </p:pic>
                </p:oleObj>
              </mc:Fallback>
            </mc:AlternateContent>
          </a:graphicData>
        </a:graphic>
      </p:graphicFrame>
      <p:graphicFrame>
        <p:nvGraphicFramePr>
          <p:cNvPr id="11" name="개체 10"/>
          <p:cNvGraphicFramePr>
            <a:graphicFrameLocks noChangeAspect="1"/>
          </p:cNvGraphicFramePr>
          <p:nvPr>
            <p:extLst>
              <p:ext uri="{D42A27DB-BD31-4B8C-83A1-F6EECF244321}">
                <p14:modId xmlns:p14="http://schemas.microsoft.com/office/powerpoint/2010/main" val="2104365879"/>
              </p:ext>
            </p:extLst>
          </p:nvPr>
        </p:nvGraphicFramePr>
        <p:xfrm>
          <a:off x="4529853" y="3812365"/>
          <a:ext cx="2808818" cy="1800000"/>
        </p:xfrm>
        <a:graphic>
          <a:graphicData uri="http://schemas.openxmlformats.org/presentationml/2006/ole">
            <mc:AlternateContent xmlns:mc="http://schemas.openxmlformats.org/markup-compatibility/2006">
              <mc:Choice xmlns:v="urn:schemas-microsoft-com:vml" Requires="v">
                <p:oleObj spid="_x0000_s3088" name="Prism Project" r:id="rId11" imgW="3708000" imgH="2376000" progId="Prism5.Document">
                  <p:embed/>
                </p:oleObj>
              </mc:Choice>
              <mc:Fallback>
                <p:oleObj name="Prism Project" r:id="rId11" imgW="3708000" imgH="2376000" progId="Prism5.Document">
                  <p:embed/>
                  <p:pic>
                    <p:nvPicPr>
                      <p:cNvPr id="11" name="개체 10"/>
                      <p:cNvPicPr/>
                      <p:nvPr/>
                    </p:nvPicPr>
                    <p:blipFill>
                      <a:blip r:embed="rId12"/>
                      <a:stretch>
                        <a:fillRect/>
                      </a:stretch>
                    </p:blipFill>
                    <p:spPr>
                      <a:xfrm>
                        <a:off x="4529853" y="3812365"/>
                        <a:ext cx="2808818" cy="1800000"/>
                      </a:xfrm>
                      <a:prstGeom prst="rect">
                        <a:avLst/>
                      </a:prstGeom>
                    </p:spPr>
                  </p:pic>
                </p:oleObj>
              </mc:Fallback>
            </mc:AlternateContent>
          </a:graphicData>
        </a:graphic>
      </p:graphicFrame>
      <p:graphicFrame>
        <p:nvGraphicFramePr>
          <p:cNvPr id="12" name="개체 11"/>
          <p:cNvGraphicFramePr>
            <a:graphicFrameLocks noChangeAspect="1"/>
          </p:cNvGraphicFramePr>
          <p:nvPr>
            <p:extLst>
              <p:ext uri="{D42A27DB-BD31-4B8C-83A1-F6EECF244321}">
                <p14:modId xmlns:p14="http://schemas.microsoft.com/office/powerpoint/2010/main" val="195251115"/>
              </p:ext>
            </p:extLst>
          </p:nvPr>
        </p:nvGraphicFramePr>
        <p:xfrm>
          <a:off x="7058573" y="3812841"/>
          <a:ext cx="2808818" cy="1800000"/>
        </p:xfrm>
        <a:graphic>
          <a:graphicData uri="http://schemas.openxmlformats.org/presentationml/2006/ole">
            <mc:AlternateContent xmlns:mc="http://schemas.openxmlformats.org/markup-compatibility/2006">
              <mc:Choice xmlns:v="urn:schemas-microsoft-com:vml" Requires="v">
                <p:oleObj spid="_x0000_s3089" name="Prism Project" r:id="rId13" imgW="3708000" imgH="2376000" progId="Prism5.Document">
                  <p:embed/>
                </p:oleObj>
              </mc:Choice>
              <mc:Fallback>
                <p:oleObj name="Prism Project" r:id="rId13" imgW="3708000" imgH="2376000" progId="Prism5.Document">
                  <p:embed/>
                  <p:pic>
                    <p:nvPicPr>
                      <p:cNvPr id="12" name="개체 11"/>
                      <p:cNvPicPr/>
                      <p:nvPr/>
                    </p:nvPicPr>
                    <p:blipFill>
                      <a:blip r:embed="rId14"/>
                      <a:stretch>
                        <a:fillRect/>
                      </a:stretch>
                    </p:blipFill>
                    <p:spPr>
                      <a:xfrm>
                        <a:off x="7058573" y="3812841"/>
                        <a:ext cx="2808818" cy="1800000"/>
                      </a:xfrm>
                      <a:prstGeom prst="rect">
                        <a:avLst/>
                      </a:prstGeom>
                    </p:spPr>
                  </p:pic>
                </p:oleObj>
              </mc:Fallback>
            </mc:AlternateContent>
          </a:graphicData>
        </a:graphic>
      </p:graphicFrame>
      <p:graphicFrame>
        <p:nvGraphicFramePr>
          <p:cNvPr id="13" name="개체 12"/>
          <p:cNvGraphicFramePr>
            <a:graphicFrameLocks noChangeAspect="1"/>
          </p:cNvGraphicFramePr>
          <p:nvPr>
            <p:extLst>
              <p:ext uri="{D42A27DB-BD31-4B8C-83A1-F6EECF244321}">
                <p14:modId xmlns:p14="http://schemas.microsoft.com/office/powerpoint/2010/main" val="10723150"/>
              </p:ext>
            </p:extLst>
          </p:nvPr>
        </p:nvGraphicFramePr>
        <p:xfrm>
          <a:off x="718174" y="2078866"/>
          <a:ext cx="1608818" cy="1800000"/>
        </p:xfrm>
        <a:graphic>
          <a:graphicData uri="http://schemas.openxmlformats.org/presentationml/2006/ole">
            <mc:AlternateContent xmlns:mc="http://schemas.openxmlformats.org/markup-compatibility/2006">
              <mc:Choice xmlns:v="urn:schemas-microsoft-com:vml" Requires="v">
                <p:oleObj spid="_x0000_s3090" name="Prism Project" r:id="rId15" imgW="2124000" imgH="2376000" progId="Prism5.Document">
                  <p:embed/>
                </p:oleObj>
              </mc:Choice>
              <mc:Fallback>
                <p:oleObj name="Prism Project" r:id="rId15" imgW="2124000" imgH="2376000" progId="Prism5.Document">
                  <p:embed/>
                  <p:pic>
                    <p:nvPicPr>
                      <p:cNvPr id="13" name="개체 12"/>
                      <p:cNvPicPr/>
                      <p:nvPr/>
                    </p:nvPicPr>
                    <p:blipFill>
                      <a:blip r:embed="rId16"/>
                      <a:stretch>
                        <a:fillRect/>
                      </a:stretch>
                    </p:blipFill>
                    <p:spPr>
                      <a:xfrm>
                        <a:off x="718174" y="2078866"/>
                        <a:ext cx="1608818" cy="1800000"/>
                      </a:xfrm>
                      <a:prstGeom prst="rect">
                        <a:avLst/>
                      </a:prstGeom>
                    </p:spPr>
                  </p:pic>
                </p:oleObj>
              </mc:Fallback>
            </mc:AlternateContent>
          </a:graphicData>
        </a:graphic>
      </p:graphicFrame>
      <p:graphicFrame>
        <p:nvGraphicFramePr>
          <p:cNvPr id="14" name="개체 13"/>
          <p:cNvGraphicFramePr>
            <a:graphicFrameLocks noChangeAspect="1"/>
          </p:cNvGraphicFramePr>
          <p:nvPr>
            <p:extLst>
              <p:ext uri="{D42A27DB-BD31-4B8C-83A1-F6EECF244321}">
                <p14:modId xmlns:p14="http://schemas.microsoft.com/office/powerpoint/2010/main" val="2194091401"/>
              </p:ext>
            </p:extLst>
          </p:nvPr>
        </p:nvGraphicFramePr>
        <p:xfrm>
          <a:off x="2049899" y="2078075"/>
          <a:ext cx="1608818" cy="1800000"/>
        </p:xfrm>
        <a:graphic>
          <a:graphicData uri="http://schemas.openxmlformats.org/presentationml/2006/ole">
            <mc:AlternateContent xmlns:mc="http://schemas.openxmlformats.org/markup-compatibility/2006">
              <mc:Choice xmlns:v="urn:schemas-microsoft-com:vml" Requires="v">
                <p:oleObj spid="_x0000_s3091" name="Prism Project" r:id="rId17" imgW="2124000" imgH="2376000" progId="Prism5.Document">
                  <p:embed/>
                </p:oleObj>
              </mc:Choice>
              <mc:Fallback>
                <p:oleObj name="Prism Project" r:id="rId17" imgW="2124000" imgH="2376000" progId="Prism5.Document">
                  <p:embed/>
                  <p:pic>
                    <p:nvPicPr>
                      <p:cNvPr id="14" name="개체 13"/>
                      <p:cNvPicPr/>
                      <p:nvPr/>
                    </p:nvPicPr>
                    <p:blipFill>
                      <a:blip r:embed="rId18"/>
                      <a:stretch>
                        <a:fillRect/>
                      </a:stretch>
                    </p:blipFill>
                    <p:spPr>
                      <a:xfrm>
                        <a:off x="2049899" y="2078075"/>
                        <a:ext cx="1608818" cy="1800000"/>
                      </a:xfrm>
                      <a:prstGeom prst="rect">
                        <a:avLst/>
                      </a:prstGeom>
                    </p:spPr>
                  </p:pic>
                </p:oleObj>
              </mc:Fallback>
            </mc:AlternateContent>
          </a:graphicData>
        </a:graphic>
      </p:graphicFrame>
      <p:graphicFrame>
        <p:nvGraphicFramePr>
          <p:cNvPr id="15" name="개체 14"/>
          <p:cNvGraphicFramePr>
            <a:graphicFrameLocks noChangeAspect="1"/>
          </p:cNvGraphicFramePr>
          <p:nvPr>
            <p:extLst>
              <p:ext uri="{D42A27DB-BD31-4B8C-83A1-F6EECF244321}">
                <p14:modId xmlns:p14="http://schemas.microsoft.com/office/powerpoint/2010/main" val="4202859817"/>
              </p:ext>
            </p:extLst>
          </p:nvPr>
        </p:nvGraphicFramePr>
        <p:xfrm>
          <a:off x="702132" y="3820927"/>
          <a:ext cx="1608818" cy="1800000"/>
        </p:xfrm>
        <a:graphic>
          <a:graphicData uri="http://schemas.openxmlformats.org/presentationml/2006/ole">
            <mc:AlternateContent xmlns:mc="http://schemas.openxmlformats.org/markup-compatibility/2006">
              <mc:Choice xmlns:v="urn:schemas-microsoft-com:vml" Requires="v">
                <p:oleObj spid="_x0000_s3092" name="Prism Project" r:id="rId19" imgW="2124000" imgH="2376000" progId="Prism5.Document">
                  <p:embed/>
                </p:oleObj>
              </mc:Choice>
              <mc:Fallback>
                <p:oleObj name="Prism Project" r:id="rId19" imgW="2124000" imgH="2376000" progId="Prism5.Document">
                  <p:embed/>
                  <p:pic>
                    <p:nvPicPr>
                      <p:cNvPr id="15" name="개체 14"/>
                      <p:cNvPicPr/>
                      <p:nvPr/>
                    </p:nvPicPr>
                    <p:blipFill>
                      <a:blip r:embed="rId20"/>
                      <a:stretch>
                        <a:fillRect/>
                      </a:stretch>
                    </p:blipFill>
                    <p:spPr>
                      <a:xfrm>
                        <a:off x="702132" y="3820927"/>
                        <a:ext cx="1608818" cy="1800000"/>
                      </a:xfrm>
                      <a:prstGeom prst="rect">
                        <a:avLst/>
                      </a:prstGeom>
                    </p:spPr>
                  </p:pic>
                </p:oleObj>
              </mc:Fallback>
            </mc:AlternateContent>
          </a:graphicData>
        </a:graphic>
      </p:graphicFrame>
      <p:graphicFrame>
        <p:nvGraphicFramePr>
          <p:cNvPr id="16" name="개체 15"/>
          <p:cNvGraphicFramePr>
            <a:graphicFrameLocks noChangeAspect="1"/>
          </p:cNvGraphicFramePr>
          <p:nvPr>
            <p:extLst>
              <p:ext uri="{D42A27DB-BD31-4B8C-83A1-F6EECF244321}">
                <p14:modId xmlns:p14="http://schemas.microsoft.com/office/powerpoint/2010/main" val="3659295916"/>
              </p:ext>
            </p:extLst>
          </p:nvPr>
        </p:nvGraphicFramePr>
        <p:xfrm>
          <a:off x="2035036" y="3811474"/>
          <a:ext cx="1608818" cy="1800000"/>
        </p:xfrm>
        <a:graphic>
          <a:graphicData uri="http://schemas.openxmlformats.org/presentationml/2006/ole">
            <mc:AlternateContent xmlns:mc="http://schemas.openxmlformats.org/markup-compatibility/2006">
              <mc:Choice xmlns:v="urn:schemas-microsoft-com:vml" Requires="v">
                <p:oleObj spid="_x0000_s3093" name="Prism Project" r:id="rId21" imgW="2124000" imgH="2376000" progId="Prism5.Document">
                  <p:embed/>
                </p:oleObj>
              </mc:Choice>
              <mc:Fallback>
                <p:oleObj name="Prism Project" r:id="rId21" imgW="2124000" imgH="2376000" progId="Prism5.Document">
                  <p:embed/>
                  <p:pic>
                    <p:nvPicPr>
                      <p:cNvPr id="16" name="개체 15"/>
                      <p:cNvPicPr/>
                      <p:nvPr/>
                    </p:nvPicPr>
                    <p:blipFill>
                      <a:blip r:embed="rId22"/>
                      <a:stretch>
                        <a:fillRect/>
                      </a:stretch>
                    </p:blipFill>
                    <p:spPr>
                      <a:xfrm>
                        <a:off x="2035036" y="3811474"/>
                        <a:ext cx="1608818" cy="1800000"/>
                      </a:xfrm>
                      <a:prstGeom prst="rect">
                        <a:avLst/>
                      </a:prstGeom>
                    </p:spPr>
                  </p:pic>
                </p:oleObj>
              </mc:Fallback>
            </mc:AlternateContent>
          </a:graphicData>
        </a:graphic>
      </p:graphicFrame>
      <p:sp>
        <p:nvSpPr>
          <p:cNvPr id="62" name="TextBox 61">
            <a:extLst>
              <a:ext uri="{FF2B5EF4-FFF2-40B4-BE49-F238E27FC236}">
                <a16:creationId xmlns:a16="http://schemas.microsoft.com/office/drawing/2014/main" id="{CCD588A6-9480-4770-B7BB-753F7ADAB847}"/>
              </a:ext>
            </a:extLst>
          </p:cNvPr>
          <p:cNvSpPr txBox="1"/>
          <p:nvPr/>
        </p:nvSpPr>
        <p:spPr>
          <a:xfrm>
            <a:off x="534414" y="5669404"/>
            <a:ext cx="10949132" cy="1169551"/>
          </a:xfrm>
          <a:prstGeom prst="rect">
            <a:avLst/>
          </a:prstGeom>
          <a:noFill/>
        </p:spPr>
        <p:txBody>
          <a:bodyPr wrap="square" rtlCol="0">
            <a:spAutoFit/>
          </a:bodyPr>
          <a:lstStyle/>
          <a:p>
            <a:r>
              <a:rPr lang="en-US" altLang="ko-KR" sz="1400" b="1" dirty="0"/>
              <a:t>Supplementary Figure S3. Activation and exhaustion markers on CD4</a:t>
            </a:r>
            <a:r>
              <a:rPr lang="en-US" altLang="ko-KR" sz="1400" b="1" baseline="30000" dirty="0"/>
              <a:t>+</a:t>
            </a:r>
            <a:r>
              <a:rPr lang="en-US" altLang="ko-KR" sz="1400" b="1" dirty="0"/>
              <a:t> and CD8</a:t>
            </a:r>
            <a:r>
              <a:rPr lang="en-US" altLang="ko-KR" sz="1400" b="1" baseline="30000" dirty="0"/>
              <a:t>+</a:t>
            </a:r>
            <a:r>
              <a:rPr lang="en-US" altLang="ko-KR" sz="1400" b="1" dirty="0"/>
              <a:t> T cells according to TNBC and NAC. </a:t>
            </a:r>
            <a:endParaRPr lang="ko-KR" altLang="ko-KR" sz="1400" dirty="0"/>
          </a:p>
          <a:p>
            <a:r>
              <a:rPr lang="en-US" altLang="ko-KR" sz="1400" dirty="0"/>
              <a:t>Comparison of expression levels of activation markers (41BB, CD107a, OX40) and exhaustion markers (KLRG1, LAG3, TIGIT, Tim3, CD39, PD-1) of T cells between CD4</a:t>
            </a:r>
            <a:r>
              <a:rPr lang="en-US" altLang="ko-KR" sz="1400" baseline="30000" dirty="0"/>
              <a:t>+</a:t>
            </a:r>
            <a:r>
              <a:rPr lang="en-US" altLang="ko-KR" sz="1400" dirty="0"/>
              <a:t> and CD8</a:t>
            </a:r>
            <a:r>
              <a:rPr lang="en-US" altLang="ko-KR" sz="1400" baseline="30000" dirty="0"/>
              <a:t>+</a:t>
            </a:r>
            <a:r>
              <a:rPr lang="en-US" altLang="ko-KR" sz="1400" dirty="0"/>
              <a:t> T cells (a, d), between non-TNBC and TNBC samples (b, e), and between non-NAC and NAC samples (c, f).</a:t>
            </a:r>
            <a:r>
              <a:rPr lang="en-US" altLang="ko-KR" sz="1400" b="1" dirty="0"/>
              <a:t> </a:t>
            </a:r>
            <a:r>
              <a:rPr lang="en-US" altLang="ko-KR" sz="1400" dirty="0"/>
              <a:t>*P &lt; 0.05, **P &lt; 0.01.</a:t>
            </a:r>
            <a:endParaRPr lang="ko-KR" altLang="ko-KR" sz="1400" dirty="0"/>
          </a:p>
          <a:p>
            <a:endParaRPr lang="ko-KR" altLang="en-US" sz="1400" dirty="0"/>
          </a:p>
        </p:txBody>
      </p:sp>
    </p:spTree>
    <p:extLst>
      <p:ext uri="{BB962C8B-B14F-4D97-AF65-F5344CB8AC3E}">
        <p14:creationId xmlns:p14="http://schemas.microsoft.com/office/powerpoint/2010/main" val="2693727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개체 2"/>
          <p:cNvGraphicFramePr>
            <a:graphicFrameLocks noChangeAspect="1"/>
          </p:cNvGraphicFramePr>
          <p:nvPr>
            <p:extLst>
              <p:ext uri="{D42A27DB-BD31-4B8C-83A1-F6EECF244321}">
                <p14:modId xmlns:p14="http://schemas.microsoft.com/office/powerpoint/2010/main" val="1256559243"/>
              </p:ext>
            </p:extLst>
          </p:nvPr>
        </p:nvGraphicFramePr>
        <p:xfrm>
          <a:off x="795338" y="620713"/>
          <a:ext cx="1608818" cy="1800000"/>
        </p:xfrm>
        <a:graphic>
          <a:graphicData uri="http://schemas.openxmlformats.org/presentationml/2006/ole">
            <mc:AlternateContent xmlns:mc="http://schemas.openxmlformats.org/markup-compatibility/2006">
              <mc:Choice xmlns:v="urn:schemas-microsoft-com:vml" Requires="v">
                <p:oleObj spid="_x0000_s4105" name="Prism Project" r:id="rId3" imgW="2124000" imgH="2376000" progId="Prism5.Document">
                  <p:embed/>
                </p:oleObj>
              </mc:Choice>
              <mc:Fallback>
                <p:oleObj name="Prism Project" r:id="rId3" imgW="2124000" imgH="2376000" progId="Prism5.Document">
                  <p:embed/>
                  <p:pic>
                    <p:nvPicPr>
                      <p:cNvPr id="3" name="개체 2"/>
                      <p:cNvPicPr/>
                      <p:nvPr/>
                    </p:nvPicPr>
                    <p:blipFill>
                      <a:blip r:embed="rId4"/>
                      <a:stretch>
                        <a:fillRect/>
                      </a:stretch>
                    </p:blipFill>
                    <p:spPr>
                      <a:xfrm>
                        <a:off x="795338" y="620713"/>
                        <a:ext cx="1608818" cy="1800000"/>
                      </a:xfrm>
                      <a:prstGeom prst="rect">
                        <a:avLst/>
                      </a:prstGeom>
                    </p:spPr>
                  </p:pic>
                </p:oleObj>
              </mc:Fallback>
            </mc:AlternateContent>
          </a:graphicData>
        </a:graphic>
      </p:graphicFrame>
      <p:sp>
        <p:nvSpPr>
          <p:cNvPr id="10" name="직사각형 9"/>
          <p:cNvSpPr/>
          <p:nvPr/>
        </p:nvSpPr>
        <p:spPr>
          <a:xfrm>
            <a:off x="3511323" y="830184"/>
            <a:ext cx="152400" cy="666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0"/>
          </a:p>
        </p:txBody>
      </p:sp>
      <p:sp>
        <p:nvSpPr>
          <p:cNvPr id="11" name="직사각형 10"/>
          <p:cNvSpPr/>
          <p:nvPr/>
        </p:nvSpPr>
        <p:spPr>
          <a:xfrm>
            <a:off x="3511323" y="944484"/>
            <a:ext cx="152400" cy="666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0"/>
          </a:p>
        </p:txBody>
      </p:sp>
      <p:sp>
        <p:nvSpPr>
          <p:cNvPr id="12" name="TextBox 11"/>
          <p:cNvSpPr txBox="1"/>
          <p:nvPr/>
        </p:nvSpPr>
        <p:spPr>
          <a:xfrm>
            <a:off x="3616098" y="762244"/>
            <a:ext cx="1028700" cy="200055"/>
          </a:xfrm>
          <a:prstGeom prst="rect">
            <a:avLst/>
          </a:prstGeom>
          <a:noFill/>
        </p:spPr>
        <p:txBody>
          <a:bodyPr wrap="square" rtlCol="0">
            <a:spAutoFit/>
          </a:bodyPr>
          <a:lstStyle/>
          <a:p>
            <a:r>
              <a:rPr lang="en-US" altLang="ko-KR" sz="700" b="1" dirty="0"/>
              <a:t>CD4</a:t>
            </a:r>
            <a:endParaRPr lang="ko-KR" altLang="en-US" sz="700" b="1" dirty="0"/>
          </a:p>
        </p:txBody>
      </p:sp>
      <p:sp>
        <p:nvSpPr>
          <p:cNvPr id="13" name="TextBox 12"/>
          <p:cNvSpPr txBox="1"/>
          <p:nvPr/>
        </p:nvSpPr>
        <p:spPr>
          <a:xfrm>
            <a:off x="3616098" y="876544"/>
            <a:ext cx="1028700" cy="200055"/>
          </a:xfrm>
          <a:prstGeom prst="rect">
            <a:avLst/>
          </a:prstGeom>
          <a:noFill/>
        </p:spPr>
        <p:txBody>
          <a:bodyPr wrap="square" rtlCol="0">
            <a:spAutoFit/>
          </a:bodyPr>
          <a:lstStyle/>
          <a:p>
            <a:r>
              <a:rPr lang="en-US" altLang="ko-KR" sz="700" b="1" dirty="0"/>
              <a:t>CD8</a:t>
            </a:r>
            <a:endParaRPr lang="ko-KR" altLang="en-US" sz="700" b="1" dirty="0"/>
          </a:p>
        </p:txBody>
      </p:sp>
      <p:sp>
        <p:nvSpPr>
          <p:cNvPr id="14" name="직사각형 13"/>
          <p:cNvSpPr/>
          <p:nvPr/>
        </p:nvSpPr>
        <p:spPr>
          <a:xfrm>
            <a:off x="3514725" y="2438399"/>
            <a:ext cx="152400" cy="666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0"/>
          </a:p>
        </p:txBody>
      </p:sp>
      <p:sp>
        <p:nvSpPr>
          <p:cNvPr id="15" name="직사각형 14"/>
          <p:cNvSpPr/>
          <p:nvPr/>
        </p:nvSpPr>
        <p:spPr>
          <a:xfrm>
            <a:off x="3514725" y="2552699"/>
            <a:ext cx="152400" cy="666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0"/>
          </a:p>
        </p:txBody>
      </p:sp>
      <p:sp>
        <p:nvSpPr>
          <p:cNvPr id="16" name="TextBox 15"/>
          <p:cNvSpPr txBox="1"/>
          <p:nvPr/>
        </p:nvSpPr>
        <p:spPr>
          <a:xfrm>
            <a:off x="3619500" y="2370459"/>
            <a:ext cx="1028700" cy="200055"/>
          </a:xfrm>
          <a:prstGeom prst="rect">
            <a:avLst/>
          </a:prstGeom>
          <a:noFill/>
        </p:spPr>
        <p:txBody>
          <a:bodyPr wrap="square" rtlCol="0">
            <a:spAutoFit/>
          </a:bodyPr>
          <a:lstStyle/>
          <a:p>
            <a:r>
              <a:rPr lang="en-US" altLang="ko-KR" sz="700" b="1" dirty="0"/>
              <a:t>non-TNBC</a:t>
            </a:r>
            <a:endParaRPr lang="ko-KR" altLang="en-US" sz="700" b="1" dirty="0"/>
          </a:p>
        </p:txBody>
      </p:sp>
      <p:sp>
        <p:nvSpPr>
          <p:cNvPr id="17" name="TextBox 16"/>
          <p:cNvSpPr txBox="1"/>
          <p:nvPr/>
        </p:nvSpPr>
        <p:spPr>
          <a:xfrm>
            <a:off x="3619500" y="2484759"/>
            <a:ext cx="1028700" cy="200055"/>
          </a:xfrm>
          <a:prstGeom prst="rect">
            <a:avLst/>
          </a:prstGeom>
          <a:noFill/>
        </p:spPr>
        <p:txBody>
          <a:bodyPr wrap="square" rtlCol="0">
            <a:spAutoFit/>
          </a:bodyPr>
          <a:lstStyle/>
          <a:p>
            <a:r>
              <a:rPr lang="en-US" altLang="ko-KR" sz="700" b="1" dirty="0"/>
              <a:t>TNBC</a:t>
            </a:r>
            <a:endParaRPr lang="ko-KR" altLang="en-US" sz="700" b="1" dirty="0"/>
          </a:p>
        </p:txBody>
      </p:sp>
      <p:sp>
        <p:nvSpPr>
          <p:cNvPr id="18" name="직사각형 17"/>
          <p:cNvSpPr/>
          <p:nvPr/>
        </p:nvSpPr>
        <p:spPr>
          <a:xfrm>
            <a:off x="7468960" y="830184"/>
            <a:ext cx="152400" cy="666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0"/>
          </a:p>
        </p:txBody>
      </p:sp>
      <p:sp>
        <p:nvSpPr>
          <p:cNvPr id="19" name="직사각형 18"/>
          <p:cNvSpPr/>
          <p:nvPr/>
        </p:nvSpPr>
        <p:spPr>
          <a:xfrm>
            <a:off x="7468960" y="944484"/>
            <a:ext cx="152400" cy="666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0"/>
          </a:p>
        </p:txBody>
      </p:sp>
      <p:sp>
        <p:nvSpPr>
          <p:cNvPr id="20" name="TextBox 19"/>
          <p:cNvSpPr txBox="1"/>
          <p:nvPr/>
        </p:nvSpPr>
        <p:spPr>
          <a:xfrm>
            <a:off x="7573735" y="762244"/>
            <a:ext cx="1028700" cy="200055"/>
          </a:xfrm>
          <a:prstGeom prst="rect">
            <a:avLst/>
          </a:prstGeom>
          <a:noFill/>
        </p:spPr>
        <p:txBody>
          <a:bodyPr wrap="square" rtlCol="0">
            <a:spAutoFit/>
          </a:bodyPr>
          <a:lstStyle/>
          <a:p>
            <a:r>
              <a:rPr lang="en-US" altLang="ko-KR" sz="700" b="1" dirty="0"/>
              <a:t>non-NAC</a:t>
            </a:r>
            <a:endParaRPr lang="ko-KR" altLang="en-US" sz="700" b="1" dirty="0"/>
          </a:p>
        </p:txBody>
      </p:sp>
      <p:sp>
        <p:nvSpPr>
          <p:cNvPr id="21" name="TextBox 20"/>
          <p:cNvSpPr txBox="1"/>
          <p:nvPr/>
        </p:nvSpPr>
        <p:spPr>
          <a:xfrm>
            <a:off x="7573735" y="876544"/>
            <a:ext cx="1028700" cy="200055"/>
          </a:xfrm>
          <a:prstGeom prst="rect">
            <a:avLst/>
          </a:prstGeom>
          <a:noFill/>
        </p:spPr>
        <p:txBody>
          <a:bodyPr wrap="square" rtlCol="0">
            <a:spAutoFit/>
          </a:bodyPr>
          <a:lstStyle/>
          <a:p>
            <a:r>
              <a:rPr lang="en-US" altLang="ko-KR" sz="700" b="1" dirty="0"/>
              <a:t>NAC</a:t>
            </a:r>
            <a:endParaRPr lang="ko-KR" altLang="en-US" sz="700" b="1" dirty="0"/>
          </a:p>
        </p:txBody>
      </p:sp>
      <p:sp>
        <p:nvSpPr>
          <p:cNvPr id="22" name="직사각형 21"/>
          <p:cNvSpPr/>
          <p:nvPr/>
        </p:nvSpPr>
        <p:spPr>
          <a:xfrm>
            <a:off x="7516585" y="2506582"/>
            <a:ext cx="152400" cy="666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0"/>
          </a:p>
        </p:txBody>
      </p:sp>
      <p:sp>
        <p:nvSpPr>
          <p:cNvPr id="23" name="직사각형 22"/>
          <p:cNvSpPr/>
          <p:nvPr/>
        </p:nvSpPr>
        <p:spPr>
          <a:xfrm>
            <a:off x="7516585" y="2620882"/>
            <a:ext cx="152400" cy="666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0"/>
          </a:p>
        </p:txBody>
      </p:sp>
      <p:sp>
        <p:nvSpPr>
          <p:cNvPr id="24" name="TextBox 23"/>
          <p:cNvSpPr txBox="1"/>
          <p:nvPr/>
        </p:nvSpPr>
        <p:spPr>
          <a:xfrm>
            <a:off x="7621360" y="2438642"/>
            <a:ext cx="1028700" cy="200055"/>
          </a:xfrm>
          <a:prstGeom prst="rect">
            <a:avLst/>
          </a:prstGeom>
          <a:noFill/>
        </p:spPr>
        <p:txBody>
          <a:bodyPr wrap="square" rtlCol="0">
            <a:spAutoFit/>
          </a:bodyPr>
          <a:lstStyle/>
          <a:p>
            <a:r>
              <a:rPr lang="en-US" altLang="ko-KR" sz="700" b="1" dirty="0"/>
              <a:t>non-reactive</a:t>
            </a:r>
            <a:endParaRPr lang="ko-KR" altLang="en-US" sz="700" b="1" dirty="0"/>
          </a:p>
        </p:txBody>
      </p:sp>
      <p:sp>
        <p:nvSpPr>
          <p:cNvPr id="25" name="TextBox 24"/>
          <p:cNvSpPr txBox="1"/>
          <p:nvPr/>
        </p:nvSpPr>
        <p:spPr>
          <a:xfrm>
            <a:off x="7621360" y="2552942"/>
            <a:ext cx="1028700" cy="200055"/>
          </a:xfrm>
          <a:prstGeom prst="rect">
            <a:avLst/>
          </a:prstGeom>
          <a:noFill/>
        </p:spPr>
        <p:txBody>
          <a:bodyPr wrap="square" rtlCol="0">
            <a:spAutoFit/>
          </a:bodyPr>
          <a:lstStyle/>
          <a:p>
            <a:r>
              <a:rPr lang="en-US" altLang="ko-KR" sz="700" b="1" dirty="0"/>
              <a:t>reactive</a:t>
            </a:r>
            <a:endParaRPr lang="ko-KR" altLang="en-US" sz="700" b="1" dirty="0"/>
          </a:p>
        </p:txBody>
      </p:sp>
      <p:sp>
        <p:nvSpPr>
          <p:cNvPr id="26" name="TextBox 25"/>
          <p:cNvSpPr txBox="1"/>
          <p:nvPr/>
        </p:nvSpPr>
        <p:spPr>
          <a:xfrm>
            <a:off x="706777" y="617346"/>
            <a:ext cx="534987" cy="369332"/>
          </a:xfrm>
          <a:prstGeom prst="rect">
            <a:avLst/>
          </a:prstGeom>
          <a:noFill/>
        </p:spPr>
        <p:txBody>
          <a:bodyPr wrap="square" rtlCol="0">
            <a:spAutoFit/>
          </a:bodyPr>
          <a:lstStyle/>
          <a:p>
            <a:r>
              <a:rPr lang="en-US" altLang="ko-KR" b="1" dirty="0"/>
              <a:t>a</a:t>
            </a:r>
            <a:endParaRPr lang="ko-KR" altLang="en-US" b="1" dirty="0"/>
          </a:p>
        </p:txBody>
      </p:sp>
      <p:sp>
        <p:nvSpPr>
          <p:cNvPr id="27" name="TextBox 26"/>
          <p:cNvSpPr txBox="1"/>
          <p:nvPr/>
        </p:nvSpPr>
        <p:spPr>
          <a:xfrm>
            <a:off x="706779" y="2317903"/>
            <a:ext cx="534987" cy="369332"/>
          </a:xfrm>
          <a:prstGeom prst="rect">
            <a:avLst/>
          </a:prstGeom>
          <a:noFill/>
        </p:spPr>
        <p:txBody>
          <a:bodyPr wrap="square" rtlCol="0">
            <a:spAutoFit/>
          </a:bodyPr>
          <a:lstStyle/>
          <a:p>
            <a:r>
              <a:rPr lang="en-US" altLang="ko-KR" b="1" dirty="0"/>
              <a:t>b</a:t>
            </a:r>
            <a:endParaRPr lang="ko-KR" altLang="en-US" b="1" dirty="0"/>
          </a:p>
        </p:txBody>
      </p:sp>
      <p:sp>
        <p:nvSpPr>
          <p:cNvPr id="28" name="TextBox 27"/>
          <p:cNvSpPr txBox="1"/>
          <p:nvPr/>
        </p:nvSpPr>
        <p:spPr>
          <a:xfrm>
            <a:off x="4661013" y="617346"/>
            <a:ext cx="534987" cy="369332"/>
          </a:xfrm>
          <a:prstGeom prst="rect">
            <a:avLst/>
          </a:prstGeom>
          <a:noFill/>
        </p:spPr>
        <p:txBody>
          <a:bodyPr wrap="square" rtlCol="0">
            <a:spAutoFit/>
          </a:bodyPr>
          <a:lstStyle/>
          <a:p>
            <a:r>
              <a:rPr lang="en-US" altLang="ko-KR" b="1" dirty="0"/>
              <a:t>c</a:t>
            </a:r>
            <a:endParaRPr lang="ko-KR" altLang="en-US" b="1" dirty="0"/>
          </a:p>
        </p:txBody>
      </p:sp>
      <p:sp>
        <p:nvSpPr>
          <p:cNvPr id="29" name="TextBox 28"/>
          <p:cNvSpPr txBox="1"/>
          <p:nvPr/>
        </p:nvSpPr>
        <p:spPr>
          <a:xfrm>
            <a:off x="4661012" y="2240882"/>
            <a:ext cx="534987" cy="369332"/>
          </a:xfrm>
          <a:prstGeom prst="rect">
            <a:avLst/>
          </a:prstGeom>
          <a:noFill/>
        </p:spPr>
        <p:txBody>
          <a:bodyPr wrap="square" rtlCol="0">
            <a:spAutoFit/>
          </a:bodyPr>
          <a:lstStyle/>
          <a:p>
            <a:r>
              <a:rPr lang="en-US" altLang="ko-KR" b="1" dirty="0"/>
              <a:t>d</a:t>
            </a:r>
            <a:endParaRPr lang="ko-KR" altLang="en-US" b="1" dirty="0"/>
          </a:p>
        </p:txBody>
      </p:sp>
      <p:graphicFrame>
        <p:nvGraphicFramePr>
          <p:cNvPr id="2" name="개체 1"/>
          <p:cNvGraphicFramePr>
            <a:graphicFrameLocks noChangeAspect="1"/>
          </p:cNvGraphicFramePr>
          <p:nvPr>
            <p:extLst>
              <p:ext uri="{D42A27DB-BD31-4B8C-83A1-F6EECF244321}">
                <p14:modId xmlns:p14="http://schemas.microsoft.com/office/powerpoint/2010/main" val="2993532196"/>
              </p:ext>
            </p:extLst>
          </p:nvPr>
        </p:nvGraphicFramePr>
        <p:xfrm>
          <a:off x="800950" y="2290725"/>
          <a:ext cx="1608818" cy="1800000"/>
        </p:xfrm>
        <a:graphic>
          <a:graphicData uri="http://schemas.openxmlformats.org/presentationml/2006/ole">
            <mc:AlternateContent xmlns:mc="http://schemas.openxmlformats.org/markup-compatibility/2006">
              <mc:Choice xmlns:v="urn:schemas-microsoft-com:vml" Requires="v">
                <p:oleObj spid="_x0000_s4106" name="Prism Project" r:id="rId5" imgW="2124000" imgH="2376000" progId="Prism5.Document">
                  <p:embed/>
                </p:oleObj>
              </mc:Choice>
              <mc:Fallback>
                <p:oleObj name="Prism Project" r:id="rId5" imgW="2124000" imgH="2376000" progId="Prism5.Document">
                  <p:embed/>
                  <p:pic>
                    <p:nvPicPr>
                      <p:cNvPr id="2" name="개체 1"/>
                      <p:cNvPicPr/>
                      <p:nvPr/>
                    </p:nvPicPr>
                    <p:blipFill>
                      <a:blip r:embed="rId6"/>
                      <a:stretch>
                        <a:fillRect/>
                      </a:stretch>
                    </p:blipFill>
                    <p:spPr>
                      <a:xfrm>
                        <a:off x="800950" y="2290725"/>
                        <a:ext cx="1608818" cy="1800000"/>
                      </a:xfrm>
                      <a:prstGeom prst="rect">
                        <a:avLst/>
                      </a:prstGeom>
                    </p:spPr>
                  </p:pic>
                </p:oleObj>
              </mc:Fallback>
            </mc:AlternateContent>
          </a:graphicData>
        </a:graphic>
      </p:graphicFrame>
      <p:graphicFrame>
        <p:nvGraphicFramePr>
          <p:cNvPr id="32" name="개체 31"/>
          <p:cNvGraphicFramePr>
            <a:graphicFrameLocks noChangeAspect="1"/>
          </p:cNvGraphicFramePr>
          <p:nvPr>
            <p:extLst>
              <p:ext uri="{D42A27DB-BD31-4B8C-83A1-F6EECF244321}">
                <p14:modId xmlns:p14="http://schemas.microsoft.com/office/powerpoint/2010/main" val="2664960143"/>
              </p:ext>
            </p:extLst>
          </p:nvPr>
        </p:nvGraphicFramePr>
        <p:xfrm>
          <a:off x="2118292" y="2289008"/>
          <a:ext cx="1608818" cy="1800000"/>
        </p:xfrm>
        <a:graphic>
          <a:graphicData uri="http://schemas.openxmlformats.org/presentationml/2006/ole">
            <mc:AlternateContent xmlns:mc="http://schemas.openxmlformats.org/markup-compatibility/2006">
              <mc:Choice xmlns:v="urn:schemas-microsoft-com:vml" Requires="v">
                <p:oleObj spid="_x0000_s4107" name="Prism Project" r:id="rId7" imgW="2124000" imgH="2376000" progId="Prism5.Document">
                  <p:embed/>
                </p:oleObj>
              </mc:Choice>
              <mc:Fallback>
                <p:oleObj name="Prism Project" r:id="rId7" imgW="2124000" imgH="2376000" progId="Prism5.Document">
                  <p:embed/>
                  <p:pic>
                    <p:nvPicPr>
                      <p:cNvPr id="32" name="개체 31"/>
                      <p:cNvPicPr/>
                      <p:nvPr/>
                    </p:nvPicPr>
                    <p:blipFill>
                      <a:blip r:embed="rId8"/>
                      <a:stretch>
                        <a:fillRect/>
                      </a:stretch>
                    </p:blipFill>
                    <p:spPr>
                      <a:xfrm>
                        <a:off x="2118292" y="2289008"/>
                        <a:ext cx="1608818" cy="1800000"/>
                      </a:xfrm>
                      <a:prstGeom prst="rect">
                        <a:avLst/>
                      </a:prstGeom>
                    </p:spPr>
                  </p:pic>
                </p:oleObj>
              </mc:Fallback>
            </mc:AlternateContent>
          </a:graphicData>
        </a:graphic>
      </p:graphicFrame>
      <p:graphicFrame>
        <p:nvGraphicFramePr>
          <p:cNvPr id="33" name="개체 32"/>
          <p:cNvGraphicFramePr>
            <a:graphicFrameLocks noChangeAspect="1"/>
          </p:cNvGraphicFramePr>
          <p:nvPr>
            <p:extLst>
              <p:ext uri="{D42A27DB-BD31-4B8C-83A1-F6EECF244321}">
                <p14:modId xmlns:p14="http://schemas.microsoft.com/office/powerpoint/2010/main" val="4275130346"/>
              </p:ext>
            </p:extLst>
          </p:nvPr>
        </p:nvGraphicFramePr>
        <p:xfrm>
          <a:off x="4745207" y="2288089"/>
          <a:ext cx="1608818" cy="1800000"/>
        </p:xfrm>
        <a:graphic>
          <a:graphicData uri="http://schemas.openxmlformats.org/presentationml/2006/ole">
            <mc:AlternateContent xmlns:mc="http://schemas.openxmlformats.org/markup-compatibility/2006">
              <mc:Choice xmlns:v="urn:schemas-microsoft-com:vml" Requires="v">
                <p:oleObj spid="_x0000_s4108" name="Prism Project" r:id="rId9" imgW="2124000" imgH="2376000" progId="Prism5.Document">
                  <p:embed/>
                </p:oleObj>
              </mc:Choice>
              <mc:Fallback>
                <p:oleObj name="Prism Project" r:id="rId9" imgW="2124000" imgH="2376000" progId="Prism5.Document">
                  <p:embed/>
                  <p:pic>
                    <p:nvPicPr>
                      <p:cNvPr id="33" name="개체 32"/>
                      <p:cNvPicPr/>
                      <p:nvPr/>
                    </p:nvPicPr>
                    <p:blipFill>
                      <a:blip r:embed="rId10"/>
                      <a:stretch>
                        <a:fillRect/>
                      </a:stretch>
                    </p:blipFill>
                    <p:spPr>
                      <a:xfrm>
                        <a:off x="4745207" y="2288089"/>
                        <a:ext cx="1608818" cy="1800000"/>
                      </a:xfrm>
                      <a:prstGeom prst="rect">
                        <a:avLst/>
                      </a:prstGeom>
                    </p:spPr>
                  </p:pic>
                </p:oleObj>
              </mc:Fallback>
            </mc:AlternateContent>
          </a:graphicData>
        </a:graphic>
      </p:graphicFrame>
      <p:graphicFrame>
        <p:nvGraphicFramePr>
          <p:cNvPr id="34" name="개체 33"/>
          <p:cNvGraphicFramePr>
            <a:graphicFrameLocks noChangeAspect="1"/>
          </p:cNvGraphicFramePr>
          <p:nvPr>
            <p:extLst>
              <p:ext uri="{D42A27DB-BD31-4B8C-83A1-F6EECF244321}">
                <p14:modId xmlns:p14="http://schemas.microsoft.com/office/powerpoint/2010/main" val="3738947127"/>
              </p:ext>
            </p:extLst>
          </p:nvPr>
        </p:nvGraphicFramePr>
        <p:xfrm>
          <a:off x="6020438" y="2288089"/>
          <a:ext cx="1608818" cy="1800000"/>
        </p:xfrm>
        <a:graphic>
          <a:graphicData uri="http://schemas.openxmlformats.org/presentationml/2006/ole">
            <mc:AlternateContent xmlns:mc="http://schemas.openxmlformats.org/markup-compatibility/2006">
              <mc:Choice xmlns:v="urn:schemas-microsoft-com:vml" Requires="v">
                <p:oleObj spid="_x0000_s4109" name="Prism Project" r:id="rId11" imgW="2124000" imgH="2376000" progId="Prism5.Document">
                  <p:embed/>
                </p:oleObj>
              </mc:Choice>
              <mc:Fallback>
                <p:oleObj name="Prism Project" r:id="rId11" imgW="2124000" imgH="2376000" progId="Prism5.Document">
                  <p:embed/>
                  <p:pic>
                    <p:nvPicPr>
                      <p:cNvPr id="34" name="개체 33"/>
                      <p:cNvPicPr/>
                      <p:nvPr/>
                    </p:nvPicPr>
                    <p:blipFill>
                      <a:blip r:embed="rId12"/>
                      <a:stretch>
                        <a:fillRect/>
                      </a:stretch>
                    </p:blipFill>
                    <p:spPr>
                      <a:xfrm>
                        <a:off x="6020438" y="2288089"/>
                        <a:ext cx="1608818" cy="1800000"/>
                      </a:xfrm>
                      <a:prstGeom prst="rect">
                        <a:avLst/>
                      </a:prstGeom>
                    </p:spPr>
                  </p:pic>
                </p:oleObj>
              </mc:Fallback>
            </mc:AlternateContent>
          </a:graphicData>
        </a:graphic>
      </p:graphicFrame>
      <p:graphicFrame>
        <p:nvGraphicFramePr>
          <p:cNvPr id="35" name="개체 34"/>
          <p:cNvGraphicFramePr>
            <a:graphicFrameLocks noChangeAspect="1"/>
          </p:cNvGraphicFramePr>
          <p:nvPr>
            <p:extLst>
              <p:ext uri="{D42A27DB-BD31-4B8C-83A1-F6EECF244321}">
                <p14:modId xmlns:p14="http://schemas.microsoft.com/office/powerpoint/2010/main" val="2394143169"/>
              </p:ext>
            </p:extLst>
          </p:nvPr>
        </p:nvGraphicFramePr>
        <p:xfrm>
          <a:off x="4745207" y="619717"/>
          <a:ext cx="1608818" cy="1800000"/>
        </p:xfrm>
        <a:graphic>
          <a:graphicData uri="http://schemas.openxmlformats.org/presentationml/2006/ole">
            <mc:AlternateContent xmlns:mc="http://schemas.openxmlformats.org/markup-compatibility/2006">
              <mc:Choice xmlns:v="urn:schemas-microsoft-com:vml" Requires="v">
                <p:oleObj spid="_x0000_s4110" name="Prism Project" r:id="rId13" imgW="2124000" imgH="2376000" progId="Prism5.Document">
                  <p:embed/>
                </p:oleObj>
              </mc:Choice>
              <mc:Fallback>
                <p:oleObj name="Prism Project" r:id="rId13" imgW="2124000" imgH="2376000" progId="Prism5.Document">
                  <p:embed/>
                  <p:pic>
                    <p:nvPicPr>
                      <p:cNvPr id="35" name="개체 34"/>
                      <p:cNvPicPr/>
                      <p:nvPr/>
                    </p:nvPicPr>
                    <p:blipFill>
                      <a:blip r:embed="rId14"/>
                      <a:stretch>
                        <a:fillRect/>
                      </a:stretch>
                    </p:blipFill>
                    <p:spPr>
                      <a:xfrm>
                        <a:off x="4745207" y="619717"/>
                        <a:ext cx="1608818" cy="1800000"/>
                      </a:xfrm>
                      <a:prstGeom prst="rect">
                        <a:avLst/>
                      </a:prstGeom>
                    </p:spPr>
                  </p:pic>
                </p:oleObj>
              </mc:Fallback>
            </mc:AlternateContent>
          </a:graphicData>
        </a:graphic>
      </p:graphicFrame>
      <p:graphicFrame>
        <p:nvGraphicFramePr>
          <p:cNvPr id="36" name="개체 35"/>
          <p:cNvGraphicFramePr>
            <a:graphicFrameLocks noChangeAspect="1"/>
          </p:cNvGraphicFramePr>
          <p:nvPr>
            <p:extLst>
              <p:ext uri="{D42A27DB-BD31-4B8C-83A1-F6EECF244321}">
                <p14:modId xmlns:p14="http://schemas.microsoft.com/office/powerpoint/2010/main" val="4138576155"/>
              </p:ext>
            </p:extLst>
          </p:nvPr>
        </p:nvGraphicFramePr>
        <p:xfrm>
          <a:off x="6012528" y="619715"/>
          <a:ext cx="1608818" cy="1800000"/>
        </p:xfrm>
        <a:graphic>
          <a:graphicData uri="http://schemas.openxmlformats.org/presentationml/2006/ole">
            <mc:AlternateContent xmlns:mc="http://schemas.openxmlformats.org/markup-compatibility/2006">
              <mc:Choice xmlns:v="urn:schemas-microsoft-com:vml" Requires="v">
                <p:oleObj spid="_x0000_s4111" name="Prism Project" r:id="rId15" imgW="2124000" imgH="2376000" progId="Prism5.Document">
                  <p:embed/>
                </p:oleObj>
              </mc:Choice>
              <mc:Fallback>
                <p:oleObj name="Prism Project" r:id="rId15" imgW="2124000" imgH="2376000" progId="Prism5.Document">
                  <p:embed/>
                  <p:pic>
                    <p:nvPicPr>
                      <p:cNvPr id="36" name="개체 35"/>
                      <p:cNvPicPr/>
                      <p:nvPr/>
                    </p:nvPicPr>
                    <p:blipFill>
                      <a:blip r:embed="rId16"/>
                      <a:stretch>
                        <a:fillRect/>
                      </a:stretch>
                    </p:blipFill>
                    <p:spPr>
                      <a:xfrm>
                        <a:off x="6012528" y="619715"/>
                        <a:ext cx="1608818" cy="1800000"/>
                      </a:xfrm>
                      <a:prstGeom prst="rect">
                        <a:avLst/>
                      </a:prstGeom>
                    </p:spPr>
                  </p:pic>
                </p:oleObj>
              </mc:Fallback>
            </mc:AlternateContent>
          </a:graphicData>
        </a:graphic>
      </p:graphicFrame>
      <p:sp>
        <p:nvSpPr>
          <p:cNvPr id="31" name="TextBox 30">
            <a:extLst>
              <a:ext uri="{FF2B5EF4-FFF2-40B4-BE49-F238E27FC236}">
                <a16:creationId xmlns:a16="http://schemas.microsoft.com/office/drawing/2014/main" id="{BF9A10E5-7F08-4F21-8FC2-A39B213AD732}"/>
              </a:ext>
            </a:extLst>
          </p:cNvPr>
          <p:cNvSpPr txBox="1"/>
          <p:nvPr/>
        </p:nvSpPr>
        <p:spPr>
          <a:xfrm>
            <a:off x="706777" y="4386303"/>
            <a:ext cx="10542454" cy="954107"/>
          </a:xfrm>
          <a:prstGeom prst="rect">
            <a:avLst/>
          </a:prstGeom>
          <a:noFill/>
        </p:spPr>
        <p:txBody>
          <a:bodyPr wrap="square" rtlCol="0">
            <a:spAutoFit/>
          </a:bodyPr>
          <a:lstStyle/>
          <a:p>
            <a:r>
              <a:rPr lang="en-US" altLang="ko-KR" sz="1400" b="1" dirty="0"/>
              <a:t>Supplementary Figure S4. Regulatory T cells within REP TILs. </a:t>
            </a:r>
          </a:p>
          <a:p>
            <a:r>
              <a:rPr lang="en-US" altLang="ko-KR" sz="1400" dirty="0"/>
              <a:t>Comparison of the proportion of Foxp3</a:t>
            </a:r>
            <a:r>
              <a:rPr lang="en-US" altLang="ko-KR" sz="1400" baseline="30000" dirty="0"/>
              <a:t>+ </a:t>
            </a:r>
            <a:r>
              <a:rPr lang="en-US" altLang="ko-KR" sz="1400" dirty="0"/>
              <a:t>and CD25</a:t>
            </a:r>
            <a:r>
              <a:rPr lang="en-US" altLang="ko-KR" sz="1400" baseline="30000" dirty="0"/>
              <a:t>+</a:t>
            </a:r>
            <a:r>
              <a:rPr lang="en-US" altLang="ko-KR" sz="1400" dirty="0"/>
              <a:t>Foxp3</a:t>
            </a:r>
            <a:r>
              <a:rPr lang="en-US" altLang="ko-KR" sz="1400" baseline="30000" dirty="0"/>
              <a:t>+</a:t>
            </a:r>
            <a:r>
              <a:rPr lang="en-US" altLang="ko-KR" sz="1400" dirty="0"/>
              <a:t> T cells within REP TILs between CD4</a:t>
            </a:r>
            <a:r>
              <a:rPr lang="en-US" altLang="ko-KR" sz="1400" baseline="30000" dirty="0"/>
              <a:t>+</a:t>
            </a:r>
            <a:r>
              <a:rPr lang="en-US" altLang="ko-KR" sz="1400" dirty="0"/>
              <a:t> and CD8</a:t>
            </a:r>
            <a:r>
              <a:rPr lang="en-US" altLang="ko-KR" sz="1400" baseline="30000" dirty="0"/>
              <a:t>+</a:t>
            </a:r>
            <a:r>
              <a:rPr lang="en-US" altLang="ko-KR" sz="1400" dirty="0"/>
              <a:t> T cells (a), non-TNBC and TNBC samples (b), non-NAC and NAC samples (c), and non-reactive and reactive groups (d). *P &lt; 0.05, **P &lt; 0.001.</a:t>
            </a:r>
            <a:endParaRPr lang="ko-KR" altLang="ko-KR" sz="1400" dirty="0"/>
          </a:p>
          <a:p>
            <a:endParaRPr lang="ko-KR" altLang="en-US" sz="1400" dirty="0"/>
          </a:p>
        </p:txBody>
      </p:sp>
      <p:cxnSp>
        <p:nvCxnSpPr>
          <p:cNvPr id="5" name="직선 연결선 4">
            <a:extLst>
              <a:ext uri="{FF2B5EF4-FFF2-40B4-BE49-F238E27FC236}">
                <a16:creationId xmlns:a16="http://schemas.microsoft.com/office/drawing/2014/main" id="{E48CF5BA-D3D2-4E37-A2E3-88D9579F55DE}"/>
              </a:ext>
            </a:extLst>
          </p:cNvPr>
          <p:cNvCxnSpPr/>
          <p:nvPr/>
        </p:nvCxnSpPr>
        <p:spPr>
          <a:xfrm>
            <a:off x="1845578" y="3587691"/>
            <a:ext cx="16778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직선 연결선 36">
            <a:extLst>
              <a:ext uri="{FF2B5EF4-FFF2-40B4-BE49-F238E27FC236}">
                <a16:creationId xmlns:a16="http://schemas.microsoft.com/office/drawing/2014/main" id="{56D17033-EA3E-4A78-BFA2-D5A4B5912728}"/>
              </a:ext>
            </a:extLst>
          </p:cNvPr>
          <p:cNvCxnSpPr/>
          <p:nvPr/>
        </p:nvCxnSpPr>
        <p:spPr>
          <a:xfrm>
            <a:off x="3172436" y="3689757"/>
            <a:ext cx="16778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626C48C3-9983-4C6E-B8EC-26139F3E7E68}"/>
              </a:ext>
            </a:extLst>
          </p:cNvPr>
          <p:cNvSpPr txBox="1"/>
          <p:nvPr/>
        </p:nvSpPr>
        <p:spPr>
          <a:xfrm>
            <a:off x="1786855" y="3422708"/>
            <a:ext cx="392956" cy="246221"/>
          </a:xfrm>
          <a:prstGeom prst="rect">
            <a:avLst/>
          </a:prstGeom>
          <a:noFill/>
        </p:spPr>
        <p:txBody>
          <a:bodyPr wrap="square" rtlCol="0">
            <a:spAutoFit/>
          </a:bodyPr>
          <a:lstStyle/>
          <a:p>
            <a:r>
              <a:rPr lang="en-US" altLang="ko-KR" sz="1000" dirty="0"/>
              <a:t>**</a:t>
            </a:r>
            <a:endParaRPr lang="ko-KR" altLang="en-US" sz="1000" dirty="0"/>
          </a:p>
        </p:txBody>
      </p:sp>
      <p:sp>
        <p:nvSpPr>
          <p:cNvPr id="38" name="TextBox 37">
            <a:extLst>
              <a:ext uri="{FF2B5EF4-FFF2-40B4-BE49-F238E27FC236}">
                <a16:creationId xmlns:a16="http://schemas.microsoft.com/office/drawing/2014/main" id="{CF5E2A9D-957A-4E7A-8B00-ABC0175322C5}"/>
              </a:ext>
            </a:extLst>
          </p:cNvPr>
          <p:cNvSpPr txBox="1"/>
          <p:nvPr/>
        </p:nvSpPr>
        <p:spPr>
          <a:xfrm>
            <a:off x="3143738" y="3493422"/>
            <a:ext cx="392956" cy="246221"/>
          </a:xfrm>
          <a:prstGeom prst="rect">
            <a:avLst/>
          </a:prstGeom>
          <a:noFill/>
        </p:spPr>
        <p:txBody>
          <a:bodyPr wrap="square" rtlCol="0">
            <a:spAutoFit/>
          </a:bodyPr>
          <a:lstStyle/>
          <a:p>
            <a:r>
              <a:rPr lang="en-US" altLang="ko-KR" sz="1000" dirty="0"/>
              <a:t>*</a:t>
            </a:r>
            <a:endParaRPr lang="ko-KR" altLang="en-US" sz="1000" dirty="0"/>
          </a:p>
        </p:txBody>
      </p:sp>
    </p:spTree>
    <p:extLst>
      <p:ext uri="{BB962C8B-B14F-4D97-AF65-F5344CB8AC3E}">
        <p14:creationId xmlns:p14="http://schemas.microsoft.com/office/powerpoint/2010/main" val="3174308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개체 1"/>
          <p:cNvGraphicFramePr>
            <a:graphicFrameLocks noChangeAspect="1"/>
          </p:cNvGraphicFramePr>
          <p:nvPr/>
        </p:nvGraphicFramePr>
        <p:xfrm>
          <a:off x="628967" y="620866"/>
          <a:ext cx="1155254" cy="1800000"/>
        </p:xfrm>
        <a:graphic>
          <a:graphicData uri="http://schemas.openxmlformats.org/presentationml/2006/ole">
            <mc:AlternateContent xmlns:mc="http://schemas.openxmlformats.org/markup-compatibility/2006">
              <mc:Choice xmlns:v="urn:schemas-microsoft-com:vml" Requires="v">
                <p:oleObj spid="_x0000_s5125" name="Prism Project" r:id="rId3" imgW="1872000" imgH="2916000" progId="Prism5.Document">
                  <p:embed/>
                </p:oleObj>
              </mc:Choice>
              <mc:Fallback>
                <p:oleObj name="Prism Project" r:id="rId3" imgW="1872000" imgH="2916000" progId="Prism5.Document">
                  <p:embed/>
                  <p:pic>
                    <p:nvPicPr>
                      <p:cNvPr id="2" name="개체 1"/>
                      <p:cNvPicPr/>
                      <p:nvPr/>
                    </p:nvPicPr>
                    <p:blipFill>
                      <a:blip r:embed="rId4"/>
                      <a:stretch>
                        <a:fillRect/>
                      </a:stretch>
                    </p:blipFill>
                    <p:spPr>
                      <a:xfrm>
                        <a:off x="628967" y="620866"/>
                        <a:ext cx="1155254" cy="1800000"/>
                      </a:xfrm>
                      <a:prstGeom prst="rect">
                        <a:avLst/>
                      </a:prstGeom>
                    </p:spPr>
                  </p:pic>
                </p:oleObj>
              </mc:Fallback>
            </mc:AlternateContent>
          </a:graphicData>
        </a:graphic>
      </p:graphicFrame>
      <p:sp>
        <p:nvSpPr>
          <p:cNvPr id="9" name="TextBox 8"/>
          <p:cNvSpPr txBox="1"/>
          <p:nvPr/>
        </p:nvSpPr>
        <p:spPr>
          <a:xfrm>
            <a:off x="1030076" y="436200"/>
            <a:ext cx="1508289" cy="261610"/>
          </a:xfrm>
          <a:prstGeom prst="rect">
            <a:avLst/>
          </a:prstGeom>
          <a:noFill/>
        </p:spPr>
        <p:txBody>
          <a:bodyPr wrap="square" rtlCol="0">
            <a:spAutoFit/>
          </a:bodyPr>
          <a:lstStyle/>
          <a:p>
            <a:r>
              <a:rPr lang="en-US" altLang="ko-KR" sz="1100" dirty="0"/>
              <a:t>BC16154</a:t>
            </a:r>
            <a:endParaRPr lang="ko-KR" altLang="en-US" sz="1100" dirty="0"/>
          </a:p>
        </p:txBody>
      </p:sp>
      <p:graphicFrame>
        <p:nvGraphicFramePr>
          <p:cNvPr id="10" name="개체 9"/>
          <p:cNvGraphicFramePr>
            <a:graphicFrameLocks noChangeAspect="1"/>
          </p:cNvGraphicFramePr>
          <p:nvPr/>
        </p:nvGraphicFramePr>
        <p:xfrm>
          <a:off x="1967881" y="619807"/>
          <a:ext cx="1140968" cy="1800000"/>
        </p:xfrm>
        <a:graphic>
          <a:graphicData uri="http://schemas.openxmlformats.org/presentationml/2006/ole">
            <mc:AlternateContent xmlns:mc="http://schemas.openxmlformats.org/markup-compatibility/2006">
              <mc:Choice xmlns:v="urn:schemas-microsoft-com:vml" Requires="v">
                <p:oleObj spid="_x0000_s5126" name="Prism Project" r:id="rId5" imgW="1872000" imgH="2952000" progId="Prism5.Document">
                  <p:embed/>
                </p:oleObj>
              </mc:Choice>
              <mc:Fallback>
                <p:oleObj name="Prism Project" r:id="rId5" imgW="1872000" imgH="2952000" progId="Prism5.Document">
                  <p:embed/>
                  <p:pic>
                    <p:nvPicPr>
                      <p:cNvPr id="10" name="개체 9"/>
                      <p:cNvPicPr/>
                      <p:nvPr/>
                    </p:nvPicPr>
                    <p:blipFill>
                      <a:blip r:embed="rId6"/>
                      <a:stretch>
                        <a:fillRect/>
                      </a:stretch>
                    </p:blipFill>
                    <p:spPr>
                      <a:xfrm>
                        <a:off x="1967881" y="619807"/>
                        <a:ext cx="1140968" cy="1800000"/>
                      </a:xfrm>
                      <a:prstGeom prst="rect">
                        <a:avLst/>
                      </a:prstGeom>
                    </p:spPr>
                  </p:pic>
                </p:oleObj>
              </mc:Fallback>
            </mc:AlternateContent>
          </a:graphicData>
        </a:graphic>
      </p:graphicFrame>
      <p:sp>
        <p:nvSpPr>
          <p:cNvPr id="11" name="TextBox 10"/>
          <p:cNvSpPr txBox="1"/>
          <p:nvPr/>
        </p:nvSpPr>
        <p:spPr>
          <a:xfrm>
            <a:off x="2354704" y="436200"/>
            <a:ext cx="1508289" cy="261610"/>
          </a:xfrm>
          <a:prstGeom prst="rect">
            <a:avLst/>
          </a:prstGeom>
          <a:noFill/>
        </p:spPr>
        <p:txBody>
          <a:bodyPr wrap="square" rtlCol="0">
            <a:spAutoFit/>
          </a:bodyPr>
          <a:lstStyle/>
          <a:p>
            <a:r>
              <a:rPr lang="en-US" altLang="ko-KR" sz="1100" dirty="0"/>
              <a:t>BC16158</a:t>
            </a:r>
            <a:endParaRPr lang="ko-KR" altLang="en-US" sz="1100" dirty="0"/>
          </a:p>
        </p:txBody>
      </p:sp>
      <p:sp>
        <p:nvSpPr>
          <p:cNvPr id="12" name="TextBox 11"/>
          <p:cNvSpPr txBox="1"/>
          <p:nvPr/>
        </p:nvSpPr>
        <p:spPr>
          <a:xfrm>
            <a:off x="562028" y="391932"/>
            <a:ext cx="534987" cy="369332"/>
          </a:xfrm>
          <a:prstGeom prst="rect">
            <a:avLst/>
          </a:prstGeom>
          <a:noFill/>
        </p:spPr>
        <p:txBody>
          <a:bodyPr wrap="square" rtlCol="0">
            <a:spAutoFit/>
          </a:bodyPr>
          <a:lstStyle/>
          <a:p>
            <a:r>
              <a:rPr lang="en-US" altLang="ko-KR" b="1" dirty="0"/>
              <a:t>a</a:t>
            </a:r>
            <a:endParaRPr lang="ko-KR" altLang="en-US" b="1" dirty="0"/>
          </a:p>
        </p:txBody>
      </p:sp>
      <p:sp>
        <p:nvSpPr>
          <p:cNvPr id="13" name="TextBox 12"/>
          <p:cNvSpPr txBox="1"/>
          <p:nvPr/>
        </p:nvSpPr>
        <p:spPr>
          <a:xfrm>
            <a:off x="3556068" y="373763"/>
            <a:ext cx="534987" cy="369332"/>
          </a:xfrm>
          <a:prstGeom prst="rect">
            <a:avLst/>
          </a:prstGeom>
          <a:noFill/>
        </p:spPr>
        <p:txBody>
          <a:bodyPr wrap="square" rtlCol="0">
            <a:spAutoFit/>
          </a:bodyPr>
          <a:lstStyle/>
          <a:p>
            <a:r>
              <a:rPr lang="en-US" altLang="ko-KR" b="1" dirty="0"/>
              <a:t>b</a:t>
            </a:r>
            <a:endParaRPr lang="ko-KR" altLang="en-US" b="1" dirty="0"/>
          </a:p>
        </p:txBody>
      </p:sp>
      <p:sp>
        <p:nvSpPr>
          <p:cNvPr id="14" name="TextBox 13"/>
          <p:cNvSpPr txBox="1"/>
          <p:nvPr/>
        </p:nvSpPr>
        <p:spPr>
          <a:xfrm>
            <a:off x="562028" y="2603414"/>
            <a:ext cx="9353759" cy="1384995"/>
          </a:xfrm>
          <a:prstGeom prst="rect">
            <a:avLst/>
          </a:prstGeom>
          <a:noFill/>
        </p:spPr>
        <p:txBody>
          <a:bodyPr wrap="square" rtlCol="0">
            <a:spAutoFit/>
          </a:bodyPr>
          <a:lstStyle/>
          <a:p>
            <a:r>
              <a:rPr lang="en-US" altLang="ko-KR" sz="1400" b="1" dirty="0"/>
              <a:t>Supplementary Figure S5. </a:t>
            </a:r>
            <a:r>
              <a:rPr lang="en-US" altLang="ko-KR" sz="1400" b="1" i="1" dirty="0"/>
              <a:t>In vitro </a:t>
            </a:r>
            <a:r>
              <a:rPr lang="en-US" altLang="ko-KR" sz="1400" b="1" dirty="0"/>
              <a:t>and </a:t>
            </a:r>
            <a:r>
              <a:rPr lang="en-US" altLang="ko-KR" sz="1400" b="1" i="1" dirty="0"/>
              <a:t>In vivo </a:t>
            </a:r>
            <a:r>
              <a:rPr lang="en-US" altLang="ko-KR" sz="1400" b="1" dirty="0"/>
              <a:t>cytotoxic effects of REP TILs. </a:t>
            </a:r>
          </a:p>
          <a:p>
            <a:r>
              <a:rPr lang="en-US" altLang="ko-KR" sz="1400" dirty="0"/>
              <a:t>To analyze the cytotoxic effects </a:t>
            </a:r>
            <a:r>
              <a:rPr lang="en-US" altLang="ko-KR" sz="1400" i="1" dirty="0"/>
              <a:t>in vitro</a:t>
            </a:r>
            <a:r>
              <a:rPr lang="en-US" altLang="ko-KR" sz="1400" dirty="0"/>
              <a:t>, two samples of REP TILs were co-cultured with CFSE-labeled autologous cancer cells and the proportion of CFSE+7AAD+ cells were analyzed (a). For </a:t>
            </a:r>
            <a:r>
              <a:rPr lang="en-US" altLang="ko-KR" sz="1400" i="1" dirty="0"/>
              <a:t>in vivo </a:t>
            </a:r>
            <a:r>
              <a:rPr lang="en-US" altLang="ko-KR" sz="1400" dirty="0"/>
              <a:t>analysis of the cytotoxic effects, REP TILs were injected into mice bearing autologous tumors, and tumor growth was compared with that of control mice that did not receive TIL injection (b). </a:t>
            </a:r>
          </a:p>
          <a:p>
            <a:endParaRPr lang="ko-KR" altLang="en-US" sz="1400" dirty="0"/>
          </a:p>
        </p:txBody>
      </p:sp>
      <p:graphicFrame>
        <p:nvGraphicFramePr>
          <p:cNvPr id="3" name="개체 2"/>
          <p:cNvGraphicFramePr>
            <a:graphicFrameLocks noChangeAspect="1"/>
          </p:cNvGraphicFramePr>
          <p:nvPr/>
        </p:nvGraphicFramePr>
        <p:xfrm>
          <a:off x="3679332" y="436200"/>
          <a:ext cx="3083383" cy="1800000"/>
        </p:xfrm>
        <a:graphic>
          <a:graphicData uri="http://schemas.openxmlformats.org/presentationml/2006/ole">
            <mc:AlternateContent xmlns:mc="http://schemas.openxmlformats.org/markup-compatibility/2006">
              <mc:Choice xmlns:v="urn:schemas-microsoft-com:vml" Requires="v">
                <p:oleObj spid="_x0000_s5127" name="Prism Project" r:id="rId7" imgW="4500000" imgH="2628000" progId="Prism5.Document">
                  <p:embed/>
                </p:oleObj>
              </mc:Choice>
              <mc:Fallback>
                <p:oleObj name="Prism Project" r:id="rId7" imgW="4500000" imgH="2628000" progId="Prism5.Document">
                  <p:embed/>
                  <p:pic>
                    <p:nvPicPr>
                      <p:cNvPr id="3" name="개체 2"/>
                      <p:cNvPicPr/>
                      <p:nvPr/>
                    </p:nvPicPr>
                    <p:blipFill>
                      <a:blip r:embed="rId8"/>
                      <a:stretch>
                        <a:fillRect/>
                      </a:stretch>
                    </p:blipFill>
                    <p:spPr>
                      <a:xfrm>
                        <a:off x="3679332" y="436200"/>
                        <a:ext cx="3083383" cy="1800000"/>
                      </a:xfrm>
                      <a:prstGeom prst="rect">
                        <a:avLst/>
                      </a:prstGeom>
                    </p:spPr>
                  </p:pic>
                </p:oleObj>
              </mc:Fallback>
            </mc:AlternateContent>
          </a:graphicData>
        </a:graphic>
      </p:graphicFrame>
      <p:sp>
        <p:nvSpPr>
          <p:cNvPr id="15" name="TextBox 14"/>
          <p:cNvSpPr txBox="1"/>
          <p:nvPr/>
        </p:nvSpPr>
        <p:spPr>
          <a:xfrm>
            <a:off x="4554415" y="436200"/>
            <a:ext cx="1508289" cy="261610"/>
          </a:xfrm>
          <a:prstGeom prst="rect">
            <a:avLst/>
          </a:prstGeom>
          <a:noFill/>
        </p:spPr>
        <p:txBody>
          <a:bodyPr wrap="square" rtlCol="0">
            <a:spAutoFit/>
          </a:bodyPr>
          <a:lstStyle/>
          <a:p>
            <a:r>
              <a:rPr lang="en-US" altLang="ko-KR" sz="1100" dirty="0"/>
              <a:t>BC17016</a:t>
            </a:r>
            <a:endParaRPr lang="ko-KR" altLang="en-US" sz="1100" dirty="0"/>
          </a:p>
        </p:txBody>
      </p:sp>
    </p:spTree>
    <p:extLst>
      <p:ext uri="{BB962C8B-B14F-4D97-AF65-F5344CB8AC3E}">
        <p14:creationId xmlns:p14="http://schemas.microsoft.com/office/powerpoint/2010/main" val="2213972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표 2"/>
          <p:cNvGraphicFramePr>
            <a:graphicFrameLocks noGrp="1"/>
          </p:cNvGraphicFramePr>
          <p:nvPr>
            <p:extLst>
              <p:ext uri="{D42A27DB-BD31-4B8C-83A1-F6EECF244321}">
                <p14:modId xmlns:p14="http://schemas.microsoft.com/office/powerpoint/2010/main" val="2285385221"/>
              </p:ext>
            </p:extLst>
          </p:nvPr>
        </p:nvGraphicFramePr>
        <p:xfrm>
          <a:off x="229863" y="401553"/>
          <a:ext cx="4831873" cy="5068370"/>
        </p:xfrm>
        <a:graphic>
          <a:graphicData uri="http://schemas.openxmlformats.org/drawingml/2006/table">
            <a:tbl>
              <a:tblPr/>
              <a:tblGrid>
                <a:gridCol w="676838">
                  <a:extLst>
                    <a:ext uri="{9D8B030D-6E8A-4147-A177-3AD203B41FA5}">
                      <a16:colId xmlns:a16="http://schemas.microsoft.com/office/drawing/2014/main" val="20000"/>
                    </a:ext>
                  </a:extLst>
                </a:gridCol>
                <a:gridCol w="802179">
                  <a:extLst>
                    <a:ext uri="{9D8B030D-6E8A-4147-A177-3AD203B41FA5}">
                      <a16:colId xmlns:a16="http://schemas.microsoft.com/office/drawing/2014/main" val="20001"/>
                    </a:ext>
                  </a:extLst>
                </a:gridCol>
                <a:gridCol w="902450">
                  <a:extLst>
                    <a:ext uri="{9D8B030D-6E8A-4147-A177-3AD203B41FA5}">
                      <a16:colId xmlns:a16="http://schemas.microsoft.com/office/drawing/2014/main" val="20002"/>
                    </a:ext>
                  </a:extLst>
                </a:gridCol>
                <a:gridCol w="676838">
                  <a:extLst>
                    <a:ext uri="{9D8B030D-6E8A-4147-A177-3AD203B41FA5}">
                      <a16:colId xmlns:a16="http://schemas.microsoft.com/office/drawing/2014/main" val="20003"/>
                    </a:ext>
                  </a:extLst>
                </a:gridCol>
                <a:gridCol w="889917">
                  <a:extLst>
                    <a:ext uri="{9D8B030D-6E8A-4147-A177-3AD203B41FA5}">
                      <a16:colId xmlns:a16="http://schemas.microsoft.com/office/drawing/2014/main" val="20004"/>
                    </a:ext>
                  </a:extLst>
                </a:gridCol>
                <a:gridCol w="883651">
                  <a:extLst>
                    <a:ext uri="{9D8B030D-6E8A-4147-A177-3AD203B41FA5}">
                      <a16:colId xmlns:a16="http://schemas.microsoft.com/office/drawing/2014/main" val="20005"/>
                    </a:ext>
                  </a:extLst>
                </a:gridCol>
              </a:tblGrid>
              <a:tr h="282756">
                <a:tc rowSpan="2">
                  <a:txBody>
                    <a:bodyPr/>
                    <a:lstStyle/>
                    <a:p>
                      <a:pPr algn="ctr" fontAlgn="ctr"/>
                      <a:r>
                        <a:rPr lang="en-US" sz="700" b="1" i="0" u="none" strike="noStrike" dirty="0">
                          <a:solidFill>
                            <a:srgbClr val="000000"/>
                          </a:solidFill>
                          <a:effectLst/>
                          <a:latin typeface="맑은 고딕" panose="020B0503020000020004" pitchFamily="50" charset="-127"/>
                          <a:ea typeface="맑은 고딕" panose="020B0503020000020004" pitchFamily="50" charset="-127"/>
                        </a:rPr>
                        <a:t>Patient          number</a:t>
                      </a:r>
                    </a:p>
                  </a:txBody>
                  <a:tcPr marL="6069" marR="6069" marT="606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700" b="1" i="0" u="none" strike="noStrike" dirty="0">
                          <a:solidFill>
                            <a:srgbClr val="000000"/>
                          </a:solidFill>
                          <a:effectLst/>
                          <a:latin typeface="맑은 고딕" panose="020B0503020000020004" pitchFamily="50" charset="-127"/>
                          <a:ea typeface="맑은 고딕" panose="020B0503020000020004" pitchFamily="50" charset="-127"/>
                        </a:rPr>
                        <a:t>Subtype</a:t>
                      </a:r>
                    </a:p>
                  </a:txBody>
                  <a:tcPr marL="6069" marR="6069" marT="606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700" b="1" i="0" u="none" strike="noStrike" dirty="0">
                          <a:solidFill>
                            <a:srgbClr val="000000"/>
                          </a:solidFill>
                          <a:effectLst/>
                          <a:latin typeface="맑은 고딕" panose="020B0503020000020004" pitchFamily="50" charset="-127"/>
                          <a:ea typeface="맑은 고딕" panose="020B0503020000020004" pitchFamily="50" charset="-127"/>
                        </a:rPr>
                        <a:t>Neoadjuvant          chemotherapy</a:t>
                      </a:r>
                    </a:p>
                  </a:txBody>
                  <a:tcPr marL="6069" marR="6069" marT="606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en-US" sz="700" b="1" i="0" u="none" strike="noStrike" dirty="0">
                          <a:solidFill>
                            <a:srgbClr val="000000"/>
                          </a:solidFill>
                          <a:effectLst/>
                          <a:latin typeface="맑은 고딕" panose="020B0503020000020004" pitchFamily="50" charset="-127"/>
                          <a:ea typeface="맑은 고딕" panose="020B0503020000020004" pitchFamily="50" charset="-127"/>
                        </a:rPr>
                        <a:t>Previously reported [8]</a:t>
                      </a:r>
                    </a:p>
                  </a:txBody>
                  <a:tcPr marL="6069" marR="6069" marT="606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extLst>
                  <a:ext uri="{0D108BD9-81ED-4DB2-BD59-A6C34878D82A}">
                    <a16:rowId xmlns:a16="http://schemas.microsoft.com/office/drawing/2014/main" val="10000"/>
                  </a:ext>
                </a:extLst>
              </a:tr>
              <a:tr h="402927">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fontAlgn="ctr"/>
                      <a:r>
                        <a:rPr lang="en-US" sz="700" b="1" i="0" u="none" strike="noStrike" dirty="0">
                          <a:solidFill>
                            <a:srgbClr val="000000"/>
                          </a:solidFill>
                          <a:effectLst/>
                          <a:latin typeface="맑은 고딕" panose="020B0503020000020004" pitchFamily="50" charset="-127"/>
                          <a:ea typeface="맑은 고딕" panose="020B0503020000020004" pitchFamily="50" charset="-127"/>
                        </a:rPr>
                        <a:t>TILs culture              (n=24)</a:t>
                      </a:r>
                    </a:p>
                  </a:txBody>
                  <a:tcPr marL="6069" marR="6069" marT="606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1" i="0" u="none" strike="noStrike" dirty="0">
                          <a:solidFill>
                            <a:srgbClr val="000000"/>
                          </a:solidFill>
                          <a:effectLst/>
                          <a:latin typeface="맑은 고딕" panose="020B0503020000020004" pitchFamily="50" charset="-127"/>
                          <a:ea typeface="맑은 고딕" panose="020B0503020000020004" pitchFamily="50" charset="-127"/>
                        </a:rPr>
                        <a:t>Rapid</a:t>
                      </a:r>
                      <a:r>
                        <a:rPr lang="en-US" sz="700" b="1" i="0" u="none" strike="noStrike" baseline="0" dirty="0">
                          <a:solidFill>
                            <a:srgbClr val="000000"/>
                          </a:solidFill>
                          <a:effectLst/>
                          <a:latin typeface="맑은 고딕" panose="020B0503020000020004" pitchFamily="50" charset="-127"/>
                          <a:ea typeface="맑은 고딕" panose="020B0503020000020004" pitchFamily="50" charset="-127"/>
                        </a:rPr>
                        <a:t> expansion</a:t>
                      </a:r>
                      <a:r>
                        <a:rPr lang="en-US" sz="700" b="1" i="0" u="none" strike="noStrike" dirty="0">
                          <a:solidFill>
                            <a:srgbClr val="000000"/>
                          </a:solidFill>
                          <a:effectLst/>
                          <a:latin typeface="맑은 고딕" panose="020B0503020000020004" pitchFamily="50" charset="-127"/>
                          <a:ea typeface="맑은 고딕" panose="020B0503020000020004" pitchFamily="50" charset="-127"/>
                        </a:rPr>
                        <a:t>                      (n=17)</a:t>
                      </a:r>
                    </a:p>
                  </a:txBody>
                  <a:tcPr marL="6069" marR="6069" marT="606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1" i="0" u="none" strike="noStrike" dirty="0">
                          <a:solidFill>
                            <a:srgbClr val="000000"/>
                          </a:solidFill>
                          <a:effectLst/>
                          <a:latin typeface="맑은 고딕" panose="020B0503020000020004" pitchFamily="50" charset="-127"/>
                          <a:ea typeface="맑은 고딕" panose="020B0503020000020004" pitchFamily="50" charset="-127"/>
                        </a:rPr>
                        <a:t>Cancer                  reactivity test         (n=10)</a:t>
                      </a:r>
                    </a:p>
                  </a:txBody>
                  <a:tcPr marL="6069" marR="6069" marT="606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BC1544</a:t>
                      </a:r>
                    </a:p>
                  </a:txBody>
                  <a:tcPr marL="6069" marR="6069" marT="606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TNBC</a:t>
                      </a:r>
                    </a:p>
                  </a:txBody>
                  <a:tcPr marL="6069" marR="6069" marT="606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2"/>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BC16043</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TNBC</a:t>
                      </a:r>
                    </a:p>
                  </a:txBody>
                  <a:tcPr marL="6069" marR="6069" marT="6069" marB="0" anchor="ctr">
                    <a:lnL>
                      <a:noFill/>
                    </a:lnL>
                    <a:lnR>
                      <a:noFill/>
                    </a:lnR>
                    <a:lnT>
                      <a:noFill/>
                    </a:lnT>
                    <a:lnB>
                      <a:noFill/>
                    </a:lnB>
                  </a:tcPr>
                </a:tc>
                <a:tc>
                  <a:txBody>
                    <a:bodyPr/>
                    <a:lstStyle/>
                    <a:p>
                      <a:pPr algn="ctr" fontAlgn="ctr"/>
                      <a:endParaRPr lang="ko-KR" altLang="en-US" sz="700" b="1" i="0" u="none" strike="noStrike">
                        <a:solidFill>
                          <a:srgbClr val="000000"/>
                        </a:solidFill>
                        <a:effectLst/>
                        <a:latin typeface="Tahoma" panose="020B0604030504040204" pitchFamily="34" charset="0"/>
                        <a:ea typeface="맑은 고딕" panose="020B0503020000020004" pitchFamily="50" charset="-127"/>
                      </a:endParaRP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extLst>
                  <a:ext uri="{0D108BD9-81ED-4DB2-BD59-A6C34878D82A}">
                    <a16:rowId xmlns:a16="http://schemas.microsoft.com/office/drawing/2014/main" val="10003"/>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BC16045</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HR+</a:t>
                      </a:r>
                    </a:p>
                  </a:txBody>
                  <a:tcPr marL="6069" marR="6069" marT="6069" marB="0" anchor="ctr">
                    <a:lnL>
                      <a:noFill/>
                    </a:lnL>
                    <a:lnR>
                      <a:noFill/>
                    </a:lnR>
                    <a:lnT>
                      <a:noFill/>
                    </a:lnT>
                    <a:lnB>
                      <a:noFill/>
                    </a:lnB>
                  </a:tcPr>
                </a:tc>
                <a:tc>
                  <a:txBody>
                    <a:bodyPr/>
                    <a:lstStyle/>
                    <a:p>
                      <a:pPr algn="ctr" fontAlgn="ctr"/>
                      <a:endParaRPr lang="ko-KR" altLang="en-US" sz="700" b="1" i="0" u="none" strike="noStrike">
                        <a:solidFill>
                          <a:srgbClr val="000000"/>
                        </a:solidFill>
                        <a:effectLst/>
                        <a:latin typeface="Tahoma" panose="020B0604030504040204" pitchFamily="34" charset="0"/>
                        <a:ea typeface="맑은 고딕" panose="020B0503020000020004" pitchFamily="50" charset="-127"/>
                      </a:endParaRP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extLst>
                  <a:ext uri="{0D108BD9-81ED-4DB2-BD59-A6C34878D82A}">
                    <a16:rowId xmlns:a16="http://schemas.microsoft.com/office/drawing/2014/main" val="10004"/>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BC16092</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TNBC</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extLst>
                  <a:ext uri="{0D108BD9-81ED-4DB2-BD59-A6C34878D82A}">
                    <a16:rowId xmlns:a16="http://schemas.microsoft.com/office/drawing/2014/main" val="10005"/>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BC16110</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TNBC</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extLst>
                  <a:ext uri="{0D108BD9-81ED-4DB2-BD59-A6C34878D82A}">
                    <a16:rowId xmlns:a16="http://schemas.microsoft.com/office/drawing/2014/main" val="10006"/>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BC16122</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HR+</a:t>
                      </a:r>
                    </a:p>
                  </a:txBody>
                  <a:tcPr marL="6069" marR="6069" marT="6069" marB="0" anchor="ctr">
                    <a:lnL>
                      <a:noFill/>
                    </a:lnL>
                    <a:lnR>
                      <a:noFill/>
                    </a:lnR>
                    <a:lnT>
                      <a:noFill/>
                    </a:lnT>
                    <a:lnB>
                      <a:noFill/>
                    </a:lnB>
                  </a:tcPr>
                </a:tc>
                <a:tc>
                  <a:txBody>
                    <a:bodyPr/>
                    <a:lstStyle/>
                    <a:p>
                      <a:pPr algn="ctr" fontAlgn="ctr"/>
                      <a:endParaRPr lang="ko-KR" altLang="en-US" sz="700" b="1" i="0" u="none" strike="noStrike">
                        <a:solidFill>
                          <a:srgbClr val="000000"/>
                        </a:solidFill>
                        <a:effectLst/>
                        <a:latin typeface="Tahoma" panose="020B0604030504040204" pitchFamily="34" charset="0"/>
                        <a:ea typeface="맑은 고딕" panose="020B0503020000020004" pitchFamily="50" charset="-127"/>
                      </a:endParaRP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extLst>
                  <a:ext uri="{0D108BD9-81ED-4DB2-BD59-A6C34878D82A}">
                    <a16:rowId xmlns:a16="http://schemas.microsoft.com/office/drawing/2014/main" val="10007"/>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BC16126</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TNBC</a:t>
                      </a:r>
                    </a:p>
                  </a:txBody>
                  <a:tcPr marL="6069" marR="6069" marT="6069" marB="0" anchor="ctr">
                    <a:lnL>
                      <a:noFill/>
                    </a:lnL>
                    <a:lnR>
                      <a:noFill/>
                    </a:lnR>
                    <a:lnT>
                      <a:noFill/>
                    </a:lnT>
                    <a:lnB>
                      <a:noFill/>
                    </a:lnB>
                  </a:tcPr>
                </a:tc>
                <a:tc>
                  <a:txBody>
                    <a:bodyPr/>
                    <a:lstStyle/>
                    <a:p>
                      <a:pPr algn="ctr" fontAlgn="ctr"/>
                      <a:endParaRPr lang="ko-KR" altLang="en-US" sz="700" b="1" i="0" u="none" strike="noStrike">
                        <a:solidFill>
                          <a:srgbClr val="000000"/>
                        </a:solidFill>
                        <a:effectLst/>
                        <a:latin typeface="Tahoma" panose="020B0604030504040204" pitchFamily="34" charset="0"/>
                        <a:ea typeface="맑은 고딕" panose="020B0503020000020004" pitchFamily="50" charset="-127"/>
                      </a:endParaRP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extLst>
                  <a:ext uri="{0D108BD9-81ED-4DB2-BD59-A6C34878D82A}">
                    <a16:rowId xmlns:a16="http://schemas.microsoft.com/office/drawing/2014/main" val="10008"/>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BC16127</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TNBC</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extLst>
                  <a:ext uri="{0D108BD9-81ED-4DB2-BD59-A6C34878D82A}">
                    <a16:rowId xmlns:a16="http://schemas.microsoft.com/office/drawing/2014/main" val="10009"/>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BC16141</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TNBC</a:t>
                      </a:r>
                    </a:p>
                  </a:txBody>
                  <a:tcPr marL="6069" marR="6069" marT="6069" marB="0" anchor="ctr">
                    <a:lnL>
                      <a:noFill/>
                    </a:lnL>
                    <a:lnR>
                      <a:noFill/>
                    </a:lnR>
                    <a:lnT>
                      <a:noFill/>
                    </a:lnT>
                    <a:lnB>
                      <a:noFill/>
                    </a:lnB>
                  </a:tcPr>
                </a:tc>
                <a:tc>
                  <a:txBody>
                    <a:bodyPr/>
                    <a:lstStyle/>
                    <a:p>
                      <a:pPr algn="ctr" fontAlgn="ctr"/>
                      <a:endParaRPr lang="ko-KR" altLang="en-US" sz="700" b="1" i="0" u="none" strike="noStrike">
                        <a:solidFill>
                          <a:srgbClr val="000000"/>
                        </a:solidFill>
                        <a:effectLst/>
                        <a:latin typeface="Tahoma" panose="020B0604030504040204" pitchFamily="34" charset="0"/>
                        <a:ea typeface="맑은 고딕" panose="020B0503020000020004" pitchFamily="50" charset="-127"/>
                      </a:endParaRP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extLst>
                  <a:ext uri="{0D108BD9-81ED-4DB2-BD59-A6C34878D82A}">
                    <a16:rowId xmlns:a16="http://schemas.microsoft.com/office/drawing/2014/main" val="10010"/>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BC16143</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TNBC</a:t>
                      </a:r>
                    </a:p>
                  </a:txBody>
                  <a:tcPr marL="6069" marR="6069" marT="6069" marB="0" anchor="ctr">
                    <a:lnL>
                      <a:noFill/>
                    </a:lnL>
                    <a:lnR>
                      <a:noFill/>
                    </a:lnR>
                    <a:lnT>
                      <a:noFill/>
                    </a:lnT>
                    <a:lnB>
                      <a:noFill/>
                    </a:lnB>
                  </a:tcPr>
                </a:tc>
                <a:tc>
                  <a:txBody>
                    <a:bodyPr/>
                    <a:lstStyle/>
                    <a:p>
                      <a:pPr algn="ctr" fontAlgn="ctr"/>
                      <a:endParaRPr lang="ko-KR" altLang="en-US" sz="700" b="1" i="0" u="none" strike="noStrike">
                        <a:solidFill>
                          <a:srgbClr val="000000"/>
                        </a:solidFill>
                        <a:effectLst/>
                        <a:latin typeface="Tahoma" panose="020B0604030504040204" pitchFamily="34" charset="0"/>
                        <a:ea typeface="맑은 고딕" panose="020B0503020000020004" pitchFamily="50" charset="-127"/>
                      </a:endParaRP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extLst>
                  <a:ext uri="{0D108BD9-81ED-4DB2-BD59-A6C34878D82A}">
                    <a16:rowId xmlns:a16="http://schemas.microsoft.com/office/drawing/2014/main" val="10011"/>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BC16147</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TNBC</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extLst>
                  <a:ext uri="{0D108BD9-81ED-4DB2-BD59-A6C34878D82A}">
                    <a16:rowId xmlns:a16="http://schemas.microsoft.com/office/drawing/2014/main" val="10012"/>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BC16151</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TNBC</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extLst>
                  <a:ext uri="{0D108BD9-81ED-4DB2-BD59-A6C34878D82A}">
                    <a16:rowId xmlns:a16="http://schemas.microsoft.com/office/drawing/2014/main" val="10013"/>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BC16154</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TNBC</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extLst>
                  <a:ext uri="{0D108BD9-81ED-4DB2-BD59-A6C34878D82A}">
                    <a16:rowId xmlns:a16="http://schemas.microsoft.com/office/drawing/2014/main" val="10014"/>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BC16158</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TNBC</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extLst>
                  <a:ext uri="{0D108BD9-81ED-4DB2-BD59-A6C34878D82A}">
                    <a16:rowId xmlns:a16="http://schemas.microsoft.com/office/drawing/2014/main" val="10015"/>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BC16166</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TNBC</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extLst>
                  <a:ext uri="{0D108BD9-81ED-4DB2-BD59-A6C34878D82A}">
                    <a16:rowId xmlns:a16="http://schemas.microsoft.com/office/drawing/2014/main" val="10016"/>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BC16167</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HR+</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extLst>
                  <a:ext uri="{0D108BD9-81ED-4DB2-BD59-A6C34878D82A}">
                    <a16:rowId xmlns:a16="http://schemas.microsoft.com/office/drawing/2014/main" val="10017"/>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BC16186</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HR+</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extLst>
                  <a:ext uri="{0D108BD9-81ED-4DB2-BD59-A6C34878D82A}">
                    <a16:rowId xmlns:a16="http://schemas.microsoft.com/office/drawing/2014/main" val="10018"/>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BC16192</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HR+</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extLst>
                  <a:ext uri="{0D108BD9-81ED-4DB2-BD59-A6C34878D82A}">
                    <a16:rowId xmlns:a16="http://schemas.microsoft.com/office/drawing/2014/main" val="10019"/>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BC16204</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TNBC</a:t>
                      </a:r>
                    </a:p>
                  </a:txBody>
                  <a:tcPr marL="6069" marR="6069" marT="6069" marB="0" anchor="ctr">
                    <a:lnL>
                      <a:noFill/>
                    </a:lnL>
                    <a:lnR>
                      <a:noFill/>
                    </a:lnR>
                    <a:lnT>
                      <a:noFill/>
                    </a:lnT>
                    <a:lnB>
                      <a:noFill/>
                    </a:lnB>
                  </a:tcPr>
                </a:tc>
                <a:tc>
                  <a:txBody>
                    <a:bodyPr/>
                    <a:lstStyle/>
                    <a:p>
                      <a:pPr algn="ctr" fontAlgn="ctr"/>
                      <a:endParaRPr lang="ko-KR" altLang="en-US" sz="700" b="1" i="0" u="none" strike="noStrike">
                        <a:solidFill>
                          <a:srgbClr val="000000"/>
                        </a:solidFill>
                        <a:effectLst/>
                        <a:latin typeface="Tahoma" panose="020B0604030504040204" pitchFamily="34" charset="0"/>
                        <a:ea typeface="맑은 고딕" panose="020B0503020000020004" pitchFamily="50" charset="-127"/>
                      </a:endParaRP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extLst>
                  <a:ext uri="{0D108BD9-81ED-4DB2-BD59-A6C34878D82A}">
                    <a16:rowId xmlns:a16="http://schemas.microsoft.com/office/drawing/2014/main" val="10020"/>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BC16208</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TNBC</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extLst>
                  <a:ext uri="{0D108BD9-81ED-4DB2-BD59-A6C34878D82A}">
                    <a16:rowId xmlns:a16="http://schemas.microsoft.com/office/drawing/2014/main" val="10021"/>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BC16212</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HR+</a:t>
                      </a:r>
                    </a:p>
                  </a:txBody>
                  <a:tcPr marL="6069" marR="6069" marT="6069" marB="0" anchor="ctr">
                    <a:lnL>
                      <a:noFill/>
                    </a:lnL>
                    <a:lnR>
                      <a:noFill/>
                    </a:lnR>
                    <a:lnT>
                      <a:noFill/>
                    </a:lnT>
                    <a:lnB>
                      <a:noFill/>
                    </a:lnB>
                  </a:tcPr>
                </a:tc>
                <a:tc>
                  <a:txBody>
                    <a:bodyPr/>
                    <a:lstStyle/>
                    <a:p>
                      <a:pPr algn="ctr" fontAlgn="ctr"/>
                      <a:endParaRPr lang="ko-KR" altLang="en-US" sz="700" b="1" i="0" u="none" strike="noStrike">
                        <a:solidFill>
                          <a:srgbClr val="000000"/>
                        </a:solidFill>
                        <a:effectLst/>
                        <a:latin typeface="Tahoma" panose="020B0604030504040204" pitchFamily="34" charset="0"/>
                        <a:ea typeface="맑은 고딕" panose="020B0503020000020004" pitchFamily="50" charset="-127"/>
                      </a:endParaRP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extLst>
                  <a:ext uri="{0D108BD9-81ED-4DB2-BD59-A6C34878D82A}">
                    <a16:rowId xmlns:a16="http://schemas.microsoft.com/office/drawing/2014/main" val="10022"/>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BC16218</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HR+</a:t>
                      </a:r>
                    </a:p>
                  </a:txBody>
                  <a:tcPr marL="6069" marR="6069" marT="6069" marB="0" anchor="ctr">
                    <a:lnL>
                      <a:noFill/>
                    </a:lnL>
                    <a:lnR>
                      <a:noFill/>
                    </a:lnR>
                    <a:lnT>
                      <a:noFill/>
                    </a:lnT>
                    <a:lnB>
                      <a:noFill/>
                    </a:lnB>
                  </a:tcPr>
                </a:tc>
                <a:tc>
                  <a:txBody>
                    <a:bodyPr/>
                    <a:lstStyle/>
                    <a:p>
                      <a:pPr algn="ctr" fontAlgn="ctr"/>
                      <a:endParaRPr lang="ko-KR" altLang="en-US" sz="700" b="1" i="0" u="none" strike="noStrike">
                        <a:solidFill>
                          <a:srgbClr val="000000"/>
                        </a:solidFill>
                        <a:effectLst/>
                        <a:latin typeface="Tahoma" panose="020B0604030504040204" pitchFamily="34" charset="0"/>
                        <a:ea typeface="맑은 고딕" panose="020B0503020000020004" pitchFamily="50" charset="-127"/>
                      </a:endParaRP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extLst>
                  <a:ext uri="{0D108BD9-81ED-4DB2-BD59-A6C34878D82A}">
                    <a16:rowId xmlns:a16="http://schemas.microsoft.com/office/drawing/2014/main" val="10023"/>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BC16220</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HR+</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extLst>
                  <a:ext uri="{0D108BD9-81ED-4DB2-BD59-A6C34878D82A}">
                    <a16:rowId xmlns:a16="http://schemas.microsoft.com/office/drawing/2014/main" val="10024"/>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BC16222</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HR+</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extLst>
                  <a:ext uri="{0D108BD9-81ED-4DB2-BD59-A6C34878D82A}">
                    <a16:rowId xmlns:a16="http://schemas.microsoft.com/office/drawing/2014/main" val="10025"/>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BC16223</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TNBC</a:t>
                      </a:r>
                    </a:p>
                  </a:txBody>
                  <a:tcPr marL="6069" marR="6069" marT="6069" marB="0" anchor="ctr">
                    <a:lnL>
                      <a:noFill/>
                    </a:lnL>
                    <a:lnR>
                      <a:noFill/>
                    </a:lnR>
                    <a:lnT>
                      <a:noFill/>
                    </a:lnT>
                    <a:lnB>
                      <a:noFill/>
                    </a:lnB>
                  </a:tcPr>
                </a:tc>
                <a:tc>
                  <a:txBody>
                    <a:bodyPr/>
                    <a:lstStyle/>
                    <a:p>
                      <a:pPr algn="ctr" fontAlgn="ctr"/>
                      <a:endParaRPr lang="ko-KR" altLang="en-US" sz="700" b="1" i="0" u="none" strike="noStrike">
                        <a:solidFill>
                          <a:srgbClr val="000000"/>
                        </a:solidFill>
                        <a:effectLst/>
                        <a:latin typeface="Tahoma" panose="020B0604030504040204" pitchFamily="34" charset="0"/>
                        <a:ea typeface="맑은 고딕" panose="020B0503020000020004" pitchFamily="50" charset="-127"/>
                      </a:endParaRP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extLst>
                  <a:ext uri="{0D108BD9-81ED-4DB2-BD59-A6C34878D82A}">
                    <a16:rowId xmlns:a16="http://schemas.microsoft.com/office/drawing/2014/main" val="10026"/>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BC17009</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TNBC</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tc>
                  <a:txBody>
                    <a:bodyPr/>
                    <a:lstStyle/>
                    <a:p>
                      <a:pPr algn="l"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tc>
                  <a:txBody>
                    <a:bodyPr/>
                    <a:lstStyle/>
                    <a:p>
                      <a:pPr algn="l"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extLst>
                  <a:ext uri="{0D108BD9-81ED-4DB2-BD59-A6C34878D82A}">
                    <a16:rowId xmlns:a16="http://schemas.microsoft.com/office/drawing/2014/main" val="10027"/>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BC17016</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HR+</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tc>
                  <a:txBody>
                    <a:bodyPr/>
                    <a:lstStyle/>
                    <a:p>
                      <a:pPr algn="l"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tc>
                  <a:txBody>
                    <a:bodyPr/>
                    <a:lstStyle/>
                    <a:p>
                      <a:pPr algn="l"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extLst>
                  <a:ext uri="{0D108BD9-81ED-4DB2-BD59-A6C34878D82A}">
                    <a16:rowId xmlns:a16="http://schemas.microsoft.com/office/drawing/2014/main" val="10028"/>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BC17020</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HER2+</a:t>
                      </a:r>
                    </a:p>
                  </a:txBody>
                  <a:tcPr marL="6069" marR="6069" marT="6069" marB="0" anchor="ctr">
                    <a:lnL>
                      <a:noFill/>
                    </a:lnL>
                    <a:lnR>
                      <a:noFill/>
                    </a:lnR>
                    <a:lnT>
                      <a:noFill/>
                    </a:lnT>
                    <a:lnB>
                      <a:noFill/>
                    </a:lnB>
                  </a:tcPr>
                </a:tc>
                <a:tc>
                  <a:txBody>
                    <a:bodyPr/>
                    <a:lstStyle/>
                    <a:p>
                      <a:pPr algn="ctr" fontAlgn="ctr"/>
                      <a:endParaRPr lang="ko-KR" altLang="en-US" sz="700" b="1" i="0" u="none" strike="noStrike">
                        <a:solidFill>
                          <a:srgbClr val="000000"/>
                        </a:solidFill>
                        <a:effectLst/>
                        <a:latin typeface="Tahoma" panose="020B0604030504040204" pitchFamily="34" charset="0"/>
                        <a:ea typeface="맑은 고딕" panose="020B0503020000020004" pitchFamily="50" charset="-127"/>
                      </a:endParaRP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tc>
                  <a:txBody>
                    <a:bodyPr/>
                    <a:lstStyle/>
                    <a:p>
                      <a:pPr algn="l"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tc>
                  <a:txBody>
                    <a:bodyPr/>
                    <a:lstStyle/>
                    <a:p>
                      <a:pPr algn="l"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extLst>
                  <a:ext uri="{0D108BD9-81ED-4DB2-BD59-A6C34878D82A}">
                    <a16:rowId xmlns:a16="http://schemas.microsoft.com/office/drawing/2014/main" val="10029"/>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BC17044</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HR+</a:t>
                      </a:r>
                    </a:p>
                  </a:txBody>
                  <a:tcPr marL="6069" marR="6069" marT="6069" marB="0" anchor="ctr">
                    <a:lnL>
                      <a:noFill/>
                    </a:lnL>
                    <a:lnR>
                      <a:noFill/>
                    </a:lnR>
                    <a:lnT>
                      <a:noFill/>
                    </a:lnT>
                    <a:lnB>
                      <a:noFill/>
                    </a:lnB>
                  </a:tcPr>
                </a:tc>
                <a:tc>
                  <a:txBody>
                    <a:bodyPr/>
                    <a:lstStyle/>
                    <a:p>
                      <a:pPr algn="ctr" fontAlgn="ctr"/>
                      <a:r>
                        <a:rPr lang="en-US" sz="800" b="1" i="0" u="none" strike="noStrike">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tc>
                  <a:txBody>
                    <a:bodyPr/>
                    <a:lstStyle/>
                    <a:p>
                      <a:pPr algn="l"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tc>
                  <a:txBody>
                    <a:bodyPr/>
                    <a:lstStyle/>
                    <a:p>
                      <a:pPr algn="l"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extLst>
                  <a:ext uri="{0D108BD9-81ED-4DB2-BD59-A6C34878D82A}">
                    <a16:rowId xmlns:a16="http://schemas.microsoft.com/office/drawing/2014/main" val="10030"/>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BC17052</a:t>
                      </a:r>
                    </a:p>
                  </a:txBody>
                  <a:tcPr marL="6069" marR="6069" marT="6069" marB="0" anchor="ctr">
                    <a:lnL>
                      <a:noFill/>
                    </a:lnL>
                    <a:lnR>
                      <a:noFill/>
                    </a:lnR>
                    <a:lnT>
                      <a:noFill/>
                    </a:lnT>
                    <a:lnB>
                      <a:noFill/>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HR+</a:t>
                      </a:r>
                    </a:p>
                  </a:txBody>
                  <a:tcPr marL="6069" marR="6069" marT="6069" marB="0" anchor="ctr">
                    <a:lnL>
                      <a:noFill/>
                    </a:lnL>
                    <a:lnR>
                      <a:noFill/>
                    </a:lnR>
                    <a:lnT>
                      <a:noFill/>
                    </a:lnT>
                    <a:lnB>
                      <a:noFill/>
                    </a:lnB>
                  </a:tcPr>
                </a:tc>
                <a:tc>
                  <a:txBody>
                    <a:bodyPr/>
                    <a:lstStyle/>
                    <a:p>
                      <a:pPr algn="ctr" fontAlgn="ctr"/>
                      <a:endParaRPr lang="ko-KR" altLang="en-US" sz="700" b="1" i="0" u="none" strike="noStrike">
                        <a:solidFill>
                          <a:srgbClr val="000000"/>
                        </a:solidFill>
                        <a:effectLst/>
                        <a:latin typeface="Tahoma" panose="020B0604030504040204" pitchFamily="34" charset="0"/>
                        <a:ea typeface="맑은 고딕" panose="020B0503020000020004" pitchFamily="50" charset="-127"/>
                      </a:endParaRPr>
                    </a:p>
                  </a:txBody>
                  <a:tcPr marL="6069" marR="6069" marT="6069" marB="0" anchor="ctr">
                    <a:lnL>
                      <a:noFill/>
                    </a:lnL>
                    <a:lnR>
                      <a:noFill/>
                    </a:lnR>
                    <a:lnT>
                      <a:noFill/>
                    </a:lnT>
                    <a:lnB>
                      <a:noFill/>
                    </a:lnB>
                  </a:tcPr>
                </a:tc>
                <a:tc>
                  <a:txBody>
                    <a:bodyPr/>
                    <a:lstStyle/>
                    <a:p>
                      <a:pPr algn="ctr"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tc>
                  <a:txBody>
                    <a:bodyPr/>
                    <a:lstStyle/>
                    <a:p>
                      <a:pPr algn="l"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tc>
                  <a:txBody>
                    <a:bodyPr/>
                    <a:lstStyle/>
                    <a:p>
                      <a:pPr algn="l" fontAlgn="ctr"/>
                      <a:endParaRPr lang="ko-KR" altLang="en-US" sz="800" b="1" i="0" u="none" strike="noStrike">
                        <a:solidFill>
                          <a:srgbClr val="000000"/>
                        </a:solidFill>
                        <a:effectLst/>
                        <a:latin typeface="맑은 고딕" panose="020B0503020000020004" pitchFamily="50" charset="-127"/>
                        <a:ea typeface="맑은 고딕" panose="020B0503020000020004" pitchFamily="50" charset="-127"/>
                      </a:endParaRPr>
                    </a:p>
                  </a:txBody>
                  <a:tcPr marL="6069" marR="6069" marT="6069" marB="0" anchor="ctr">
                    <a:lnL>
                      <a:noFill/>
                    </a:lnL>
                    <a:lnR>
                      <a:noFill/>
                    </a:lnR>
                    <a:lnT>
                      <a:noFill/>
                    </a:lnT>
                    <a:lnB>
                      <a:noFill/>
                    </a:lnB>
                  </a:tcPr>
                </a:tc>
                <a:extLst>
                  <a:ext uri="{0D108BD9-81ED-4DB2-BD59-A6C34878D82A}">
                    <a16:rowId xmlns:a16="http://schemas.microsoft.com/office/drawing/2014/main" val="10031"/>
                  </a:ext>
                </a:extLst>
              </a:tr>
              <a:tr h="141377">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BC17145</a:t>
                      </a:r>
                    </a:p>
                  </a:txBody>
                  <a:tcPr marL="6069" marR="6069" marT="6069"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700" b="1" i="0" u="none" strike="noStrike">
                          <a:solidFill>
                            <a:srgbClr val="000000"/>
                          </a:solidFill>
                          <a:effectLst/>
                          <a:latin typeface="맑은 고딕" panose="020B0503020000020004" pitchFamily="50" charset="-127"/>
                          <a:ea typeface="맑은 고딕" panose="020B0503020000020004" pitchFamily="50" charset="-127"/>
                        </a:rPr>
                        <a:t>HR+</a:t>
                      </a:r>
                    </a:p>
                  </a:txBody>
                  <a:tcPr marL="6069" marR="6069" marT="6069"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800" b="1" i="0" u="none" strike="noStrike" dirty="0">
                          <a:solidFill>
                            <a:srgbClr val="000000"/>
                          </a:solidFill>
                          <a:effectLst/>
                          <a:latin typeface="맑은 고딕" panose="020B0503020000020004" pitchFamily="50" charset="-127"/>
                          <a:ea typeface="맑은 고딕" panose="020B0503020000020004" pitchFamily="50" charset="-127"/>
                        </a:rPr>
                        <a:t>o</a:t>
                      </a:r>
                    </a:p>
                  </a:txBody>
                  <a:tcPr marL="6069" marR="6069" marT="6069"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ko-KR" altLang="en-US" sz="800" b="1" i="0" u="none" strike="noStrike">
                          <a:solidFill>
                            <a:srgbClr val="000000"/>
                          </a:solidFill>
                          <a:effectLst/>
                          <a:latin typeface="맑은 고딕" panose="020B0503020000020004" pitchFamily="50" charset="-127"/>
                          <a:ea typeface="맑은 고딕" panose="020B0503020000020004" pitchFamily="50" charset="-127"/>
                        </a:rPr>
                        <a:t>　</a:t>
                      </a:r>
                    </a:p>
                  </a:txBody>
                  <a:tcPr marL="6069" marR="6069" marT="6069"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ko-KR" altLang="en-US" sz="800" b="1" i="0" u="none" strike="noStrike" dirty="0">
                          <a:solidFill>
                            <a:srgbClr val="000000"/>
                          </a:solidFill>
                          <a:effectLst/>
                          <a:latin typeface="맑은 고딕" panose="020B0503020000020004" pitchFamily="50" charset="-127"/>
                          <a:ea typeface="맑은 고딕" panose="020B0503020000020004" pitchFamily="50" charset="-127"/>
                        </a:rPr>
                        <a:t>　</a:t>
                      </a:r>
                    </a:p>
                  </a:txBody>
                  <a:tcPr marL="6069" marR="6069" marT="6069"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ko-KR" altLang="en-US" sz="800" b="1" i="0" u="none" strike="noStrike" dirty="0">
                          <a:solidFill>
                            <a:srgbClr val="000000"/>
                          </a:solidFill>
                          <a:effectLst/>
                          <a:latin typeface="맑은 고딕" panose="020B0503020000020004" pitchFamily="50" charset="-127"/>
                          <a:ea typeface="맑은 고딕" panose="020B0503020000020004" pitchFamily="50" charset="-127"/>
                        </a:rPr>
                        <a:t>　</a:t>
                      </a:r>
                    </a:p>
                  </a:txBody>
                  <a:tcPr marL="6069" marR="6069" marT="6069"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2"/>
                  </a:ext>
                </a:extLst>
              </a:tr>
            </a:tbl>
          </a:graphicData>
        </a:graphic>
      </p:graphicFrame>
      <p:sp>
        <p:nvSpPr>
          <p:cNvPr id="4" name="직사각형 3"/>
          <p:cNvSpPr/>
          <p:nvPr/>
        </p:nvSpPr>
        <p:spPr>
          <a:xfrm>
            <a:off x="187051" y="27709"/>
            <a:ext cx="5687276" cy="346249"/>
          </a:xfrm>
          <a:prstGeom prst="rect">
            <a:avLst/>
          </a:prstGeom>
        </p:spPr>
        <p:txBody>
          <a:bodyPr wrap="square">
            <a:spAutoFit/>
          </a:bodyPr>
          <a:lstStyle/>
          <a:p>
            <a:pPr algn="just" latinLnBrk="0">
              <a:lnSpc>
                <a:spcPct val="150000"/>
              </a:lnSpc>
              <a:spcAft>
                <a:spcPts val="0"/>
              </a:spcAft>
            </a:pPr>
            <a:r>
              <a:rPr lang="en-US" altLang="ko-KR" sz="1100" b="1" dirty="0"/>
              <a:t>Supplementary </a:t>
            </a:r>
            <a:r>
              <a:rPr lang="en-US" altLang="ko-KR" sz="1100" b="1" kern="100" dirty="0">
                <a:latin typeface="맑은 고딕" panose="020B0503020000020004" pitchFamily="50" charset="-127"/>
                <a:cs typeface="Times New Roman" panose="02020603050405020304" pitchFamily="18" charset="0"/>
              </a:rPr>
              <a:t>Table S1. List of breast cancer samples  </a:t>
            </a:r>
            <a:endParaRPr lang="ko-KR" altLang="ko-KR" sz="1100" kern="100" dirty="0">
              <a:latin typeface="맑은 고딕" panose="020B0503020000020004" pitchFamily="50" charset="-127"/>
              <a:cs typeface="Times New Roman" panose="02020603050405020304" pitchFamily="18" charset="0"/>
            </a:endParaRPr>
          </a:p>
        </p:txBody>
      </p:sp>
    </p:spTree>
    <p:extLst>
      <p:ext uri="{BB962C8B-B14F-4D97-AF65-F5344CB8AC3E}">
        <p14:creationId xmlns:p14="http://schemas.microsoft.com/office/powerpoint/2010/main" val="22190099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직사각형 2"/>
          <p:cNvSpPr/>
          <p:nvPr/>
        </p:nvSpPr>
        <p:spPr>
          <a:xfrm>
            <a:off x="239925" y="0"/>
            <a:ext cx="4311886" cy="346249"/>
          </a:xfrm>
          <a:prstGeom prst="rect">
            <a:avLst/>
          </a:prstGeom>
        </p:spPr>
        <p:txBody>
          <a:bodyPr wrap="none">
            <a:spAutoFit/>
          </a:bodyPr>
          <a:lstStyle/>
          <a:p>
            <a:pPr algn="just" latinLnBrk="0">
              <a:lnSpc>
                <a:spcPct val="150000"/>
              </a:lnSpc>
              <a:spcAft>
                <a:spcPts val="0"/>
              </a:spcAft>
            </a:pPr>
            <a:r>
              <a:rPr lang="en-US" altLang="ko-KR" sz="1100" b="1" dirty="0"/>
              <a:t>Supplementary </a:t>
            </a:r>
            <a:r>
              <a:rPr lang="en-US" altLang="ko-KR" sz="1100" b="1" kern="100" dirty="0">
                <a:latin typeface="맑은 고딕" panose="020B0503020000020004" pitchFamily="50" charset="-127"/>
                <a:cs typeface="Times New Roman" panose="02020603050405020304" pitchFamily="18" charset="0"/>
              </a:rPr>
              <a:t>Table S2. Antibodies used for flow </a:t>
            </a:r>
            <a:r>
              <a:rPr lang="en-US" altLang="ko-KR" sz="1100" b="1" kern="100" dirty="0" err="1">
                <a:latin typeface="맑은 고딕" panose="020B0503020000020004" pitchFamily="50" charset="-127"/>
                <a:cs typeface="Times New Roman" panose="02020603050405020304" pitchFamily="18" charset="0"/>
              </a:rPr>
              <a:t>cytometry</a:t>
            </a:r>
            <a:endParaRPr lang="ko-KR" altLang="ko-KR" sz="1100" kern="100" dirty="0">
              <a:latin typeface="맑은 고딕" panose="020B0503020000020004" pitchFamily="50" charset="-127"/>
              <a:cs typeface="Times New Roman" panose="02020603050405020304" pitchFamily="18" charset="0"/>
            </a:endParaRPr>
          </a:p>
        </p:txBody>
      </p:sp>
      <p:graphicFrame>
        <p:nvGraphicFramePr>
          <p:cNvPr id="6" name="표 5"/>
          <p:cNvGraphicFramePr>
            <a:graphicFrameLocks noGrp="1"/>
          </p:cNvGraphicFramePr>
          <p:nvPr>
            <p:extLst>
              <p:ext uri="{D42A27DB-BD31-4B8C-83A1-F6EECF244321}">
                <p14:modId xmlns:p14="http://schemas.microsoft.com/office/powerpoint/2010/main" val="1566001790"/>
              </p:ext>
            </p:extLst>
          </p:nvPr>
        </p:nvGraphicFramePr>
        <p:xfrm>
          <a:off x="310969" y="277826"/>
          <a:ext cx="5951605" cy="6465889"/>
        </p:xfrm>
        <a:graphic>
          <a:graphicData uri="http://schemas.openxmlformats.org/drawingml/2006/table">
            <a:tbl>
              <a:tblPr firstRow="1" firstCol="1" bandRow="1"/>
              <a:tblGrid>
                <a:gridCol w="1604190">
                  <a:extLst>
                    <a:ext uri="{9D8B030D-6E8A-4147-A177-3AD203B41FA5}">
                      <a16:colId xmlns:a16="http://schemas.microsoft.com/office/drawing/2014/main" val="20000"/>
                    </a:ext>
                  </a:extLst>
                </a:gridCol>
                <a:gridCol w="1121807">
                  <a:extLst>
                    <a:ext uri="{9D8B030D-6E8A-4147-A177-3AD203B41FA5}">
                      <a16:colId xmlns:a16="http://schemas.microsoft.com/office/drawing/2014/main" val="20001"/>
                    </a:ext>
                  </a:extLst>
                </a:gridCol>
                <a:gridCol w="1908992">
                  <a:extLst>
                    <a:ext uri="{9D8B030D-6E8A-4147-A177-3AD203B41FA5}">
                      <a16:colId xmlns:a16="http://schemas.microsoft.com/office/drawing/2014/main" val="20002"/>
                    </a:ext>
                  </a:extLst>
                </a:gridCol>
                <a:gridCol w="1316616">
                  <a:extLst>
                    <a:ext uri="{9D8B030D-6E8A-4147-A177-3AD203B41FA5}">
                      <a16:colId xmlns:a16="http://schemas.microsoft.com/office/drawing/2014/main" val="20003"/>
                    </a:ext>
                  </a:extLst>
                </a:gridCol>
              </a:tblGrid>
              <a:tr h="130170">
                <a:tc gridSpan="2">
                  <a:txBody>
                    <a:bodyPr/>
                    <a:lstStyle/>
                    <a:p>
                      <a:pPr algn="just" latinLnBrk="0">
                        <a:lnSpc>
                          <a:spcPts val="1200"/>
                        </a:lnSpc>
                        <a:spcAft>
                          <a:spcPts val="0"/>
                        </a:spcAft>
                      </a:pPr>
                      <a:r>
                        <a:rPr lang="en-US" sz="700" b="1" kern="0" dirty="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Primary cancer cell </a:t>
                      </a:r>
                      <a:endParaRPr lang="ko-KR" sz="9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Marker</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Clone</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Fluorescence</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Company</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0001"/>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CD274(PD-L1)</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29E2A3</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PE</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Cytokeratin</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333333"/>
                          </a:solidFill>
                          <a:effectLst/>
                          <a:latin typeface="맑은 고딕" panose="020B0503020000020004" pitchFamily="50" charset="-127"/>
                          <a:ea typeface="맑은 고딕" panose="020B0503020000020004" pitchFamily="50" charset="-127"/>
                          <a:cs typeface="굴림" panose="020B0600000101010101" pitchFamily="50" charset="-127"/>
                        </a:rPr>
                        <a:t>CK3-6H5</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FITC</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Miltenyi biotec</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CD326(EpCAM)</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9C4</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PE/Cy7</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HLA-A,B,C</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W6/32</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Pacific blue</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30170">
                <a:tc>
                  <a:txBody>
                    <a:bodyPr/>
                    <a:lstStyle/>
                    <a:p>
                      <a:pPr algn="just" latinLnBrk="0">
                        <a:lnSpc>
                          <a:spcPts val="1200"/>
                        </a:lnSpc>
                        <a:spcAft>
                          <a:spcPts val="0"/>
                        </a:spcAft>
                      </a:pPr>
                      <a:r>
                        <a:rPr lang="en-US" sz="600" b="1" kern="0" dirty="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HLA-DR</a:t>
                      </a:r>
                      <a:endParaRPr lang="ko-KR" sz="9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L243</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APC</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60341">
                <a:tc>
                  <a:txBody>
                    <a:bodyPr/>
                    <a:lstStyle/>
                    <a:p>
                      <a:pPr algn="just" latinLnBrk="0">
                        <a:lnSpc>
                          <a:spcPts val="1200"/>
                        </a:lnSpc>
                        <a:spcAft>
                          <a:spcPts val="0"/>
                        </a:spcAft>
                      </a:pPr>
                      <a:r>
                        <a:rPr lang="en-US" sz="7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p>
                      <a:pPr algn="just" latinLnBrk="0">
                        <a:lnSpc>
                          <a:spcPts val="1200"/>
                        </a:lnSpc>
                        <a:spcAft>
                          <a:spcPts val="0"/>
                        </a:spcAft>
                      </a:pPr>
                      <a:r>
                        <a:rPr lang="en-US" sz="7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TILs</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107000"/>
                        </a:lnSpc>
                      </a:pPr>
                      <a:endParaRPr lang="ko-KR" sz="900" kern="100">
                        <a:effectLst/>
                        <a:latin typeface="맑은 고딕" panose="020B0503020000020004" pitchFamily="50" charset="-127"/>
                        <a:ea typeface="맑은 고딕" panose="020B0503020000020004" pitchFamily="50" charset="-127"/>
                      </a:endParaRPr>
                    </a:p>
                  </a:txBody>
                  <a:tcPr marL="36350" marR="363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107000"/>
                        </a:lnSpc>
                      </a:pPr>
                      <a:endParaRPr lang="ko-KR" sz="900" kern="100">
                        <a:effectLst/>
                        <a:latin typeface="맑은 고딕" panose="020B0503020000020004" pitchFamily="50" charset="-127"/>
                        <a:ea typeface="맑은 고딕" panose="020B0503020000020004" pitchFamily="50" charset="-127"/>
                      </a:endParaRPr>
                    </a:p>
                  </a:txBody>
                  <a:tcPr marL="36350" marR="363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7"/>
                  </a:ext>
                </a:extLst>
              </a:tr>
              <a:tr h="130170">
                <a:tc gridSpan="2">
                  <a:txBody>
                    <a:bodyPr/>
                    <a:lstStyle/>
                    <a:p>
                      <a:pPr algn="just" latinLnBrk="0">
                        <a:lnSpc>
                          <a:spcPts val="1200"/>
                        </a:lnSpc>
                        <a:spcAft>
                          <a:spcPts val="0"/>
                        </a:spcAft>
                      </a:pPr>
                      <a:r>
                        <a:rPr lang="en-US" sz="7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Immune cells</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Marker</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Clone</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Fluorescence</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Company</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0009"/>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CD45</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HI30</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BV510 (Amcyan)</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CD3</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SK7</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APC-H7</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CD4</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RPA-T4</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PE</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CD8</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RPA-T8</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PerCP/Cy5.5</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CD11c</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BU15</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PE/Cy7</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CD14</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M5E2</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FITC</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CD19</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HIB19</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PerCP/Cy5.5</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CD56</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dirty="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HCD56</a:t>
                      </a:r>
                      <a:endParaRPr lang="ko-KR" sz="9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PE</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HLADR</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L243</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APC</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130170">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19"/>
                  </a:ext>
                </a:extLst>
              </a:tr>
              <a:tr h="130170">
                <a:tc gridSpan="2">
                  <a:txBody>
                    <a:bodyPr/>
                    <a:lstStyle/>
                    <a:p>
                      <a:pPr algn="just" latinLnBrk="0">
                        <a:lnSpc>
                          <a:spcPts val="1200"/>
                        </a:lnSpc>
                        <a:spcAft>
                          <a:spcPts val="0"/>
                        </a:spcAft>
                      </a:pPr>
                      <a:r>
                        <a:rPr lang="en-US" sz="7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Memory phenotype of T cells</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just">
                        <a:lnSpc>
                          <a:spcPct val="107000"/>
                        </a:lnSpc>
                      </a:pPr>
                      <a:endParaRPr lang="ko-KR" sz="900" kern="100">
                        <a:effectLst/>
                        <a:latin typeface="맑은 고딕" panose="020B0503020000020004" pitchFamily="50" charset="-127"/>
                        <a:ea typeface="맑은 고딕" panose="020B0503020000020004" pitchFamily="50" charset="-127"/>
                      </a:endParaRPr>
                    </a:p>
                  </a:txBody>
                  <a:tcPr marL="36350" marR="363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Marker</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Clone</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Fluorescence</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Company</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0021"/>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CD27</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323</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BV510 (Amcyan)</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2"/>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CD45RO</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UCHL1</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PE</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3"/>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CD95</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DX2</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APC</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4"/>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CD197 (CCR7)</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G043H7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PE/Cy7</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5"/>
                  </a:ext>
                </a:extLst>
              </a:tr>
              <a:tr h="130170">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26"/>
                  </a:ext>
                </a:extLst>
              </a:tr>
              <a:tr h="130170">
                <a:tc gridSpan="2">
                  <a:txBody>
                    <a:bodyPr/>
                    <a:lstStyle/>
                    <a:p>
                      <a:pPr algn="just" latinLnBrk="0">
                        <a:lnSpc>
                          <a:spcPts val="1200"/>
                        </a:lnSpc>
                        <a:spcAft>
                          <a:spcPts val="0"/>
                        </a:spcAft>
                      </a:pPr>
                      <a:r>
                        <a:rPr lang="en-US" sz="7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T cell activation markers</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just">
                        <a:lnSpc>
                          <a:spcPct val="107000"/>
                        </a:lnSpc>
                      </a:pPr>
                      <a:endParaRPr lang="ko-KR" sz="900" kern="100">
                        <a:effectLst/>
                        <a:latin typeface="맑은 고딕" panose="020B0503020000020004" pitchFamily="50" charset="-127"/>
                        <a:ea typeface="맑은 고딕" panose="020B0503020000020004" pitchFamily="50" charset="-127"/>
                      </a:endParaRPr>
                    </a:p>
                  </a:txBody>
                  <a:tcPr marL="36350" marR="363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7"/>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Marker</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Clone</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Fluorsecence</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Company</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0028"/>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CD107a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H4A3</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BV510 (Amcyan)</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9"/>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CD134 (OX40)</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Ber-ACT35</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PE/Cy7</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0"/>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CD137 (4-1BB)</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4B4-1</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APC</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1"/>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CD279 (PD-1)</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EH12.2H7</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PE</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2"/>
                  </a:ext>
                </a:extLst>
              </a:tr>
              <a:tr h="130170">
                <a:tc>
                  <a:txBody>
                    <a:bodyPr/>
                    <a:lstStyle/>
                    <a:p>
                      <a:pPr algn="just">
                        <a:lnSpc>
                          <a:spcPct val="107000"/>
                        </a:lnSpc>
                      </a:pPr>
                      <a:endParaRPr lang="ko-KR" sz="900" kern="100">
                        <a:effectLst/>
                        <a:latin typeface="맑은 고딕" panose="020B0503020000020004" pitchFamily="50" charset="-127"/>
                        <a:ea typeface="맑은 고딕" panose="020B0503020000020004" pitchFamily="50" charset="-127"/>
                      </a:endParaRPr>
                    </a:p>
                  </a:txBody>
                  <a:tcPr marL="36350" marR="363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33"/>
                  </a:ext>
                </a:extLst>
              </a:tr>
              <a:tr h="130170">
                <a:tc gridSpan="2">
                  <a:txBody>
                    <a:bodyPr/>
                    <a:lstStyle/>
                    <a:p>
                      <a:pPr algn="just" latinLnBrk="0">
                        <a:lnSpc>
                          <a:spcPts val="1200"/>
                        </a:lnSpc>
                        <a:spcAft>
                          <a:spcPts val="0"/>
                        </a:spcAft>
                      </a:pPr>
                      <a:r>
                        <a:rPr lang="en-US" sz="7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T cell exhaustion markers</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just">
                        <a:lnSpc>
                          <a:spcPct val="107000"/>
                        </a:lnSpc>
                      </a:pPr>
                      <a:endParaRPr lang="ko-KR" sz="900" kern="100">
                        <a:effectLst/>
                        <a:latin typeface="맑은 고딕" panose="020B0503020000020004" pitchFamily="50" charset="-127"/>
                        <a:ea typeface="맑은 고딕" panose="020B0503020000020004" pitchFamily="50" charset="-127"/>
                      </a:endParaRPr>
                    </a:p>
                  </a:txBody>
                  <a:tcPr marL="36350" marR="363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4"/>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Marker</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Clone</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Fluorescence</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Company</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0035"/>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CD39</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A1</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FITC</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6"/>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CD279 (PD-1)</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EH12.2H7</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PE</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7"/>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CD366 (TIM-3)</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F38-2E2</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BV510 (Amcyan)</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8"/>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KLRG1</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SA231A2</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FITC</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9"/>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LAG3</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11C3C65</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APC</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0"/>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TIGIT</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A15153G</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PE/Cy7</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1"/>
                  </a:ext>
                </a:extLst>
              </a:tr>
              <a:tr h="130170">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42"/>
                  </a:ext>
                </a:extLst>
              </a:tr>
              <a:tr h="130170">
                <a:tc>
                  <a:txBody>
                    <a:bodyPr/>
                    <a:lstStyle/>
                    <a:p>
                      <a:pPr algn="just" latinLnBrk="0">
                        <a:lnSpc>
                          <a:spcPts val="1200"/>
                        </a:lnSpc>
                        <a:spcAft>
                          <a:spcPts val="0"/>
                        </a:spcAft>
                      </a:pPr>
                      <a:r>
                        <a:rPr lang="en-US" sz="7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Treg markers</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107000"/>
                        </a:lnSpc>
                      </a:pPr>
                      <a:endParaRPr lang="ko-KR" sz="900" kern="100">
                        <a:effectLst/>
                        <a:latin typeface="맑은 고딕" panose="020B0503020000020004" pitchFamily="50" charset="-127"/>
                        <a:ea typeface="맑은 고딕" panose="020B0503020000020004" pitchFamily="50" charset="-127"/>
                      </a:endParaRPr>
                    </a:p>
                  </a:txBody>
                  <a:tcPr marL="36350" marR="363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107000"/>
                        </a:lnSpc>
                      </a:pPr>
                      <a:endParaRPr lang="ko-KR" sz="900" kern="100">
                        <a:effectLst/>
                        <a:latin typeface="맑은 고딕" panose="020B0503020000020004" pitchFamily="50" charset="-127"/>
                        <a:ea typeface="맑은 고딕" panose="020B0503020000020004" pitchFamily="50" charset="-127"/>
                      </a:endParaRPr>
                    </a:p>
                  </a:txBody>
                  <a:tcPr marL="36350" marR="363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ko-KR"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　</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3"/>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Marker</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Clone</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Fluorescence</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Company</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0044"/>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CD25</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BC96</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PE/Cy7</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5"/>
                  </a:ext>
                </a:extLst>
              </a:tr>
              <a:tr h="130170">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CD127</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A019D5</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Pacific blue</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6"/>
                  </a:ext>
                </a:extLst>
              </a:tr>
              <a:tr h="130170">
                <a:tc>
                  <a:txBody>
                    <a:bodyPr/>
                    <a:lstStyle/>
                    <a:p>
                      <a:pPr algn="just" latinLnBrk="0">
                        <a:lnSpc>
                          <a:spcPts val="1200"/>
                        </a:lnSpc>
                        <a:spcAft>
                          <a:spcPts val="0"/>
                        </a:spcAft>
                      </a:pPr>
                      <a:r>
                        <a:rPr lang="en-US" sz="600" b="1" kern="0" dirty="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FOXP3</a:t>
                      </a:r>
                      <a:endParaRPr lang="ko-KR" sz="9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dirty="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206D</a:t>
                      </a:r>
                      <a:endParaRPr lang="ko-KR" sz="9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dirty="0">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FITC</a:t>
                      </a:r>
                      <a:endParaRPr lang="ko-KR" sz="9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0">
                        <a:lnSpc>
                          <a:spcPts val="1200"/>
                        </a:lnSpc>
                        <a:spcAft>
                          <a:spcPts val="0"/>
                        </a:spcAft>
                      </a:pPr>
                      <a:r>
                        <a:rPr lang="en-US" sz="600" b="1" kern="0" dirty="0" err="1">
                          <a:solidFill>
                            <a:srgbClr val="000000"/>
                          </a:solidFill>
                          <a:effectLst/>
                          <a:latin typeface="맑은 고딕" panose="020B0503020000020004" pitchFamily="50" charset="-127"/>
                          <a:ea typeface="맑은 고딕" panose="020B0503020000020004" pitchFamily="50" charset="-127"/>
                          <a:cs typeface="굴림" panose="020B0600000101010101" pitchFamily="50" charset="-127"/>
                        </a:rPr>
                        <a:t>BioLegend</a:t>
                      </a:r>
                      <a:endParaRPr lang="ko-KR" sz="9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6350" marR="3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7"/>
                  </a:ext>
                </a:extLst>
              </a:tr>
            </a:tbl>
          </a:graphicData>
        </a:graphic>
      </p:graphicFrame>
    </p:spTree>
    <p:extLst>
      <p:ext uri="{BB962C8B-B14F-4D97-AF65-F5344CB8AC3E}">
        <p14:creationId xmlns:p14="http://schemas.microsoft.com/office/powerpoint/2010/main" val="3754613243"/>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3768</TotalTime>
  <Words>974</Words>
  <Application>Microsoft Office PowerPoint</Application>
  <PresentationFormat>와이드스크린</PresentationFormat>
  <Paragraphs>413</Paragraphs>
  <Slides>7</Slides>
  <Notes>0</Notes>
  <HiddenSlides>0</HiddenSlides>
  <MMClips>0</MMClips>
  <ScaleCrop>false</ScaleCrop>
  <HeadingPairs>
    <vt:vector size="8" baseType="variant">
      <vt:variant>
        <vt:lpstr>사용한 글꼴</vt:lpstr>
      </vt:variant>
      <vt:variant>
        <vt:i4>3</vt:i4>
      </vt:variant>
      <vt:variant>
        <vt:lpstr>테마</vt:lpstr>
      </vt:variant>
      <vt:variant>
        <vt:i4>1</vt:i4>
      </vt:variant>
      <vt:variant>
        <vt:lpstr>포함된 OLE 서버</vt:lpstr>
      </vt:variant>
      <vt:variant>
        <vt:i4>1</vt:i4>
      </vt:variant>
      <vt:variant>
        <vt:lpstr>슬라이드 제목</vt:lpstr>
      </vt:variant>
      <vt:variant>
        <vt:i4>7</vt:i4>
      </vt:variant>
    </vt:vector>
  </HeadingPairs>
  <TitlesOfParts>
    <vt:vector size="12" baseType="lpstr">
      <vt:lpstr>맑은 고딕</vt:lpstr>
      <vt:lpstr>Arial</vt:lpstr>
      <vt:lpstr>Tahoma</vt:lpstr>
      <vt:lpstr>Office 테마</vt:lpstr>
      <vt:lpstr>Prism Project</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user</dc:creator>
  <cp:lastModifiedBy>이 희재</cp:lastModifiedBy>
  <cp:revision>120</cp:revision>
  <cp:lastPrinted>2019-08-21T07:06:01Z</cp:lastPrinted>
  <dcterms:created xsi:type="dcterms:W3CDTF">2019-07-27T05:55:10Z</dcterms:created>
  <dcterms:modified xsi:type="dcterms:W3CDTF">2020-05-16T01:39:56Z</dcterms:modified>
</cp:coreProperties>
</file>