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Lst>
  <p:notesMasterIdLst>
    <p:notesMasterId r:id="rId11"/>
  </p:notesMasterIdLst>
  <p:sldIdLst>
    <p:sldId id="285" r:id="rId2"/>
    <p:sldId id="286" r:id="rId3"/>
    <p:sldId id="296" r:id="rId4"/>
    <p:sldId id="282" r:id="rId5"/>
    <p:sldId id="287" r:id="rId6"/>
    <p:sldId id="288" r:id="rId7"/>
    <p:sldId id="266" r:id="rId8"/>
    <p:sldId id="276" r:id="rId9"/>
    <p:sldId id="277" r:id="rId10"/>
  </p:sldIdLst>
  <p:sldSz cx="10056813" cy="7772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C3AC1"/>
    <a:srgbClr val="FF0051"/>
    <a:srgbClr val="F79BB0"/>
    <a:srgbClr val="E7D5B5"/>
    <a:srgbClr val="CCB081"/>
    <a:srgbClr val="B06ABD"/>
    <a:srgbClr val="AD54AD"/>
    <a:srgbClr val="BEA56F"/>
    <a:srgbClr val="7778DF"/>
    <a:srgbClr val="B0AF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15"/>
    <p:restoredTop sz="95833"/>
  </p:normalViewPr>
  <p:slideViewPr>
    <p:cSldViewPr snapToGrid="0">
      <p:cViewPr varScale="1">
        <p:scale>
          <a:sx n="99" d="100"/>
          <a:sy n="99" d="100"/>
        </p:scale>
        <p:origin x="153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84B1E9-94C4-6447-9995-55D4A7A16424}" type="datetimeFigureOut">
              <a:rPr lang="en-US" smtClean="0"/>
              <a:t>4/3/24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4F9ECB-7BDF-A841-B26B-004E841285A6}" type="slidenum">
              <a:rPr lang="en-US" smtClean="0"/>
              <a:t>‹#›</a:t>
            </a:fld>
            <a:endParaRPr lang="en-US"/>
          </a:p>
        </p:txBody>
      </p:sp>
    </p:spTree>
    <p:extLst>
      <p:ext uri="{BB962C8B-B14F-4D97-AF65-F5344CB8AC3E}">
        <p14:creationId xmlns:p14="http://schemas.microsoft.com/office/powerpoint/2010/main" val="3770338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4F9ECB-7BDF-A841-B26B-004E841285A6}" type="slidenum">
              <a:rPr lang="en-US" smtClean="0"/>
              <a:t>4</a:t>
            </a:fld>
            <a:endParaRPr lang="en-US"/>
          </a:p>
        </p:txBody>
      </p:sp>
    </p:spTree>
    <p:extLst>
      <p:ext uri="{BB962C8B-B14F-4D97-AF65-F5344CB8AC3E}">
        <p14:creationId xmlns:p14="http://schemas.microsoft.com/office/powerpoint/2010/main" val="3002000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1143000"/>
            <a:ext cx="399415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34F9ECB-7BDF-A841-B26B-004E841285A6}" type="slidenum">
              <a:rPr lang="en-US" smtClean="0"/>
              <a:t>7</a:t>
            </a:fld>
            <a:endParaRPr lang="en-US"/>
          </a:p>
        </p:txBody>
      </p:sp>
    </p:spTree>
    <p:extLst>
      <p:ext uri="{BB962C8B-B14F-4D97-AF65-F5344CB8AC3E}">
        <p14:creationId xmlns:p14="http://schemas.microsoft.com/office/powerpoint/2010/main" val="34405686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5"/>
          </p:nvPr>
        </p:nvSpPr>
        <p:spPr/>
        <p:txBody>
          <a:bodyPr/>
          <a:lstStyle/>
          <a:p>
            <a:fld id="{A34F9ECB-7BDF-A841-B26B-004E841285A6}" type="slidenum">
              <a:rPr lang="en-US" smtClean="0"/>
              <a:t>8</a:t>
            </a:fld>
            <a:endParaRPr lang="en-US"/>
          </a:p>
        </p:txBody>
      </p:sp>
    </p:spTree>
    <p:extLst>
      <p:ext uri="{BB962C8B-B14F-4D97-AF65-F5344CB8AC3E}">
        <p14:creationId xmlns:p14="http://schemas.microsoft.com/office/powerpoint/2010/main" val="2834375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A34F9ECB-7BDF-A841-B26B-004E841285A6}" type="slidenum">
              <a:rPr lang="en-US" smtClean="0"/>
              <a:t>9</a:t>
            </a:fld>
            <a:endParaRPr lang="en-US"/>
          </a:p>
        </p:txBody>
      </p:sp>
    </p:spTree>
    <p:extLst>
      <p:ext uri="{BB962C8B-B14F-4D97-AF65-F5344CB8AC3E}">
        <p14:creationId xmlns:p14="http://schemas.microsoft.com/office/powerpoint/2010/main" val="42709926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261" y="1272011"/>
            <a:ext cx="8548291" cy="2705947"/>
          </a:xfrm>
        </p:spPr>
        <p:txBody>
          <a:bodyPr anchor="b"/>
          <a:lstStyle>
            <a:lvl1pPr algn="ctr">
              <a:defRPr sz="6599"/>
            </a:lvl1pPr>
          </a:lstStyle>
          <a:p>
            <a:r>
              <a:rPr lang="en-US"/>
              <a:t>Click to edit Master title style</a:t>
            </a:r>
          </a:p>
        </p:txBody>
      </p:sp>
      <p:sp>
        <p:nvSpPr>
          <p:cNvPr id="3" name="Subtitle 2"/>
          <p:cNvSpPr>
            <a:spLocks noGrp="1"/>
          </p:cNvSpPr>
          <p:nvPr>
            <p:ph type="subTitle" idx="1"/>
          </p:nvPr>
        </p:nvSpPr>
        <p:spPr>
          <a:xfrm>
            <a:off x="1257102" y="4082310"/>
            <a:ext cx="7542610" cy="1876530"/>
          </a:xfrm>
        </p:spPr>
        <p:txBody>
          <a:bodyPr/>
          <a:lstStyle>
            <a:lvl1pPr marL="0" indent="0" algn="ctr">
              <a:buNone/>
              <a:defRPr sz="2640"/>
            </a:lvl1pPr>
            <a:lvl2pPr marL="502829" indent="0" algn="ctr">
              <a:buNone/>
              <a:defRPr sz="2200"/>
            </a:lvl2pPr>
            <a:lvl3pPr marL="1005657" indent="0" algn="ctr">
              <a:buNone/>
              <a:defRPr sz="1980"/>
            </a:lvl3pPr>
            <a:lvl4pPr marL="1508486" indent="0" algn="ctr">
              <a:buNone/>
              <a:defRPr sz="1760"/>
            </a:lvl4pPr>
            <a:lvl5pPr marL="2011314" indent="0" algn="ctr">
              <a:buNone/>
              <a:defRPr sz="1760"/>
            </a:lvl5pPr>
            <a:lvl6pPr marL="2514143" indent="0" algn="ctr">
              <a:buNone/>
              <a:defRPr sz="1760"/>
            </a:lvl6pPr>
            <a:lvl7pPr marL="3016971" indent="0" algn="ctr">
              <a:buNone/>
              <a:defRPr sz="1760"/>
            </a:lvl7pPr>
            <a:lvl8pPr marL="3519800" indent="0" algn="ctr">
              <a:buNone/>
              <a:defRPr sz="1760"/>
            </a:lvl8pPr>
            <a:lvl9pPr marL="4022628" indent="0" algn="ctr">
              <a:buNone/>
              <a:defRPr sz="1760"/>
            </a:lvl9pPr>
          </a:lstStyle>
          <a:p>
            <a:r>
              <a:rPr lang="en-US"/>
              <a:t>Click to edit Master subtitle style</a:t>
            </a:r>
          </a:p>
        </p:txBody>
      </p:sp>
      <p:sp>
        <p:nvSpPr>
          <p:cNvPr id="4" name="Date Placeholder 3"/>
          <p:cNvSpPr>
            <a:spLocks noGrp="1"/>
          </p:cNvSpPr>
          <p:nvPr>
            <p:ph type="dt" sz="half" idx="10"/>
          </p:nvPr>
        </p:nvSpPr>
        <p:spPr/>
        <p:txBody>
          <a:bodyPr/>
          <a:lstStyle/>
          <a:p>
            <a:fld id="{8B233A61-69A6-9F4B-A0E0-6A23DDEA3152}" type="datetimeFigureOut">
              <a:rPr lang="en-US" smtClean="0"/>
              <a:t>4/3/24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2296855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B233A61-69A6-9F4B-A0E0-6A23DDEA3152}" type="datetimeFigureOut">
              <a:rPr lang="en-US" smtClean="0"/>
              <a:t>4/3/24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2010831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96908" y="413808"/>
            <a:ext cx="2168500" cy="65867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1406" y="413808"/>
            <a:ext cx="6379791" cy="65867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B233A61-69A6-9F4B-A0E0-6A23DDEA3152}" type="datetimeFigureOut">
              <a:rPr lang="en-US" smtClean="0"/>
              <a:t>4/3/24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920705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B233A61-69A6-9F4B-A0E0-6A23DDEA3152}" type="datetimeFigureOut">
              <a:rPr lang="en-US" smtClean="0"/>
              <a:t>4/3/24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1895866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6169" y="1937705"/>
            <a:ext cx="8674001" cy="3233102"/>
          </a:xfrm>
        </p:spPr>
        <p:txBody>
          <a:bodyPr anchor="b"/>
          <a:lstStyle>
            <a:lvl1pPr>
              <a:defRPr sz="6599"/>
            </a:lvl1pPr>
          </a:lstStyle>
          <a:p>
            <a:r>
              <a:rPr lang="en-US"/>
              <a:t>Click to edit Master title style</a:t>
            </a:r>
          </a:p>
        </p:txBody>
      </p:sp>
      <p:sp>
        <p:nvSpPr>
          <p:cNvPr id="3" name="Text Placeholder 2"/>
          <p:cNvSpPr>
            <a:spLocks noGrp="1"/>
          </p:cNvSpPr>
          <p:nvPr>
            <p:ph type="body" idx="1"/>
          </p:nvPr>
        </p:nvSpPr>
        <p:spPr>
          <a:xfrm>
            <a:off x="686169" y="5201393"/>
            <a:ext cx="8674001" cy="1700212"/>
          </a:xfrm>
        </p:spPr>
        <p:txBody>
          <a:bodyPr/>
          <a:lstStyle>
            <a:lvl1pPr marL="0" indent="0">
              <a:buNone/>
              <a:defRPr sz="2640">
                <a:solidFill>
                  <a:schemeClr val="tx1"/>
                </a:solidFill>
              </a:defRPr>
            </a:lvl1pPr>
            <a:lvl2pPr marL="502829" indent="0">
              <a:buNone/>
              <a:defRPr sz="2200">
                <a:solidFill>
                  <a:schemeClr val="tx1">
                    <a:tint val="75000"/>
                  </a:schemeClr>
                </a:solidFill>
              </a:defRPr>
            </a:lvl2pPr>
            <a:lvl3pPr marL="1005657" indent="0">
              <a:buNone/>
              <a:defRPr sz="1980">
                <a:solidFill>
                  <a:schemeClr val="tx1">
                    <a:tint val="75000"/>
                  </a:schemeClr>
                </a:solidFill>
              </a:defRPr>
            </a:lvl3pPr>
            <a:lvl4pPr marL="1508486" indent="0">
              <a:buNone/>
              <a:defRPr sz="1760">
                <a:solidFill>
                  <a:schemeClr val="tx1">
                    <a:tint val="75000"/>
                  </a:schemeClr>
                </a:solidFill>
              </a:defRPr>
            </a:lvl4pPr>
            <a:lvl5pPr marL="2011314" indent="0">
              <a:buNone/>
              <a:defRPr sz="1760">
                <a:solidFill>
                  <a:schemeClr val="tx1">
                    <a:tint val="75000"/>
                  </a:schemeClr>
                </a:solidFill>
              </a:defRPr>
            </a:lvl5pPr>
            <a:lvl6pPr marL="2514143" indent="0">
              <a:buNone/>
              <a:defRPr sz="1760">
                <a:solidFill>
                  <a:schemeClr val="tx1">
                    <a:tint val="75000"/>
                  </a:schemeClr>
                </a:solidFill>
              </a:defRPr>
            </a:lvl6pPr>
            <a:lvl7pPr marL="3016971" indent="0">
              <a:buNone/>
              <a:defRPr sz="1760">
                <a:solidFill>
                  <a:schemeClr val="tx1">
                    <a:tint val="75000"/>
                  </a:schemeClr>
                </a:solidFill>
              </a:defRPr>
            </a:lvl7pPr>
            <a:lvl8pPr marL="3519800" indent="0">
              <a:buNone/>
              <a:defRPr sz="1760">
                <a:solidFill>
                  <a:schemeClr val="tx1">
                    <a:tint val="75000"/>
                  </a:schemeClr>
                </a:solidFill>
              </a:defRPr>
            </a:lvl8pPr>
            <a:lvl9pPr marL="4022628" indent="0">
              <a:buNone/>
              <a:defRPr sz="1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233A61-69A6-9F4B-A0E0-6A23DDEA3152}" type="datetimeFigureOut">
              <a:rPr lang="en-US" smtClean="0"/>
              <a:t>4/3/24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2331562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1406" y="2069042"/>
            <a:ext cx="4274146"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91261" y="2069042"/>
            <a:ext cx="4274146" cy="493151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B233A61-69A6-9F4B-A0E0-6A23DDEA3152}" type="datetimeFigureOut">
              <a:rPr lang="en-US" smtClean="0"/>
              <a:t>4/3/24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3589569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2716" y="413810"/>
            <a:ext cx="8674001" cy="1502305"/>
          </a:xfrm>
        </p:spPr>
        <p:txBody>
          <a:bodyPr/>
          <a:lstStyle/>
          <a:p>
            <a:r>
              <a:rPr lang="en-US"/>
              <a:t>Click to edit Master title style</a:t>
            </a:r>
          </a:p>
        </p:txBody>
      </p:sp>
      <p:sp>
        <p:nvSpPr>
          <p:cNvPr id="3" name="Text Placeholder 2"/>
          <p:cNvSpPr>
            <a:spLocks noGrp="1"/>
          </p:cNvSpPr>
          <p:nvPr>
            <p:ph type="body" idx="1"/>
          </p:nvPr>
        </p:nvSpPr>
        <p:spPr>
          <a:xfrm>
            <a:off x="692717" y="1905318"/>
            <a:ext cx="4254503" cy="933767"/>
          </a:xfrm>
        </p:spPr>
        <p:txBody>
          <a:bodyPr anchor="b"/>
          <a:lstStyle>
            <a:lvl1pPr marL="0" indent="0">
              <a:buNone/>
              <a:defRPr sz="2640" b="1"/>
            </a:lvl1pPr>
            <a:lvl2pPr marL="502829" indent="0">
              <a:buNone/>
              <a:defRPr sz="2200" b="1"/>
            </a:lvl2pPr>
            <a:lvl3pPr marL="1005657" indent="0">
              <a:buNone/>
              <a:defRPr sz="1980" b="1"/>
            </a:lvl3pPr>
            <a:lvl4pPr marL="1508486" indent="0">
              <a:buNone/>
              <a:defRPr sz="1760" b="1"/>
            </a:lvl4pPr>
            <a:lvl5pPr marL="2011314" indent="0">
              <a:buNone/>
              <a:defRPr sz="1760" b="1"/>
            </a:lvl5pPr>
            <a:lvl6pPr marL="2514143" indent="0">
              <a:buNone/>
              <a:defRPr sz="1760" b="1"/>
            </a:lvl6pPr>
            <a:lvl7pPr marL="3016971" indent="0">
              <a:buNone/>
              <a:defRPr sz="1760" b="1"/>
            </a:lvl7pPr>
            <a:lvl8pPr marL="3519800" indent="0">
              <a:buNone/>
              <a:defRPr sz="1760" b="1"/>
            </a:lvl8pPr>
            <a:lvl9pPr marL="4022628" indent="0">
              <a:buNone/>
              <a:defRPr sz="1760" b="1"/>
            </a:lvl9pPr>
          </a:lstStyle>
          <a:p>
            <a:pPr lvl="0"/>
            <a:r>
              <a:rPr lang="en-US"/>
              <a:t>Click to edit Master text styles</a:t>
            </a:r>
          </a:p>
        </p:txBody>
      </p:sp>
      <p:sp>
        <p:nvSpPr>
          <p:cNvPr id="4" name="Content Placeholder 3"/>
          <p:cNvSpPr>
            <a:spLocks noGrp="1"/>
          </p:cNvSpPr>
          <p:nvPr>
            <p:ph sz="half" idx="2"/>
          </p:nvPr>
        </p:nvSpPr>
        <p:spPr>
          <a:xfrm>
            <a:off x="692717" y="2839085"/>
            <a:ext cx="4254503"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91262" y="1905318"/>
            <a:ext cx="4275455" cy="933767"/>
          </a:xfrm>
        </p:spPr>
        <p:txBody>
          <a:bodyPr anchor="b"/>
          <a:lstStyle>
            <a:lvl1pPr marL="0" indent="0">
              <a:buNone/>
              <a:defRPr sz="2640" b="1"/>
            </a:lvl1pPr>
            <a:lvl2pPr marL="502829" indent="0">
              <a:buNone/>
              <a:defRPr sz="2200" b="1"/>
            </a:lvl2pPr>
            <a:lvl3pPr marL="1005657" indent="0">
              <a:buNone/>
              <a:defRPr sz="1980" b="1"/>
            </a:lvl3pPr>
            <a:lvl4pPr marL="1508486" indent="0">
              <a:buNone/>
              <a:defRPr sz="1760" b="1"/>
            </a:lvl4pPr>
            <a:lvl5pPr marL="2011314" indent="0">
              <a:buNone/>
              <a:defRPr sz="1760" b="1"/>
            </a:lvl5pPr>
            <a:lvl6pPr marL="2514143" indent="0">
              <a:buNone/>
              <a:defRPr sz="1760" b="1"/>
            </a:lvl6pPr>
            <a:lvl7pPr marL="3016971" indent="0">
              <a:buNone/>
              <a:defRPr sz="1760" b="1"/>
            </a:lvl7pPr>
            <a:lvl8pPr marL="3519800" indent="0">
              <a:buNone/>
              <a:defRPr sz="1760" b="1"/>
            </a:lvl8pPr>
            <a:lvl9pPr marL="4022628" indent="0">
              <a:buNone/>
              <a:defRPr sz="1760" b="1"/>
            </a:lvl9pPr>
          </a:lstStyle>
          <a:p>
            <a:pPr lvl="0"/>
            <a:r>
              <a:rPr lang="en-US"/>
              <a:t>Click to edit Master text styles</a:t>
            </a:r>
          </a:p>
        </p:txBody>
      </p:sp>
      <p:sp>
        <p:nvSpPr>
          <p:cNvPr id="6" name="Content Placeholder 5"/>
          <p:cNvSpPr>
            <a:spLocks noGrp="1"/>
          </p:cNvSpPr>
          <p:nvPr>
            <p:ph sz="quarter" idx="4"/>
          </p:nvPr>
        </p:nvSpPr>
        <p:spPr>
          <a:xfrm>
            <a:off x="5091262" y="2839085"/>
            <a:ext cx="4275455" cy="4175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B233A61-69A6-9F4B-A0E0-6A23DDEA3152}" type="datetimeFigureOut">
              <a:rPr lang="en-US" smtClean="0"/>
              <a:t>4/3/24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1507188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B233A61-69A6-9F4B-A0E0-6A23DDEA3152}" type="datetimeFigureOut">
              <a:rPr lang="en-US" smtClean="0"/>
              <a:t>4/3/24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816269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233A61-69A6-9F4B-A0E0-6A23DDEA3152}" type="datetimeFigureOut">
              <a:rPr lang="en-US" smtClean="0"/>
              <a:t>4/3/24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279170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716" y="518160"/>
            <a:ext cx="3243584" cy="1813560"/>
          </a:xfrm>
        </p:spPr>
        <p:txBody>
          <a:bodyPr anchor="b"/>
          <a:lstStyle>
            <a:lvl1pPr>
              <a:defRPr sz="3519"/>
            </a:lvl1pPr>
          </a:lstStyle>
          <a:p>
            <a:r>
              <a:rPr lang="en-US"/>
              <a:t>Click to edit Master title style</a:t>
            </a:r>
          </a:p>
        </p:txBody>
      </p:sp>
      <p:sp>
        <p:nvSpPr>
          <p:cNvPr id="3" name="Content Placeholder 2"/>
          <p:cNvSpPr>
            <a:spLocks noGrp="1"/>
          </p:cNvSpPr>
          <p:nvPr>
            <p:ph idx="1"/>
          </p:nvPr>
        </p:nvSpPr>
        <p:spPr>
          <a:xfrm>
            <a:off x="4275455" y="1119083"/>
            <a:ext cx="5091262" cy="5523442"/>
          </a:xfrm>
        </p:spPr>
        <p:txBody>
          <a:bodyPr/>
          <a:lstStyle>
            <a:lvl1pPr>
              <a:defRPr sz="3519"/>
            </a:lvl1pPr>
            <a:lvl2pPr>
              <a:defRPr sz="3079"/>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92716" y="2331720"/>
            <a:ext cx="3243584" cy="4319800"/>
          </a:xfrm>
        </p:spPr>
        <p:txBody>
          <a:bodyPr/>
          <a:lstStyle>
            <a:lvl1pPr marL="0" indent="0">
              <a:buNone/>
              <a:defRPr sz="1760"/>
            </a:lvl1pPr>
            <a:lvl2pPr marL="502829" indent="0">
              <a:buNone/>
              <a:defRPr sz="1540"/>
            </a:lvl2pPr>
            <a:lvl3pPr marL="1005657" indent="0">
              <a:buNone/>
              <a:defRPr sz="1320"/>
            </a:lvl3pPr>
            <a:lvl4pPr marL="1508486" indent="0">
              <a:buNone/>
              <a:defRPr sz="1100"/>
            </a:lvl4pPr>
            <a:lvl5pPr marL="2011314" indent="0">
              <a:buNone/>
              <a:defRPr sz="1100"/>
            </a:lvl5pPr>
            <a:lvl6pPr marL="2514143" indent="0">
              <a:buNone/>
              <a:defRPr sz="1100"/>
            </a:lvl6pPr>
            <a:lvl7pPr marL="3016971" indent="0">
              <a:buNone/>
              <a:defRPr sz="1100"/>
            </a:lvl7pPr>
            <a:lvl8pPr marL="3519800" indent="0">
              <a:buNone/>
              <a:defRPr sz="1100"/>
            </a:lvl8pPr>
            <a:lvl9pPr marL="4022628"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8B233A61-69A6-9F4B-A0E0-6A23DDEA3152}" type="datetimeFigureOut">
              <a:rPr lang="en-US" smtClean="0"/>
              <a:t>4/3/24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2288809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2716" y="518160"/>
            <a:ext cx="3243584" cy="1813560"/>
          </a:xfrm>
        </p:spPr>
        <p:txBody>
          <a:bodyPr anchor="b"/>
          <a:lstStyle>
            <a:lvl1pPr>
              <a:defRPr sz="3519"/>
            </a:lvl1pPr>
          </a:lstStyle>
          <a:p>
            <a:r>
              <a:rPr lang="en-US"/>
              <a:t>Click to edit Master title style</a:t>
            </a:r>
          </a:p>
        </p:txBody>
      </p:sp>
      <p:sp>
        <p:nvSpPr>
          <p:cNvPr id="3" name="Picture Placeholder 2"/>
          <p:cNvSpPr>
            <a:spLocks noGrp="1" noChangeAspect="1"/>
          </p:cNvSpPr>
          <p:nvPr>
            <p:ph type="pic" idx="1"/>
          </p:nvPr>
        </p:nvSpPr>
        <p:spPr>
          <a:xfrm>
            <a:off x="4275455" y="1119083"/>
            <a:ext cx="5091262" cy="5523442"/>
          </a:xfrm>
        </p:spPr>
        <p:txBody>
          <a:bodyPr anchor="t"/>
          <a:lstStyle>
            <a:lvl1pPr marL="0" indent="0">
              <a:buNone/>
              <a:defRPr sz="3519"/>
            </a:lvl1pPr>
            <a:lvl2pPr marL="502829" indent="0">
              <a:buNone/>
              <a:defRPr sz="3079"/>
            </a:lvl2pPr>
            <a:lvl3pPr marL="1005657" indent="0">
              <a:buNone/>
              <a:defRPr sz="2640"/>
            </a:lvl3pPr>
            <a:lvl4pPr marL="1508486" indent="0">
              <a:buNone/>
              <a:defRPr sz="2200"/>
            </a:lvl4pPr>
            <a:lvl5pPr marL="2011314" indent="0">
              <a:buNone/>
              <a:defRPr sz="2200"/>
            </a:lvl5pPr>
            <a:lvl6pPr marL="2514143" indent="0">
              <a:buNone/>
              <a:defRPr sz="2200"/>
            </a:lvl6pPr>
            <a:lvl7pPr marL="3016971" indent="0">
              <a:buNone/>
              <a:defRPr sz="2200"/>
            </a:lvl7pPr>
            <a:lvl8pPr marL="3519800" indent="0">
              <a:buNone/>
              <a:defRPr sz="2200"/>
            </a:lvl8pPr>
            <a:lvl9pPr marL="4022628" indent="0">
              <a:buNone/>
              <a:defRPr sz="2200"/>
            </a:lvl9pPr>
          </a:lstStyle>
          <a:p>
            <a:r>
              <a:rPr lang="en-US"/>
              <a:t>Click icon to add picture</a:t>
            </a:r>
          </a:p>
        </p:txBody>
      </p:sp>
      <p:sp>
        <p:nvSpPr>
          <p:cNvPr id="4" name="Text Placeholder 3"/>
          <p:cNvSpPr>
            <a:spLocks noGrp="1"/>
          </p:cNvSpPr>
          <p:nvPr>
            <p:ph type="body" sz="half" idx="2"/>
          </p:nvPr>
        </p:nvSpPr>
        <p:spPr>
          <a:xfrm>
            <a:off x="692716" y="2331720"/>
            <a:ext cx="3243584" cy="4319800"/>
          </a:xfrm>
        </p:spPr>
        <p:txBody>
          <a:bodyPr/>
          <a:lstStyle>
            <a:lvl1pPr marL="0" indent="0">
              <a:buNone/>
              <a:defRPr sz="1760"/>
            </a:lvl1pPr>
            <a:lvl2pPr marL="502829" indent="0">
              <a:buNone/>
              <a:defRPr sz="1540"/>
            </a:lvl2pPr>
            <a:lvl3pPr marL="1005657" indent="0">
              <a:buNone/>
              <a:defRPr sz="1320"/>
            </a:lvl3pPr>
            <a:lvl4pPr marL="1508486" indent="0">
              <a:buNone/>
              <a:defRPr sz="1100"/>
            </a:lvl4pPr>
            <a:lvl5pPr marL="2011314" indent="0">
              <a:buNone/>
              <a:defRPr sz="1100"/>
            </a:lvl5pPr>
            <a:lvl6pPr marL="2514143" indent="0">
              <a:buNone/>
              <a:defRPr sz="1100"/>
            </a:lvl6pPr>
            <a:lvl7pPr marL="3016971" indent="0">
              <a:buNone/>
              <a:defRPr sz="1100"/>
            </a:lvl7pPr>
            <a:lvl8pPr marL="3519800" indent="0">
              <a:buNone/>
              <a:defRPr sz="1100"/>
            </a:lvl8pPr>
            <a:lvl9pPr marL="4022628" indent="0">
              <a:buNone/>
              <a:defRPr sz="1100"/>
            </a:lvl9pPr>
          </a:lstStyle>
          <a:p>
            <a:pPr lvl="0"/>
            <a:r>
              <a:rPr lang="en-US"/>
              <a:t>Click to edit Master text styles</a:t>
            </a:r>
          </a:p>
        </p:txBody>
      </p:sp>
      <p:sp>
        <p:nvSpPr>
          <p:cNvPr id="5" name="Date Placeholder 4"/>
          <p:cNvSpPr>
            <a:spLocks noGrp="1"/>
          </p:cNvSpPr>
          <p:nvPr>
            <p:ph type="dt" sz="half" idx="10"/>
          </p:nvPr>
        </p:nvSpPr>
        <p:spPr/>
        <p:txBody>
          <a:bodyPr/>
          <a:lstStyle/>
          <a:p>
            <a:fld id="{8B233A61-69A6-9F4B-A0E0-6A23DDEA3152}" type="datetimeFigureOut">
              <a:rPr lang="en-US" smtClean="0"/>
              <a:t>4/3/24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1CA497-9D74-054B-9D13-04755DA0D033}" type="slidenum">
              <a:rPr lang="en-US" smtClean="0"/>
              <a:t>‹#›</a:t>
            </a:fld>
            <a:endParaRPr lang="en-US"/>
          </a:p>
        </p:txBody>
      </p:sp>
    </p:spTree>
    <p:extLst>
      <p:ext uri="{BB962C8B-B14F-4D97-AF65-F5344CB8AC3E}">
        <p14:creationId xmlns:p14="http://schemas.microsoft.com/office/powerpoint/2010/main" val="27866019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1406" y="413810"/>
            <a:ext cx="8674001" cy="150230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91406" y="2069042"/>
            <a:ext cx="8674001" cy="493151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91406" y="7203865"/>
            <a:ext cx="2262783" cy="413808"/>
          </a:xfrm>
          <a:prstGeom prst="rect">
            <a:avLst/>
          </a:prstGeom>
        </p:spPr>
        <p:txBody>
          <a:bodyPr vert="horz" lIns="91440" tIns="45720" rIns="91440" bIns="45720" rtlCol="0" anchor="ctr"/>
          <a:lstStyle>
            <a:lvl1pPr algn="l">
              <a:defRPr sz="1320">
                <a:solidFill>
                  <a:schemeClr val="tx1">
                    <a:tint val="75000"/>
                  </a:schemeClr>
                </a:solidFill>
              </a:defRPr>
            </a:lvl1pPr>
          </a:lstStyle>
          <a:p>
            <a:fld id="{8B233A61-69A6-9F4B-A0E0-6A23DDEA3152}" type="datetimeFigureOut">
              <a:rPr lang="en-US" smtClean="0"/>
              <a:t>4/3/24</a:t>
            </a:fld>
            <a:endParaRPr lang="en-US"/>
          </a:p>
        </p:txBody>
      </p:sp>
      <p:sp>
        <p:nvSpPr>
          <p:cNvPr id="5" name="Footer Placeholder 4"/>
          <p:cNvSpPr>
            <a:spLocks noGrp="1"/>
          </p:cNvSpPr>
          <p:nvPr>
            <p:ph type="ftr" sz="quarter" idx="3"/>
          </p:nvPr>
        </p:nvSpPr>
        <p:spPr>
          <a:xfrm>
            <a:off x="3331320" y="7203865"/>
            <a:ext cx="3394174" cy="413808"/>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102624" y="7203865"/>
            <a:ext cx="2262783" cy="413808"/>
          </a:xfrm>
          <a:prstGeom prst="rect">
            <a:avLst/>
          </a:prstGeom>
        </p:spPr>
        <p:txBody>
          <a:bodyPr vert="horz" lIns="91440" tIns="45720" rIns="91440" bIns="45720" rtlCol="0" anchor="ctr"/>
          <a:lstStyle>
            <a:lvl1pPr algn="r">
              <a:defRPr sz="1320">
                <a:solidFill>
                  <a:schemeClr val="tx1">
                    <a:tint val="75000"/>
                  </a:schemeClr>
                </a:solidFill>
              </a:defRPr>
            </a:lvl1pPr>
          </a:lstStyle>
          <a:p>
            <a:fld id="{291CA497-9D74-054B-9D13-04755DA0D033}" type="slidenum">
              <a:rPr lang="en-US" smtClean="0"/>
              <a:t>‹#›</a:t>
            </a:fld>
            <a:endParaRPr lang="en-US"/>
          </a:p>
        </p:txBody>
      </p:sp>
    </p:spTree>
    <p:extLst>
      <p:ext uri="{BB962C8B-B14F-4D97-AF65-F5344CB8AC3E}">
        <p14:creationId xmlns:p14="http://schemas.microsoft.com/office/powerpoint/2010/main" val="6517955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1005657" rtl="0" eaLnBrk="1" latinLnBrk="0" hangingPunct="1">
        <a:lnSpc>
          <a:spcPct val="90000"/>
        </a:lnSpc>
        <a:spcBef>
          <a:spcPct val="0"/>
        </a:spcBef>
        <a:buNone/>
        <a:defRPr sz="4839" kern="1200">
          <a:solidFill>
            <a:schemeClr val="tx1"/>
          </a:solidFill>
          <a:latin typeface="+mj-lt"/>
          <a:ea typeface="+mj-ea"/>
          <a:cs typeface="+mj-cs"/>
        </a:defRPr>
      </a:lvl1pPr>
    </p:titleStyle>
    <p:bodyStyle>
      <a:lvl1pPr marL="251414" indent="-251414" algn="l" defTabSz="1005657" rtl="0" eaLnBrk="1" latinLnBrk="0" hangingPunct="1">
        <a:lnSpc>
          <a:spcPct val="90000"/>
        </a:lnSpc>
        <a:spcBef>
          <a:spcPts val="1100"/>
        </a:spcBef>
        <a:buFont typeface="Arial" panose="020B0604020202020204" pitchFamily="34" charset="0"/>
        <a:buChar char="•"/>
        <a:defRPr sz="3079" kern="1200">
          <a:solidFill>
            <a:schemeClr val="tx1"/>
          </a:solidFill>
          <a:latin typeface="+mn-lt"/>
          <a:ea typeface="+mn-ea"/>
          <a:cs typeface="+mn-cs"/>
        </a:defRPr>
      </a:lvl1pPr>
      <a:lvl2pPr marL="754243" indent="-251414" algn="l" defTabSz="1005657" rtl="0" eaLnBrk="1" latinLnBrk="0" hangingPunct="1">
        <a:lnSpc>
          <a:spcPct val="90000"/>
        </a:lnSpc>
        <a:spcBef>
          <a:spcPts val="550"/>
        </a:spcBef>
        <a:buFont typeface="Arial" panose="020B0604020202020204" pitchFamily="34" charset="0"/>
        <a:buChar char="•"/>
        <a:defRPr sz="2640" kern="1200">
          <a:solidFill>
            <a:schemeClr val="tx1"/>
          </a:solidFill>
          <a:latin typeface="+mn-lt"/>
          <a:ea typeface="+mn-ea"/>
          <a:cs typeface="+mn-cs"/>
        </a:defRPr>
      </a:lvl2pPr>
      <a:lvl3pPr marL="1257071" indent="-251414" algn="l" defTabSz="1005657" rtl="0" eaLnBrk="1" latinLnBrk="0" hangingPunct="1">
        <a:lnSpc>
          <a:spcPct val="90000"/>
        </a:lnSpc>
        <a:spcBef>
          <a:spcPts val="550"/>
        </a:spcBef>
        <a:buFont typeface="Arial" panose="020B0604020202020204" pitchFamily="34" charset="0"/>
        <a:buChar char="•"/>
        <a:defRPr sz="2200" kern="1200">
          <a:solidFill>
            <a:schemeClr val="tx1"/>
          </a:solidFill>
          <a:latin typeface="+mn-lt"/>
          <a:ea typeface="+mn-ea"/>
          <a:cs typeface="+mn-cs"/>
        </a:defRPr>
      </a:lvl3pPr>
      <a:lvl4pPr marL="1759900" indent="-251414" algn="l" defTabSz="1005657"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4pPr>
      <a:lvl5pPr marL="2262729" indent="-251414" algn="l" defTabSz="1005657"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5pPr>
      <a:lvl6pPr marL="2765557" indent="-251414" algn="l" defTabSz="1005657"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6pPr>
      <a:lvl7pPr marL="3268386" indent="-251414" algn="l" defTabSz="1005657"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7pPr>
      <a:lvl8pPr marL="3771214" indent="-251414" algn="l" defTabSz="1005657"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8pPr>
      <a:lvl9pPr marL="4274043" indent="-251414" algn="l" defTabSz="1005657" rtl="0" eaLnBrk="1" latinLnBrk="0" hangingPunct="1">
        <a:lnSpc>
          <a:spcPct val="90000"/>
        </a:lnSpc>
        <a:spcBef>
          <a:spcPts val="550"/>
        </a:spcBef>
        <a:buFont typeface="Arial" panose="020B0604020202020204" pitchFamily="34" charset="0"/>
        <a:buChar char="•"/>
        <a:defRPr sz="1980" kern="1200">
          <a:solidFill>
            <a:schemeClr val="tx1"/>
          </a:solidFill>
          <a:latin typeface="+mn-lt"/>
          <a:ea typeface="+mn-ea"/>
          <a:cs typeface="+mn-cs"/>
        </a:defRPr>
      </a:lvl9pPr>
    </p:bodyStyle>
    <p:otherStyle>
      <a:defPPr>
        <a:defRPr lang="en-US"/>
      </a:defPPr>
      <a:lvl1pPr marL="0" algn="l" defTabSz="1005657" rtl="0" eaLnBrk="1" latinLnBrk="0" hangingPunct="1">
        <a:defRPr sz="1980" kern="1200">
          <a:solidFill>
            <a:schemeClr val="tx1"/>
          </a:solidFill>
          <a:latin typeface="+mn-lt"/>
          <a:ea typeface="+mn-ea"/>
          <a:cs typeface="+mn-cs"/>
        </a:defRPr>
      </a:lvl1pPr>
      <a:lvl2pPr marL="502829" algn="l" defTabSz="1005657" rtl="0" eaLnBrk="1" latinLnBrk="0" hangingPunct="1">
        <a:defRPr sz="1980" kern="1200">
          <a:solidFill>
            <a:schemeClr val="tx1"/>
          </a:solidFill>
          <a:latin typeface="+mn-lt"/>
          <a:ea typeface="+mn-ea"/>
          <a:cs typeface="+mn-cs"/>
        </a:defRPr>
      </a:lvl2pPr>
      <a:lvl3pPr marL="1005657" algn="l" defTabSz="1005657" rtl="0" eaLnBrk="1" latinLnBrk="0" hangingPunct="1">
        <a:defRPr sz="1980" kern="1200">
          <a:solidFill>
            <a:schemeClr val="tx1"/>
          </a:solidFill>
          <a:latin typeface="+mn-lt"/>
          <a:ea typeface="+mn-ea"/>
          <a:cs typeface="+mn-cs"/>
        </a:defRPr>
      </a:lvl3pPr>
      <a:lvl4pPr marL="1508486" algn="l" defTabSz="1005657" rtl="0" eaLnBrk="1" latinLnBrk="0" hangingPunct="1">
        <a:defRPr sz="1980" kern="1200">
          <a:solidFill>
            <a:schemeClr val="tx1"/>
          </a:solidFill>
          <a:latin typeface="+mn-lt"/>
          <a:ea typeface="+mn-ea"/>
          <a:cs typeface="+mn-cs"/>
        </a:defRPr>
      </a:lvl4pPr>
      <a:lvl5pPr marL="2011314" algn="l" defTabSz="1005657" rtl="0" eaLnBrk="1" latinLnBrk="0" hangingPunct="1">
        <a:defRPr sz="1980" kern="1200">
          <a:solidFill>
            <a:schemeClr val="tx1"/>
          </a:solidFill>
          <a:latin typeface="+mn-lt"/>
          <a:ea typeface="+mn-ea"/>
          <a:cs typeface="+mn-cs"/>
        </a:defRPr>
      </a:lvl5pPr>
      <a:lvl6pPr marL="2514143" algn="l" defTabSz="1005657" rtl="0" eaLnBrk="1" latinLnBrk="0" hangingPunct="1">
        <a:defRPr sz="1980" kern="1200">
          <a:solidFill>
            <a:schemeClr val="tx1"/>
          </a:solidFill>
          <a:latin typeface="+mn-lt"/>
          <a:ea typeface="+mn-ea"/>
          <a:cs typeface="+mn-cs"/>
        </a:defRPr>
      </a:lvl6pPr>
      <a:lvl7pPr marL="3016971" algn="l" defTabSz="1005657" rtl="0" eaLnBrk="1" latinLnBrk="0" hangingPunct="1">
        <a:defRPr sz="1980" kern="1200">
          <a:solidFill>
            <a:schemeClr val="tx1"/>
          </a:solidFill>
          <a:latin typeface="+mn-lt"/>
          <a:ea typeface="+mn-ea"/>
          <a:cs typeface="+mn-cs"/>
        </a:defRPr>
      </a:lvl7pPr>
      <a:lvl8pPr marL="3519800" algn="l" defTabSz="1005657" rtl="0" eaLnBrk="1" latinLnBrk="0" hangingPunct="1">
        <a:defRPr sz="1980" kern="1200">
          <a:solidFill>
            <a:schemeClr val="tx1"/>
          </a:solidFill>
          <a:latin typeface="+mn-lt"/>
          <a:ea typeface="+mn-ea"/>
          <a:cs typeface="+mn-cs"/>
        </a:defRPr>
      </a:lvl8pPr>
      <a:lvl9pPr marL="4022628" algn="l" defTabSz="1005657"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 Id="rId9" Type="http://schemas.openxmlformats.org/officeDocument/2006/relationships/image" Target="../media/image8.emf"/></Relationships>
</file>

<file path=ppt/slides/_rels/slide2.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image" Target="../media/image9.emf"/><Relationship Id="rId1" Type="http://schemas.openxmlformats.org/officeDocument/2006/relationships/slideLayout" Target="../slideLayouts/slideLayout7.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 Id="rId9" Type="http://schemas.openxmlformats.org/officeDocument/2006/relationships/image" Target="../media/image16.emf"/></Relationships>
</file>

<file path=ppt/slides/_rels/slide3.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23.png"/><Relationship Id="rId18" Type="http://schemas.openxmlformats.org/officeDocument/2006/relationships/image" Target="../media/image27.emf"/><Relationship Id="rId26" Type="http://schemas.openxmlformats.org/officeDocument/2006/relationships/image" Target="../media/image35.emf"/><Relationship Id="rId3" Type="http://schemas.microsoft.com/office/2007/relationships/hdphoto" Target="../media/hdphoto1.wdp"/><Relationship Id="rId21" Type="http://schemas.openxmlformats.org/officeDocument/2006/relationships/image" Target="../media/image30.emf"/><Relationship Id="rId7" Type="http://schemas.openxmlformats.org/officeDocument/2006/relationships/image" Target="../media/image20.png"/><Relationship Id="rId12" Type="http://schemas.microsoft.com/office/2007/relationships/hdphoto" Target="../media/hdphoto5.wdp"/><Relationship Id="rId17" Type="http://schemas.openxmlformats.org/officeDocument/2006/relationships/image" Target="../media/image26.png"/><Relationship Id="rId25" Type="http://schemas.openxmlformats.org/officeDocument/2006/relationships/image" Target="../media/image34.emf"/><Relationship Id="rId2" Type="http://schemas.openxmlformats.org/officeDocument/2006/relationships/image" Target="../media/image17.png"/><Relationship Id="rId16" Type="http://schemas.openxmlformats.org/officeDocument/2006/relationships/image" Target="../media/image25.png"/><Relationship Id="rId20" Type="http://schemas.openxmlformats.org/officeDocument/2006/relationships/image" Target="../media/image29.emf"/><Relationship Id="rId29" Type="http://schemas.openxmlformats.org/officeDocument/2006/relationships/image" Target="../media/image38.emf"/><Relationship Id="rId1" Type="http://schemas.openxmlformats.org/officeDocument/2006/relationships/slideLayout" Target="../slideLayouts/slideLayout7.xml"/><Relationship Id="rId6" Type="http://schemas.openxmlformats.org/officeDocument/2006/relationships/image" Target="../media/image19.png"/><Relationship Id="rId11" Type="http://schemas.openxmlformats.org/officeDocument/2006/relationships/image" Target="../media/image22.png"/><Relationship Id="rId24" Type="http://schemas.openxmlformats.org/officeDocument/2006/relationships/image" Target="../media/image33.emf"/><Relationship Id="rId5" Type="http://schemas.microsoft.com/office/2007/relationships/hdphoto" Target="../media/hdphoto2.wdp"/><Relationship Id="rId15" Type="http://schemas.openxmlformats.org/officeDocument/2006/relationships/image" Target="../media/image24.png"/><Relationship Id="rId23" Type="http://schemas.openxmlformats.org/officeDocument/2006/relationships/image" Target="../media/image32.emf"/><Relationship Id="rId28" Type="http://schemas.openxmlformats.org/officeDocument/2006/relationships/image" Target="../media/image37.emf"/><Relationship Id="rId10" Type="http://schemas.microsoft.com/office/2007/relationships/hdphoto" Target="../media/hdphoto4.wdp"/><Relationship Id="rId19" Type="http://schemas.openxmlformats.org/officeDocument/2006/relationships/image" Target="../media/image28.emf"/><Relationship Id="rId31" Type="http://schemas.openxmlformats.org/officeDocument/2006/relationships/image" Target="../media/image40.emf"/><Relationship Id="rId4" Type="http://schemas.openxmlformats.org/officeDocument/2006/relationships/image" Target="../media/image18.png"/><Relationship Id="rId9" Type="http://schemas.openxmlformats.org/officeDocument/2006/relationships/image" Target="../media/image21.png"/><Relationship Id="rId14" Type="http://schemas.microsoft.com/office/2007/relationships/hdphoto" Target="../media/hdphoto6.wdp"/><Relationship Id="rId22" Type="http://schemas.openxmlformats.org/officeDocument/2006/relationships/image" Target="../media/image31.emf"/><Relationship Id="rId27" Type="http://schemas.openxmlformats.org/officeDocument/2006/relationships/image" Target="../media/image36.emf"/><Relationship Id="rId30" Type="http://schemas.openxmlformats.org/officeDocument/2006/relationships/image" Target="../media/image39.emf"/></Relationships>
</file>

<file path=ppt/slides/_rels/slide4.xml.rels><?xml version="1.0" encoding="UTF-8" standalone="yes"?>
<Relationships xmlns="http://schemas.openxmlformats.org/package/2006/relationships"><Relationship Id="rId13" Type="http://schemas.microsoft.com/office/2007/relationships/hdphoto" Target="../media/hdphoto11.wdp"/><Relationship Id="rId18" Type="http://schemas.openxmlformats.org/officeDocument/2006/relationships/image" Target="../media/image50.png"/><Relationship Id="rId26" Type="http://schemas.openxmlformats.org/officeDocument/2006/relationships/image" Target="../media/image57.emf"/><Relationship Id="rId39" Type="http://schemas.openxmlformats.org/officeDocument/2006/relationships/image" Target="../media/image64.emf"/><Relationship Id="rId21" Type="http://schemas.openxmlformats.org/officeDocument/2006/relationships/image" Target="../media/image52.png"/><Relationship Id="rId34" Type="http://schemas.openxmlformats.org/officeDocument/2006/relationships/image" Target="../media/image37.emf"/><Relationship Id="rId7" Type="http://schemas.openxmlformats.org/officeDocument/2006/relationships/image" Target="../media/image43.png"/><Relationship Id="rId12" Type="http://schemas.openxmlformats.org/officeDocument/2006/relationships/image" Target="../media/image46.png"/><Relationship Id="rId17" Type="http://schemas.openxmlformats.org/officeDocument/2006/relationships/image" Target="../media/image49.png"/><Relationship Id="rId25" Type="http://schemas.openxmlformats.org/officeDocument/2006/relationships/image" Target="../media/image56.emf"/><Relationship Id="rId33" Type="http://schemas.openxmlformats.org/officeDocument/2006/relationships/image" Target="../media/image36.emf"/><Relationship Id="rId38" Type="http://schemas.openxmlformats.org/officeDocument/2006/relationships/image" Target="../media/image63.emf"/><Relationship Id="rId2" Type="http://schemas.openxmlformats.org/officeDocument/2006/relationships/notesSlide" Target="../notesSlides/notesSlide1.xml"/><Relationship Id="rId16" Type="http://schemas.microsoft.com/office/2007/relationships/hdphoto" Target="../media/hdphoto12.wdp"/><Relationship Id="rId20" Type="http://schemas.microsoft.com/office/2007/relationships/hdphoto" Target="../media/hdphoto13.wdp"/><Relationship Id="rId29" Type="http://schemas.openxmlformats.org/officeDocument/2006/relationships/image" Target="../media/image60.emf"/><Relationship Id="rId1" Type="http://schemas.openxmlformats.org/officeDocument/2006/relationships/slideLayout" Target="../slideLayouts/slideLayout7.xml"/><Relationship Id="rId6" Type="http://schemas.microsoft.com/office/2007/relationships/hdphoto" Target="../media/hdphoto8.wdp"/><Relationship Id="rId11" Type="http://schemas.openxmlformats.org/officeDocument/2006/relationships/image" Target="../media/image45.png"/><Relationship Id="rId24" Type="http://schemas.openxmlformats.org/officeDocument/2006/relationships/image" Target="../media/image55.emf"/><Relationship Id="rId32" Type="http://schemas.openxmlformats.org/officeDocument/2006/relationships/image" Target="../media/image35.emf"/><Relationship Id="rId37" Type="http://schemas.openxmlformats.org/officeDocument/2006/relationships/image" Target="../media/image40.emf"/><Relationship Id="rId5" Type="http://schemas.openxmlformats.org/officeDocument/2006/relationships/image" Target="../media/image42.png"/><Relationship Id="rId15" Type="http://schemas.openxmlformats.org/officeDocument/2006/relationships/image" Target="../media/image48.png"/><Relationship Id="rId23" Type="http://schemas.openxmlformats.org/officeDocument/2006/relationships/image" Target="../media/image54.png"/><Relationship Id="rId28" Type="http://schemas.openxmlformats.org/officeDocument/2006/relationships/image" Target="../media/image59.emf"/><Relationship Id="rId36" Type="http://schemas.openxmlformats.org/officeDocument/2006/relationships/image" Target="../media/image39.emf"/><Relationship Id="rId10" Type="http://schemas.microsoft.com/office/2007/relationships/hdphoto" Target="../media/hdphoto10.wdp"/><Relationship Id="rId19" Type="http://schemas.openxmlformats.org/officeDocument/2006/relationships/image" Target="../media/image51.png"/><Relationship Id="rId31" Type="http://schemas.openxmlformats.org/officeDocument/2006/relationships/image" Target="../media/image62.emf"/><Relationship Id="rId4" Type="http://schemas.microsoft.com/office/2007/relationships/hdphoto" Target="../media/hdphoto7.wdp"/><Relationship Id="rId9" Type="http://schemas.openxmlformats.org/officeDocument/2006/relationships/image" Target="../media/image44.png"/><Relationship Id="rId14" Type="http://schemas.openxmlformats.org/officeDocument/2006/relationships/image" Target="../media/image47.png"/><Relationship Id="rId22" Type="http://schemas.openxmlformats.org/officeDocument/2006/relationships/image" Target="../media/image53.png"/><Relationship Id="rId27" Type="http://schemas.openxmlformats.org/officeDocument/2006/relationships/image" Target="../media/image58.emf"/><Relationship Id="rId30" Type="http://schemas.openxmlformats.org/officeDocument/2006/relationships/image" Target="../media/image61.emf"/><Relationship Id="rId35" Type="http://schemas.openxmlformats.org/officeDocument/2006/relationships/image" Target="../media/image38.emf"/><Relationship Id="rId8" Type="http://schemas.microsoft.com/office/2007/relationships/hdphoto" Target="../media/hdphoto9.wdp"/><Relationship Id="rId3" Type="http://schemas.openxmlformats.org/officeDocument/2006/relationships/image" Target="../media/image41.png"/></Relationships>
</file>

<file path=ppt/slides/_rels/slide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8C731B6-2957-327F-264A-7400772B55BD}"/>
              </a:ext>
            </a:extLst>
          </p:cNvPr>
          <p:cNvSpPr txBox="1"/>
          <p:nvPr/>
        </p:nvSpPr>
        <p:spPr>
          <a:xfrm>
            <a:off x="0" y="27274"/>
            <a:ext cx="1923925" cy="276999"/>
          </a:xfrm>
          <a:prstGeom prst="rect">
            <a:avLst/>
          </a:prstGeom>
          <a:noFill/>
        </p:spPr>
        <p:txBody>
          <a:bodyPr wrap="none" rtlCol="0">
            <a:spAutoFit/>
          </a:bodyPr>
          <a:lstStyle/>
          <a:p>
            <a:r>
              <a:rPr lang="en-US" sz="1200" b="1">
                <a:latin typeface="Arial" panose="020B0604020202020204" pitchFamily="34" charset="0"/>
                <a:cs typeface="Arial" panose="020B0604020202020204" pitchFamily="34" charset="0"/>
              </a:rPr>
              <a:t>Supplemental Figure 1. </a:t>
            </a:r>
          </a:p>
        </p:txBody>
      </p:sp>
      <p:sp>
        <p:nvSpPr>
          <p:cNvPr id="12" name="TextBox 11">
            <a:extLst>
              <a:ext uri="{FF2B5EF4-FFF2-40B4-BE49-F238E27FC236}">
                <a16:creationId xmlns:a16="http://schemas.microsoft.com/office/drawing/2014/main" id="{557050C7-F0A5-8A34-56AF-19A06DF981A4}"/>
              </a:ext>
            </a:extLst>
          </p:cNvPr>
          <p:cNvSpPr txBox="1"/>
          <p:nvPr/>
        </p:nvSpPr>
        <p:spPr>
          <a:xfrm>
            <a:off x="87883" y="293308"/>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A.</a:t>
            </a:r>
          </a:p>
        </p:txBody>
      </p:sp>
      <p:sp>
        <p:nvSpPr>
          <p:cNvPr id="13" name="TextBox 12">
            <a:extLst>
              <a:ext uri="{FF2B5EF4-FFF2-40B4-BE49-F238E27FC236}">
                <a16:creationId xmlns:a16="http://schemas.microsoft.com/office/drawing/2014/main" id="{49C4BA11-816A-B94F-A7C6-D7AE7230D248}"/>
              </a:ext>
            </a:extLst>
          </p:cNvPr>
          <p:cNvSpPr txBox="1"/>
          <p:nvPr/>
        </p:nvSpPr>
        <p:spPr>
          <a:xfrm>
            <a:off x="4669546" y="254871"/>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B.</a:t>
            </a:r>
          </a:p>
        </p:txBody>
      </p:sp>
      <p:sp>
        <p:nvSpPr>
          <p:cNvPr id="14" name="TextBox 13">
            <a:extLst>
              <a:ext uri="{FF2B5EF4-FFF2-40B4-BE49-F238E27FC236}">
                <a16:creationId xmlns:a16="http://schemas.microsoft.com/office/drawing/2014/main" id="{B2654C0B-9C04-E09C-5BE2-34FA2455D9CC}"/>
              </a:ext>
            </a:extLst>
          </p:cNvPr>
          <p:cNvSpPr txBox="1"/>
          <p:nvPr/>
        </p:nvSpPr>
        <p:spPr>
          <a:xfrm>
            <a:off x="69766" y="2441099"/>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C.</a:t>
            </a:r>
          </a:p>
        </p:txBody>
      </p:sp>
      <p:sp>
        <p:nvSpPr>
          <p:cNvPr id="15" name="TextBox 14">
            <a:extLst>
              <a:ext uri="{FF2B5EF4-FFF2-40B4-BE49-F238E27FC236}">
                <a16:creationId xmlns:a16="http://schemas.microsoft.com/office/drawing/2014/main" id="{FF5C4BC1-BF7B-6373-E24B-800BCBA88D52}"/>
              </a:ext>
            </a:extLst>
          </p:cNvPr>
          <p:cNvSpPr txBox="1"/>
          <p:nvPr/>
        </p:nvSpPr>
        <p:spPr>
          <a:xfrm>
            <a:off x="4669546" y="2430100"/>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D.</a:t>
            </a:r>
          </a:p>
        </p:txBody>
      </p:sp>
      <p:sp>
        <p:nvSpPr>
          <p:cNvPr id="16" name="TextBox 15">
            <a:extLst>
              <a:ext uri="{FF2B5EF4-FFF2-40B4-BE49-F238E27FC236}">
                <a16:creationId xmlns:a16="http://schemas.microsoft.com/office/drawing/2014/main" id="{D0C27F17-B6B9-C914-FC1C-1DD2EBA4F61A}"/>
              </a:ext>
            </a:extLst>
          </p:cNvPr>
          <p:cNvSpPr txBox="1"/>
          <p:nvPr/>
        </p:nvSpPr>
        <p:spPr>
          <a:xfrm>
            <a:off x="49748" y="4839535"/>
            <a:ext cx="9891056" cy="769441"/>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 Figure 1: </a:t>
            </a:r>
            <a:r>
              <a:rPr lang="en-US" sz="1100" dirty="0">
                <a:latin typeface="Arial" panose="020B0604020202020204" pitchFamily="34" charset="0"/>
                <a:cs typeface="Arial" panose="020B0604020202020204" pitchFamily="34" charset="0"/>
              </a:rPr>
              <a:t>Blood cholesterol distribution in lipoproteins in female </a:t>
            </a:r>
            <a:r>
              <a:rPr lang="en-US" sz="1100" b="1" dirty="0">
                <a:latin typeface="Arial" panose="020B0604020202020204" pitchFamily="34" charset="0"/>
                <a:cs typeface="Arial" panose="020B0604020202020204" pitchFamily="34" charset="0"/>
              </a:rPr>
              <a:t>(</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B) </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male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C</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D)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mice</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Results for mice without bone marrow transplant are shown in</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 A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and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C</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 and results for mice with bone marrow transplants are shown in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B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and</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 D.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In each panel, cholesterol content in each FPLC-fraction was shown on the left and the bar graph for lipoprotein cholesterol content is shown on the right. HPLC was performed with samples pooled from 2-3 mice (</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n=6~8).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S</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tatistical analysis was performed with 2-way ANOVA with Tukey’s multiple comparisons test. *, p&lt;0.05; **, p&lt;0.01; ***, p&lt;0.001; ****, p&lt;0.0001. </a:t>
            </a:r>
            <a:endParaRPr lang="en-US" sz="11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2E374D23-C202-E7A3-B8ED-D9186AC846CA}"/>
              </a:ext>
            </a:extLst>
          </p:cNvPr>
          <p:cNvPicPr>
            <a:picLocks noChangeAspect="1"/>
          </p:cNvPicPr>
          <p:nvPr/>
        </p:nvPicPr>
        <p:blipFill>
          <a:blip r:embed="rId2"/>
          <a:stretch>
            <a:fillRect/>
          </a:stretch>
        </p:blipFill>
        <p:spPr>
          <a:xfrm>
            <a:off x="248618" y="469065"/>
            <a:ext cx="2986046" cy="2076319"/>
          </a:xfrm>
          <a:prstGeom prst="rect">
            <a:avLst/>
          </a:prstGeom>
        </p:spPr>
      </p:pic>
      <p:pic>
        <p:nvPicPr>
          <p:cNvPr id="3" name="Picture 2">
            <a:extLst>
              <a:ext uri="{FF2B5EF4-FFF2-40B4-BE49-F238E27FC236}">
                <a16:creationId xmlns:a16="http://schemas.microsoft.com/office/drawing/2014/main" id="{4A56FAF3-7E4B-DA68-DF6A-0092057F09C8}"/>
              </a:ext>
            </a:extLst>
          </p:cNvPr>
          <p:cNvPicPr>
            <a:picLocks noChangeAspect="1"/>
          </p:cNvPicPr>
          <p:nvPr/>
        </p:nvPicPr>
        <p:blipFill>
          <a:blip r:embed="rId3"/>
          <a:stretch>
            <a:fillRect/>
          </a:stretch>
        </p:blipFill>
        <p:spPr>
          <a:xfrm>
            <a:off x="189070" y="2642783"/>
            <a:ext cx="3189193" cy="2196752"/>
          </a:xfrm>
          <a:prstGeom prst="rect">
            <a:avLst/>
          </a:prstGeom>
        </p:spPr>
      </p:pic>
      <p:pic>
        <p:nvPicPr>
          <p:cNvPr id="4" name="Picture 3">
            <a:extLst>
              <a:ext uri="{FF2B5EF4-FFF2-40B4-BE49-F238E27FC236}">
                <a16:creationId xmlns:a16="http://schemas.microsoft.com/office/drawing/2014/main" id="{B3C8CC44-6689-BE2B-6982-D757E375CDC9}"/>
              </a:ext>
            </a:extLst>
          </p:cNvPr>
          <p:cNvPicPr>
            <a:picLocks noChangeAspect="1"/>
          </p:cNvPicPr>
          <p:nvPr/>
        </p:nvPicPr>
        <p:blipFill>
          <a:blip r:embed="rId4"/>
          <a:stretch>
            <a:fillRect/>
          </a:stretch>
        </p:blipFill>
        <p:spPr>
          <a:xfrm>
            <a:off x="4793171" y="473369"/>
            <a:ext cx="2935866" cy="2022258"/>
          </a:xfrm>
          <a:prstGeom prst="rect">
            <a:avLst/>
          </a:prstGeom>
        </p:spPr>
      </p:pic>
      <p:pic>
        <p:nvPicPr>
          <p:cNvPr id="5" name="Picture 4">
            <a:extLst>
              <a:ext uri="{FF2B5EF4-FFF2-40B4-BE49-F238E27FC236}">
                <a16:creationId xmlns:a16="http://schemas.microsoft.com/office/drawing/2014/main" id="{0504D0DB-0877-C35E-408C-D3357FF758BD}"/>
              </a:ext>
            </a:extLst>
          </p:cNvPr>
          <p:cNvPicPr>
            <a:picLocks noChangeAspect="1"/>
          </p:cNvPicPr>
          <p:nvPr/>
        </p:nvPicPr>
        <p:blipFill>
          <a:blip r:embed="rId5"/>
          <a:stretch>
            <a:fillRect/>
          </a:stretch>
        </p:blipFill>
        <p:spPr>
          <a:xfrm>
            <a:off x="4793171" y="2738684"/>
            <a:ext cx="3022071" cy="2081636"/>
          </a:xfrm>
          <a:prstGeom prst="rect">
            <a:avLst/>
          </a:prstGeom>
        </p:spPr>
      </p:pic>
      <p:pic>
        <p:nvPicPr>
          <p:cNvPr id="22" name="Picture 21">
            <a:extLst>
              <a:ext uri="{FF2B5EF4-FFF2-40B4-BE49-F238E27FC236}">
                <a16:creationId xmlns:a16="http://schemas.microsoft.com/office/drawing/2014/main" id="{47BFB29F-D121-FB3A-4363-5C602603CF6A}"/>
              </a:ext>
            </a:extLst>
          </p:cNvPr>
          <p:cNvPicPr>
            <a:picLocks noChangeAspect="1"/>
          </p:cNvPicPr>
          <p:nvPr/>
        </p:nvPicPr>
        <p:blipFill>
          <a:blip r:embed="rId6"/>
          <a:stretch>
            <a:fillRect/>
          </a:stretch>
        </p:blipFill>
        <p:spPr>
          <a:xfrm>
            <a:off x="2847896" y="2710176"/>
            <a:ext cx="1981568" cy="1632880"/>
          </a:xfrm>
          <a:prstGeom prst="rect">
            <a:avLst/>
          </a:prstGeom>
        </p:spPr>
      </p:pic>
      <p:pic>
        <p:nvPicPr>
          <p:cNvPr id="23" name="Picture 22">
            <a:extLst>
              <a:ext uri="{FF2B5EF4-FFF2-40B4-BE49-F238E27FC236}">
                <a16:creationId xmlns:a16="http://schemas.microsoft.com/office/drawing/2014/main" id="{34C7A531-B999-A6BC-319E-318E3F15F08C}"/>
              </a:ext>
            </a:extLst>
          </p:cNvPr>
          <p:cNvPicPr>
            <a:picLocks noChangeAspect="1"/>
          </p:cNvPicPr>
          <p:nvPr/>
        </p:nvPicPr>
        <p:blipFill>
          <a:blip r:embed="rId7"/>
          <a:stretch>
            <a:fillRect/>
          </a:stretch>
        </p:blipFill>
        <p:spPr>
          <a:xfrm>
            <a:off x="2844053" y="450429"/>
            <a:ext cx="1949118" cy="1597775"/>
          </a:xfrm>
          <a:prstGeom prst="rect">
            <a:avLst/>
          </a:prstGeom>
        </p:spPr>
      </p:pic>
      <p:pic>
        <p:nvPicPr>
          <p:cNvPr id="25" name="Picture 24">
            <a:extLst>
              <a:ext uri="{FF2B5EF4-FFF2-40B4-BE49-F238E27FC236}">
                <a16:creationId xmlns:a16="http://schemas.microsoft.com/office/drawing/2014/main" id="{6BA72935-EBD4-045F-0699-04EA53849A81}"/>
              </a:ext>
            </a:extLst>
          </p:cNvPr>
          <p:cNvPicPr>
            <a:picLocks noChangeAspect="1"/>
          </p:cNvPicPr>
          <p:nvPr/>
        </p:nvPicPr>
        <p:blipFill>
          <a:blip r:embed="rId8"/>
          <a:stretch>
            <a:fillRect/>
          </a:stretch>
        </p:blipFill>
        <p:spPr>
          <a:xfrm>
            <a:off x="7476924" y="450429"/>
            <a:ext cx="2327236" cy="1609989"/>
          </a:xfrm>
          <a:prstGeom prst="rect">
            <a:avLst/>
          </a:prstGeom>
        </p:spPr>
      </p:pic>
      <p:pic>
        <p:nvPicPr>
          <p:cNvPr id="26" name="Picture 25">
            <a:extLst>
              <a:ext uri="{FF2B5EF4-FFF2-40B4-BE49-F238E27FC236}">
                <a16:creationId xmlns:a16="http://schemas.microsoft.com/office/drawing/2014/main" id="{66C6005B-0E85-A859-8AE8-43C45E5593A8}"/>
              </a:ext>
            </a:extLst>
          </p:cNvPr>
          <p:cNvPicPr>
            <a:picLocks noChangeAspect="1"/>
          </p:cNvPicPr>
          <p:nvPr/>
        </p:nvPicPr>
        <p:blipFill>
          <a:blip r:embed="rId9"/>
          <a:stretch>
            <a:fillRect/>
          </a:stretch>
        </p:blipFill>
        <p:spPr>
          <a:xfrm>
            <a:off x="7488290" y="2719469"/>
            <a:ext cx="2327236" cy="1632880"/>
          </a:xfrm>
          <a:prstGeom prst="rect">
            <a:avLst/>
          </a:prstGeom>
        </p:spPr>
      </p:pic>
    </p:spTree>
    <p:extLst>
      <p:ext uri="{BB962C8B-B14F-4D97-AF65-F5344CB8AC3E}">
        <p14:creationId xmlns:p14="http://schemas.microsoft.com/office/powerpoint/2010/main" val="3338242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B8C731B6-2957-327F-264A-7400772B55BD}"/>
              </a:ext>
            </a:extLst>
          </p:cNvPr>
          <p:cNvSpPr txBox="1"/>
          <p:nvPr/>
        </p:nvSpPr>
        <p:spPr>
          <a:xfrm>
            <a:off x="0" y="27274"/>
            <a:ext cx="1923925" cy="276999"/>
          </a:xfrm>
          <a:prstGeom prst="rect">
            <a:avLst/>
          </a:prstGeom>
          <a:noFill/>
        </p:spPr>
        <p:txBody>
          <a:bodyPr wrap="none" rtlCol="0">
            <a:spAutoFit/>
          </a:bodyPr>
          <a:lstStyle/>
          <a:p>
            <a:r>
              <a:rPr lang="en-US" sz="1200" b="1">
                <a:latin typeface="Arial" panose="020B0604020202020204" pitchFamily="34" charset="0"/>
                <a:cs typeface="Arial" panose="020B0604020202020204" pitchFamily="34" charset="0"/>
              </a:rPr>
              <a:t>Supplemental Figure 2. </a:t>
            </a:r>
          </a:p>
        </p:txBody>
      </p:sp>
      <p:sp>
        <p:nvSpPr>
          <p:cNvPr id="12" name="TextBox 11">
            <a:extLst>
              <a:ext uri="{FF2B5EF4-FFF2-40B4-BE49-F238E27FC236}">
                <a16:creationId xmlns:a16="http://schemas.microsoft.com/office/drawing/2014/main" id="{557050C7-F0A5-8A34-56AF-19A06DF981A4}"/>
              </a:ext>
            </a:extLst>
          </p:cNvPr>
          <p:cNvSpPr txBox="1"/>
          <p:nvPr/>
        </p:nvSpPr>
        <p:spPr>
          <a:xfrm>
            <a:off x="87883" y="293308"/>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A.</a:t>
            </a:r>
          </a:p>
        </p:txBody>
      </p:sp>
      <p:sp>
        <p:nvSpPr>
          <p:cNvPr id="13" name="TextBox 12">
            <a:extLst>
              <a:ext uri="{FF2B5EF4-FFF2-40B4-BE49-F238E27FC236}">
                <a16:creationId xmlns:a16="http://schemas.microsoft.com/office/drawing/2014/main" id="{49C4BA11-816A-B94F-A7C6-D7AE7230D248}"/>
              </a:ext>
            </a:extLst>
          </p:cNvPr>
          <p:cNvSpPr txBox="1"/>
          <p:nvPr/>
        </p:nvSpPr>
        <p:spPr>
          <a:xfrm>
            <a:off x="4669546" y="254871"/>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B.</a:t>
            </a:r>
          </a:p>
        </p:txBody>
      </p:sp>
      <p:sp>
        <p:nvSpPr>
          <p:cNvPr id="14" name="TextBox 13">
            <a:extLst>
              <a:ext uri="{FF2B5EF4-FFF2-40B4-BE49-F238E27FC236}">
                <a16:creationId xmlns:a16="http://schemas.microsoft.com/office/drawing/2014/main" id="{B2654C0B-9C04-E09C-5BE2-34FA2455D9CC}"/>
              </a:ext>
            </a:extLst>
          </p:cNvPr>
          <p:cNvSpPr txBox="1"/>
          <p:nvPr/>
        </p:nvSpPr>
        <p:spPr>
          <a:xfrm>
            <a:off x="69766" y="2441099"/>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C.</a:t>
            </a:r>
          </a:p>
        </p:txBody>
      </p:sp>
      <p:sp>
        <p:nvSpPr>
          <p:cNvPr id="15" name="TextBox 14">
            <a:extLst>
              <a:ext uri="{FF2B5EF4-FFF2-40B4-BE49-F238E27FC236}">
                <a16:creationId xmlns:a16="http://schemas.microsoft.com/office/drawing/2014/main" id="{FF5C4BC1-BF7B-6373-E24B-800BCBA88D52}"/>
              </a:ext>
            </a:extLst>
          </p:cNvPr>
          <p:cNvSpPr txBox="1"/>
          <p:nvPr/>
        </p:nvSpPr>
        <p:spPr>
          <a:xfrm>
            <a:off x="4669546" y="2430100"/>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D.</a:t>
            </a:r>
          </a:p>
        </p:txBody>
      </p:sp>
      <p:sp>
        <p:nvSpPr>
          <p:cNvPr id="29" name="TextBox 28">
            <a:extLst>
              <a:ext uri="{FF2B5EF4-FFF2-40B4-BE49-F238E27FC236}">
                <a16:creationId xmlns:a16="http://schemas.microsoft.com/office/drawing/2014/main" id="{0799509F-F9E0-6F41-E1CB-179BD8DAEB90}"/>
              </a:ext>
            </a:extLst>
          </p:cNvPr>
          <p:cNvSpPr txBox="1"/>
          <p:nvPr/>
        </p:nvSpPr>
        <p:spPr>
          <a:xfrm>
            <a:off x="49748" y="4839535"/>
            <a:ext cx="9891056" cy="769441"/>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 Figure 2: </a:t>
            </a:r>
            <a:r>
              <a:rPr lang="en-US" sz="1100" dirty="0">
                <a:latin typeface="Arial" panose="020B0604020202020204" pitchFamily="34" charset="0"/>
                <a:cs typeface="Arial" panose="020B0604020202020204" pitchFamily="34" charset="0"/>
              </a:rPr>
              <a:t>Blood triacylglycerol (TG) distribution in lipoproteins in female </a:t>
            </a:r>
            <a:r>
              <a:rPr lang="en-US" sz="1100" b="1" dirty="0">
                <a:latin typeface="Arial" panose="020B0604020202020204" pitchFamily="34" charset="0"/>
                <a:cs typeface="Arial" panose="020B0604020202020204" pitchFamily="34" charset="0"/>
              </a:rPr>
              <a:t>(</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B) </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male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C</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D)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mice</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Results for mice without bone marrow transplant are shown in</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 A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and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C</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 and results for mice with bone marrow transplants are shown in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B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and</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 D.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In each panel, TG content in each FPLC-fraction was shown on the left and the bar graph for lipoprotein TG content is shown on the right. HPLC was performed with samples pooled from 2-3 mice (</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n=6~8).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S</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tatistical analysis was performed with 2-way ANOVA with Tukey’s multiple comparisons test. *, p&lt;0.05; **, p&lt;0.01; ***, p&lt;0.001; ****, p&lt;0.0001. </a:t>
            </a:r>
            <a:endParaRPr lang="en-US" sz="11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2" name="Picture 1">
            <a:extLst>
              <a:ext uri="{FF2B5EF4-FFF2-40B4-BE49-F238E27FC236}">
                <a16:creationId xmlns:a16="http://schemas.microsoft.com/office/drawing/2014/main" id="{E08C17A4-51A8-B179-A908-653833857CD1}"/>
              </a:ext>
            </a:extLst>
          </p:cNvPr>
          <p:cNvPicPr>
            <a:picLocks noChangeAspect="1"/>
          </p:cNvPicPr>
          <p:nvPr/>
        </p:nvPicPr>
        <p:blipFill>
          <a:blip r:embed="rId2"/>
          <a:stretch>
            <a:fillRect/>
          </a:stretch>
        </p:blipFill>
        <p:spPr>
          <a:xfrm>
            <a:off x="179637" y="508880"/>
            <a:ext cx="2865494" cy="1973784"/>
          </a:xfrm>
          <a:prstGeom prst="rect">
            <a:avLst/>
          </a:prstGeom>
        </p:spPr>
      </p:pic>
      <p:pic>
        <p:nvPicPr>
          <p:cNvPr id="4" name="Picture 3">
            <a:extLst>
              <a:ext uri="{FF2B5EF4-FFF2-40B4-BE49-F238E27FC236}">
                <a16:creationId xmlns:a16="http://schemas.microsoft.com/office/drawing/2014/main" id="{6E8392B8-614A-0E1D-30FA-35950F83123A}"/>
              </a:ext>
            </a:extLst>
          </p:cNvPr>
          <p:cNvPicPr>
            <a:picLocks noChangeAspect="1"/>
          </p:cNvPicPr>
          <p:nvPr/>
        </p:nvPicPr>
        <p:blipFill>
          <a:blip r:embed="rId3"/>
          <a:stretch>
            <a:fillRect/>
          </a:stretch>
        </p:blipFill>
        <p:spPr>
          <a:xfrm>
            <a:off x="168061" y="2661145"/>
            <a:ext cx="2999287" cy="2080492"/>
          </a:xfrm>
          <a:prstGeom prst="rect">
            <a:avLst/>
          </a:prstGeom>
        </p:spPr>
      </p:pic>
      <p:pic>
        <p:nvPicPr>
          <p:cNvPr id="5" name="Picture 4">
            <a:extLst>
              <a:ext uri="{FF2B5EF4-FFF2-40B4-BE49-F238E27FC236}">
                <a16:creationId xmlns:a16="http://schemas.microsoft.com/office/drawing/2014/main" id="{83CA74C6-04B5-A948-6977-E2F95E572576}"/>
              </a:ext>
            </a:extLst>
          </p:cNvPr>
          <p:cNvPicPr>
            <a:picLocks noChangeAspect="1"/>
          </p:cNvPicPr>
          <p:nvPr/>
        </p:nvPicPr>
        <p:blipFill>
          <a:blip r:embed="rId4"/>
          <a:stretch>
            <a:fillRect/>
          </a:stretch>
        </p:blipFill>
        <p:spPr>
          <a:xfrm>
            <a:off x="4778833" y="476133"/>
            <a:ext cx="2999286" cy="2058744"/>
          </a:xfrm>
          <a:prstGeom prst="rect">
            <a:avLst/>
          </a:prstGeom>
        </p:spPr>
      </p:pic>
      <p:pic>
        <p:nvPicPr>
          <p:cNvPr id="6" name="Picture 5">
            <a:extLst>
              <a:ext uri="{FF2B5EF4-FFF2-40B4-BE49-F238E27FC236}">
                <a16:creationId xmlns:a16="http://schemas.microsoft.com/office/drawing/2014/main" id="{FB9D593D-7C33-7AB7-6DF3-350F6CE62EDE}"/>
              </a:ext>
            </a:extLst>
          </p:cNvPr>
          <p:cNvPicPr>
            <a:picLocks noChangeAspect="1"/>
          </p:cNvPicPr>
          <p:nvPr/>
        </p:nvPicPr>
        <p:blipFill>
          <a:blip r:embed="rId5"/>
          <a:stretch>
            <a:fillRect/>
          </a:stretch>
        </p:blipFill>
        <p:spPr>
          <a:xfrm>
            <a:off x="4803841" y="2675000"/>
            <a:ext cx="2949270" cy="2024412"/>
          </a:xfrm>
          <a:prstGeom prst="rect">
            <a:avLst/>
          </a:prstGeom>
        </p:spPr>
      </p:pic>
      <p:pic>
        <p:nvPicPr>
          <p:cNvPr id="7" name="Picture 6">
            <a:extLst>
              <a:ext uri="{FF2B5EF4-FFF2-40B4-BE49-F238E27FC236}">
                <a16:creationId xmlns:a16="http://schemas.microsoft.com/office/drawing/2014/main" id="{5115329C-5CE1-F819-7360-AEDBE3681A98}"/>
              </a:ext>
            </a:extLst>
          </p:cNvPr>
          <p:cNvPicPr>
            <a:picLocks noChangeAspect="1"/>
          </p:cNvPicPr>
          <p:nvPr/>
        </p:nvPicPr>
        <p:blipFill>
          <a:blip r:embed="rId6"/>
          <a:stretch>
            <a:fillRect/>
          </a:stretch>
        </p:blipFill>
        <p:spPr>
          <a:xfrm>
            <a:off x="2757092" y="549931"/>
            <a:ext cx="1967097" cy="1612513"/>
          </a:xfrm>
          <a:prstGeom prst="rect">
            <a:avLst/>
          </a:prstGeom>
        </p:spPr>
      </p:pic>
      <p:pic>
        <p:nvPicPr>
          <p:cNvPr id="8" name="Picture 7">
            <a:extLst>
              <a:ext uri="{FF2B5EF4-FFF2-40B4-BE49-F238E27FC236}">
                <a16:creationId xmlns:a16="http://schemas.microsoft.com/office/drawing/2014/main" id="{677FB06B-70CA-E4E2-B304-5CF6B38BF83D}"/>
              </a:ext>
            </a:extLst>
          </p:cNvPr>
          <p:cNvPicPr>
            <a:picLocks noChangeAspect="1"/>
          </p:cNvPicPr>
          <p:nvPr/>
        </p:nvPicPr>
        <p:blipFill>
          <a:blip r:embed="rId7"/>
          <a:stretch>
            <a:fillRect/>
          </a:stretch>
        </p:blipFill>
        <p:spPr>
          <a:xfrm>
            <a:off x="2732205" y="2710199"/>
            <a:ext cx="2046628" cy="1668924"/>
          </a:xfrm>
          <a:prstGeom prst="rect">
            <a:avLst/>
          </a:prstGeom>
        </p:spPr>
      </p:pic>
      <p:pic>
        <p:nvPicPr>
          <p:cNvPr id="9" name="Picture 8">
            <a:extLst>
              <a:ext uri="{FF2B5EF4-FFF2-40B4-BE49-F238E27FC236}">
                <a16:creationId xmlns:a16="http://schemas.microsoft.com/office/drawing/2014/main" id="{70BDC32B-198F-0547-4465-F1020B6514AD}"/>
              </a:ext>
            </a:extLst>
          </p:cNvPr>
          <p:cNvPicPr>
            <a:picLocks noChangeAspect="1"/>
          </p:cNvPicPr>
          <p:nvPr/>
        </p:nvPicPr>
        <p:blipFill>
          <a:blip r:embed="rId8"/>
          <a:stretch>
            <a:fillRect/>
          </a:stretch>
        </p:blipFill>
        <p:spPr>
          <a:xfrm>
            <a:off x="7487520" y="662560"/>
            <a:ext cx="2275943" cy="1499884"/>
          </a:xfrm>
          <a:prstGeom prst="rect">
            <a:avLst/>
          </a:prstGeom>
        </p:spPr>
      </p:pic>
      <p:pic>
        <p:nvPicPr>
          <p:cNvPr id="17" name="Picture 16">
            <a:extLst>
              <a:ext uri="{FF2B5EF4-FFF2-40B4-BE49-F238E27FC236}">
                <a16:creationId xmlns:a16="http://schemas.microsoft.com/office/drawing/2014/main" id="{DCD5A978-8F0B-5DFA-10B5-B9845549DC86}"/>
              </a:ext>
            </a:extLst>
          </p:cNvPr>
          <p:cNvPicPr>
            <a:picLocks noChangeAspect="1"/>
          </p:cNvPicPr>
          <p:nvPr/>
        </p:nvPicPr>
        <p:blipFill>
          <a:blip r:embed="rId9"/>
          <a:stretch>
            <a:fillRect/>
          </a:stretch>
        </p:blipFill>
        <p:spPr>
          <a:xfrm>
            <a:off x="7454109" y="2642592"/>
            <a:ext cx="2328016" cy="1610529"/>
          </a:xfrm>
          <a:prstGeom prst="rect">
            <a:avLst/>
          </a:prstGeom>
        </p:spPr>
      </p:pic>
    </p:spTree>
    <p:extLst>
      <p:ext uri="{BB962C8B-B14F-4D97-AF65-F5344CB8AC3E}">
        <p14:creationId xmlns:p14="http://schemas.microsoft.com/office/powerpoint/2010/main" val="2383291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6F9C2CCC-95CE-D4DD-17E8-97F15135A674}"/>
              </a:ext>
            </a:extLst>
          </p:cNvPr>
          <p:cNvPicPr>
            <a:picLocks/>
          </p:cNvPicPr>
          <p:nvPr/>
        </p:nvPicPr>
        <p:blipFill>
          <a:blip r:embed="rId2">
            <a:extLst>
              <a:ext uri="{BEBA8EAE-BF5A-486C-A8C5-ECC9F3942E4B}">
                <a14:imgProps xmlns:a14="http://schemas.microsoft.com/office/drawing/2010/main">
                  <a14:imgLayer r:embed="rId3">
                    <a14:imgEffect>
                      <a14:sharpenSoften amount="39000"/>
                    </a14:imgEffect>
                  </a14:imgLayer>
                </a14:imgProps>
              </a:ext>
            </a:extLst>
          </a:blip>
          <a:stretch>
            <a:fillRect/>
          </a:stretch>
        </p:blipFill>
        <p:spPr>
          <a:xfrm>
            <a:off x="5624539" y="1470986"/>
            <a:ext cx="4114800" cy="228600"/>
          </a:xfrm>
          <a:prstGeom prst="rect">
            <a:avLst/>
          </a:prstGeom>
          <a:ln w="3175">
            <a:solidFill>
              <a:schemeClr val="tx1"/>
            </a:solidFill>
          </a:ln>
        </p:spPr>
      </p:pic>
      <p:pic>
        <p:nvPicPr>
          <p:cNvPr id="25" name="Picture 24">
            <a:extLst>
              <a:ext uri="{FF2B5EF4-FFF2-40B4-BE49-F238E27FC236}">
                <a16:creationId xmlns:a16="http://schemas.microsoft.com/office/drawing/2014/main" id="{FCDA5D70-1DB2-AF5C-0412-8B2485A022DC}"/>
              </a:ext>
            </a:extLst>
          </p:cNvPr>
          <p:cNvPicPr>
            <a:picLocks/>
          </p:cNvPicPr>
          <p:nvPr/>
        </p:nvPicPr>
        <p:blipFill>
          <a:blip r:embed="rId4">
            <a:extLst>
              <a:ext uri="{BEBA8EAE-BF5A-486C-A8C5-ECC9F3942E4B}">
                <a14:imgProps xmlns:a14="http://schemas.microsoft.com/office/drawing/2010/main">
                  <a14:imgLayer r:embed="rId5">
                    <a14:imgEffect>
                      <a14:sharpenSoften amount="37000"/>
                    </a14:imgEffect>
                    <a14:imgEffect>
                      <a14:brightnessContrast bright="9000"/>
                    </a14:imgEffect>
                  </a14:imgLayer>
                </a14:imgProps>
              </a:ext>
            </a:extLst>
          </a:blip>
          <a:stretch>
            <a:fillRect/>
          </a:stretch>
        </p:blipFill>
        <p:spPr>
          <a:xfrm>
            <a:off x="5624539" y="1233110"/>
            <a:ext cx="4114800" cy="228600"/>
          </a:xfrm>
          <a:prstGeom prst="rect">
            <a:avLst/>
          </a:prstGeom>
          <a:ln w="3175">
            <a:solidFill>
              <a:schemeClr val="tx1"/>
            </a:solidFill>
          </a:ln>
        </p:spPr>
      </p:pic>
      <p:pic>
        <p:nvPicPr>
          <p:cNvPr id="26" name="Picture 25">
            <a:extLst>
              <a:ext uri="{FF2B5EF4-FFF2-40B4-BE49-F238E27FC236}">
                <a16:creationId xmlns:a16="http://schemas.microsoft.com/office/drawing/2014/main" id="{C7EB134E-9EC8-ACD1-842B-1BD4A2D44EFD}"/>
              </a:ext>
            </a:extLst>
          </p:cNvPr>
          <p:cNvPicPr>
            <a:picLocks/>
          </p:cNvPicPr>
          <p:nvPr/>
        </p:nvPicPr>
        <p:blipFill rotWithShape="1">
          <a:blip r:embed="rId6"/>
          <a:srcRect l="14687" t="20275" r="7926" b="15282"/>
          <a:stretch/>
        </p:blipFill>
        <p:spPr>
          <a:xfrm>
            <a:off x="809816" y="1470985"/>
            <a:ext cx="3840480" cy="228600"/>
          </a:xfrm>
          <a:prstGeom prst="rect">
            <a:avLst/>
          </a:prstGeom>
          <a:ln w="3175">
            <a:solidFill>
              <a:schemeClr val="tx1"/>
            </a:solidFill>
          </a:ln>
        </p:spPr>
      </p:pic>
      <p:pic>
        <p:nvPicPr>
          <p:cNvPr id="27" name="Picture 26">
            <a:extLst>
              <a:ext uri="{FF2B5EF4-FFF2-40B4-BE49-F238E27FC236}">
                <a16:creationId xmlns:a16="http://schemas.microsoft.com/office/drawing/2014/main" id="{039DB28D-B26D-4724-C314-2CD0DCC817F1}"/>
              </a:ext>
            </a:extLst>
          </p:cNvPr>
          <p:cNvPicPr>
            <a:picLocks/>
          </p:cNvPicPr>
          <p:nvPr/>
        </p:nvPicPr>
        <p:blipFill rotWithShape="1">
          <a:blip r:embed="rId7">
            <a:extLst>
              <a:ext uri="{BEBA8EAE-BF5A-486C-A8C5-ECC9F3942E4B}">
                <a14:imgProps xmlns:a14="http://schemas.microsoft.com/office/drawing/2010/main">
                  <a14:imgLayer r:embed="rId8">
                    <a14:imgEffect>
                      <a14:sharpenSoften amount="11000"/>
                    </a14:imgEffect>
                    <a14:imgEffect>
                      <a14:brightnessContrast bright="6000" contrast="-48000"/>
                    </a14:imgEffect>
                  </a14:imgLayer>
                </a14:imgProps>
              </a:ext>
            </a:extLst>
          </a:blip>
          <a:srcRect l="14408" t="34103" r="7227" b="27332"/>
          <a:stretch/>
        </p:blipFill>
        <p:spPr>
          <a:xfrm>
            <a:off x="809816" y="1233109"/>
            <a:ext cx="3840480" cy="228601"/>
          </a:xfrm>
          <a:prstGeom prst="rect">
            <a:avLst/>
          </a:prstGeom>
          <a:ln w="3175">
            <a:solidFill>
              <a:schemeClr val="tx1"/>
            </a:solidFill>
          </a:ln>
        </p:spPr>
      </p:pic>
      <p:pic>
        <p:nvPicPr>
          <p:cNvPr id="54" name="Picture 53">
            <a:extLst>
              <a:ext uri="{FF2B5EF4-FFF2-40B4-BE49-F238E27FC236}">
                <a16:creationId xmlns:a16="http://schemas.microsoft.com/office/drawing/2014/main" id="{840166B3-80BD-D138-7F15-DDE6ED55EC41}"/>
              </a:ext>
            </a:extLst>
          </p:cNvPr>
          <p:cNvPicPr>
            <a:picLocks/>
          </p:cNvPicPr>
          <p:nvPr/>
        </p:nvPicPr>
        <p:blipFill rotWithShape="1">
          <a:blip r:embed="rId9">
            <a:extLst>
              <a:ext uri="{BEBA8EAE-BF5A-486C-A8C5-ECC9F3942E4B}">
                <a14:imgProps xmlns:a14="http://schemas.microsoft.com/office/drawing/2010/main">
                  <a14:imgLayer r:embed="rId10">
                    <a14:imgEffect>
                      <a14:brightnessContrast bright="44000" contrast="41000"/>
                    </a14:imgEffect>
                  </a14:imgLayer>
                </a14:imgProps>
              </a:ext>
            </a:extLst>
          </a:blip>
          <a:srcRect t="21375"/>
          <a:stretch/>
        </p:blipFill>
        <p:spPr>
          <a:xfrm>
            <a:off x="5624539" y="1708861"/>
            <a:ext cx="4114800" cy="228600"/>
          </a:xfrm>
          <a:prstGeom prst="rect">
            <a:avLst/>
          </a:prstGeom>
          <a:ln w="3175">
            <a:solidFill>
              <a:schemeClr val="tx1"/>
            </a:solidFill>
          </a:ln>
        </p:spPr>
      </p:pic>
      <p:pic>
        <p:nvPicPr>
          <p:cNvPr id="52" name="Picture 51">
            <a:extLst>
              <a:ext uri="{FF2B5EF4-FFF2-40B4-BE49-F238E27FC236}">
                <a16:creationId xmlns:a16="http://schemas.microsoft.com/office/drawing/2014/main" id="{DB674D24-3FFD-23FF-1E42-F34CFC13597C}"/>
              </a:ext>
            </a:extLst>
          </p:cNvPr>
          <p:cNvPicPr>
            <a:picLocks/>
          </p:cNvPicPr>
          <p:nvPr/>
        </p:nvPicPr>
        <p:blipFill rotWithShape="1">
          <a:blip r:embed="rId11">
            <a:extLst>
              <a:ext uri="{BEBA8EAE-BF5A-486C-A8C5-ECC9F3942E4B}">
                <a14:imgProps xmlns:a14="http://schemas.microsoft.com/office/drawing/2010/main">
                  <a14:imgLayer r:embed="rId12">
                    <a14:imgEffect>
                      <a14:brightnessContrast bright="19000"/>
                    </a14:imgEffect>
                  </a14:imgLayer>
                </a14:imgProps>
              </a:ext>
            </a:extLst>
          </a:blip>
          <a:srcRect l="13702" t="35045" r="6976" b="21830"/>
          <a:stretch/>
        </p:blipFill>
        <p:spPr>
          <a:xfrm>
            <a:off x="809816" y="1708861"/>
            <a:ext cx="3840480" cy="228600"/>
          </a:xfrm>
          <a:prstGeom prst="rect">
            <a:avLst/>
          </a:prstGeom>
          <a:ln w="3175">
            <a:solidFill>
              <a:schemeClr val="tx1"/>
            </a:solidFill>
          </a:ln>
        </p:spPr>
      </p:pic>
      <p:grpSp>
        <p:nvGrpSpPr>
          <p:cNvPr id="3" name="Group 2">
            <a:extLst>
              <a:ext uri="{FF2B5EF4-FFF2-40B4-BE49-F238E27FC236}">
                <a16:creationId xmlns:a16="http://schemas.microsoft.com/office/drawing/2014/main" id="{CEE510DD-934E-4408-0D78-8A98BB638374}"/>
              </a:ext>
            </a:extLst>
          </p:cNvPr>
          <p:cNvGrpSpPr/>
          <p:nvPr/>
        </p:nvGrpSpPr>
        <p:grpSpPr>
          <a:xfrm>
            <a:off x="602137" y="460146"/>
            <a:ext cx="3987021" cy="310697"/>
            <a:chOff x="620202" y="477907"/>
            <a:chExt cx="3987021" cy="310697"/>
          </a:xfrm>
        </p:grpSpPr>
        <p:sp>
          <p:nvSpPr>
            <p:cNvPr id="4" name="TextBox 3">
              <a:extLst>
                <a:ext uri="{FF2B5EF4-FFF2-40B4-BE49-F238E27FC236}">
                  <a16:creationId xmlns:a16="http://schemas.microsoft.com/office/drawing/2014/main" id="{61C0CFD1-C51E-9821-4557-35E0CE89DFEF}"/>
                </a:ext>
              </a:extLst>
            </p:cNvPr>
            <p:cNvSpPr txBox="1"/>
            <p:nvPr/>
          </p:nvSpPr>
          <p:spPr>
            <a:xfrm>
              <a:off x="3630876"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err="1">
                  <a:solidFill>
                    <a:srgbClr val="000000"/>
                  </a:solidFill>
                  <a:effectLst/>
                  <a:latin typeface="Arial" panose="020B0604020202020204" pitchFamily="34" charset="0"/>
                  <a:cs typeface="Arial" panose="020B0604020202020204" pitchFamily="34" charset="0"/>
                </a:rPr>
                <a:t>hep_Ifn</a:t>
              </a:r>
              <a:r>
                <a:rPr lang="el-GR" sz="1100">
                  <a:solidFill>
                    <a:srgbClr val="000000"/>
                  </a:solidFill>
                  <a:effectLst/>
                  <a:latin typeface="Arial" panose="020B0604020202020204" pitchFamily="34" charset="0"/>
                  <a:cs typeface="Arial" panose="020B0604020202020204" pitchFamily="34" charset="0"/>
                </a:rPr>
                <a:t>γ</a:t>
              </a:r>
              <a:r>
                <a:rPr lang="el-GR" sz="1100" baseline="30000">
                  <a:solidFill>
                    <a:srgbClr val="000000"/>
                  </a:solidFill>
                  <a:effectLst/>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4BBD2EC-333F-E8C4-6414-64A703DEB584}"/>
                </a:ext>
              </a:extLst>
            </p:cNvPr>
            <p:cNvSpPr txBox="1"/>
            <p:nvPr/>
          </p:nvSpPr>
          <p:spPr>
            <a:xfrm>
              <a:off x="1070341" y="477907"/>
              <a:ext cx="926024" cy="261610"/>
            </a:xfrm>
            <a:prstGeom prst="rect">
              <a:avLst/>
            </a:prstGeom>
            <a:noFill/>
          </p:spPr>
          <p:txBody>
            <a:bodyPr wrap="square">
              <a:spAutoFit/>
            </a:bodyPr>
            <a:lstStyle/>
            <a:p>
              <a:r>
                <a:rPr lang="en-US" sz="1100" err="1">
                  <a:solidFill>
                    <a:srgbClr val="000000"/>
                  </a:solidFill>
                  <a:effectLst/>
                  <a:latin typeface="Arial" panose="020B0604020202020204" pitchFamily="34" charset="0"/>
                  <a:cs typeface="Arial" panose="020B0604020202020204" pitchFamily="34" charset="0"/>
                </a:rPr>
                <a:t>fl</a:t>
              </a:r>
              <a:r>
                <a:rPr lang="en-US" sz="1100">
                  <a:solidFill>
                    <a:srgbClr val="000000"/>
                  </a:solidFill>
                  <a:effectLst/>
                  <a:latin typeface="Arial" panose="020B0604020202020204" pitchFamily="34" charset="0"/>
                  <a:cs typeface="Arial" panose="020B0604020202020204" pitchFamily="34" charset="0"/>
                </a:rPr>
                <a:t>/</a:t>
              </a:r>
              <a:r>
                <a:rPr lang="en-US" sz="1100" err="1">
                  <a:solidFill>
                    <a:srgbClr val="000000"/>
                  </a:solidFill>
                  <a:effectLst/>
                  <a:latin typeface="Arial" panose="020B0604020202020204" pitchFamily="34" charset="0"/>
                  <a:cs typeface="Arial" panose="020B0604020202020204" pitchFamily="34" charset="0"/>
                </a:rPr>
                <a:t>fl_</a:t>
              </a:r>
              <a:r>
                <a:rPr lang="en-US" sz="1100" err="1">
                  <a:solidFill>
                    <a:srgbClr val="000000"/>
                  </a:solidFill>
                  <a:latin typeface="Arial" panose="020B0604020202020204" pitchFamily="34" charset="0"/>
                  <a:cs typeface="Arial" panose="020B0604020202020204" pitchFamily="34" charset="0"/>
                </a:rPr>
                <a:t>Con</a:t>
              </a:r>
              <a:r>
                <a:rPr lang="en-US" sz="1100">
                  <a:solidFill>
                    <a:srgbClr val="000000"/>
                  </a:solidFill>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81F3164-68E4-74F7-8716-5A75B160BABE}"/>
                </a:ext>
              </a:extLst>
            </p:cNvPr>
            <p:cNvSpPr txBox="1"/>
            <p:nvPr/>
          </p:nvSpPr>
          <p:spPr>
            <a:xfrm>
              <a:off x="2348597"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a:solidFill>
                    <a:srgbClr val="000000"/>
                  </a:solidFill>
                  <a:effectLst/>
                  <a:latin typeface="Arial" panose="020B0604020202020204" pitchFamily="34" charset="0"/>
                  <a:cs typeface="Arial" panose="020B0604020202020204" pitchFamily="34" charset="0"/>
                </a:rPr>
                <a:t>hep_</a:t>
              </a:r>
              <a:r>
                <a:rPr lang="en-US" sz="1100">
                  <a:solidFill>
                    <a:srgbClr val="000000"/>
                  </a:solidFill>
                  <a:latin typeface="Arial" panose="020B0604020202020204" pitchFamily="34" charset="0"/>
                  <a:cs typeface="Arial" panose="020B0604020202020204" pitchFamily="34" charset="0"/>
                </a:rPr>
                <a:t> Con’</a:t>
              </a:r>
              <a:endParaRPr lang="el-GR" sz="1100">
                <a:solidFill>
                  <a:srgbClr val="000000"/>
                </a:solidFill>
                <a:effectLst/>
                <a:latin typeface="Arial" panose="020B0604020202020204" pitchFamily="34" charset="0"/>
                <a:cs typeface="Arial" panose="020B0604020202020204" pitchFamily="34" charset="0"/>
              </a:endParaRPr>
            </a:p>
          </p:txBody>
        </p:sp>
        <p:cxnSp>
          <p:nvCxnSpPr>
            <p:cNvPr id="7" name="Straight Connector 6">
              <a:extLst>
                <a:ext uri="{FF2B5EF4-FFF2-40B4-BE49-F238E27FC236}">
                  <a16:creationId xmlns:a16="http://schemas.microsoft.com/office/drawing/2014/main" id="{0E6D245F-8E38-885D-69F2-46B5BE52A389}"/>
                </a:ext>
              </a:extLst>
            </p:cNvPr>
            <p:cNvCxnSpPr>
              <a:cxnSpLocks/>
            </p:cNvCxnSpPr>
            <p:nvPr/>
          </p:nvCxnSpPr>
          <p:spPr>
            <a:xfrm>
              <a:off x="82191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DDC87CF-BD71-AA2A-3D06-95E5D45B977A}"/>
                </a:ext>
              </a:extLst>
            </p:cNvPr>
            <p:cNvCxnSpPr>
              <a:cxnSpLocks/>
            </p:cNvCxnSpPr>
            <p:nvPr/>
          </p:nvCxnSpPr>
          <p:spPr>
            <a:xfrm>
              <a:off x="2143358"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D5FA37E-C1B9-ADE3-7E17-24F3DF852CBA}"/>
                </a:ext>
              </a:extLst>
            </p:cNvPr>
            <p:cNvCxnSpPr>
              <a:cxnSpLocks/>
            </p:cNvCxnSpPr>
            <p:nvPr/>
          </p:nvCxnSpPr>
          <p:spPr>
            <a:xfrm>
              <a:off x="341850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8E5F7D7-D539-21B3-AF80-375D3BE5E30C}"/>
                </a:ext>
              </a:extLst>
            </p:cNvPr>
            <p:cNvSpPr txBox="1"/>
            <p:nvPr/>
          </p:nvSpPr>
          <p:spPr>
            <a:xfrm>
              <a:off x="620202" y="480827"/>
              <a:ext cx="364202" cy="307777"/>
            </a:xfrm>
            <a:prstGeom prst="rect">
              <a:avLst/>
            </a:prstGeom>
            <a:noFill/>
          </p:spPr>
          <p:txBody>
            <a:bodyPr wrap="none" rtlCol="0">
              <a:spAutoFit/>
            </a:bodyPr>
            <a:lstStyle/>
            <a:p>
              <a:r>
                <a:rPr lang="en-US" sz="1400">
                  <a:latin typeface="Arial Rounded MT Bold" panose="020F0704030504030204" pitchFamily="34" charset="77"/>
                  <a:cs typeface="ADLaM Display" panose="020F0502020204030204" pitchFamily="34" charset="0"/>
                </a:rPr>
                <a:t>♀︎</a:t>
              </a:r>
            </a:p>
          </p:txBody>
        </p:sp>
      </p:grpSp>
      <p:pic>
        <p:nvPicPr>
          <p:cNvPr id="11" name="Picture 10">
            <a:extLst>
              <a:ext uri="{FF2B5EF4-FFF2-40B4-BE49-F238E27FC236}">
                <a16:creationId xmlns:a16="http://schemas.microsoft.com/office/drawing/2014/main" id="{08BB97C1-07F1-F9D1-D870-4C8DC4D59310}"/>
              </a:ext>
            </a:extLst>
          </p:cNvPr>
          <p:cNvPicPr>
            <a:picLocks/>
          </p:cNvPicPr>
          <p:nvPr/>
        </p:nvPicPr>
        <p:blipFill rotWithShape="1">
          <a:blip r:embed="rId13">
            <a:extLst>
              <a:ext uri="{BEBA8EAE-BF5A-486C-A8C5-ECC9F3942E4B}">
                <a14:imgProps xmlns:a14="http://schemas.microsoft.com/office/drawing/2010/main">
                  <a14:imgLayer r:embed="rId14">
                    <a14:imgEffect>
                      <a14:sharpenSoften amount="22000"/>
                    </a14:imgEffect>
                    <a14:imgEffect>
                      <a14:brightnessContrast bright="28000"/>
                    </a14:imgEffect>
                  </a14:imgLayer>
                </a14:imgProps>
              </a:ext>
            </a:extLst>
          </a:blip>
          <a:srcRect l="14002" t="-1" r="6854" b="-4027"/>
          <a:stretch/>
        </p:blipFill>
        <p:spPr>
          <a:xfrm>
            <a:off x="809816" y="757359"/>
            <a:ext cx="3840480" cy="228600"/>
          </a:xfrm>
          <a:prstGeom prst="rect">
            <a:avLst/>
          </a:prstGeom>
          <a:ln w="3175">
            <a:solidFill>
              <a:schemeClr val="tx1"/>
            </a:solidFill>
          </a:ln>
        </p:spPr>
      </p:pic>
      <p:sp>
        <p:nvSpPr>
          <p:cNvPr id="12" name="TextBox 11">
            <a:extLst>
              <a:ext uri="{FF2B5EF4-FFF2-40B4-BE49-F238E27FC236}">
                <a16:creationId xmlns:a16="http://schemas.microsoft.com/office/drawing/2014/main" id="{4709B18E-81E8-3D28-CC91-983669B4FF65}"/>
              </a:ext>
            </a:extLst>
          </p:cNvPr>
          <p:cNvSpPr txBox="1"/>
          <p:nvPr/>
        </p:nvSpPr>
        <p:spPr>
          <a:xfrm>
            <a:off x="322679" y="720523"/>
            <a:ext cx="542136" cy="246221"/>
          </a:xfrm>
          <a:prstGeom prst="rect">
            <a:avLst/>
          </a:prstGeom>
          <a:noFill/>
        </p:spPr>
        <p:txBody>
          <a:bodyPr wrap="none" rtlCol="0">
            <a:spAutoFit/>
          </a:bodyPr>
          <a:lstStyle/>
          <a:p>
            <a:r>
              <a:rPr lang="en-US" sz="1000" b="1" err="1">
                <a:latin typeface="Arial" panose="020B0604020202020204" pitchFamily="34" charset="0"/>
                <a:cs typeface="Arial" panose="020B0604020202020204" pitchFamily="34" charset="0"/>
              </a:rPr>
              <a:t>pACC</a:t>
            </a:r>
            <a:endParaRPr lang="en-US" sz="1000" b="1">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CB69964E-D74F-852F-8144-3106C1FB4400}"/>
              </a:ext>
            </a:extLst>
          </p:cNvPr>
          <p:cNvGrpSpPr/>
          <p:nvPr/>
        </p:nvGrpSpPr>
        <p:grpSpPr>
          <a:xfrm>
            <a:off x="5446429" y="460146"/>
            <a:ext cx="4263229" cy="310697"/>
            <a:chOff x="620202" y="477907"/>
            <a:chExt cx="3987021" cy="310697"/>
          </a:xfrm>
        </p:grpSpPr>
        <p:sp>
          <p:nvSpPr>
            <p:cNvPr id="14" name="TextBox 13">
              <a:extLst>
                <a:ext uri="{FF2B5EF4-FFF2-40B4-BE49-F238E27FC236}">
                  <a16:creationId xmlns:a16="http://schemas.microsoft.com/office/drawing/2014/main" id="{1026DFD7-A138-5326-43C1-C83E75304E4A}"/>
                </a:ext>
              </a:extLst>
            </p:cNvPr>
            <p:cNvSpPr txBox="1"/>
            <p:nvPr/>
          </p:nvSpPr>
          <p:spPr>
            <a:xfrm>
              <a:off x="3630876"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err="1">
                  <a:solidFill>
                    <a:srgbClr val="000000"/>
                  </a:solidFill>
                  <a:effectLst/>
                  <a:latin typeface="Arial" panose="020B0604020202020204" pitchFamily="34" charset="0"/>
                  <a:cs typeface="Arial" panose="020B0604020202020204" pitchFamily="34" charset="0"/>
                </a:rPr>
                <a:t>hep_Ifn</a:t>
              </a:r>
              <a:r>
                <a:rPr lang="el-GR" sz="1100">
                  <a:solidFill>
                    <a:srgbClr val="000000"/>
                  </a:solidFill>
                  <a:effectLst/>
                  <a:latin typeface="Arial" panose="020B0604020202020204" pitchFamily="34" charset="0"/>
                  <a:cs typeface="Arial" panose="020B0604020202020204" pitchFamily="34" charset="0"/>
                </a:rPr>
                <a:t>γ</a:t>
              </a:r>
              <a:r>
                <a:rPr lang="el-GR" sz="1100" baseline="30000">
                  <a:solidFill>
                    <a:srgbClr val="000000"/>
                  </a:solidFill>
                  <a:effectLst/>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52C8EDE9-8520-F985-7856-DBFA430849A1}"/>
                </a:ext>
              </a:extLst>
            </p:cNvPr>
            <p:cNvSpPr txBox="1"/>
            <p:nvPr/>
          </p:nvSpPr>
          <p:spPr>
            <a:xfrm>
              <a:off x="1070341" y="477907"/>
              <a:ext cx="926024" cy="261610"/>
            </a:xfrm>
            <a:prstGeom prst="rect">
              <a:avLst/>
            </a:prstGeom>
            <a:noFill/>
          </p:spPr>
          <p:txBody>
            <a:bodyPr wrap="square">
              <a:spAutoFit/>
            </a:bodyPr>
            <a:lstStyle/>
            <a:p>
              <a:r>
                <a:rPr lang="en-US" sz="1100" err="1">
                  <a:solidFill>
                    <a:srgbClr val="000000"/>
                  </a:solidFill>
                  <a:effectLst/>
                  <a:latin typeface="Arial" panose="020B0604020202020204" pitchFamily="34" charset="0"/>
                  <a:cs typeface="Arial" panose="020B0604020202020204" pitchFamily="34" charset="0"/>
                </a:rPr>
                <a:t>fl</a:t>
              </a:r>
              <a:r>
                <a:rPr lang="en-US" sz="1100">
                  <a:solidFill>
                    <a:srgbClr val="000000"/>
                  </a:solidFill>
                  <a:effectLst/>
                  <a:latin typeface="Arial" panose="020B0604020202020204" pitchFamily="34" charset="0"/>
                  <a:cs typeface="Arial" panose="020B0604020202020204" pitchFamily="34" charset="0"/>
                </a:rPr>
                <a:t>/</a:t>
              </a:r>
              <a:r>
                <a:rPr lang="en-US" sz="1100" err="1">
                  <a:solidFill>
                    <a:srgbClr val="000000"/>
                  </a:solidFill>
                  <a:effectLst/>
                  <a:latin typeface="Arial" panose="020B0604020202020204" pitchFamily="34" charset="0"/>
                  <a:cs typeface="Arial" panose="020B0604020202020204" pitchFamily="34" charset="0"/>
                </a:rPr>
                <a:t>fl_</a:t>
              </a:r>
              <a:r>
                <a:rPr lang="en-US" sz="1100" err="1">
                  <a:solidFill>
                    <a:srgbClr val="000000"/>
                  </a:solidFill>
                  <a:latin typeface="Arial" panose="020B0604020202020204" pitchFamily="34" charset="0"/>
                  <a:cs typeface="Arial" panose="020B0604020202020204" pitchFamily="34" charset="0"/>
                </a:rPr>
                <a:t>Con</a:t>
              </a:r>
              <a:r>
                <a:rPr lang="en-US" sz="1100">
                  <a:solidFill>
                    <a:srgbClr val="000000"/>
                  </a:solidFill>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CB2FDC4B-CA89-D1AF-A3BA-4866E7F04526}"/>
                </a:ext>
              </a:extLst>
            </p:cNvPr>
            <p:cNvSpPr txBox="1"/>
            <p:nvPr/>
          </p:nvSpPr>
          <p:spPr>
            <a:xfrm>
              <a:off x="2348597"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a:solidFill>
                    <a:srgbClr val="000000"/>
                  </a:solidFill>
                  <a:effectLst/>
                  <a:latin typeface="Arial" panose="020B0604020202020204" pitchFamily="34" charset="0"/>
                  <a:cs typeface="Arial" panose="020B0604020202020204" pitchFamily="34" charset="0"/>
                </a:rPr>
                <a:t>hep_</a:t>
              </a:r>
              <a:r>
                <a:rPr lang="en-US" sz="1100">
                  <a:solidFill>
                    <a:srgbClr val="000000"/>
                  </a:solidFill>
                  <a:latin typeface="Arial" panose="020B0604020202020204" pitchFamily="34" charset="0"/>
                  <a:cs typeface="Arial" panose="020B0604020202020204" pitchFamily="34" charset="0"/>
                </a:rPr>
                <a:t> Con’</a:t>
              </a:r>
              <a:endParaRPr lang="el-GR" sz="1100">
                <a:solidFill>
                  <a:srgbClr val="000000"/>
                </a:solidFill>
                <a:effectLst/>
                <a:latin typeface="Arial" panose="020B0604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6457AE9B-57B5-2C3D-61F1-D7D0912B8FE2}"/>
                </a:ext>
              </a:extLst>
            </p:cNvPr>
            <p:cNvCxnSpPr>
              <a:cxnSpLocks/>
            </p:cNvCxnSpPr>
            <p:nvPr/>
          </p:nvCxnSpPr>
          <p:spPr>
            <a:xfrm>
              <a:off x="82191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8555973-35E0-2DDF-6E76-0681D4BA59DC}"/>
                </a:ext>
              </a:extLst>
            </p:cNvPr>
            <p:cNvCxnSpPr>
              <a:cxnSpLocks/>
            </p:cNvCxnSpPr>
            <p:nvPr/>
          </p:nvCxnSpPr>
          <p:spPr>
            <a:xfrm>
              <a:off x="2143358"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A0A8EC1-A9E8-9051-7672-E40012AB6B76}"/>
                </a:ext>
              </a:extLst>
            </p:cNvPr>
            <p:cNvCxnSpPr>
              <a:cxnSpLocks/>
            </p:cNvCxnSpPr>
            <p:nvPr/>
          </p:nvCxnSpPr>
          <p:spPr>
            <a:xfrm>
              <a:off x="341850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B4B51E8-9164-13B1-F13F-A4FD879511B2}"/>
                </a:ext>
              </a:extLst>
            </p:cNvPr>
            <p:cNvSpPr txBox="1"/>
            <p:nvPr/>
          </p:nvSpPr>
          <p:spPr>
            <a:xfrm rot="19252906">
              <a:off x="620202" y="480827"/>
              <a:ext cx="364202" cy="307777"/>
            </a:xfrm>
            <a:prstGeom prst="rect">
              <a:avLst/>
            </a:prstGeom>
            <a:noFill/>
          </p:spPr>
          <p:txBody>
            <a:bodyPr wrap="none" rtlCol="0">
              <a:spAutoFit/>
            </a:bodyPr>
            <a:lstStyle/>
            <a:p>
              <a:r>
                <a:rPr lang="en-US" sz="1400">
                  <a:latin typeface="Arial Rounded MT Bold" panose="020F0704030504030204" pitchFamily="34" charset="77"/>
                  <a:cs typeface="ADLaM Display" panose="020F0502020204030204" pitchFamily="34" charset="0"/>
                </a:rPr>
                <a:t>♂︎</a:t>
              </a:r>
            </a:p>
          </p:txBody>
        </p:sp>
      </p:grpSp>
      <p:sp>
        <p:nvSpPr>
          <p:cNvPr id="21" name="TextBox 20">
            <a:extLst>
              <a:ext uri="{FF2B5EF4-FFF2-40B4-BE49-F238E27FC236}">
                <a16:creationId xmlns:a16="http://schemas.microsoft.com/office/drawing/2014/main" id="{70F33AC5-CC02-D0BA-C014-6457E7A11358}"/>
              </a:ext>
            </a:extLst>
          </p:cNvPr>
          <p:cNvSpPr txBox="1"/>
          <p:nvPr/>
        </p:nvSpPr>
        <p:spPr>
          <a:xfrm>
            <a:off x="5131969" y="720523"/>
            <a:ext cx="542136" cy="246221"/>
          </a:xfrm>
          <a:prstGeom prst="rect">
            <a:avLst/>
          </a:prstGeom>
          <a:noFill/>
        </p:spPr>
        <p:txBody>
          <a:bodyPr wrap="none" rtlCol="0">
            <a:spAutoFit/>
          </a:bodyPr>
          <a:lstStyle/>
          <a:p>
            <a:r>
              <a:rPr lang="en-US" sz="1000" b="1" err="1">
                <a:latin typeface="Arial" panose="020B0604020202020204" pitchFamily="34" charset="0"/>
                <a:cs typeface="Arial" panose="020B0604020202020204" pitchFamily="34" charset="0"/>
              </a:rPr>
              <a:t>pACC</a:t>
            </a:r>
            <a:endParaRPr lang="en-US" sz="1000" b="1">
              <a:latin typeface="Arial" panose="020B0604020202020204" pitchFamily="34" charset="0"/>
              <a:cs typeface="Arial" panose="020B0604020202020204" pitchFamily="34" charset="0"/>
            </a:endParaRPr>
          </a:p>
        </p:txBody>
      </p:sp>
      <p:pic>
        <p:nvPicPr>
          <p:cNvPr id="22" name="Picture 21">
            <a:extLst>
              <a:ext uri="{FF2B5EF4-FFF2-40B4-BE49-F238E27FC236}">
                <a16:creationId xmlns:a16="http://schemas.microsoft.com/office/drawing/2014/main" id="{3CDD2099-52D4-A217-97DB-56BBECCE41F1}"/>
              </a:ext>
            </a:extLst>
          </p:cNvPr>
          <p:cNvPicPr>
            <a:picLocks/>
          </p:cNvPicPr>
          <p:nvPr/>
        </p:nvPicPr>
        <p:blipFill>
          <a:blip r:embed="rId15"/>
          <a:stretch>
            <a:fillRect/>
          </a:stretch>
        </p:blipFill>
        <p:spPr>
          <a:xfrm>
            <a:off x="5624539" y="757359"/>
            <a:ext cx="4114800" cy="228600"/>
          </a:xfrm>
          <a:prstGeom prst="rect">
            <a:avLst/>
          </a:prstGeom>
          <a:ln w="3175">
            <a:solidFill>
              <a:schemeClr val="tx1"/>
            </a:solidFill>
          </a:ln>
        </p:spPr>
      </p:pic>
      <p:sp>
        <p:nvSpPr>
          <p:cNvPr id="36" name="TextBox 35">
            <a:extLst>
              <a:ext uri="{FF2B5EF4-FFF2-40B4-BE49-F238E27FC236}">
                <a16:creationId xmlns:a16="http://schemas.microsoft.com/office/drawing/2014/main" id="{D100D640-E209-106F-7CE3-A6E7C2495E2D}"/>
              </a:ext>
            </a:extLst>
          </p:cNvPr>
          <p:cNvSpPr txBox="1"/>
          <p:nvPr/>
        </p:nvSpPr>
        <p:spPr>
          <a:xfrm>
            <a:off x="269126" y="947822"/>
            <a:ext cx="606256" cy="246221"/>
          </a:xfrm>
          <a:prstGeom prst="rect">
            <a:avLst/>
          </a:prstGeom>
          <a:noFill/>
        </p:spPr>
        <p:txBody>
          <a:bodyPr wrap="none" rtlCol="0">
            <a:spAutoFit/>
          </a:bodyPr>
          <a:lstStyle/>
          <a:p>
            <a:r>
              <a:rPr lang="en-US" sz="1000" b="1" dirty="0">
                <a:solidFill>
                  <a:srgbClr val="000000"/>
                </a:solidFill>
                <a:effectLst/>
                <a:latin typeface="Arial" panose="020B0604020202020204" pitchFamily="34" charset="0"/>
                <a:cs typeface="Arial" panose="020B0604020202020204" pitchFamily="34" charset="0"/>
              </a:rPr>
              <a:t>PGC1</a:t>
            </a:r>
            <a:r>
              <a:rPr lang="el-GR" sz="1000" b="1" dirty="0">
                <a:solidFill>
                  <a:srgbClr val="000000"/>
                </a:solidFill>
                <a:effectLst/>
                <a:latin typeface="Arial" panose="020B0604020202020204" pitchFamily="34" charset="0"/>
                <a:cs typeface="Arial" panose="020B0604020202020204" pitchFamily="34" charset="0"/>
              </a:rPr>
              <a:t>α</a:t>
            </a:r>
          </a:p>
        </p:txBody>
      </p:sp>
      <p:pic>
        <p:nvPicPr>
          <p:cNvPr id="37" name="Picture 36">
            <a:extLst>
              <a:ext uri="{FF2B5EF4-FFF2-40B4-BE49-F238E27FC236}">
                <a16:creationId xmlns:a16="http://schemas.microsoft.com/office/drawing/2014/main" id="{CB272797-F581-B0E1-3D99-0BD700708DC8}"/>
              </a:ext>
            </a:extLst>
          </p:cNvPr>
          <p:cNvPicPr>
            <a:picLocks/>
          </p:cNvPicPr>
          <p:nvPr/>
        </p:nvPicPr>
        <p:blipFill rotWithShape="1">
          <a:blip r:embed="rId16"/>
          <a:srcRect l="13805" t="-7578" r="7363" b="25632"/>
          <a:stretch/>
        </p:blipFill>
        <p:spPr>
          <a:xfrm>
            <a:off x="809816" y="995234"/>
            <a:ext cx="3840480" cy="228600"/>
          </a:xfrm>
          <a:prstGeom prst="rect">
            <a:avLst/>
          </a:prstGeom>
          <a:ln w="3175">
            <a:solidFill>
              <a:schemeClr val="tx1"/>
            </a:solidFill>
          </a:ln>
        </p:spPr>
      </p:pic>
      <p:sp>
        <p:nvSpPr>
          <p:cNvPr id="38" name="TextBox 37">
            <a:extLst>
              <a:ext uri="{FF2B5EF4-FFF2-40B4-BE49-F238E27FC236}">
                <a16:creationId xmlns:a16="http://schemas.microsoft.com/office/drawing/2014/main" id="{464EDDB2-E0D3-0F35-AB23-8E302A4B7D43}"/>
              </a:ext>
            </a:extLst>
          </p:cNvPr>
          <p:cNvSpPr txBox="1"/>
          <p:nvPr/>
        </p:nvSpPr>
        <p:spPr>
          <a:xfrm>
            <a:off x="5067849" y="947822"/>
            <a:ext cx="606256" cy="246221"/>
          </a:xfrm>
          <a:prstGeom prst="rect">
            <a:avLst/>
          </a:prstGeom>
          <a:noFill/>
        </p:spPr>
        <p:txBody>
          <a:bodyPr wrap="none" rtlCol="0">
            <a:spAutoFit/>
          </a:bodyPr>
          <a:lstStyle/>
          <a:p>
            <a:r>
              <a:rPr lang="en-US" sz="1000" b="1" dirty="0">
                <a:solidFill>
                  <a:srgbClr val="000000"/>
                </a:solidFill>
                <a:effectLst/>
                <a:latin typeface="Arial" panose="020B0604020202020204" pitchFamily="34" charset="0"/>
                <a:cs typeface="Arial" panose="020B0604020202020204" pitchFamily="34" charset="0"/>
              </a:rPr>
              <a:t>PGC1</a:t>
            </a:r>
            <a:r>
              <a:rPr lang="el-GR" sz="1000" b="1" dirty="0">
                <a:solidFill>
                  <a:srgbClr val="000000"/>
                </a:solidFill>
                <a:effectLst/>
                <a:latin typeface="Arial" panose="020B0604020202020204" pitchFamily="34" charset="0"/>
                <a:cs typeface="Arial" panose="020B0604020202020204" pitchFamily="34" charset="0"/>
              </a:rPr>
              <a:t>α</a:t>
            </a:r>
          </a:p>
        </p:txBody>
      </p:sp>
      <p:pic>
        <p:nvPicPr>
          <p:cNvPr id="39" name="Picture 38">
            <a:extLst>
              <a:ext uri="{FF2B5EF4-FFF2-40B4-BE49-F238E27FC236}">
                <a16:creationId xmlns:a16="http://schemas.microsoft.com/office/drawing/2014/main" id="{1B8EE7A4-52C5-15A3-F79F-FE90EB07FA7A}"/>
              </a:ext>
            </a:extLst>
          </p:cNvPr>
          <p:cNvPicPr>
            <a:picLocks/>
          </p:cNvPicPr>
          <p:nvPr/>
        </p:nvPicPr>
        <p:blipFill>
          <a:blip r:embed="rId17"/>
          <a:stretch>
            <a:fillRect/>
          </a:stretch>
        </p:blipFill>
        <p:spPr>
          <a:xfrm>
            <a:off x="5624539" y="995234"/>
            <a:ext cx="4114800" cy="228600"/>
          </a:xfrm>
          <a:prstGeom prst="rect">
            <a:avLst/>
          </a:prstGeom>
          <a:ln w="3175">
            <a:solidFill>
              <a:schemeClr val="tx1"/>
            </a:solidFill>
          </a:ln>
        </p:spPr>
      </p:pic>
      <p:cxnSp>
        <p:nvCxnSpPr>
          <p:cNvPr id="40" name="Straight Connector 39">
            <a:extLst>
              <a:ext uri="{FF2B5EF4-FFF2-40B4-BE49-F238E27FC236}">
                <a16:creationId xmlns:a16="http://schemas.microsoft.com/office/drawing/2014/main" id="{C59687B8-0D2F-B5E5-E84D-79DC563B51D2}"/>
              </a:ext>
            </a:extLst>
          </p:cNvPr>
          <p:cNvCxnSpPr>
            <a:cxnSpLocks/>
          </p:cNvCxnSpPr>
          <p:nvPr/>
        </p:nvCxnSpPr>
        <p:spPr>
          <a:xfrm>
            <a:off x="6994208" y="653152"/>
            <a:ext cx="0" cy="13716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98FD5DB-788F-936F-EE93-1EE15CA511DC}"/>
              </a:ext>
            </a:extLst>
          </p:cNvPr>
          <p:cNvCxnSpPr>
            <a:cxnSpLocks/>
          </p:cNvCxnSpPr>
          <p:nvPr/>
        </p:nvCxnSpPr>
        <p:spPr>
          <a:xfrm>
            <a:off x="8370754" y="653152"/>
            <a:ext cx="0" cy="13716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76E3E36-E6A5-2DB1-74BB-F5FEF8D0E59A}"/>
              </a:ext>
            </a:extLst>
          </p:cNvPr>
          <p:cNvCxnSpPr>
            <a:cxnSpLocks/>
          </p:cNvCxnSpPr>
          <p:nvPr/>
        </p:nvCxnSpPr>
        <p:spPr>
          <a:xfrm>
            <a:off x="2083612" y="653152"/>
            <a:ext cx="0" cy="13716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B366D98-47A7-0694-0450-3510CF0552E8}"/>
              </a:ext>
            </a:extLst>
          </p:cNvPr>
          <p:cNvCxnSpPr>
            <a:cxnSpLocks/>
          </p:cNvCxnSpPr>
          <p:nvPr/>
        </p:nvCxnSpPr>
        <p:spPr>
          <a:xfrm>
            <a:off x="3372009" y="653152"/>
            <a:ext cx="0" cy="137160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55F3133D-566E-DD3F-A4AC-177953492318}"/>
              </a:ext>
            </a:extLst>
          </p:cNvPr>
          <p:cNvSpPr txBox="1"/>
          <p:nvPr/>
        </p:nvSpPr>
        <p:spPr>
          <a:xfrm>
            <a:off x="-1366" y="80921"/>
            <a:ext cx="1773242"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Supplemental Figure 3. </a:t>
            </a:r>
          </a:p>
        </p:txBody>
      </p:sp>
      <p:sp>
        <p:nvSpPr>
          <p:cNvPr id="47" name="TextBox 46">
            <a:extLst>
              <a:ext uri="{FF2B5EF4-FFF2-40B4-BE49-F238E27FC236}">
                <a16:creationId xmlns:a16="http://schemas.microsoft.com/office/drawing/2014/main" id="{D2CE9256-4B4B-1ABB-BFD8-6B4DD40B9D03}"/>
              </a:ext>
            </a:extLst>
          </p:cNvPr>
          <p:cNvSpPr txBox="1"/>
          <p:nvPr/>
        </p:nvSpPr>
        <p:spPr>
          <a:xfrm>
            <a:off x="237720" y="1692415"/>
            <a:ext cx="627095" cy="246221"/>
          </a:xfrm>
          <a:prstGeom prst="rect">
            <a:avLst/>
          </a:prstGeom>
          <a:noFill/>
        </p:spPr>
        <p:txBody>
          <a:bodyPr wrap="none" rtlCol="0">
            <a:spAutoFit/>
          </a:bodyPr>
          <a:lstStyle/>
          <a:p>
            <a:r>
              <a:rPr lang="el-GR" sz="1000" b="1">
                <a:solidFill>
                  <a:srgbClr val="000000"/>
                </a:solidFill>
                <a:effectLst/>
                <a:latin typeface="Arial" panose="020B0604020202020204" pitchFamily="34" charset="0"/>
                <a:cs typeface="Arial" panose="020B0604020202020204" pitchFamily="34" charset="0"/>
              </a:rPr>
              <a:t>β-</a:t>
            </a:r>
            <a:r>
              <a:rPr lang="en-US" sz="1000" b="1">
                <a:solidFill>
                  <a:srgbClr val="000000"/>
                </a:solidFill>
                <a:effectLst/>
                <a:latin typeface="Arial" panose="020B0604020202020204" pitchFamily="34" charset="0"/>
                <a:cs typeface="Arial" panose="020B0604020202020204" pitchFamily="34" charset="0"/>
              </a:rPr>
              <a:t>Actin</a:t>
            </a:r>
          </a:p>
        </p:txBody>
      </p:sp>
      <p:sp>
        <p:nvSpPr>
          <p:cNvPr id="55" name="TextBox 54">
            <a:extLst>
              <a:ext uri="{FF2B5EF4-FFF2-40B4-BE49-F238E27FC236}">
                <a16:creationId xmlns:a16="http://schemas.microsoft.com/office/drawing/2014/main" id="{41577EFD-A681-9928-8F28-8A54DBC32218}"/>
              </a:ext>
            </a:extLst>
          </p:cNvPr>
          <p:cNvSpPr txBox="1"/>
          <p:nvPr/>
        </p:nvSpPr>
        <p:spPr>
          <a:xfrm>
            <a:off x="5047010" y="1692415"/>
            <a:ext cx="627095" cy="246221"/>
          </a:xfrm>
          <a:prstGeom prst="rect">
            <a:avLst/>
          </a:prstGeom>
          <a:noFill/>
        </p:spPr>
        <p:txBody>
          <a:bodyPr wrap="none" rtlCol="0">
            <a:spAutoFit/>
          </a:bodyPr>
          <a:lstStyle/>
          <a:p>
            <a:r>
              <a:rPr lang="el-GR" sz="1000" b="1" dirty="0">
                <a:solidFill>
                  <a:srgbClr val="000000"/>
                </a:solidFill>
                <a:effectLst/>
                <a:latin typeface="Arial" panose="020B0604020202020204" pitchFamily="34" charset="0"/>
                <a:cs typeface="Arial" panose="020B0604020202020204" pitchFamily="34" charset="0"/>
              </a:rPr>
              <a:t>β-</a:t>
            </a:r>
            <a:r>
              <a:rPr lang="en-US" sz="1000" b="1" dirty="0">
                <a:solidFill>
                  <a:srgbClr val="000000"/>
                </a:solidFill>
                <a:effectLst/>
                <a:latin typeface="Arial" panose="020B0604020202020204" pitchFamily="34" charset="0"/>
                <a:cs typeface="Arial" panose="020B0604020202020204" pitchFamily="34" charset="0"/>
              </a:rPr>
              <a:t>Actin</a:t>
            </a:r>
          </a:p>
        </p:txBody>
      </p:sp>
      <p:sp>
        <p:nvSpPr>
          <p:cNvPr id="61" name="TextBox 60">
            <a:extLst>
              <a:ext uri="{FF2B5EF4-FFF2-40B4-BE49-F238E27FC236}">
                <a16:creationId xmlns:a16="http://schemas.microsoft.com/office/drawing/2014/main" id="{76B14F1C-C3EF-F78F-6C59-C01335FB74BD}"/>
              </a:ext>
            </a:extLst>
          </p:cNvPr>
          <p:cNvSpPr txBox="1"/>
          <p:nvPr/>
        </p:nvSpPr>
        <p:spPr>
          <a:xfrm>
            <a:off x="87883" y="432621"/>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A.</a:t>
            </a:r>
          </a:p>
        </p:txBody>
      </p:sp>
      <p:sp>
        <p:nvSpPr>
          <p:cNvPr id="62" name="TextBox 61">
            <a:extLst>
              <a:ext uri="{FF2B5EF4-FFF2-40B4-BE49-F238E27FC236}">
                <a16:creationId xmlns:a16="http://schemas.microsoft.com/office/drawing/2014/main" id="{5DB3BFC4-9F33-7225-CF04-317DC3E28FA5}"/>
              </a:ext>
            </a:extLst>
          </p:cNvPr>
          <p:cNvSpPr txBox="1"/>
          <p:nvPr/>
        </p:nvSpPr>
        <p:spPr>
          <a:xfrm>
            <a:off x="4965762" y="432821"/>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B.</a:t>
            </a:r>
          </a:p>
        </p:txBody>
      </p:sp>
      <p:sp>
        <p:nvSpPr>
          <p:cNvPr id="2" name="TextBox 1">
            <a:extLst>
              <a:ext uri="{FF2B5EF4-FFF2-40B4-BE49-F238E27FC236}">
                <a16:creationId xmlns:a16="http://schemas.microsoft.com/office/drawing/2014/main" id="{49CAA4B3-68D9-0E5A-81A9-DBE9C47AF708}"/>
              </a:ext>
            </a:extLst>
          </p:cNvPr>
          <p:cNvSpPr txBox="1"/>
          <p:nvPr/>
        </p:nvSpPr>
        <p:spPr>
          <a:xfrm>
            <a:off x="337106" y="1190336"/>
            <a:ext cx="527709" cy="246221"/>
          </a:xfrm>
          <a:prstGeom prst="rect">
            <a:avLst/>
          </a:prstGeom>
          <a:noFill/>
        </p:spPr>
        <p:txBody>
          <a:bodyPr wrap="none" rtlCol="0">
            <a:spAutoFit/>
          </a:bodyPr>
          <a:lstStyle/>
          <a:p>
            <a:r>
              <a:rPr lang="en-US" sz="1000" b="1" err="1">
                <a:latin typeface="Arial" panose="020B0604020202020204" pitchFamily="34" charset="0"/>
                <a:cs typeface="Arial" panose="020B0604020202020204" pitchFamily="34" charset="0"/>
              </a:rPr>
              <a:t>pAKT</a:t>
            </a:r>
            <a:endParaRPr lang="en-US" sz="1000" b="1">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43931462-2F83-9AF0-1E25-CDE1560CB0AC}"/>
              </a:ext>
            </a:extLst>
          </p:cNvPr>
          <p:cNvSpPr txBox="1"/>
          <p:nvPr/>
        </p:nvSpPr>
        <p:spPr>
          <a:xfrm>
            <a:off x="415653" y="1439851"/>
            <a:ext cx="449162" cy="246221"/>
          </a:xfrm>
          <a:prstGeom prst="rect">
            <a:avLst/>
          </a:prstGeom>
          <a:noFill/>
        </p:spPr>
        <p:txBody>
          <a:bodyPr wrap="none" rtlCol="0">
            <a:spAutoFit/>
          </a:bodyPr>
          <a:lstStyle/>
          <a:p>
            <a:r>
              <a:rPr lang="en-US" sz="1000" b="1">
                <a:latin typeface="Arial" panose="020B0604020202020204" pitchFamily="34" charset="0"/>
                <a:cs typeface="Arial" panose="020B0604020202020204" pitchFamily="34" charset="0"/>
              </a:rPr>
              <a:t>AKT</a:t>
            </a:r>
          </a:p>
        </p:txBody>
      </p:sp>
      <p:sp>
        <p:nvSpPr>
          <p:cNvPr id="45" name="TextBox 44">
            <a:extLst>
              <a:ext uri="{FF2B5EF4-FFF2-40B4-BE49-F238E27FC236}">
                <a16:creationId xmlns:a16="http://schemas.microsoft.com/office/drawing/2014/main" id="{17C5DD8D-D4ED-7135-FC8A-0C213BA30A1A}"/>
              </a:ext>
            </a:extLst>
          </p:cNvPr>
          <p:cNvSpPr txBox="1"/>
          <p:nvPr/>
        </p:nvSpPr>
        <p:spPr>
          <a:xfrm>
            <a:off x="5146396" y="1205526"/>
            <a:ext cx="527709" cy="246221"/>
          </a:xfrm>
          <a:prstGeom prst="rect">
            <a:avLst/>
          </a:prstGeom>
          <a:noFill/>
        </p:spPr>
        <p:txBody>
          <a:bodyPr wrap="none" rtlCol="0">
            <a:spAutoFit/>
          </a:bodyPr>
          <a:lstStyle/>
          <a:p>
            <a:r>
              <a:rPr lang="en-US" sz="1000" b="1" err="1">
                <a:latin typeface="Arial" panose="020B0604020202020204" pitchFamily="34" charset="0"/>
                <a:cs typeface="Arial" panose="020B0604020202020204" pitchFamily="34" charset="0"/>
              </a:rPr>
              <a:t>pAKT</a:t>
            </a:r>
            <a:endParaRPr lang="en-US" sz="1000" b="1">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F8AE76D4-0AF1-2014-7BFF-F942F4DE3310}"/>
              </a:ext>
            </a:extLst>
          </p:cNvPr>
          <p:cNvSpPr txBox="1"/>
          <p:nvPr/>
        </p:nvSpPr>
        <p:spPr>
          <a:xfrm>
            <a:off x="5224943" y="1437238"/>
            <a:ext cx="449162" cy="246221"/>
          </a:xfrm>
          <a:prstGeom prst="rect">
            <a:avLst/>
          </a:prstGeom>
          <a:noFill/>
        </p:spPr>
        <p:txBody>
          <a:bodyPr wrap="none" rtlCol="0">
            <a:spAutoFit/>
          </a:bodyPr>
          <a:lstStyle/>
          <a:p>
            <a:r>
              <a:rPr lang="en-US" sz="1000" b="1">
                <a:latin typeface="Arial" panose="020B0604020202020204" pitchFamily="34" charset="0"/>
                <a:cs typeface="Arial" panose="020B0604020202020204" pitchFamily="34" charset="0"/>
              </a:rPr>
              <a:t>AKT</a:t>
            </a:r>
          </a:p>
        </p:txBody>
      </p:sp>
      <p:pic>
        <p:nvPicPr>
          <p:cNvPr id="28" name="Picture 27">
            <a:extLst>
              <a:ext uri="{FF2B5EF4-FFF2-40B4-BE49-F238E27FC236}">
                <a16:creationId xmlns:a16="http://schemas.microsoft.com/office/drawing/2014/main" id="{F298656A-AC97-29FF-3AF8-380E8D144BC3}"/>
              </a:ext>
            </a:extLst>
          </p:cNvPr>
          <p:cNvPicPr>
            <a:picLocks noChangeAspect="1"/>
          </p:cNvPicPr>
          <p:nvPr/>
        </p:nvPicPr>
        <p:blipFill>
          <a:blip r:embed="rId18"/>
          <a:stretch>
            <a:fillRect/>
          </a:stretch>
        </p:blipFill>
        <p:spPr>
          <a:xfrm>
            <a:off x="139825" y="2089297"/>
            <a:ext cx="1241803" cy="1663699"/>
          </a:xfrm>
          <a:prstGeom prst="rect">
            <a:avLst/>
          </a:prstGeom>
        </p:spPr>
      </p:pic>
      <p:pic>
        <p:nvPicPr>
          <p:cNvPr id="29" name="Picture 28">
            <a:extLst>
              <a:ext uri="{FF2B5EF4-FFF2-40B4-BE49-F238E27FC236}">
                <a16:creationId xmlns:a16="http://schemas.microsoft.com/office/drawing/2014/main" id="{2C8FA156-AD18-6243-1FE2-068F4BEF8594}"/>
              </a:ext>
            </a:extLst>
          </p:cNvPr>
          <p:cNvPicPr>
            <a:picLocks noChangeAspect="1"/>
          </p:cNvPicPr>
          <p:nvPr/>
        </p:nvPicPr>
        <p:blipFill>
          <a:blip r:embed="rId19"/>
          <a:stretch>
            <a:fillRect/>
          </a:stretch>
        </p:blipFill>
        <p:spPr>
          <a:xfrm>
            <a:off x="1311171" y="1985608"/>
            <a:ext cx="1185504" cy="1687064"/>
          </a:xfrm>
          <a:prstGeom prst="rect">
            <a:avLst/>
          </a:prstGeom>
        </p:spPr>
      </p:pic>
      <p:pic>
        <p:nvPicPr>
          <p:cNvPr id="30" name="Picture 29">
            <a:extLst>
              <a:ext uri="{FF2B5EF4-FFF2-40B4-BE49-F238E27FC236}">
                <a16:creationId xmlns:a16="http://schemas.microsoft.com/office/drawing/2014/main" id="{79444B96-7D89-15F3-240A-DFC8CD1ADD50}"/>
              </a:ext>
            </a:extLst>
          </p:cNvPr>
          <p:cNvPicPr>
            <a:picLocks noChangeAspect="1"/>
          </p:cNvPicPr>
          <p:nvPr/>
        </p:nvPicPr>
        <p:blipFill>
          <a:blip r:embed="rId20"/>
          <a:stretch>
            <a:fillRect/>
          </a:stretch>
        </p:blipFill>
        <p:spPr>
          <a:xfrm>
            <a:off x="2427575" y="1957391"/>
            <a:ext cx="1290109" cy="1687064"/>
          </a:xfrm>
          <a:prstGeom prst="rect">
            <a:avLst/>
          </a:prstGeom>
        </p:spPr>
      </p:pic>
      <p:pic>
        <p:nvPicPr>
          <p:cNvPr id="31" name="Picture 30">
            <a:extLst>
              <a:ext uri="{FF2B5EF4-FFF2-40B4-BE49-F238E27FC236}">
                <a16:creationId xmlns:a16="http://schemas.microsoft.com/office/drawing/2014/main" id="{A8BC3D4A-1F5C-A18B-6094-EF6649CC4D28}"/>
              </a:ext>
            </a:extLst>
          </p:cNvPr>
          <p:cNvPicPr>
            <a:picLocks noChangeAspect="1"/>
          </p:cNvPicPr>
          <p:nvPr/>
        </p:nvPicPr>
        <p:blipFill>
          <a:blip r:embed="rId21"/>
          <a:stretch>
            <a:fillRect/>
          </a:stretch>
        </p:blipFill>
        <p:spPr>
          <a:xfrm>
            <a:off x="3639662" y="1983839"/>
            <a:ext cx="1172245" cy="1600564"/>
          </a:xfrm>
          <a:prstGeom prst="rect">
            <a:avLst/>
          </a:prstGeom>
        </p:spPr>
      </p:pic>
      <p:pic>
        <p:nvPicPr>
          <p:cNvPr id="32" name="Picture 31">
            <a:extLst>
              <a:ext uri="{FF2B5EF4-FFF2-40B4-BE49-F238E27FC236}">
                <a16:creationId xmlns:a16="http://schemas.microsoft.com/office/drawing/2014/main" id="{2E0AE035-D348-D481-EE0F-79EF6292EBDC}"/>
              </a:ext>
            </a:extLst>
          </p:cNvPr>
          <p:cNvPicPr>
            <a:picLocks noChangeAspect="1"/>
          </p:cNvPicPr>
          <p:nvPr/>
        </p:nvPicPr>
        <p:blipFill>
          <a:blip r:embed="rId22"/>
          <a:stretch>
            <a:fillRect/>
          </a:stretch>
        </p:blipFill>
        <p:spPr>
          <a:xfrm>
            <a:off x="4977969" y="2000700"/>
            <a:ext cx="1235985" cy="1624211"/>
          </a:xfrm>
          <a:prstGeom prst="rect">
            <a:avLst/>
          </a:prstGeom>
        </p:spPr>
      </p:pic>
      <p:pic>
        <p:nvPicPr>
          <p:cNvPr id="33" name="Picture 32">
            <a:extLst>
              <a:ext uri="{FF2B5EF4-FFF2-40B4-BE49-F238E27FC236}">
                <a16:creationId xmlns:a16="http://schemas.microsoft.com/office/drawing/2014/main" id="{CF219148-A977-5E8E-D9D2-8E85393040DF}"/>
              </a:ext>
            </a:extLst>
          </p:cNvPr>
          <p:cNvPicPr>
            <a:picLocks noChangeAspect="1"/>
          </p:cNvPicPr>
          <p:nvPr/>
        </p:nvPicPr>
        <p:blipFill>
          <a:blip r:embed="rId23"/>
          <a:stretch>
            <a:fillRect/>
          </a:stretch>
        </p:blipFill>
        <p:spPr>
          <a:xfrm>
            <a:off x="6133358" y="2022842"/>
            <a:ext cx="1339278" cy="1605416"/>
          </a:xfrm>
          <a:prstGeom prst="rect">
            <a:avLst/>
          </a:prstGeom>
        </p:spPr>
      </p:pic>
      <p:pic>
        <p:nvPicPr>
          <p:cNvPr id="34" name="Picture 33">
            <a:extLst>
              <a:ext uri="{FF2B5EF4-FFF2-40B4-BE49-F238E27FC236}">
                <a16:creationId xmlns:a16="http://schemas.microsoft.com/office/drawing/2014/main" id="{3926968A-8DE0-99E1-2CC6-175F56986AAE}"/>
              </a:ext>
            </a:extLst>
          </p:cNvPr>
          <p:cNvPicPr>
            <a:picLocks noChangeAspect="1"/>
          </p:cNvPicPr>
          <p:nvPr/>
        </p:nvPicPr>
        <p:blipFill>
          <a:blip r:embed="rId24"/>
          <a:stretch>
            <a:fillRect/>
          </a:stretch>
        </p:blipFill>
        <p:spPr>
          <a:xfrm>
            <a:off x="7373016" y="2089297"/>
            <a:ext cx="1257647" cy="1499503"/>
          </a:xfrm>
          <a:prstGeom prst="rect">
            <a:avLst/>
          </a:prstGeom>
        </p:spPr>
      </p:pic>
      <p:pic>
        <p:nvPicPr>
          <p:cNvPr id="35" name="Picture 34">
            <a:extLst>
              <a:ext uri="{FF2B5EF4-FFF2-40B4-BE49-F238E27FC236}">
                <a16:creationId xmlns:a16="http://schemas.microsoft.com/office/drawing/2014/main" id="{D5DF3F63-0786-6775-0761-9B3CC7AB7AAB}"/>
              </a:ext>
            </a:extLst>
          </p:cNvPr>
          <p:cNvPicPr>
            <a:picLocks noChangeAspect="1"/>
          </p:cNvPicPr>
          <p:nvPr/>
        </p:nvPicPr>
        <p:blipFill>
          <a:blip r:embed="rId25"/>
          <a:stretch>
            <a:fillRect/>
          </a:stretch>
        </p:blipFill>
        <p:spPr>
          <a:xfrm>
            <a:off x="8501629" y="1939697"/>
            <a:ext cx="1318131" cy="1605416"/>
          </a:xfrm>
          <a:prstGeom prst="rect">
            <a:avLst/>
          </a:prstGeom>
        </p:spPr>
      </p:pic>
      <p:sp>
        <p:nvSpPr>
          <p:cNvPr id="48" name="TextBox 47">
            <a:extLst>
              <a:ext uri="{FF2B5EF4-FFF2-40B4-BE49-F238E27FC236}">
                <a16:creationId xmlns:a16="http://schemas.microsoft.com/office/drawing/2014/main" id="{B0595279-AB6C-5959-B8FF-BC4F97F84D6E}"/>
              </a:ext>
            </a:extLst>
          </p:cNvPr>
          <p:cNvSpPr txBox="1"/>
          <p:nvPr/>
        </p:nvSpPr>
        <p:spPr>
          <a:xfrm>
            <a:off x="20234" y="3700879"/>
            <a:ext cx="9891056" cy="430887"/>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 Figure 3: </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Western blots of </a:t>
            </a:r>
            <a:r>
              <a:rPr lang="en-US" sz="1100" kern="50" spc="-2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pACC</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PGC1</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sym typeface="Symbol" pitchFamily="2" charset="2"/>
              </a:rPr>
              <a:t></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AKT and its phosphorylation (</a:t>
            </a:r>
            <a:r>
              <a:rPr lang="en-US" sz="1100" kern="50" spc="-2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pAKT</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are shown in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for female and in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B</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for male mice. Quantification of blots is shown underneath the respective blots in each panel (n=6).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S</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tatistical analysis was performed with a Student’s t-test for each protein. *, p&lt;0.05; **, p&lt;0.01.</a:t>
            </a:r>
            <a:endParaRPr lang="en-US" sz="1100" dirty="0">
              <a:effectLst/>
              <a:latin typeface="Arial" panose="020B0604020202020204" pitchFamily="34" charset="0"/>
              <a:ea typeface="Calibri" panose="020F0502020204030204" pitchFamily="34" charset="0"/>
              <a:cs typeface="Arial" panose="020B0604020202020204" pitchFamily="34" charset="0"/>
            </a:endParaRPr>
          </a:p>
        </p:txBody>
      </p:sp>
      <p:grpSp>
        <p:nvGrpSpPr>
          <p:cNvPr id="115" name="Group 114">
            <a:extLst>
              <a:ext uri="{FF2B5EF4-FFF2-40B4-BE49-F238E27FC236}">
                <a16:creationId xmlns:a16="http://schemas.microsoft.com/office/drawing/2014/main" id="{ADF4A709-656C-938D-EBE7-285E60C02EC6}"/>
              </a:ext>
            </a:extLst>
          </p:cNvPr>
          <p:cNvGrpSpPr/>
          <p:nvPr/>
        </p:nvGrpSpPr>
        <p:grpSpPr>
          <a:xfrm>
            <a:off x="1764234" y="61937"/>
            <a:ext cx="3713643" cy="338554"/>
            <a:chOff x="888306" y="277087"/>
            <a:chExt cx="3713643" cy="338554"/>
          </a:xfrm>
        </p:grpSpPr>
        <p:sp>
          <p:nvSpPr>
            <p:cNvPr id="116" name="TextBox 115">
              <a:extLst>
                <a:ext uri="{FF2B5EF4-FFF2-40B4-BE49-F238E27FC236}">
                  <a16:creationId xmlns:a16="http://schemas.microsoft.com/office/drawing/2014/main" id="{CCBFE48D-F617-710C-23F5-4DF13346C540}"/>
                </a:ext>
              </a:extLst>
            </p:cNvPr>
            <p:cNvSpPr txBox="1"/>
            <p:nvPr/>
          </p:nvSpPr>
          <p:spPr>
            <a:xfrm>
              <a:off x="888306" y="277087"/>
              <a:ext cx="394660" cy="338554"/>
            </a:xfrm>
            <a:prstGeom prst="rect">
              <a:avLst/>
            </a:prstGeom>
            <a:noFill/>
          </p:spPr>
          <p:txBody>
            <a:bodyPr wrap="none" rtlCol="0">
              <a:spAutoFit/>
            </a:bodyPr>
            <a:lstStyle/>
            <a:p>
              <a:r>
                <a:rPr lang="en-US" sz="1600" b="1">
                  <a:latin typeface="Arial Rounded MT Bold" panose="020F0704030504030204" pitchFamily="34" charset="77"/>
                  <a:cs typeface="ADLaM Display" panose="020F0502020204030204" pitchFamily="34" charset="0"/>
                </a:rPr>
                <a:t>♀︎</a:t>
              </a:r>
            </a:p>
          </p:txBody>
        </p:sp>
        <p:pic>
          <p:nvPicPr>
            <p:cNvPr id="117" name="Picture 116">
              <a:extLst>
                <a:ext uri="{FF2B5EF4-FFF2-40B4-BE49-F238E27FC236}">
                  <a16:creationId xmlns:a16="http://schemas.microsoft.com/office/drawing/2014/main" id="{85EA2A85-B6A4-43E2-D7DA-3A8ECED95AC9}"/>
                </a:ext>
              </a:extLst>
            </p:cNvPr>
            <p:cNvPicPr>
              <a:picLocks noChangeAspect="1"/>
            </p:cNvPicPr>
            <p:nvPr/>
          </p:nvPicPr>
          <p:blipFill>
            <a:blip r:embed="rId26"/>
            <a:stretch>
              <a:fillRect/>
            </a:stretch>
          </p:blipFill>
          <p:spPr>
            <a:xfrm>
              <a:off x="3357349" y="314429"/>
              <a:ext cx="1244600" cy="292100"/>
            </a:xfrm>
            <a:prstGeom prst="rect">
              <a:avLst/>
            </a:prstGeom>
          </p:spPr>
        </p:pic>
        <p:pic>
          <p:nvPicPr>
            <p:cNvPr id="118" name="Picture 117">
              <a:extLst>
                <a:ext uri="{FF2B5EF4-FFF2-40B4-BE49-F238E27FC236}">
                  <a16:creationId xmlns:a16="http://schemas.microsoft.com/office/drawing/2014/main" id="{D58C41A5-596A-75FE-06A0-5A191C17FBC1}"/>
                </a:ext>
              </a:extLst>
            </p:cNvPr>
            <p:cNvPicPr>
              <a:picLocks noChangeAspect="1"/>
            </p:cNvPicPr>
            <p:nvPr/>
          </p:nvPicPr>
          <p:blipFill>
            <a:blip r:embed="rId27"/>
            <a:stretch>
              <a:fillRect/>
            </a:stretch>
          </p:blipFill>
          <p:spPr>
            <a:xfrm>
              <a:off x="2180943" y="327129"/>
              <a:ext cx="1206500" cy="279400"/>
            </a:xfrm>
            <a:prstGeom prst="rect">
              <a:avLst/>
            </a:prstGeom>
          </p:spPr>
        </p:pic>
        <p:pic>
          <p:nvPicPr>
            <p:cNvPr id="119" name="Picture 118">
              <a:extLst>
                <a:ext uri="{FF2B5EF4-FFF2-40B4-BE49-F238E27FC236}">
                  <a16:creationId xmlns:a16="http://schemas.microsoft.com/office/drawing/2014/main" id="{5DB11758-14C3-F5A6-AC97-9E9C971D0A4C}"/>
                </a:ext>
              </a:extLst>
            </p:cNvPr>
            <p:cNvPicPr>
              <a:picLocks noChangeAspect="1"/>
            </p:cNvPicPr>
            <p:nvPr/>
          </p:nvPicPr>
          <p:blipFill>
            <a:blip r:embed="rId28"/>
            <a:stretch>
              <a:fillRect/>
            </a:stretch>
          </p:blipFill>
          <p:spPr>
            <a:xfrm>
              <a:off x="1156937" y="327129"/>
              <a:ext cx="1054100" cy="279400"/>
            </a:xfrm>
            <a:prstGeom prst="rect">
              <a:avLst/>
            </a:prstGeom>
          </p:spPr>
        </p:pic>
      </p:grpSp>
      <p:grpSp>
        <p:nvGrpSpPr>
          <p:cNvPr id="120" name="Group 119">
            <a:extLst>
              <a:ext uri="{FF2B5EF4-FFF2-40B4-BE49-F238E27FC236}">
                <a16:creationId xmlns:a16="http://schemas.microsoft.com/office/drawing/2014/main" id="{FD25B5AB-307A-60B3-2CF1-839963378FF2}"/>
              </a:ext>
            </a:extLst>
          </p:cNvPr>
          <p:cNvGrpSpPr/>
          <p:nvPr/>
        </p:nvGrpSpPr>
        <p:grpSpPr>
          <a:xfrm>
            <a:off x="5809711" y="65397"/>
            <a:ext cx="3635472" cy="338554"/>
            <a:chOff x="5425395" y="231387"/>
            <a:chExt cx="3635472" cy="338554"/>
          </a:xfrm>
        </p:grpSpPr>
        <p:sp>
          <p:nvSpPr>
            <p:cNvPr id="121" name="TextBox 120">
              <a:extLst>
                <a:ext uri="{FF2B5EF4-FFF2-40B4-BE49-F238E27FC236}">
                  <a16:creationId xmlns:a16="http://schemas.microsoft.com/office/drawing/2014/main" id="{4AAFA574-D815-65BC-92B1-5A592DAD5BA2}"/>
                </a:ext>
              </a:extLst>
            </p:cNvPr>
            <p:cNvSpPr txBox="1"/>
            <p:nvPr/>
          </p:nvSpPr>
          <p:spPr>
            <a:xfrm rot="19197870">
              <a:off x="5425395" y="231387"/>
              <a:ext cx="394661" cy="338554"/>
            </a:xfrm>
            <a:prstGeom prst="rect">
              <a:avLst/>
            </a:prstGeom>
            <a:noFill/>
          </p:spPr>
          <p:txBody>
            <a:bodyPr wrap="none" rtlCol="0">
              <a:spAutoFit/>
            </a:bodyPr>
            <a:lstStyle/>
            <a:p>
              <a:r>
                <a:rPr lang="en-US" sz="1600" b="1">
                  <a:latin typeface="Arial Rounded MT Bold" panose="020F0704030504030204" pitchFamily="34" charset="77"/>
                  <a:cs typeface="ADLaM Display" panose="020F0502020204030204" pitchFamily="34" charset="0"/>
                </a:rPr>
                <a:t>♂︎</a:t>
              </a:r>
            </a:p>
          </p:txBody>
        </p:sp>
        <p:pic>
          <p:nvPicPr>
            <p:cNvPr id="122" name="Picture 121">
              <a:extLst>
                <a:ext uri="{FF2B5EF4-FFF2-40B4-BE49-F238E27FC236}">
                  <a16:creationId xmlns:a16="http://schemas.microsoft.com/office/drawing/2014/main" id="{2D5D4F1B-3A34-9E8D-450B-2632B416ABF0}"/>
                </a:ext>
              </a:extLst>
            </p:cNvPr>
            <p:cNvPicPr>
              <a:picLocks noChangeAspect="1"/>
            </p:cNvPicPr>
            <p:nvPr/>
          </p:nvPicPr>
          <p:blipFill>
            <a:blip r:embed="rId29"/>
            <a:stretch>
              <a:fillRect/>
            </a:stretch>
          </p:blipFill>
          <p:spPr>
            <a:xfrm>
              <a:off x="5688781" y="251289"/>
              <a:ext cx="1054100" cy="279400"/>
            </a:xfrm>
            <a:prstGeom prst="rect">
              <a:avLst/>
            </a:prstGeom>
          </p:spPr>
        </p:pic>
        <p:pic>
          <p:nvPicPr>
            <p:cNvPr id="123" name="Picture 122">
              <a:extLst>
                <a:ext uri="{FF2B5EF4-FFF2-40B4-BE49-F238E27FC236}">
                  <a16:creationId xmlns:a16="http://schemas.microsoft.com/office/drawing/2014/main" id="{96BB11BF-A5E4-8426-DFB0-07088951EA19}"/>
                </a:ext>
              </a:extLst>
            </p:cNvPr>
            <p:cNvPicPr>
              <a:picLocks noChangeAspect="1"/>
            </p:cNvPicPr>
            <p:nvPr/>
          </p:nvPicPr>
          <p:blipFill>
            <a:blip r:embed="rId30"/>
            <a:stretch>
              <a:fillRect/>
            </a:stretch>
          </p:blipFill>
          <p:spPr>
            <a:xfrm>
              <a:off x="6676324" y="251289"/>
              <a:ext cx="1206500" cy="279400"/>
            </a:xfrm>
            <a:prstGeom prst="rect">
              <a:avLst/>
            </a:prstGeom>
          </p:spPr>
        </p:pic>
        <p:pic>
          <p:nvPicPr>
            <p:cNvPr id="124" name="Picture 123">
              <a:extLst>
                <a:ext uri="{FF2B5EF4-FFF2-40B4-BE49-F238E27FC236}">
                  <a16:creationId xmlns:a16="http://schemas.microsoft.com/office/drawing/2014/main" id="{D5F31C44-B9A9-41F7-659E-00DA54A5CD07}"/>
                </a:ext>
              </a:extLst>
            </p:cNvPr>
            <p:cNvPicPr>
              <a:picLocks noChangeAspect="1"/>
            </p:cNvPicPr>
            <p:nvPr/>
          </p:nvPicPr>
          <p:blipFill>
            <a:blip r:embed="rId31"/>
            <a:stretch>
              <a:fillRect/>
            </a:stretch>
          </p:blipFill>
          <p:spPr>
            <a:xfrm>
              <a:off x="7816267" y="251289"/>
              <a:ext cx="1244600" cy="292100"/>
            </a:xfrm>
            <a:prstGeom prst="rect">
              <a:avLst/>
            </a:prstGeom>
          </p:spPr>
        </p:pic>
      </p:grpSp>
    </p:spTree>
    <p:extLst>
      <p:ext uri="{BB962C8B-B14F-4D97-AF65-F5344CB8AC3E}">
        <p14:creationId xmlns:p14="http://schemas.microsoft.com/office/powerpoint/2010/main" val="2174666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a:extLst>
              <a:ext uri="{FF2B5EF4-FFF2-40B4-BE49-F238E27FC236}">
                <a16:creationId xmlns:a16="http://schemas.microsoft.com/office/drawing/2014/main" id="{1E6598E5-37CB-5B7A-D379-C477911B332F}"/>
              </a:ext>
            </a:extLst>
          </p:cNvPr>
          <p:cNvPicPr>
            <a:picLocks/>
          </p:cNvPicPr>
          <p:nvPr/>
        </p:nvPicPr>
        <p:blipFill>
          <a:blip r:embed="rId3">
            <a:extLst>
              <a:ext uri="{BEBA8EAE-BF5A-486C-A8C5-ECC9F3942E4B}">
                <a14:imgProps xmlns:a14="http://schemas.microsoft.com/office/drawing/2010/main">
                  <a14:imgLayer r:embed="rId4">
                    <a14:imgEffect>
                      <a14:brightnessContrast bright="16000" contrast="-24000"/>
                    </a14:imgEffect>
                  </a14:imgLayer>
                </a14:imgProps>
              </a:ext>
            </a:extLst>
          </a:blip>
          <a:stretch>
            <a:fillRect/>
          </a:stretch>
        </p:blipFill>
        <p:spPr>
          <a:xfrm>
            <a:off x="5671339" y="958574"/>
            <a:ext cx="4114800" cy="228600"/>
          </a:xfrm>
          <a:prstGeom prst="rect">
            <a:avLst/>
          </a:prstGeom>
          <a:ln w="3175">
            <a:solidFill>
              <a:schemeClr val="tx1"/>
            </a:solidFill>
          </a:ln>
        </p:spPr>
      </p:pic>
      <p:pic>
        <p:nvPicPr>
          <p:cNvPr id="59" name="Picture 58">
            <a:extLst>
              <a:ext uri="{FF2B5EF4-FFF2-40B4-BE49-F238E27FC236}">
                <a16:creationId xmlns:a16="http://schemas.microsoft.com/office/drawing/2014/main" id="{26CB5C90-687D-B832-DEB5-DB8457DE60A5}"/>
              </a:ext>
            </a:extLst>
          </p:cNvPr>
          <p:cNvPicPr>
            <a:picLocks/>
          </p:cNvPicPr>
          <p:nvPr/>
        </p:nvPicPr>
        <p:blipFill rotWithShape="1">
          <a:blip r:embed="rId5">
            <a:extLst>
              <a:ext uri="{BEBA8EAE-BF5A-486C-A8C5-ECC9F3942E4B}">
                <a14:imgProps xmlns:a14="http://schemas.microsoft.com/office/drawing/2010/main">
                  <a14:imgLayer r:embed="rId6">
                    <a14:imgEffect>
                      <a14:brightnessContrast bright="8000" contrast="-7000"/>
                    </a14:imgEffect>
                  </a14:imgLayer>
                </a14:imgProps>
              </a:ext>
            </a:extLst>
          </a:blip>
          <a:srcRect l="13885" r="6753" b="5283"/>
          <a:stretch/>
        </p:blipFill>
        <p:spPr>
          <a:xfrm>
            <a:off x="897644" y="958574"/>
            <a:ext cx="3840480" cy="228600"/>
          </a:xfrm>
          <a:prstGeom prst="rect">
            <a:avLst/>
          </a:prstGeom>
          <a:ln w="3175">
            <a:solidFill>
              <a:schemeClr val="tx1"/>
            </a:solidFill>
          </a:ln>
        </p:spPr>
      </p:pic>
      <p:pic>
        <p:nvPicPr>
          <p:cNvPr id="58" name="Picture 57">
            <a:extLst>
              <a:ext uri="{FF2B5EF4-FFF2-40B4-BE49-F238E27FC236}">
                <a16:creationId xmlns:a16="http://schemas.microsoft.com/office/drawing/2014/main" id="{ED0F8F8B-0F41-3E60-905D-9B3D757945DD}"/>
              </a:ext>
            </a:extLst>
          </p:cNvPr>
          <p:cNvPicPr>
            <a:picLocks/>
          </p:cNvPicPr>
          <p:nvPr/>
        </p:nvPicPr>
        <p:blipFill rotWithShape="1">
          <a:blip r:embed="rId7">
            <a:extLst>
              <a:ext uri="{BEBA8EAE-BF5A-486C-A8C5-ECC9F3942E4B}">
                <a14:imgProps xmlns:a14="http://schemas.microsoft.com/office/drawing/2010/main">
                  <a14:imgLayer r:embed="rId8">
                    <a14:imgEffect>
                      <a14:brightnessContrast bright="16000"/>
                    </a14:imgEffect>
                  </a14:imgLayer>
                </a14:imgProps>
              </a:ext>
            </a:extLst>
          </a:blip>
          <a:srcRect l="13885" r="8571" b="2716"/>
          <a:stretch/>
        </p:blipFill>
        <p:spPr>
          <a:xfrm>
            <a:off x="897644" y="1662251"/>
            <a:ext cx="3840480" cy="228600"/>
          </a:xfrm>
          <a:prstGeom prst="rect">
            <a:avLst/>
          </a:prstGeom>
          <a:ln w="3175">
            <a:solidFill>
              <a:schemeClr val="tx1"/>
            </a:solidFill>
          </a:ln>
        </p:spPr>
      </p:pic>
      <p:pic>
        <p:nvPicPr>
          <p:cNvPr id="53" name="Picture 52">
            <a:extLst>
              <a:ext uri="{FF2B5EF4-FFF2-40B4-BE49-F238E27FC236}">
                <a16:creationId xmlns:a16="http://schemas.microsoft.com/office/drawing/2014/main" id="{58D37344-0437-7E0E-EE3A-1E47A4F7ACCF}"/>
              </a:ext>
            </a:extLst>
          </p:cNvPr>
          <p:cNvPicPr>
            <a:picLocks/>
          </p:cNvPicPr>
          <p:nvPr/>
        </p:nvPicPr>
        <p:blipFill>
          <a:blip r:embed="rId9">
            <a:extLst>
              <a:ext uri="{BEBA8EAE-BF5A-486C-A8C5-ECC9F3942E4B}">
                <a14:imgProps xmlns:a14="http://schemas.microsoft.com/office/drawing/2010/main">
                  <a14:imgLayer r:embed="rId10">
                    <a14:imgEffect>
                      <a14:brightnessContrast bright="44000"/>
                    </a14:imgEffect>
                  </a14:imgLayer>
                </a14:imgProps>
              </a:ext>
            </a:extLst>
          </a:blip>
          <a:stretch>
            <a:fillRect/>
          </a:stretch>
        </p:blipFill>
        <p:spPr>
          <a:xfrm>
            <a:off x="5671339" y="1662251"/>
            <a:ext cx="4114800" cy="228600"/>
          </a:xfrm>
          <a:prstGeom prst="rect">
            <a:avLst/>
          </a:prstGeom>
          <a:ln w="3175">
            <a:solidFill>
              <a:schemeClr val="tx1"/>
            </a:solidFill>
          </a:ln>
        </p:spPr>
      </p:pic>
      <p:pic>
        <p:nvPicPr>
          <p:cNvPr id="72" name="Picture 71">
            <a:extLst>
              <a:ext uri="{FF2B5EF4-FFF2-40B4-BE49-F238E27FC236}">
                <a16:creationId xmlns:a16="http://schemas.microsoft.com/office/drawing/2014/main" id="{094A2C7D-ED1F-C379-FF5D-9C598DB1C2F4}"/>
              </a:ext>
            </a:extLst>
          </p:cNvPr>
          <p:cNvPicPr>
            <a:picLocks/>
          </p:cNvPicPr>
          <p:nvPr/>
        </p:nvPicPr>
        <p:blipFill rotWithShape="1">
          <a:blip r:embed="rId11"/>
          <a:srcRect l="14150" t="-1" r="7386" b="3318"/>
          <a:stretch/>
        </p:blipFill>
        <p:spPr>
          <a:xfrm>
            <a:off x="850076" y="4720589"/>
            <a:ext cx="3840480" cy="228600"/>
          </a:xfrm>
          <a:prstGeom prst="rect">
            <a:avLst/>
          </a:prstGeom>
          <a:ln w="3175">
            <a:solidFill>
              <a:schemeClr val="tx1"/>
            </a:solidFill>
          </a:ln>
        </p:spPr>
      </p:pic>
      <p:pic>
        <p:nvPicPr>
          <p:cNvPr id="91" name="Picture 90">
            <a:extLst>
              <a:ext uri="{FF2B5EF4-FFF2-40B4-BE49-F238E27FC236}">
                <a16:creationId xmlns:a16="http://schemas.microsoft.com/office/drawing/2014/main" id="{38B396A0-61B5-DE38-FD14-87D6F07E7D5B}"/>
              </a:ext>
            </a:extLst>
          </p:cNvPr>
          <p:cNvPicPr>
            <a:picLocks/>
          </p:cNvPicPr>
          <p:nvPr/>
        </p:nvPicPr>
        <p:blipFill rotWithShape="1">
          <a:blip r:embed="rId12">
            <a:extLst>
              <a:ext uri="{BEBA8EAE-BF5A-486C-A8C5-ECC9F3942E4B}">
                <a14:imgProps xmlns:a14="http://schemas.microsoft.com/office/drawing/2010/main">
                  <a14:imgLayer r:embed="rId13">
                    <a14:imgEffect>
                      <a14:sharpenSoften amount="5000"/>
                    </a14:imgEffect>
                    <a14:imgEffect>
                      <a14:brightnessContrast bright="22000"/>
                    </a14:imgEffect>
                  </a14:imgLayer>
                </a14:imgProps>
              </a:ext>
            </a:extLst>
          </a:blip>
          <a:srcRect t="17444"/>
          <a:stretch/>
        </p:blipFill>
        <p:spPr>
          <a:xfrm>
            <a:off x="5667571" y="4720589"/>
            <a:ext cx="4114800" cy="228600"/>
          </a:xfrm>
          <a:prstGeom prst="rect">
            <a:avLst/>
          </a:prstGeom>
          <a:ln w="3175">
            <a:solidFill>
              <a:schemeClr val="tx1"/>
            </a:solidFill>
          </a:ln>
        </p:spPr>
      </p:pic>
      <p:pic>
        <p:nvPicPr>
          <p:cNvPr id="96" name="Picture 95">
            <a:extLst>
              <a:ext uri="{FF2B5EF4-FFF2-40B4-BE49-F238E27FC236}">
                <a16:creationId xmlns:a16="http://schemas.microsoft.com/office/drawing/2014/main" id="{34745CEE-8034-AB87-3260-FB1A35846EE3}"/>
              </a:ext>
            </a:extLst>
          </p:cNvPr>
          <p:cNvPicPr>
            <a:picLocks/>
          </p:cNvPicPr>
          <p:nvPr/>
        </p:nvPicPr>
        <p:blipFill rotWithShape="1">
          <a:blip r:embed="rId14"/>
          <a:srcRect l="1204" r="1297" b="-3859"/>
          <a:stretch/>
        </p:blipFill>
        <p:spPr>
          <a:xfrm>
            <a:off x="5667571" y="4246652"/>
            <a:ext cx="4114800" cy="228600"/>
          </a:xfrm>
          <a:prstGeom prst="rect">
            <a:avLst/>
          </a:prstGeom>
          <a:ln w="3175">
            <a:solidFill>
              <a:schemeClr val="tx1"/>
            </a:solidFill>
          </a:ln>
        </p:spPr>
      </p:pic>
      <p:pic>
        <p:nvPicPr>
          <p:cNvPr id="97" name="Picture 96">
            <a:extLst>
              <a:ext uri="{FF2B5EF4-FFF2-40B4-BE49-F238E27FC236}">
                <a16:creationId xmlns:a16="http://schemas.microsoft.com/office/drawing/2014/main" id="{D33FA3FA-823B-347A-A7EB-600C9F279424}"/>
              </a:ext>
            </a:extLst>
          </p:cNvPr>
          <p:cNvPicPr>
            <a:picLocks/>
          </p:cNvPicPr>
          <p:nvPr/>
        </p:nvPicPr>
        <p:blipFill>
          <a:blip r:embed="rId15">
            <a:extLst>
              <a:ext uri="{BEBA8EAE-BF5A-486C-A8C5-ECC9F3942E4B}">
                <a14:imgProps xmlns:a14="http://schemas.microsoft.com/office/drawing/2010/main">
                  <a14:imgLayer r:embed="rId16">
                    <a14:imgEffect>
                      <a14:sharpenSoften amount="8000"/>
                    </a14:imgEffect>
                    <a14:imgEffect>
                      <a14:brightnessContrast bright="14000" contrast="16000"/>
                    </a14:imgEffect>
                  </a14:imgLayer>
                </a14:imgProps>
              </a:ext>
            </a:extLst>
          </a:blip>
          <a:stretch>
            <a:fillRect/>
          </a:stretch>
        </p:blipFill>
        <p:spPr>
          <a:xfrm>
            <a:off x="5667571" y="4484137"/>
            <a:ext cx="4114800" cy="228600"/>
          </a:xfrm>
          <a:prstGeom prst="rect">
            <a:avLst/>
          </a:prstGeom>
          <a:ln w="3175">
            <a:solidFill>
              <a:schemeClr val="tx1"/>
            </a:solidFill>
          </a:ln>
        </p:spPr>
      </p:pic>
      <p:pic>
        <p:nvPicPr>
          <p:cNvPr id="98" name="Picture 97">
            <a:extLst>
              <a:ext uri="{FF2B5EF4-FFF2-40B4-BE49-F238E27FC236}">
                <a16:creationId xmlns:a16="http://schemas.microsoft.com/office/drawing/2014/main" id="{297E8C7C-A775-CCFC-089B-930AB2ACFCDB}"/>
              </a:ext>
            </a:extLst>
          </p:cNvPr>
          <p:cNvPicPr>
            <a:picLocks/>
          </p:cNvPicPr>
          <p:nvPr/>
        </p:nvPicPr>
        <p:blipFill rotWithShape="1">
          <a:blip r:embed="rId17"/>
          <a:srcRect l="15153" t="13474" r="8098" b="3505"/>
          <a:stretch/>
        </p:blipFill>
        <p:spPr>
          <a:xfrm>
            <a:off x="850076" y="4484137"/>
            <a:ext cx="3840480" cy="228600"/>
          </a:xfrm>
          <a:prstGeom prst="rect">
            <a:avLst/>
          </a:prstGeom>
          <a:ln w="3175">
            <a:solidFill>
              <a:schemeClr val="tx1"/>
            </a:solidFill>
          </a:ln>
        </p:spPr>
      </p:pic>
      <p:pic>
        <p:nvPicPr>
          <p:cNvPr id="99" name="Picture 98">
            <a:extLst>
              <a:ext uri="{FF2B5EF4-FFF2-40B4-BE49-F238E27FC236}">
                <a16:creationId xmlns:a16="http://schemas.microsoft.com/office/drawing/2014/main" id="{2981A891-C7C4-DDBA-ED74-7C9F91ED83D8}"/>
              </a:ext>
            </a:extLst>
          </p:cNvPr>
          <p:cNvPicPr>
            <a:picLocks/>
          </p:cNvPicPr>
          <p:nvPr/>
        </p:nvPicPr>
        <p:blipFill rotWithShape="1">
          <a:blip r:embed="rId18"/>
          <a:srcRect l="13931" r="6008" b="8428"/>
          <a:stretch/>
        </p:blipFill>
        <p:spPr>
          <a:xfrm>
            <a:off x="850076" y="4246652"/>
            <a:ext cx="3840480" cy="228600"/>
          </a:xfrm>
          <a:prstGeom prst="rect">
            <a:avLst/>
          </a:prstGeom>
          <a:ln w="3175">
            <a:solidFill>
              <a:schemeClr val="tx1"/>
            </a:solidFill>
          </a:ln>
        </p:spPr>
      </p:pic>
      <p:grpSp>
        <p:nvGrpSpPr>
          <p:cNvPr id="3" name="Group 2">
            <a:extLst>
              <a:ext uri="{FF2B5EF4-FFF2-40B4-BE49-F238E27FC236}">
                <a16:creationId xmlns:a16="http://schemas.microsoft.com/office/drawing/2014/main" id="{CEE510DD-934E-4408-0D78-8A98BB638374}"/>
              </a:ext>
            </a:extLst>
          </p:cNvPr>
          <p:cNvGrpSpPr/>
          <p:nvPr/>
        </p:nvGrpSpPr>
        <p:grpSpPr>
          <a:xfrm>
            <a:off x="649638" y="3941958"/>
            <a:ext cx="3987021" cy="310697"/>
            <a:chOff x="620202" y="477907"/>
            <a:chExt cx="3987021" cy="310697"/>
          </a:xfrm>
        </p:grpSpPr>
        <p:sp>
          <p:nvSpPr>
            <p:cNvPr id="4" name="TextBox 3">
              <a:extLst>
                <a:ext uri="{FF2B5EF4-FFF2-40B4-BE49-F238E27FC236}">
                  <a16:creationId xmlns:a16="http://schemas.microsoft.com/office/drawing/2014/main" id="{61C0CFD1-C51E-9821-4557-35E0CE89DFEF}"/>
                </a:ext>
              </a:extLst>
            </p:cNvPr>
            <p:cNvSpPr txBox="1"/>
            <p:nvPr/>
          </p:nvSpPr>
          <p:spPr>
            <a:xfrm>
              <a:off x="3630876"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err="1">
                  <a:solidFill>
                    <a:srgbClr val="000000"/>
                  </a:solidFill>
                  <a:effectLst/>
                  <a:latin typeface="Arial" panose="020B0604020202020204" pitchFamily="34" charset="0"/>
                  <a:cs typeface="Arial" panose="020B0604020202020204" pitchFamily="34" charset="0"/>
                </a:rPr>
                <a:t>hep_Ifn</a:t>
              </a:r>
              <a:r>
                <a:rPr lang="el-GR" sz="1100">
                  <a:solidFill>
                    <a:srgbClr val="000000"/>
                  </a:solidFill>
                  <a:effectLst/>
                  <a:latin typeface="Arial" panose="020B0604020202020204" pitchFamily="34" charset="0"/>
                  <a:cs typeface="Arial" panose="020B0604020202020204" pitchFamily="34" charset="0"/>
                </a:rPr>
                <a:t>γ</a:t>
              </a:r>
              <a:r>
                <a:rPr lang="el-GR" sz="1100" baseline="30000">
                  <a:solidFill>
                    <a:srgbClr val="000000"/>
                  </a:solidFill>
                  <a:effectLst/>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4BBD2EC-333F-E8C4-6414-64A703DEB584}"/>
                </a:ext>
              </a:extLst>
            </p:cNvPr>
            <p:cNvSpPr txBox="1"/>
            <p:nvPr/>
          </p:nvSpPr>
          <p:spPr>
            <a:xfrm>
              <a:off x="1070341" y="477907"/>
              <a:ext cx="926024" cy="261610"/>
            </a:xfrm>
            <a:prstGeom prst="rect">
              <a:avLst/>
            </a:prstGeom>
            <a:noFill/>
          </p:spPr>
          <p:txBody>
            <a:bodyPr wrap="square">
              <a:spAutoFit/>
            </a:bodyPr>
            <a:lstStyle/>
            <a:p>
              <a:r>
                <a:rPr lang="en-US" sz="1100" err="1">
                  <a:solidFill>
                    <a:srgbClr val="000000"/>
                  </a:solidFill>
                  <a:effectLst/>
                  <a:latin typeface="Arial" panose="020B0604020202020204" pitchFamily="34" charset="0"/>
                  <a:cs typeface="Arial" panose="020B0604020202020204" pitchFamily="34" charset="0"/>
                </a:rPr>
                <a:t>fl</a:t>
              </a:r>
              <a:r>
                <a:rPr lang="en-US" sz="1100">
                  <a:solidFill>
                    <a:srgbClr val="000000"/>
                  </a:solidFill>
                  <a:effectLst/>
                  <a:latin typeface="Arial" panose="020B0604020202020204" pitchFamily="34" charset="0"/>
                  <a:cs typeface="Arial" panose="020B0604020202020204" pitchFamily="34" charset="0"/>
                </a:rPr>
                <a:t>/</a:t>
              </a:r>
              <a:r>
                <a:rPr lang="en-US" sz="1100" err="1">
                  <a:solidFill>
                    <a:srgbClr val="000000"/>
                  </a:solidFill>
                  <a:effectLst/>
                  <a:latin typeface="Arial" panose="020B0604020202020204" pitchFamily="34" charset="0"/>
                  <a:cs typeface="Arial" panose="020B0604020202020204" pitchFamily="34" charset="0"/>
                </a:rPr>
                <a:t>fl_</a:t>
              </a:r>
              <a:r>
                <a:rPr lang="en-US" sz="1100" err="1">
                  <a:solidFill>
                    <a:srgbClr val="000000"/>
                  </a:solidFill>
                  <a:latin typeface="Arial" panose="020B0604020202020204" pitchFamily="34" charset="0"/>
                  <a:cs typeface="Arial" panose="020B0604020202020204" pitchFamily="34" charset="0"/>
                </a:rPr>
                <a:t>Con</a:t>
              </a:r>
              <a:r>
                <a:rPr lang="en-US" sz="1100">
                  <a:solidFill>
                    <a:srgbClr val="000000"/>
                  </a:solidFill>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81F3164-68E4-74F7-8716-5A75B160BABE}"/>
                </a:ext>
              </a:extLst>
            </p:cNvPr>
            <p:cNvSpPr txBox="1"/>
            <p:nvPr/>
          </p:nvSpPr>
          <p:spPr>
            <a:xfrm>
              <a:off x="2348597"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a:solidFill>
                    <a:srgbClr val="000000"/>
                  </a:solidFill>
                  <a:effectLst/>
                  <a:latin typeface="Arial" panose="020B0604020202020204" pitchFamily="34" charset="0"/>
                  <a:cs typeface="Arial" panose="020B0604020202020204" pitchFamily="34" charset="0"/>
                </a:rPr>
                <a:t>hep_</a:t>
              </a:r>
              <a:r>
                <a:rPr lang="en-US" sz="1100">
                  <a:solidFill>
                    <a:srgbClr val="000000"/>
                  </a:solidFill>
                  <a:latin typeface="Arial" panose="020B0604020202020204" pitchFamily="34" charset="0"/>
                  <a:cs typeface="Arial" panose="020B0604020202020204" pitchFamily="34" charset="0"/>
                </a:rPr>
                <a:t> Con’</a:t>
              </a:r>
              <a:endParaRPr lang="el-GR" sz="1100">
                <a:solidFill>
                  <a:srgbClr val="000000"/>
                </a:solidFill>
                <a:effectLst/>
                <a:latin typeface="Arial" panose="020B0604020202020204" pitchFamily="34" charset="0"/>
                <a:cs typeface="Arial" panose="020B0604020202020204" pitchFamily="34" charset="0"/>
              </a:endParaRPr>
            </a:p>
          </p:txBody>
        </p:sp>
        <p:cxnSp>
          <p:nvCxnSpPr>
            <p:cNvPr id="7" name="Straight Connector 6">
              <a:extLst>
                <a:ext uri="{FF2B5EF4-FFF2-40B4-BE49-F238E27FC236}">
                  <a16:creationId xmlns:a16="http://schemas.microsoft.com/office/drawing/2014/main" id="{0E6D245F-8E38-885D-69F2-46B5BE52A389}"/>
                </a:ext>
              </a:extLst>
            </p:cNvPr>
            <p:cNvCxnSpPr>
              <a:cxnSpLocks/>
            </p:cNvCxnSpPr>
            <p:nvPr/>
          </p:nvCxnSpPr>
          <p:spPr>
            <a:xfrm>
              <a:off x="82191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DDC87CF-BD71-AA2A-3D06-95E5D45B977A}"/>
                </a:ext>
              </a:extLst>
            </p:cNvPr>
            <p:cNvCxnSpPr>
              <a:cxnSpLocks/>
            </p:cNvCxnSpPr>
            <p:nvPr/>
          </p:nvCxnSpPr>
          <p:spPr>
            <a:xfrm>
              <a:off x="2143358"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D5FA37E-C1B9-ADE3-7E17-24F3DF852CBA}"/>
                </a:ext>
              </a:extLst>
            </p:cNvPr>
            <p:cNvCxnSpPr>
              <a:cxnSpLocks/>
            </p:cNvCxnSpPr>
            <p:nvPr/>
          </p:nvCxnSpPr>
          <p:spPr>
            <a:xfrm>
              <a:off x="341850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B8E5F7D7-D539-21B3-AF80-375D3BE5E30C}"/>
                </a:ext>
              </a:extLst>
            </p:cNvPr>
            <p:cNvSpPr txBox="1"/>
            <p:nvPr/>
          </p:nvSpPr>
          <p:spPr>
            <a:xfrm>
              <a:off x="620202" y="480827"/>
              <a:ext cx="364202" cy="307777"/>
            </a:xfrm>
            <a:prstGeom prst="rect">
              <a:avLst/>
            </a:prstGeom>
            <a:noFill/>
          </p:spPr>
          <p:txBody>
            <a:bodyPr wrap="none" rtlCol="0">
              <a:spAutoFit/>
            </a:bodyPr>
            <a:lstStyle/>
            <a:p>
              <a:r>
                <a:rPr lang="en-US" sz="1400">
                  <a:latin typeface="Arial Rounded MT Bold" panose="020F0704030504030204" pitchFamily="34" charset="77"/>
                  <a:cs typeface="ADLaM Display" panose="020F0502020204030204" pitchFamily="34" charset="0"/>
                </a:rPr>
                <a:t>♀︎</a:t>
              </a:r>
            </a:p>
          </p:txBody>
        </p:sp>
      </p:grpSp>
      <p:grpSp>
        <p:nvGrpSpPr>
          <p:cNvPr id="13" name="Group 12">
            <a:extLst>
              <a:ext uri="{FF2B5EF4-FFF2-40B4-BE49-F238E27FC236}">
                <a16:creationId xmlns:a16="http://schemas.microsoft.com/office/drawing/2014/main" id="{CB69964E-D74F-852F-8144-3106C1FB4400}"/>
              </a:ext>
            </a:extLst>
          </p:cNvPr>
          <p:cNvGrpSpPr/>
          <p:nvPr/>
        </p:nvGrpSpPr>
        <p:grpSpPr>
          <a:xfrm>
            <a:off x="5493930" y="3941958"/>
            <a:ext cx="4263229" cy="310697"/>
            <a:chOff x="620202" y="477907"/>
            <a:chExt cx="3987021" cy="310697"/>
          </a:xfrm>
        </p:grpSpPr>
        <p:sp>
          <p:nvSpPr>
            <p:cNvPr id="14" name="TextBox 13">
              <a:extLst>
                <a:ext uri="{FF2B5EF4-FFF2-40B4-BE49-F238E27FC236}">
                  <a16:creationId xmlns:a16="http://schemas.microsoft.com/office/drawing/2014/main" id="{1026DFD7-A138-5326-43C1-C83E75304E4A}"/>
                </a:ext>
              </a:extLst>
            </p:cNvPr>
            <p:cNvSpPr txBox="1"/>
            <p:nvPr/>
          </p:nvSpPr>
          <p:spPr>
            <a:xfrm>
              <a:off x="3630876"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err="1">
                  <a:solidFill>
                    <a:srgbClr val="000000"/>
                  </a:solidFill>
                  <a:effectLst/>
                  <a:latin typeface="Arial" panose="020B0604020202020204" pitchFamily="34" charset="0"/>
                  <a:cs typeface="Arial" panose="020B0604020202020204" pitchFamily="34" charset="0"/>
                </a:rPr>
                <a:t>hep_Ifn</a:t>
              </a:r>
              <a:r>
                <a:rPr lang="el-GR" sz="1100">
                  <a:solidFill>
                    <a:srgbClr val="000000"/>
                  </a:solidFill>
                  <a:effectLst/>
                  <a:latin typeface="Arial" panose="020B0604020202020204" pitchFamily="34" charset="0"/>
                  <a:cs typeface="Arial" panose="020B0604020202020204" pitchFamily="34" charset="0"/>
                </a:rPr>
                <a:t>γ</a:t>
              </a:r>
              <a:r>
                <a:rPr lang="el-GR" sz="1100" baseline="30000">
                  <a:solidFill>
                    <a:srgbClr val="000000"/>
                  </a:solidFill>
                  <a:effectLst/>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52C8EDE9-8520-F985-7856-DBFA430849A1}"/>
                </a:ext>
              </a:extLst>
            </p:cNvPr>
            <p:cNvSpPr txBox="1"/>
            <p:nvPr/>
          </p:nvSpPr>
          <p:spPr>
            <a:xfrm>
              <a:off x="1070341" y="477907"/>
              <a:ext cx="926024" cy="261610"/>
            </a:xfrm>
            <a:prstGeom prst="rect">
              <a:avLst/>
            </a:prstGeom>
            <a:noFill/>
          </p:spPr>
          <p:txBody>
            <a:bodyPr wrap="square">
              <a:spAutoFit/>
            </a:bodyPr>
            <a:lstStyle/>
            <a:p>
              <a:r>
                <a:rPr lang="en-US" sz="1100" err="1">
                  <a:solidFill>
                    <a:srgbClr val="000000"/>
                  </a:solidFill>
                  <a:effectLst/>
                  <a:latin typeface="Arial" panose="020B0604020202020204" pitchFamily="34" charset="0"/>
                  <a:cs typeface="Arial" panose="020B0604020202020204" pitchFamily="34" charset="0"/>
                </a:rPr>
                <a:t>fl</a:t>
              </a:r>
              <a:r>
                <a:rPr lang="en-US" sz="1100">
                  <a:solidFill>
                    <a:srgbClr val="000000"/>
                  </a:solidFill>
                  <a:effectLst/>
                  <a:latin typeface="Arial" panose="020B0604020202020204" pitchFamily="34" charset="0"/>
                  <a:cs typeface="Arial" panose="020B0604020202020204" pitchFamily="34" charset="0"/>
                </a:rPr>
                <a:t>/</a:t>
              </a:r>
              <a:r>
                <a:rPr lang="en-US" sz="1100" err="1">
                  <a:solidFill>
                    <a:srgbClr val="000000"/>
                  </a:solidFill>
                  <a:effectLst/>
                  <a:latin typeface="Arial" panose="020B0604020202020204" pitchFamily="34" charset="0"/>
                  <a:cs typeface="Arial" panose="020B0604020202020204" pitchFamily="34" charset="0"/>
                </a:rPr>
                <a:t>fl_</a:t>
              </a:r>
              <a:r>
                <a:rPr lang="en-US" sz="1100" err="1">
                  <a:solidFill>
                    <a:srgbClr val="000000"/>
                  </a:solidFill>
                  <a:latin typeface="Arial" panose="020B0604020202020204" pitchFamily="34" charset="0"/>
                  <a:cs typeface="Arial" panose="020B0604020202020204" pitchFamily="34" charset="0"/>
                </a:rPr>
                <a:t>Con</a:t>
              </a:r>
              <a:r>
                <a:rPr lang="en-US" sz="1100">
                  <a:solidFill>
                    <a:srgbClr val="000000"/>
                  </a:solidFill>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CB2FDC4B-CA89-D1AF-A3BA-4866E7F04526}"/>
                </a:ext>
              </a:extLst>
            </p:cNvPr>
            <p:cNvSpPr txBox="1"/>
            <p:nvPr/>
          </p:nvSpPr>
          <p:spPr>
            <a:xfrm>
              <a:off x="2348597"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a:solidFill>
                    <a:srgbClr val="000000"/>
                  </a:solidFill>
                  <a:effectLst/>
                  <a:latin typeface="Arial" panose="020B0604020202020204" pitchFamily="34" charset="0"/>
                  <a:cs typeface="Arial" panose="020B0604020202020204" pitchFamily="34" charset="0"/>
                </a:rPr>
                <a:t>hep_</a:t>
              </a:r>
              <a:r>
                <a:rPr lang="en-US" sz="1100">
                  <a:solidFill>
                    <a:srgbClr val="000000"/>
                  </a:solidFill>
                  <a:latin typeface="Arial" panose="020B0604020202020204" pitchFamily="34" charset="0"/>
                  <a:cs typeface="Arial" panose="020B0604020202020204" pitchFamily="34" charset="0"/>
                </a:rPr>
                <a:t> Con’</a:t>
              </a:r>
              <a:endParaRPr lang="el-GR" sz="1100">
                <a:solidFill>
                  <a:srgbClr val="000000"/>
                </a:solidFill>
                <a:effectLst/>
                <a:latin typeface="Arial" panose="020B0604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6457AE9B-57B5-2C3D-61F1-D7D0912B8FE2}"/>
                </a:ext>
              </a:extLst>
            </p:cNvPr>
            <p:cNvCxnSpPr>
              <a:cxnSpLocks/>
            </p:cNvCxnSpPr>
            <p:nvPr/>
          </p:nvCxnSpPr>
          <p:spPr>
            <a:xfrm>
              <a:off x="82191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08555973-35E0-2DDF-6E76-0681D4BA59DC}"/>
                </a:ext>
              </a:extLst>
            </p:cNvPr>
            <p:cNvCxnSpPr>
              <a:cxnSpLocks/>
            </p:cNvCxnSpPr>
            <p:nvPr/>
          </p:nvCxnSpPr>
          <p:spPr>
            <a:xfrm>
              <a:off x="2143358"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A0A8EC1-A9E8-9051-7672-E40012AB6B76}"/>
                </a:ext>
              </a:extLst>
            </p:cNvPr>
            <p:cNvCxnSpPr>
              <a:cxnSpLocks/>
            </p:cNvCxnSpPr>
            <p:nvPr/>
          </p:nvCxnSpPr>
          <p:spPr>
            <a:xfrm>
              <a:off x="341850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9B4B51E8-9164-13B1-F13F-A4FD879511B2}"/>
                </a:ext>
              </a:extLst>
            </p:cNvPr>
            <p:cNvSpPr txBox="1"/>
            <p:nvPr/>
          </p:nvSpPr>
          <p:spPr>
            <a:xfrm rot="19252906">
              <a:off x="620202" y="480827"/>
              <a:ext cx="364202" cy="307777"/>
            </a:xfrm>
            <a:prstGeom prst="rect">
              <a:avLst/>
            </a:prstGeom>
            <a:noFill/>
          </p:spPr>
          <p:txBody>
            <a:bodyPr wrap="none" rtlCol="0">
              <a:spAutoFit/>
            </a:bodyPr>
            <a:lstStyle/>
            <a:p>
              <a:r>
                <a:rPr lang="en-US" sz="1400">
                  <a:latin typeface="Arial Rounded MT Bold" panose="020F0704030504030204" pitchFamily="34" charset="77"/>
                  <a:cs typeface="ADLaM Display" panose="020F0502020204030204" pitchFamily="34" charset="0"/>
                </a:rPr>
                <a:t>♂︎</a:t>
              </a:r>
            </a:p>
          </p:txBody>
        </p:sp>
      </p:grpSp>
      <p:cxnSp>
        <p:nvCxnSpPr>
          <p:cNvPr id="40" name="Straight Connector 39">
            <a:extLst>
              <a:ext uri="{FF2B5EF4-FFF2-40B4-BE49-F238E27FC236}">
                <a16:creationId xmlns:a16="http://schemas.microsoft.com/office/drawing/2014/main" id="{C59687B8-0D2F-B5E5-E84D-79DC563B51D2}"/>
              </a:ext>
            </a:extLst>
          </p:cNvPr>
          <p:cNvCxnSpPr>
            <a:cxnSpLocks/>
          </p:cNvCxnSpPr>
          <p:nvPr/>
        </p:nvCxnSpPr>
        <p:spPr>
          <a:xfrm>
            <a:off x="7041709" y="4134964"/>
            <a:ext cx="0" cy="82296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98FD5DB-788F-936F-EE93-1EE15CA511DC}"/>
              </a:ext>
            </a:extLst>
          </p:cNvPr>
          <p:cNvCxnSpPr>
            <a:cxnSpLocks/>
          </p:cNvCxnSpPr>
          <p:nvPr/>
        </p:nvCxnSpPr>
        <p:spPr>
          <a:xfrm>
            <a:off x="8418255" y="4134964"/>
            <a:ext cx="0" cy="82296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876E3E36-E6A5-2DB1-74BB-F5FEF8D0E59A}"/>
              </a:ext>
            </a:extLst>
          </p:cNvPr>
          <p:cNvCxnSpPr>
            <a:cxnSpLocks/>
          </p:cNvCxnSpPr>
          <p:nvPr/>
        </p:nvCxnSpPr>
        <p:spPr>
          <a:xfrm>
            <a:off x="2131113" y="4134964"/>
            <a:ext cx="0" cy="82296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BB366D98-47A7-0694-0450-3510CF0552E8}"/>
              </a:ext>
            </a:extLst>
          </p:cNvPr>
          <p:cNvCxnSpPr>
            <a:cxnSpLocks/>
          </p:cNvCxnSpPr>
          <p:nvPr/>
        </p:nvCxnSpPr>
        <p:spPr>
          <a:xfrm>
            <a:off x="3419510" y="4134964"/>
            <a:ext cx="0" cy="82296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55F3133D-566E-DD3F-A4AC-177953492318}"/>
              </a:ext>
            </a:extLst>
          </p:cNvPr>
          <p:cNvSpPr txBox="1"/>
          <p:nvPr/>
        </p:nvSpPr>
        <p:spPr>
          <a:xfrm>
            <a:off x="-1366" y="80921"/>
            <a:ext cx="1773242"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Supplemental Figure 4. </a:t>
            </a:r>
          </a:p>
        </p:txBody>
      </p:sp>
      <p:sp>
        <p:nvSpPr>
          <p:cNvPr id="47" name="TextBox 46">
            <a:extLst>
              <a:ext uri="{FF2B5EF4-FFF2-40B4-BE49-F238E27FC236}">
                <a16:creationId xmlns:a16="http://schemas.microsoft.com/office/drawing/2014/main" id="{D2CE9256-4B4B-1ABB-BFD8-6B4DD40B9D03}"/>
              </a:ext>
            </a:extLst>
          </p:cNvPr>
          <p:cNvSpPr txBox="1"/>
          <p:nvPr/>
        </p:nvSpPr>
        <p:spPr>
          <a:xfrm>
            <a:off x="273932" y="4711379"/>
            <a:ext cx="627095" cy="246221"/>
          </a:xfrm>
          <a:prstGeom prst="rect">
            <a:avLst/>
          </a:prstGeom>
          <a:noFill/>
        </p:spPr>
        <p:txBody>
          <a:bodyPr wrap="none" rtlCol="0">
            <a:spAutoFit/>
          </a:bodyPr>
          <a:lstStyle/>
          <a:p>
            <a:r>
              <a:rPr lang="el-GR" sz="1000" b="1" dirty="0">
                <a:solidFill>
                  <a:srgbClr val="000000"/>
                </a:solidFill>
                <a:effectLst/>
                <a:latin typeface="Arial" panose="020B0604020202020204" pitchFamily="34" charset="0"/>
                <a:cs typeface="Arial" panose="020B0604020202020204" pitchFamily="34" charset="0"/>
              </a:rPr>
              <a:t>β-</a:t>
            </a:r>
            <a:r>
              <a:rPr lang="en-US" sz="1000" b="1" dirty="0">
                <a:solidFill>
                  <a:srgbClr val="000000"/>
                </a:solidFill>
                <a:effectLst/>
                <a:latin typeface="Arial" panose="020B0604020202020204" pitchFamily="34" charset="0"/>
                <a:cs typeface="Arial" panose="020B0604020202020204" pitchFamily="34" charset="0"/>
              </a:rPr>
              <a:t>Actin</a:t>
            </a:r>
          </a:p>
        </p:txBody>
      </p:sp>
      <p:sp>
        <p:nvSpPr>
          <p:cNvPr id="55" name="TextBox 54">
            <a:extLst>
              <a:ext uri="{FF2B5EF4-FFF2-40B4-BE49-F238E27FC236}">
                <a16:creationId xmlns:a16="http://schemas.microsoft.com/office/drawing/2014/main" id="{41577EFD-A681-9928-8F28-8A54DBC32218}"/>
              </a:ext>
            </a:extLst>
          </p:cNvPr>
          <p:cNvSpPr txBox="1"/>
          <p:nvPr/>
        </p:nvSpPr>
        <p:spPr>
          <a:xfrm>
            <a:off x="5050168" y="4711379"/>
            <a:ext cx="627095" cy="246221"/>
          </a:xfrm>
          <a:prstGeom prst="rect">
            <a:avLst/>
          </a:prstGeom>
          <a:noFill/>
        </p:spPr>
        <p:txBody>
          <a:bodyPr wrap="none" rtlCol="0">
            <a:spAutoFit/>
          </a:bodyPr>
          <a:lstStyle/>
          <a:p>
            <a:r>
              <a:rPr lang="el-GR" sz="1000" b="1" dirty="0">
                <a:solidFill>
                  <a:srgbClr val="000000"/>
                </a:solidFill>
                <a:effectLst/>
                <a:latin typeface="Arial" panose="020B0604020202020204" pitchFamily="34" charset="0"/>
                <a:cs typeface="Arial" panose="020B0604020202020204" pitchFamily="34" charset="0"/>
              </a:rPr>
              <a:t>β-</a:t>
            </a:r>
            <a:r>
              <a:rPr lang="en-US" sz="1000" b="1" dirty="0">
                <a:solidFill>
                  <a:srgbClr val="000000"/>
                </a:solidFill>
                <a:effectLst/>
                <a:latin typeface="Arial" panose="020B0604020202020204" pitchFamily="34" charset="0"/>
                <a:cs typeface="Arial" panose="020B0604020202020204" pitchFamily="34" charset="0"/>
              </a:rPr>
              <a:t>Actin</a:t>
            </a:r>
          </a:p>
        </p:txBody>
      </p:sp>
      <p:sp>
        <p:nvSpPr>
          <p:cNvPr id="61" name="TextBox 60">
            <a:extLst>
              <a:ext uri="{FF2B5EF4-FFF2-40B4-BE49-F238E27FC236}">
                <a16:creationId xmlns:a16="http://schemas.microsoft.com/office/drawing/2014/main" id="{76B14F1C-C3EF-F78F-6C59-C01335FB74BD}"/>
              </a:ext>
            </a:extLst>
          </p:cNvPr>
          <p:cNvSpPr txBox="1"/>
          <p:nvPr/>
        </p:nvSpPr>
        <p:spPr>
          <a:xfrm>
            <a:off x="116330" y="3919616"/>
            <a:ext cx="325730"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C.</a:t>
            </a:r>
          </a:p>
        </p:txBody>
      </p:sp>
      <p:sp>
        <p:nvSpPr>
          <p:cNvPr id="62" name="TextBox 61">
            <a:extLst>
              <a:ext uri="{FF2B5EF4-FFF2-40B4-BE49-F238E27FC236}">
                <a16:creationId xmlns:a16="http://schemas.microsoft.com/office/drawing/2014/main" id="{5DB3BFC4-9F33-7225-CF04-317DC3E28FA5}"/>
              </a:ext>
            </a:extLst>
          </p:cNvPr>
          <p:cNvSpPr txBox="1"/>
          <p:nvPr/>
        </p:nvSpPr>
        <p:spPr>
          <a:xfrm>
            <a:off x="4975921" y="3919816"/>
            <a:ext cx="325730"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D.</a:t>
            </a:r>
          </a:p>
        </p:txBody>
      </p:sp>
      <p:sp>
        <p:nvSpPr>
          <p:cNvPr id="48" name="TextBox 47">
            <a:extLst>
              <a:ext uri="{FF2B5EF4-FFF2-40B4-BE49-F238E27FC236}">
                <a16:creationId xmlns:a16="http://schemas.microsoft.com/office/drawing/2014/main" id="{B0595279-AB6C-5959-B8FF-BC4F97F84D6E}"/>
              </a:ext>
            </a:extLst>
          </p:cNvPr>
          <p:cNvSpPr txBox="1"/>
          <p:nvPr/>
        </p:nvSpPr>
        <p:spPr>
          <a:xfrm>
            <a:off x="57576" y="7082365"/>
            <a:ext cx="9891056" cy="600164"/>
          </a:xfrm>
          <a:prstGeom prst="rect">
            <a:avLst/>
          </a:prstGeom>
          <a:noFill/>
        </p:spPr>
        <p:txBody>
          <a:bodyPr wrap="square" rtlCol="0">
            <a:spAutoFit/>
          </a:bodyPr>
          <a:lstStyle/>
          <a:p>
            <a:pPr algn="just"/>
            <a:r>
              <a:rPr lang="en-US" sz="1100" b="1" dirty="0">
                <a:latin typeface="Arial" panose="020B0604020202020204" pitchFamily="34" charset="0"/>
                <a:cs typeface="Arial" panose="020B0604020202020204" pitchFamily="34" charset="0"/>
              </a:rPr>
              <a:t>Suppl. Figure 4: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Western blots of </a:t>
            </a:r>
            <a:r>
              <a:rPr lang="en-US" sz="1100" kern="50" spc="-20" dirty="0" err="1">
                <a:solidFill>
                  <a:srgbClr val="000000"/>
                </a:solidFill>
                <a:latin typeface="Arial" panose="020B0604020202020204" pitchFamily="34" charset="0"/>
                <a:ea typeface="Calibri" panose="020F0502020204030204" pitchFamily="34" charset="0"/>
                <a:cs typeface="Arial" panose="020B0604020202020204" pitchFamily="34" charset="0"/>
              </a:rPr>
              <a:t>pAMPK</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sym typeface="Symbol" pitchFamily="2" charset="2"/>
              </a:rPr>
              <a:t>,</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sz="1100" kern="50" spc="-20" dirty="0" err="1">
                <a:solidFill>
                  <a:srgbClr val="000000"/>
                </a:solidFill>
                <a:effectLst/>
                <a:latin typeface="Arial" panose="020B0604020202020204" pitchFamily="34" charset="0"/>
                <a:ea typeface="Calibri" panose="020F0502020204030204" pitchFamily="34" charset="0"/>
                <a:cs typeface="Arial" panose="020B0604020202020204" pitchFamily="34" charset="0"/>
              </a:rPr>
              <a:t>pAMPK</a:t>
            </a:r>
            <a:r>
              <a:rPr lang="el-GR" sz="1100" dirty="0">
                <a:solidFill>
                  <a:srgbClr val="000000"/>
                </a:solidFill>
                <a:effectLst/>
                <a:latin typeface="Arial" panose="020B0604020202020204" pitchFamily="34" charset="0"/>
                <a:cs typeface="Arial" panose="020B0604020202020204" pitchFamily="34" charset="0"/>
              </a:rPr>
              <a:t>β</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and AMPK</a:t>
            </a:r>
            <a:r>
              <a:rPr lang="el-GR" sz="1100" dirty="0">
                <a:solidFill>
                  <a:srgbClr val="000000"/>
                </a:solidFill>
                <a:effectLst/>
                <a:latin typeface="Arial" panose="020B0604020202020204" pitchFamily="34" charset="0"/>
                <a:cs typeface="Arial" panose="020B0604020202020204" pitchFamily="34" charset="0"/>
              </a:rPr>
              <a:t>β</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are shown in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for female and in </a:t>
            </a:r>
            <a:r>
              <a:rPr lang="en-US" sz="1100" b="1"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B</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 for male mice.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Western blots of pERK1/2, ERK1/2 are shown in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C</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 (females) and </a:t>
            </a:r>
            <a:r>
              <a:rPr lang="en-US" sz="1100" b="1" kern="50" spc="-20" dirty="0">
                <a:solidFill>
                  <a:srgbClr val="000000"/>
                </a:solidFill>
                <a:latin typeface="Arial" panose="020B0604020202020204" pitchFamily="34" charset="0"/>
                <a:ea typeface="Calibri" panose="020F0502020204030204" pitchFamily="34" charset="0"/>
                <a:cs typeface="Arial" panose="020B0604020202020204" pitchFamily="34" charset="0"/>
              </a:rPr>
              <a:t>D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(males). </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Quantification of blots is shown underneath the respective blots in each panel (n=6). </a:t>
            </a:r>
            <a:r>
              <a:rPr lang="en-US" sz="1100" kern="50" spc="-20" dirty="0">
                <a:solidFill>
                  <a:srgbClr val="000000"/>
                </a:solidFill>
                <a:latin typeface="Arial" panose="020B0604020202020204" pitchFamily="34" charset="0"/>
                <a:ea typeface="Calibri" panose="020F0502020204030204" pitchFamily="34" charset="0"/>
                <a:cs typeface="Arial" panose="020B0604020202020204" pitchFamily="34" charset="0"/>
              </a:rPr>
              <a:t>S</a:t>
            </a:r>
            <a:r>
              <a:rPr lang="en-US" sz="1100" kern="50" spc="-20" dirty="0">
                <a:solidFill>
                  <a:srgbClr val="000000"/>
                </a:solidFill>
                <a:effectLst/>
                <a:latin typeface="Arial" panose="020B0604020202020204" pitchFamily="34" charset="0"/>
                <a:ea typeface="Calibri" panose="020F0502020204030204" pitchFamily="34" charset="0"/>
                <a:cs typeface="Arial" panose="020B0604020202020204" pitchFamily="34" charset="0"/>
              </a:rPr>
              <a:t>tatistical analysis was performed with a Student’s t-test for each protein. </a:t>
            </a:r>
            <a:endParaRPr lang="en-US" sz="11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9" name="Picture 48">
            <a:extLst>
              <a:ext uri="{FF2B5EF4-FFF2-40B4-BE49-F238E27FC236}">
                <a16:creationId xmlns:a16="http://schemas.microsoft.com/office/drawing/2014/main" id="{3C6EBC87-BC52-4438-1800-2BD84C9F75CF}"/>
              </a:ext>
            </a:extLst>
          </p:cNvPr>
          <p:cNvPicPr>
            <a:picLocks/>
          </p:cNvPicPr>
          <p:nvPr/>
        </p:nvPicPr>
        <p:blipFill rotWithShape="1">
          <a:blip r:embed="rId19">
            <a:extLst>
              <a:ext uri="{BEBA8EAE-BF5A-486C-A8C5-ECC9F3942E4B}">
                <a14:imgProps xmlns:a14="http://schemas.microsoft.com/office/drawing/2010/main">
                  <a14:imgLayer r:embed="rId20">
                    <a14:imgEffect>
                      <a14:brightnessContrast bright="20000"/>
                    </a14:imgEffect>
                  </a14:imgLayer>
                </a14:imgProps>
              </a:ext>
            </a:extLst>
          </a:blip>
          <a:srcRect l="13791" r="6318" b="2842"/>
          <a:stretch/>
        </p:blipFill>
        <p:spPr>
          <a:xfrm>
            <a:off x="897644" y="1428234"/>
            <a:ext cx="3840480" cy="228600"/>
          </a:xfrm>
          <a:prstGeom prst="rect">
            <a:avLst/>
          </a:prstGeom>
          <a:ln w="3175">
            <a:solidFill>
              <a:schemeClr val="tx1"/>
            </a:solidFill>
          </a:ln>
        </p:spPr>
      </p:pic>
      <p:pic>
        <p:nvPicPr>
          <p:cNvPr id="56" name="Picture 55">
            <a:extLst>
              <a:ext uri="{FF2B5EF4-FFF2-40B4-BE49-F238E27FC236}">
                <a16:creationId xmlns:a16="http://schemas.microsoft.com/office/drawing/2014/main" id="{4F49767E-1FD3-15C9-4463-03143B8C6D87}"/>
              </a:ext>
            </a:extLst>
          </p:cNvPr>
          <p:cNvPicPr>
            <a:picLocks/>
          </p:cNvPicPr>
          <p:nvPr/>
        </p:nvPicPr>
        <p:blipFill rotWithShape="1">
          <a:blip r:embed="rId21"/>
          <a:srcRect r="1776" b="8010"/>
          <a:stretch/>
        </p:blipFill>
        <p:spPr>
          <a:xfrm>
            <a:off x="5671339" y="1428234"/>
            <a:ext cx="4114800" cy="228600"/>
          </a:xfrm>
          <a:prstGeom prst="rect">
            <a:avLst/>
          </a:prstGeom>
          <a:ln w="3175">
            <a:solidFill>
              <a:schemeClr val="tx1"/>
            </a:solidFill>
          </a:ln>
        </p:spPr>
      </p:pic>
      <p:sp>
        <p:nvSpPr>
          <p:cNvPr id="57" name="TextBox 56">
            <a:extLst>
              <a:ext uri="{FF2B5EF4-FFF2-40B4-BE49-F238E27FC236}">
                <a16:creationId xmlns:a16="http://schemas.microsoft.com/office/drawing/2014/main" id="{4E028CE7-E5D4-6D3C-2E11-683E896AAE17}"/>
              </a:ext>
            </a:extLst>
          </p:cNvPr>
          <p:cNvSpPr txBox="1"/>
          <p:nvPr/>
        </p:nvSpPr>
        <p:spPr>
          <a:xfrm>
            <a:off x="244170" y="1196204"/>
            <a:ext cx="720069" cy="246221"/>
          </a:xfrm>
          <a:prstGeom prst="rect">
            <a:avLst/>
          </a:prstGeom>
          <a:noFill/>
        </p:spPr>
        <p:txBody>
          <a:bodyPr wrap="none" rtlCol="0">
            <a:spAutoFit/>
          </a:bodyPr>
          <a:lstStyle/>
          <a:p>
            <a:r>
              <a:rPr lang="en-US" sz="1000" b="1" err="1">
                <a:solidFill>
                  <a:srgbClr val="000000"/>
                </a:solidFill>
                <a:effectLst/>
                <a:latin typeface="Arial" panose="020B0604020202020204" pitchFamily="34" charset="0"/>
                <a:cs typeface="Arial" panose="020B0604020202020204" pitchFamily="34" charset="0"/>
              </a:rPr>
              <a:t>pAMPK</a:t>
            </a:r>
            <a:r>
              <a:rPr lang="el-GR" sz="1000" b="1">
                <a:solidFill>
                  <a:srgbClr val="000000"/>
                </a:solidFill>
                <a:effectLst/>
                <a:latin typeface="Arial" panose="020B0604020202020204" pitchFamily="34" charset="0"/>
                <a:cs typeface="Arial" panose="020B0604020202020204" pitchFamily="34" charset="0"/>
              </a:rPr>
              <a:t>β</a:t>
            </a:r>
          </a:p>
        </p:txBody>
      </p:sp>
      <p:pic>
        <p:nvPicPr>
          <p:cNvPr id="67" name="Picture 66">
            <a:extLst>
              <a:ext uri="{FF2B5EF4-FFF2-40B4-BE49-F238E27FC236}">
                <a16:creationId xmlns:a16="http://schemas.microsoft.com/office/drawing/2014/main" id="{48B89FE7-2525-96C0-0CDC-8421EC1288D8}"/>
              </a:ext>
            </a:extLst>
          </p:cNvPr>
          <p:cNvPicPr>
            <a:picLocks/>
          </p:cNvPicPr>
          <p:nvPr/>
        </p:nvPicPr>
        <p:blipFill rotWithShape="1">
          <a:blip r:embed="rId22"/>
          <a:srcRect l="12571" t="4026" r="7435" b="-110"/>
          <a:stretch/>
        </p:blipFill>
        <p:spPr>
          <a:xfrm flipV="1">
            <a:off x="897644" y="1190749"/>
            <a:ext cx="3840480" cy="228600"/>
          </a:xfrm>
          <a:prstGeom prst="rect">
            <a:avLst/>
          </a:prstGeom>
          <a:ln w="3175">
            <a:solidFill>
              <a:schemeClr val="tx1"/>
            </a:solidFill>
          </a:ln>
        </p:spPr>
      </p:pic>
      <p:sp>
        <p:nvSpPr>
          <p:cNvPr id="68" name="TextBox 67">
            <a:extLst>
              <a:ext uri="{FF2B5EF4-FFF2-40B4-BE49-F238E27FC236}">
                <a16:creationId xmlns:a16="http://schemas.microsoft.com/office/drawing/2014/main" id="{00503AB7-3853-E3F9-8C53-EBDB933771D3}"/>
              </a:ext>
            </a:extLst>
          </p:cNvPr>
          <p:cNvSpPr txBox="1"/>
          <p:nvPr/>
        </p:nvSpPr>
        <p:spPr>
          <a:xfrm>
            <a:off x="4963596" y="1196204"/>
            <a:ext cx="720069" cy="246221"/>
          </a:xfrm>
          <a:prstGeom prst="rect">
            <a:avLst/>
          </a:prstGeom>
          <a:noFill/>
        </p:spPr>
        <p:txBody>
          <a:bodyPr wrap="none" rtlCol="0">
            <a:spAutoFit/>
          </a:bodyPr>
          <a:lstStyle/>
          <a:p>
            <a:r>
              <a:rPr lang="en-US" sz="1000" b="1" dirty="0" err="1">
                <a:solidFill>
                  <a:srgbClr val="000000"/>
                </a:solidFill>
                <a:effectLst/>
                <a:latin typeface="Arial" panose="020B0604020202020204" pitchFamily="34" charset="0"/>
                <a:cs typeface="Arial" panose="020B0604020202020204" pitchFamily="34" charset="0"/>
              </a:rPr>
              <a:t>pAMPK</a:t>
            </a:r>
            <a:r>
              <a:rPr lang="el-GR" sz="1000" b="1" dirty="0">
                <a:solidFill>
                  <a:srgbClr val="000000"/>
                </a:solidFill>
                <a:effectLst/>
                <a:latin typeface="Arial" panose="020B0604020202020204" pitchFamily="34" charset="0"/>
                <a:cs typeface="Arial" panose="020B0604020202020204" pitchFamily="34" charset="0"/>
              </a:rPr>
              <a:t>β</a:t>
            </a:r>
          </a:p>
        </p:txBody>
      </p:sp>
      <p:pic>
        <p:nvPicPr>
          <p:cNvPr id="69" name="Picture 68">
            <a:extLst>
              <a:ext uri="{FF2B5EF4-FFF2-40B4-BE49-F238E27FC236}">
                <a16:creationId xmlns:a16="http://schemas.microsoft.com/office/drawing/2014/main" id="{6254D380-E002-9EBE-DF78-09261AB1B64C}"/>
              </a:ext>
            </a:extLst>
          </p:cNvPr>
          <p:cNvPicPr>
            <a:picLocks/>
          </p:cNvPicPr>
          <p:nvPr/>
        </p:nvPicPr>
        <p:blipFill rotWithShape="1">
          <a:blip r:embed="rId23"/>
          <a:srcRect t="15453" b="11988"/>
          <a:stretch/>
        </p:blipFill>
        <p:spPr>
          <a:xfrm>
            <a:off x="5671339" y="1190749"/>
            <a:ext cx="4114800" cy="228600"/>
          </a:xfrm>
          <a:prstGeom prst="rect">
            <a:avLst/>
          </a:prstGeom>
          <a:ln w="3175">
            <a:solidFill>
              <a:schemeClr val="tx1"/>
            </a:solidFill>
          </a:ln>
        </p:spPr>
      </p:pic>
      <p:sp>
        <p:nvSpPr>
          <p:cNvPr id="70" name="TextBox 69">
            <a:extLst>
              <a:ext uri="{FF2B5EF4-FFF2-40B4-BE49-F238E27FC236}">
                <a16:creationId xmlns:a16="http://schemas.microsoft.com/office/drawing/2014/main" id="{B1B0B992-9EDB-3321-FF9D-3264A1C674D3}"/>
              </a:ext>
            </a:extLst>
          </p:cNvPr>
          <p:cNvSpPr txBox="1"/>
          <p:nvPr/>
        </p:nvSpPr>
        <p:spPr>
          <a:xfrm>
            <a:off x="322717" y="1438003"/>
            <a:ext cx="641522" cy="246221"/>
          </a:xfrm>
          <a:prstGeom prst="rect">
            <a:avLst/>
          </a:prstGeom>
          <a:noFill/>
        </p:spPr>
        <p:txBody>
          <a:bodyPr wrap="none" rtlCol="0">
            <a:spAutoFit/>
          </a:bodyPr>
          <a:lstStyle/>
          <a:p>
            <a:r>
              <a:rPr lang="en-US" sz="1000" b="1">
                <a:solidFill>
                  <a:srgbClr val="000000"/>
                </a:solidFill>
                <a:effectLst/>
                <a:latin typeface="Arial" panose="020B0604020202020204" pitchFamily="34" charset="0"/>
                <a:cs typeface="Arial" panose="020B0604020202020204" pitchFamily="34" charset="0"/>
              </a:rPr>
              <a:t>AMPK</a:t>
            </a:r>
            <a:r>
              <a:rPr lang="el-GR" sz="1000" b="1">
                <a:solidFill>
                  <a:srgbClr val="000000"/>
                </a:solidFill>
                <a:effectLst/>
                <a:latin typeface="Arial" panose="020B0604020202020204" pitchFamily="34" charset="0"/>
                <a:cs typeface="Arial" panose="020B0604020202020204" pitchFamily="34" charset="0"/>
              </a:rPr>
              <a:t>β</a:t>
            </a:r>
          </a:p>
        </p:txBody>
      </p:sp>
      <p:sp>
        <p:nvSpPr>
          <p:cNvPr id="71" name="TextBox 70">
            <a:extLst>
              <a:ext uri="{FF2B5EF4-FFF2-40B4-BE49-F238E27FC236}">
                <a16:creationId xmlns:a16="http://schemas.microsoft.com/office/drawing/2014/main" id="{DE3FE570-3AE6-2D84-3190-5736C0F39814}"/>
              </a:ext>
            </a:extLst>
          </p:cNvPr>
          <p:cNvSpPr txBox="1"/>
          <p:nvPr/>
        </p:nvSpPr>
        <p:spPr>
          <a:xfrm>
            <a:off x="5042143" y="1438003"/>
            <a:ext cx="641522" cy="246221"/>
          </a:xfrm>
          <a:prstGeom prst="rect">
            <a:avLst/>
          </a:prstGeom>
          <a:noFill/>
        </p:spPr>
        <p:txBody>
          <a:bodyPr wrap="none" rtlCol="0">
            <a:spAutoFit/>
          </a:bodyPr>
          <a:lstStyle/>
          <a:p>
            <a:r>
              <a:rPr lang="en-US" sz="1000" b="1" dirty="0">
                <a:solidFill>
                  <a:srgbClr val="000000"/>
                </a:solidFill>
                <a:effectLst/>
                <a:latin typeface="Arial" panose="020B0604020202020204" pitchFamily="34" charset="0"/>
                <a:cs typeface="Arial" panose="020B0604020202020204" pitchFamily="34" charset="0"/>
              </a:rPr>
              <a:t>AMPK</a:t>
            </a:r>
            <a:r>
              <a:rPr lang="el-GR" sz="1000" b="1" dirty="0">
                <a:solidFill>
                  <a:srgbClr val="000000"/>
                </a:solidFill>
                <a:effectLst/>
                <a:latin typeface="Arial" panose="020B0604020202020204" pitchFamily="34" charset="0"/>
                <a:cs typeface="Arial" panose="020B0604020202020204" pitchFamily="34" charset="0"/>
              </a:rPr>
              <a:t>β</a:t>
            </a:r>
          </a:p>
        </p:txBody>
      </p:sp>
      <p:grpSp>
        <p:nvGrpSpPr>
          <p:cNvPr id="73" name="Group 72">
            <a:extLst>
              <a:ext uri="{FF2B5EF4-FFF2-40B4-BE49-F238E27FC236}">
                <a16:creationId xmlns:a16="http://schemas.microsoft.com/office/drawing/2014/main" id="{6A0EE380-67E6-4E07-E8F1-D35E6997B798}"/>
              </a:ext>
            </a:extLst>
          </p:cNvPr>
          <p:cNvGrpSpPr/>
          <p:nvPr/>
        </p:nvGrpSpPr>
        <p:grpSpPr>
          <a:xfrm>
            <a:off x="715543" y="598383"/>
            <a:ext cx="3987021" cy="310697"/>
            <a:chOff x="620202" y="477907"/>
            <a:chExt cx="3987021" cy="310697"/>
          </a:xfrm>
        </p:grpSpPr>
        <p:sp>
          <p:nvSpPr>
            <p:cNvPr id="74" name="TextBox 73">
              <a:extLst>
                <a:ext uri="{FF2B5EF4-FFF2-40B4-BE49-F238E27FC236}">
                  <a16:creationId xmlns:a16="http://schemas.microsoft.com/office/drawing/2014/main" id="{1DA627D9-FA3B-0B24-763B-D2F8E8EDF2BF}"/>
                </a:ext>
              </a:extLst>
            </p:cNvPr>
            <p:cNvSpPr txBox="1"/>
            <p:nvPr/>
          </p:nvSpPr>
          <p:spPr>
            <a:xfrm>
              <a:off x="3630876"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err="1">
                  <a:solidFill>
                    <a:srgbClr val="000000"/>
                  </a:solidFill>
                  <a:effectLst/>
                  <a:latin typeface="Arial" panose="020B0604020202020204" pitchFamily="34" charset="0"/>
                  <a:cs typeface="Arial" panose="020B0604020202020204" pitchFamily="34" charset="0"/>
                </a:rPr>
                <a:t>hep_Ifn</a:t>
              </a:r>
              <a:r>
                <a:rPr lang="el-GR" sz="1100">
                  <a:solidFill>
                    <a:srgbClr val="000000"/>
                  </a:solidFill>
                  <a:effectLst/>
                  <a:latin typeface="Arial" panose="020B0604020202020204" pitchFamily="34" charset="0"/>
                  <a:cs typeface="Arial" panose="020B0604020202020204" pitchFamily="34" charset="0"/>
                </a:rPr>
                <a:t>γ</a:t>
              </a:r>
              <a:r>
                <a:rPr lang="el-GR" sz="1100" baseline="30000">
                  <a:solidFill>
                    <a:srgbClr val="000000"/>
                  </a:solidFill>
                  <a:effectLst/>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11212E7D-400C-E872-B2FE-5BEDCB20D8D6}"/>
                </a:ext>
              </a:extLst>
            </p:cNvPr>
            <p:cNvSpPr txBox="1"/>
            <p:nvPr/>
          </p:nvSpPr>
          <p:spPr>
            <a:xfrm>
              <a:off x="1070341" y="477907"/>
              <a:ext cx="926024" cy="261610"/>
            </a:xfrm>
            <a:prstGeom prst="rect">
              <a:avLst/>
            </a:prstGeom>
            <a:noFill/>
          </p:spPr>
          <p:txBody>
            <a:bodyPr wrap="square">
              <a:spAutoFit/>
            </a:bodyPr>
            <a:lstStyle/>
            <a:p>
              <a:r>
                <a:rPr lang="en-US" sz="1100" err="1">
                  <a:solidFill>
                    <a:srgbClr val="000000"/>
                  </a:solidFill>
                  <a:effectLst/>
                  <a:latin typeface="Arial" panose="020B0604020202020204" pitchFamily="34" charset="0"/>
                  <a:cs typeface="Arial" panose="020B0604020202020204" pitchFamily="34" charset="0"/>
                </a:rPr>
                <a:t>fl</a:t>
              </a:r>
              <a:r>
                <a:rPr lang="en-US" sz="1100">
                  <a:solidFill>
                    <a:srgbClr val="000000"/>
                  </a:solidFill>
                  <a:effectLst/>
                  <a:latin typeface="Arial" panose="020B0604020202020204" pitchFamily="34" charset="0"/>
                  <a:cs typeface="Arial" panose="020B0604020202020204" pitchFamily="34" charset="0"/>
                </a:rPr>
                <a:t>/</a:t>
              </a:r>
              <a:r>
                <a:rPr lang="en-US" sz="1100" err="1">
                  <a:solidFill>
                    <a:srgbClr val="000000"/>
                  </a:solidFill>
                  <a:effectLst/>
                  <a:latin typeface="Arial" panose="020B0604020202020204" pitchFamily="34" charset="0"/>
                  <a:cs typeface="Arial" panose="020B0604020202020204" pitchFamily="34" charset="0"/>
                </a:rPr>
                <a:t>fl_</a:t>
              </a:r>
              <a:r>
                <a:rPr lang="en-US" sz="1100" err="1">
                  <a:solidFill>
                    <a:srgbClr val="000000"/>
                  </a:solidFill>
                  <a:latin typeface="Arial" panose="020B0604020202020204" pitchFamily="34" charset="0"/>
                  <a:cs typeface="Arial" panose="020B0604020202020204" pitchFamily="34" charset="0"/>
                </a:rPr>
                <a:t>Con</a:t>
              </a:r>
              <a:r>
                <a:rPr lang="en-US" sz="1100">
                  <a:solidFill>
                    <a:srgbClr val="000000"/>
                  </a:solidFill>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6D542A3D-3117-5B91-BEB8-4A427B9816BF}"/>
                </a:ext>
              </a:extLst>
            </p:cNvPr>
            <p:cNvSpPr txBox="1"/>
            <p:nvPr/>
          </p:nvSpPr>
          <p:spPr>
            <a:xfrm>
              <a:off x="2348597"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a:solidFill>
                    <a:srgbClr val="000000"/>
                  </a:solidFill>
                  <a:effectLst/>
                  <a:latin typeface="Arial" panose="020B0604020202020204" pitchFamily="34" charset="0"/>
                  <a:cs typeface="Arial" panose="020B0604020202020204" pitchFamily="34" charset="0"/>
                </a:rPr>
                <a:t>hep_</a:t>
              </a:r>
              <a:r>
                <a:rPr lang="en-US" sz="1100">
                  <a:solidFill>
                    <a:srgbClr val="000000"/>
                  </a:solidFill>
                  <a:latin typeface="Arial" panose="020B0604020202020204" pitchFamily="34" charset="0"/>
                  <a:cs typeface="Arial" panose="020B0604020202020204" pitchFamily="34" charset="0"/>
                </a:rPr>
                <a:t> Con’</a:t>
              </a:r>
              <a:endParaRPr lang="el-GR" sz="1100">
                <a:solidFill>
                  <a:srgbClr val="000000"/>
                </a:solidFill>
                <a:effectLst/>
                <a:latin typeface="Arial" panose="020B0604020202020204" pitchFamily="34" charset="0"/>
                <a:cs typeface="Arial" panose="020B0604020202020204" pitchFamily="34" charset="0"/>
              </a:endParaRPr>
            </a:p>
          </p:txBody>
        </p:sp>
        <p:cxnSp>
          <p:nvCxnSpPr>
            <p:cNvPr id="77" name="Straight Connector 76">
              <a:extLst>
                <a:ext uri="{FF2B5EF4-FFF2-40B4-BE49-F238E27FC236}">
                  <a16:creationId xmlns:a16="http://schemas.microsoft.com/office/drawing/2014/main" id="{EDFDF44C-A9C0-B6CE-8C13-0F9C7AFC82CE}"/>
                </a:ext>
              </a:extLst>
            </p:cNvPr>
            <p:cNvCxnSpPr>
              <a:cxnSpLocks/>
            </p:cNvCxnSpPr>
            <p:nvPr/>
          </p:nvCxnSpPr>
          <p:spPr>
            <a:xfrm>
              <a:off x="82191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C2A0E03-9C89-6B28-95A3-B4F071C4493C}"/>
                </a:ext>
              </a:extLst>
            </p:cNvPr>
            <p:cNvCxnSpPr>
              <a:cxnSpLocks/>
            </p:cNvCxnSpPr>
            <p:nvPr/>
          </p:nvCxnSpPr>
          <p:spPr>
            <a:xfrm>
              <a:off x="2143358"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205F939-13E1-DF66-40AA-E938868D59A6}"/>
                </a:ext>
              </a:extLst>
            </p:cNvPr>
            <p:cNvCxnSpPr>
              <a:cxnSpLocks/>
            </p:cNvCxnSpPr>
            <p:nvPr/>
          </p:nvCxnSpPr>
          <p:spPr>
            <a:xfrm>
              <a:off x="341850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80" name="TextBox 79">
              <a:extLst>
                <a:ext uri="{FF2B5EF4-FFF2-40B4-BE49-F238E27FC236}">
                  <a16:creationId xmlns:a16="http://schemas.microsoft.com/office/drawing/2014/main" id="{94A57609-2EC9-8869-C350-B0AC999653C5}"/>
                </a:ext>
              </a:extLst>
            </p:cNvPr>
            <p:cNvSpPr txBox="1"/>
            <p:nvPr/>
          </p:nvSpPr>
          <p:spPr>
            <a:xfrm>
              <a:off x="620202" y="480827"/>
              <a:ext cx="364202" cy="307777"/>
            </a:xfrm>
            <a:prstGeom prst="rect">
              <a:avLst/>
            </a:prstGeom>
            <a:noFill/>
          </p:spPr>
          <p:txBody>
            <a:bodyPr wrap="none" rtlCol="0">
              <a:spAutoFit/>
            </a:bodyPr>
            <a:lstStyle/>
            <a:p>
              <a:r>
                <a:rPr lang="en-US" sz="1400">
                  <a:latin typeface="Arial Rounded MT Bold" panose="020F0704030504030204" pitchFamily="34" charset="77"/>
                  <a:cs typeface="ADLaM Display" panose="020F0502020204030204" pitchFamily="34" charset="0"/>
                </a:rPr>
                <a:t>♀︎</a:t>
              </a:r>
            </a:p>
          </p:txBody>
        </p:sp>
      </p:grpSp>
      <p:grpSp>
        <p:nvGrpSpPr>
          <p:cNvPr id="81" name="Group 80">
            <a:extLst>
              <a:ext uri="{FF2B5EF4-FFF2-40B4-BE49-F238E27FC236}">
                <a16:creationId xmlns:a16="http://schemas.microsoft.com/office/drawing/2014/main" id="{01D68063-BC7C-CB3C-8D8B-DCBFE7A5E95B}"/>
              </a:ext>
            </a:extLst>
          </p:cNvPr>
          <p:cNvGrpSpPr/>
          <p:nvPr/>
        </p:nvGrpSpPr>
        <p:grpSpPr>
          <a:xfrm>
            <a:off x="5513548" y="598383"/>
            <a:ext cx="4263229" cy="310697"/>
            <a:chOff x="620202" y="477907"/>
            <a:chExt cx="3987021" cy="310697"/>
          </a:xfrm>
        </p:grpSpPr>
        <p:sp>
          <p:nvSpPr>
            <p:cNvPr id="82" name="TextBox 81">
              <a:extLst>
                <a:ext uri="{FF2B5EF4-FFF2-40B4-BE49-F238E27FC236}">
                  <a16:creationId xmlns:a16="http://schemas.microsoft.com/office/drawing/2014/main" id="{DF625779-D1D6-F18F-8FE6-75959E56FC10}"/>
                </a:ext>
              </a:extLst>
            </p:cNvPr>
            <p:cNvSpPr txBox="1"/>
            <p:nvPr/>
          </p:nvSpPr>
          <p:spPr>
            <a:xfrm>
              <a:off x="3630876"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err="1">
                  <a:solidFill>
                    <a:srgbClr val="000000"/>
                  </a:solidFill>
                  <a:effectLst/>
                  <a:latin typeface="Arial" panose="020B0604020202020204" pitchFamily="34" charset="0"/>
                  <a:cs typeface="Arial" panose="020B0604020202020204" pitchFamily="34" charset="0"/>
                </a:rPr>
                <a:t>hep_Ifn</a:t>
              </a:r>
              <a:r>
                <a:rPr lang="el-GR" sz="1100">
                  <a:solidFill>
                    <a:srgbClr val="000000"/>
                  </a:solidFill>
                  <a:effectLst/>
                  <a:latin typeface="Arial" panose="020B0604020202020204" pitchFamily="34" charset="0"/>
                  <a:cs typeface="Arial" panose="020B0604020202020204" pitchFamily="34" charset="0"/>
                </a:rPr>
                <a:t>γ</a:t>
              </a:r>
              <a:r>
                <a:rPr lang="el-GR" sz="1100" baseline="30000">
                  <a:solidFill>
                    <a:srgbClr val="000000"/>
                  </a:solidFill>
                  <a:effectLst/>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83" name="TextBox 82">
              <a:extLst>
                <a:ext uri="{FF2B5EF4-FFF2-40B4-BE49-F238E27FC236}">
                  <a16:creationId xmlns:a16="http://schemas.microsoft.com/office/drawing/2014/main" id="{2B396F59-89E1-412B-9684-D3C9DBF44271}"/>
                </a:ext>
              </a:extLst>
            </p:cNvPr>
            <p:cNvSpPr txBox="1"/>
            <p:nvPr/>
          </p:nvSpPr>
          <p:spPr>
            <a:xfrm>
              <a:off x="1070341" y="477907"/>
              <a:ext cx="926024" cy="261610"/>
            </a:xfrm>
            <a:prstGeom prst="rect">
              <a:avLst/>
            </a:prstGeom>
            <a:noFill/>
          </p:spPr>
          <p:txBody>
            <a:bodyPr wrap="square">
              <a:spAutoFit/>
            </a:bodyPr>
            <a:lstStyle/>
            <a:p>
              <a:r>
                <a:rPr lang="en-US" sz="1100" err="1">
                  <a:solidFill>
                    <a:srgbClr val="000000"/>
                  </a:solidFill>
                  <a:effectLst/>
                  <a:latin typeface="Arial" panose="020B0604020202020204" pitchFamily="34" charset="0"/>
                  <a:cs typeface="Arial" panose="020B0604020202020204" pitchFamily="34" charset="0"/>
                </a:rPr>
                <a:t>fl</a:t>
              </a:r>
              <a:r>
                <a:rPr lang="en-US" sz="1100">
                  <a:solidFill>
                    <a:srgbClr val="000000"/>
                  </a:solidFill>
                  <a:effectLst/>
                  <a:latin typeface="Arial" panose="020B0604020202020204" pitchFamily="34" charset="0"/>
                  <a:cs typeface="Arial" panose="020B0604020202020204" pitchFamily="34" charset="0"/>
                </a:rPr>
                <a:t>/</a:t>
              </a:r>
              <a:r>
                <a:rPr lang="en-US" sz="1100" err="1">
                  <a:solidFill>
                    <a:srgbClr val="000000"/>
                  </a:solidFill>
                  <a:effectLst/>
                  <a:latin typeface="Arial" panose="020B0604020202020204" pitchFamily="34" charset="0"/>
                  <a:cs typeface="Arial" panose="020B0604020202020204" pitchFamily="34" charset="0"/>
                </a:rPr>
                <a:t>fl_</a:t>
              </a:r>
              <a:r>
                <a:rPr lang="en-US" sz="1100" err="1">
                  <a:solidFill>
                    <a:srgbClr val="000000"/>
                  </a:solidFill>
                  <a:latin typeface="Arial" panose="020B0604020202020204" pitchFamily="34" charset="0"/>
                  <a:cs typeface="Arial" panose="020B0604020202020204" pitchFamily="34" charset="0"/>
                </a:rPr>
                <a:t>Con</a:t>
              </a:r>
              <a:r>
                <a:rPr lang="en-US" sz="1100">
                  <a:solidFill>
                    <a:srgbClr val="000000"/>
                  </a:solidFill>
                  <a:latin typeface="Arial" panose="020B0604020202020204" pitchFamily="34" charset="0"/>
                  <a:cs typeface="Arial" panose="020B0604020202020204" pitchFamily="34" charset="0"/>
                </a:rPr>
                <a:t>’</a:t>
              </a:r>
              <a:endParaRPr lang="el-GR" sz="1100">
                <a:solidFill>
                  <a:srgbClr val="000000"/>
                </a:solidFill>
                <a:effectLst/>
                <a:latin typeface="Arial" panose="020B0604020202020204" pitchFamily="34" charset="0"/>
                <a:cs typeface="Arial" panose="020B0604020202020204" pitchFamily="34" charset="0"/>
              </a:endParaRPr>
            </a:p>
          </p:txBody>
        </p:sp>
        <p:sp>
          <p:nvSpPr>
            <p:cNvPr id="84" name="TextBox 83">
              <a:extLst>
                <a:ext uri="{FF2B5EF4-FFF2-40B4-BE49-F238E27FC236}">
                  <a16:creationId xmlns:a16="http://schemas.microsoft.com/office/drawing/2014/main" id="{420A5093-4E14-2F5A-C39E-98EE7165BF7F}"/>
                </a:ext>
              </a:extLst>
            </p:cNvPr>
            <p:cNvSpPr txBox="1"/>
            <p:nvPr/>
          </p:nvSpPr>
          <p:spPr>
            <a:xfrm>
              <a:off x="2348597" y="477907"/>
              <a:ext cx="926024" cy="261610"/>
            </a:xfrm>
            <a:prstGeom prst="rect">
              <a:avLst/>
            </a:prstGeom>
            <a:noFill/>
          </p:spPr>
          <p:txBody>
            <a:bodyPr wrap="square">
              <a:spAutoFit/>
            </a:bodyPr>
            <a:lstStyle/>
            <a:p>
              <a:r>
                <a:rPr lang="el-GR" sz="1100">
                  <a:solidFill>
                    <a:srgbClr val="000000"/>
                  </a:solidFill>
                  <a:effectLst/>
                  <a:latin typeface="Arial" panose="020B0604020202020204" pitchFamily="34" charset="0"/>
                  <a:cs typeface="Arial" panose="020B0604020202020204" pitchFamily="34" charset="0"/>
                </a:rPr>
                <a:t>Δ</a:t>
              </a:r>
              <a:r>
                <a:rPr lang="en-US" sz="1100">
                  <a:solidFill>
                    <a:srgbClr val="000000"/>
                  </a:solidFill>
                  <a:effectLst/>
                  <a:latin typeface="Arial" panose="020B0604020202020204" pitchFamily="34" charset="0"/>
                  <a:cs typeface="Arial" panose="020B0604020202020204" pitchFamily="34" charset="0"/>
                </a:rPr>
                <a:t>hep_</a:t>
              </a:r>
              <a:r>
                <a:rPr lang="en-US" sz="1100">
                  <a:solidFill>
                    <a:srgbClr val="000000"/>
                  </a:solidFill>
                  <a:latin typeface="Arial" panose="020B0604020202020204" pitchFamily="34" charset="0"/>
                  <a:cs typeface="Arial" panose="020B0604020202020204" pitchFamily="34" charset="0"/>
                </a:rPr>
                <a:t> Con’</a:t>
              </a:r>
              <a:endParaRPr lang="el-GR" sz="1100">
                <a:solidFill>
                  <a:srgbClr val="000000"/>
                </a:solidFill>
                <a:effectLst/>
                <a:latin typeface="Arial" panose="020B0604020202020204" pitchFamily="34" charset="0"/>
                <a:cs typeface="Arial" panose="020B0604020202020204" pitchFamily="34" charset="0"/>
              </a:endParaRPr>
            </a:p>
          </p:txBody>
        </p:sp>
        <p:cxnSp>
          <p:nvCxnSpPr>
            <p:cNvPr id="85" name="Straight Connector 84">
              <a:extLst>
                <a:ext uri="{FF2B5EF4-FFF2-40B4-BE49-F238E27FC236}">
                  <a16:creationId xmlns:a16="http://schemas.microsoft.com/office/drawing/2014/main" id="{B57D0467-3971-E99D-ED46-63580963BC0D}"/>
                </a:ext>
              </a:extLst>
            </p:cNvPr>
            <p:cNvCxnSpPr>
              <a:cxnSpLocks/>
            </p:cNvCxnSpPr>
            <p:nvPr/>
          </p:nvCxnSpPr>
          <p:spPr>
            <a:xfrm>
              <a:off x="82191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BC9CB7CD-5F76-C985-0899-806189DA3EE4}"/>
                </a:ext>
              </a:extLst>
            </p:cNvPr>
            <p:cNvCxnSpPr>
              <a:cxnSpLocks/>
            </p:cNvCxnSpPr>
            <p:nvPr/>
          </p:nvCxnSpPr>
          <p:spPr>
            <a:xfrm>
              <a:off x="2143358"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C18E6AB9-DA0C-75FA-99C8-A45339E9E7E5}"/>
                </a:ext>
              </a:extLst>
            </p:cNvPr>
            <p:cNvCxnSpPr>
              <a:cxnSpLocks/>
            </p:cNvCxnSpPr>
            <p:nvPr/>
          </p:nvCxnSpPr>
          <p:spPr>
            <a:xfrm>
              <a:off x="3418503" y="724567"/>
              <a:ext cx="118872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42810343-C70C-D52F-09AF-EBCE685E9F0E}"/>
                </a:ext>
              </a:extLst>
            </p:cNvPr>
            <p:cNvSpPr txBox="1"/>
            <p:nvPr/>
          </p:nvSpPr>
          <p:spPr>
            <a:xfrm rot="19084114">
              <a:off x="620202" y="480827"/>
              <a:ext cx="364202" cy="307777"/>
            </a:xfrm>
            <a:prstGeom prst="rect">
              <a:avLst/>
            </a:prstGeom>
            <a:noFill/>
          </p:spPr>
          <p:txBody>
            <a:bodyPr wrap="none" rtlCol="0">
              <a:spAutoFit/>
            </a:bodyPr>
            <a:lstStyle/>
            <a:p>
              <a:r>
                <a:rPr lang="en-US" sz="1400">
                  <a:latin typeface="Arial Rounded MT Bold" panose="020F0704030504030204" pitchFamily="34" charset="77"/>
                  <a:cs typeface="ADLaM Display" panose="020F0502020204030204" pitchFamily="34" charset="0"/>
                </a:rPr>
                <a:t>♂︎</a:t>
              </a:r>
            </a:p>
          </p:txBody>
        </p:sp>
      </p:grpSp>
      <p:sp>
        <p:nvSpPr>
          <p:cNvPr id="89" name="TextBox 88">
            <a:extLst>
              <a:ext uri="{FF2B5EF4-FFF2-40B4-BE49-F238E27FC236}">
                <a16:creationId xmlns:a16="http://schemas.microsoft.com/office/drawing/2014/main" id="{233CF4DD-7188-DE40-79C9-5621609EE7F8}"/>
              </a:ext>
            </a:extLst>
          </p:cNvPr>
          <p:cNvSpPr txBox="1"/>
          <p:nvPr/>
        </p:nvSpPr>
        <p:spPr>
          <a:xfrm>
            <a:off x="340641" y="1678590"/>
            <a:ext cx="627095" cy="246221"/>
          </a:xfrm>
          <a:prstGeom prst="rect">
            <a:avLst/>
          </a:prstGeom>
          <a:noFill/>
        </p:spPr>
        <p:txBody>
          <a:bodyPr wrap="none" rtlCol="0">
            <a:spAutoFit/>
          </a:bodyPr>
          <a:lstStyle/>
          <a:p>
            <a:r>
              <a:rPr lang="el-GR" sz="1000" b="1">
                <a:solidFill>
                  <a:srgbClr val="000000"/>
                </a:solidFill>
                <a:effectLst/>
                <a:latin typeface="Arial" panose="020B0604020202020204" pitchFamily="34" charset="0"/>
                <a:cs typeface="Arial" panose="020B0604020202020204" pitchFamily="34" charset="0"/>
              </a:rPr>
              <a:t>β-</a:t>
            </a:r>
            <a:r>
              <a:rPr lang="en-US" sz="1000" b="1">
                <a:solidFill>
                  <a:srgbClr val="000000"/>
                </a:solidFill>
                <a:effectLst/>
                <a:latin typeface="Arial" panose="020B0604020202020204" pitchFamily="34" charset="0"/>
                <a:cs typeface="Arial" panose="020B0604020202020204" pitchFamily="34" charset="0"/>
              </a:rPr>
              <a:t>Actin</a:t>
            </a:r>
          </a:p>
        </p:txBody>
      </p:sp>
      <p:sp>
        <p:nvSpPr>
          <p:cNvPr id="90" name="TextBox 89">
            <a:extLst>
              <a:ext uri="{FF2B5EF4-FFF2-40B4-BE49-F238E27FC236}">
                <a16:creationId xmlns:a16="http://schemas.microsoft.com/office/drawing/2014/main" id="{D52D8FD4-EE5E-87AB-4085-4473DBD45995}"/>
              </a:ext>
            </a:extLst>
          </p:cNvPr>
          <p:cNvSpPr txBox="1"/>
          <p:nvPr/>
        </p:nvSpPr>
        <p:spPr>
          <a:xfrm>
            <a:off x="5056570" y="1678590"/>
            <a:ext cx="627095" cy="246221"/>
          </a:xfrm>
          <a:prstGeom prst="rect">
            <a:avLst/>
          </a:prstGeom>
          <a:noFill/>
        </p:spPr>
        <p:txBody>
          <a:bodyPr wrap="none" rtlCol="0">
            <a:spAutoFit/>
          </a:bodyPr>
          <a:lstStyle/>
          <a:p>
            <a:r>
              <a:rPr lang="el-GR" sz="1000" b="1" dirty="0">
                <a:solidFill>
                  <a:srgbClr val="000000"/>
                </a:solidFill>
                <a:effectLst/>
                <a:latin typeface="Arial" panose="020B0604020202020204" pitchFamily="34" charset="0"/>
                <a:cs typeface="Arial" panose="020B0604020202020204" pitchFamily="34" charset="0"/>
              </a:rPr>
              <a:t>β-</a:t>
            </a:r>
            <a:r>
              <a:rPr lang="en-US" sz="1000" b="1" dirty="0">
                <a:solidFill>
                  <a:srgbClr val="000000"/>
                </a:solidFill>
                <a:effectLst/>
                <a:latin typeface="Arial" panose="020B0604020202020204" pitchFamily="34" charset="0"/>
                <a:cs typeface="Arial" panose="020B0604020202020204" pitchFamily="34" charset="0"/>
              </a:rPr>
              <a:t>Actin</a:t>
            </a:r>
          </a:p>
        </p:txBody>
      </p:sp>
      <p:pic>
        <p:nvPicPr>
          <p:cNvPr id="92" name="Picture 91">
            <a:extLst>
              <a:ext uri="{FF2B5EF4-FFF2-40B4-BE49-F238E27FC236}">
                <a16:creationId xmlns:a16="http://schemas.microsoft.com/office/drawing/2014/main" id="{07DD0DD1-F340-7349-A657-2EA33C228C46}"/>
              </a:ext>
            </a:extLst>
          </p:cNvPr>
          <p:cNvPicPr>
            <a:picLocks noChangeAspect="1"/>
          </p:cNvPicPr>
          <p:nvPr/>
        </p:nvPicPr>
        <p:blipFill>
          <a:blip r:embed="rId24"/>
          <a:stretch>
            <a:fillRect/>
          </a:stretch>
        </p:blipFill>
        <p:spPr>
          <a:xfrm>
            <a:off x="2065859" y="1930738"/>
            <a:ext cx="1326186" cy="1785250"/>
          </a:xfrm>
          <a:prstGeom prst="rect">
            <a:avLst/>
          </a:prstGeom>
        </p:spPr>
      </p:pic>
      <p:pic>
        <p:nvPicPr>
          <p:cNvPr id="93" name="Picture 92">
            <a:extLst>
              <a:ext uri="{FF2B5EF4-FFF2-40B4-BE49-F238E27FC236}">
                <a16:creationId xmlns:a16="http://schemas.microsoft.com/office/drawing/2014/main" id="{C404E950-B929-43FC-1B15-A10FBE3B5E99}"/>
              </a:ext>
            </a:extLst>
          </p:cNvPr>
          <p:cNvPicPr>
            <a:picLocks noChangeAspect="1"/>
          </p:cNvPicPr>
          <p:nvPr/>
        </p:nvPicPr>
        <p:blipFill>
          <a:blip r:embed="rId25"/>
          <a:stretch>
            <a:fillRect/>
          </a:stretch>
        </p:blipFill>
        <p:spPr>
          <a:xfrm>
            <a:off x="3369506" y="1956951"/>
            <a:ext cx="1368618" cy="1754639"/>
          </a:xfrm>
          <a:prstGeom prst="rect">
            <a:avLst/>
          </a:prstGeom>
        </p:spPr>
      </p:pic>
      <p:pic>
        <p:nvPicPr>
          <p:cNvPr id="94" name="Picture 93">
            <a:extLst>
              <a:ext uri="{FF2B5EF4-FFF2-40B4-BE49-F238E27FC236}">
                <a16:creationId xmlns:a16="http://schemas.microsoft.com/office/drawing/2014/main" id="{8DA8ED95-34D3-7888-E535-04BAF93EE1E1}"/>
              </a:ext>
            </a:extLst>
          </p:cNvPr>
          <p:cNvPicPr>
            <a:picLocks noChangeAspect="1"/>
          </p:cNvPicPr>
          <p:nvPr/>
        </p:nvPicPr>
        <p:blipFill>
          <a:blip r:embed="rId26"/>
          <a:stretch>
            <a:fillRect/>
          </a:stretch>
        </p:blipFill>
        <p:spPr>
          <a:xfrm>
            <a:off x="6936156" y="1986899"/>
            <a:ext cx="1368618" cy="1701999"/>
          </a:xfrm>
          <a:prstGeom prst="rect">
            <a:avLst/>
          </a:prstGeom>
        </p:spPr>
      </p:pic>
      <p:pic>
        <p:nvPicPr>
          <p:cNvPr id="95" name="Picture 94">
            <a:extLst>
              <a:ext uri="{FF2B5EF4-FFF2-40B4-BE49-F238E27FC236}">
                <a16:creationId xmlns:a16="http://schemas.microsoft.com/office/drawing/2014/main" id="{3E4E6C73-A85A-FEBD-E2F3-C1AC241A9166}"/>
              </a:ext>
            </a:extLst>
          </p:cNvPr>
          <p:cNvPicPr>
            <a:picLocks noChangeAspect="1"/>
          </p:cNvPicPr>
          <p:nvPr/>
        </p:nvPicPr>
        <p:blipFill>
          <a:blip r:embed="rId27"/>
          <a:stretch>
            <a:fillRect/>
          </a:stretch>
        </p:blipFill>
        <p:spPr>
          <a:xfrm>
            <a:off x="8294723" y="2012535"/>
            <a:ext cx="1406940" cy="1641430"/>
          </a:xfrm>
          <a:prstGeom prst="rect">
            <a:avLst/>
          </a:prstGeom>
        </p:spPr>
      </p:pic>
      <p:sp>
        <p:nvSpPr>
          <p:cNvPr id="100" name="TextBox 99">
            <a:extLst>
              <a:ext uri="{FF2B5EF4-FFF2-40B4-BE49-F238E27FC236}">
                <a16:creationId xmlns:a16="http://schemas.microsoft.com/office/drawing/2014/main" id="{D7A0B5BE-C7DD-79E2-9107-545B819E1BD2}"/>
              </a:ext>
            </a:extLst>
          </p:cNvPr>
          <p:cNvSpPr txBox="1"/>
          <p:nvPr/>
        </p:nvSpPr>
        <p:spPr>
          <a:xfrm>
            <a:off x="200526" y="4250011"/>
            <a:ext cx="713657"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pERK1/2</a:t>
            </a:r>
          </a:p>
        </p:txBody>
      </p:sp>
      <p:sp>
        <p:nvSpPr>
          <p:cNvPr id="101" name="TextBox 100">
            <a:extLst>
              <a:ext uri="{FF2B5EF4-FFF2-40B4-BE49-F238E27FC236}">
                <a16:creationId xmlns:a16="http://schemas.microsoft.com/office/drawing/2014/main" id="{89567934-337F-D6CC-AA95-C2D668D46B35}"/>
              </a:ext>
            </a:extLst>
          </p:cNvPr>
          <p:cNvSpPr txBox="1"/>
          <p:nvPr/>
        </p:nvSpPr>
        <p:spPr>
          <a:xfrm>
            <a:off x="277456" y="4484151"/>
            <a:ext cx="631904" cy="246221"/>
          </a:xfrm>
          <a:prstGeom prst="rect">
            <a:avLst/>
          </a:prstGeom>
          <a:noFill/>
        </p:spPr>
        <p:txBody>
          <a:bodyPr wrap="none" rtlCol="0">
            <a:spAutoFit/>
          </a:bodyPr>
          <a:lstStyle/>
          <a:p>
            <a:r>
              <a:rPr lang="en-US" sz="1000" b="1">
                <a:latin typeface="Arial" panose="020B0604020202020204" pitchFamily="34" charset="0"/>
                <a:cs typeface="Arial" panose="020B0604020202020204" pitchFamily="34" charset="0"/>
              </a:rPr>
              <a:t>ERK1/2</a:t>
            </a:r>
          </a:p>
        </p:txBody>
      </p:sp>
      <p:sp>
        <p:nvSpPr>
          <p:cNvPr id="102" name="TextBox 101">
            <a:extLst>
              <a:ext uri="{FF2B5EF4-FFF2-40B4-BE49-F238E27FC236}">
                <a16:creationId xmlns:a16="http://schemas.microsoft.com/office/drawing/2014/main" id="{62F9C5D0-8FC9-234A-2E05-0D9E42D207B2}"/>
              </a:ext>
            </a:extLst>
          </p:cNvPr>
          <p:cNvSpPr txBox="1"/>
          <p:nvPr/>
        </p:nvSpPr>
        <p:spPr>
          <a:xfrm>
            <a:off x="4963606" y="4223885"/>
            <a:ext cx="713657" cy="246221"/>
          </a:xfrm>
          <a:prstGeom prst="rect">
            <a:avLst/>
          </a:prstGeom>
          <a:noFill/>
        </p:spPr>
        <p:txBody>
          <a:bodyPr wrap="none" rtlCol="0">
            <a:spAutoFit/>
          </a:bodyPr>
          <a:lstStyle/>
          <a:p>
            <a:r>
              <a:rPr lang="en-US" sz="1000" b="1">
                <a:latin typeface="Arial" panose="020B0604020202020204" pitchFamily="34" charset="0"/>
                <a:cs typeface="Arial" panose="020B0604020202020204" pitchFamily="34" charset="0"/>
              </a:rPr>
              <a:t>pERK1/2</a:t>
            </a:r>
          </a:p>
        </p:txBody>
      </p:sp>
      <p:sp>
        <p:nvSpPr>
          <p:cNvPr id="103" name="TextBox 102">
            <a:extLst>
              <a:ext uri="{FF2B5EF4-FFF2-40B4-BE49-F238E27FC236}">
                <a16:creationId xmlns:a16="http://schemas.microsoft.com/office/drawing/2014/main" id="{060FC0D9-5D8C-7DA5-D0CE-4E7AF0F5DD55}"/>
              </a:ext>
            </a:extLst>
          </p:cNvPr>
          <p:cNvSpPr txBox="1"/>
          <p:nvPr/>
        </p:nvSpPr>
        <p:spPr>
          <a:xfrm>
            <a:off x="5045359" y="4467632"/>
            <a:ext cx="631904" cy="246221"/>
          </a:xfrm>
          <a:prstGeom prst="rect">
            <a:avLst/>
          </a:prstGeom>
          <a:noFill/>
        </p:spPr>
        <p:txBody>
          <a:bodyPr wrap="none" rtlCol="0">
            <a:spAutoFit/>
          </a:bodyPr>
          <a:lstStyle/>
          <a:p>
            <a:r>
              <a:rPr lang="en-US" sz="1000" b="1">
                <a:latin typeface="Arial" panose="020B0604020202020204" pitchFamily="34" charset="0"/>
                <a:cs typeface="Arial" panose="020B0604020202020204" pitchFamily="34" charset="0"/>
              </a:rPr>
              <a:t>ERK1/2</a:t>
            </a:r>
          </a:p>
        </p:txBody>
      </p:sp>
      <p:cxnSp>
        <p:nvCxnSpPr>
          <p:cNvPr id="104" name="Straight Connector 103">
            <a:extLst>
              <a:ext uri="{FF2B5EF4-FFF2-40B4-BE49-F238E27FC236}">
                <a16:creationId xmlns:a16="http://schemas.microsoft.com/office/drawing/2014/main" id="{A1BF4A44-559F-F173-8153-240723ECFDC5}"/>
              </a:ext>
            </a:extLst>
          </p:cNvPr>
          <p:cNvCxnSpPr>
            <a:cxnSpLocks/>
          </p:cNvCxnSpPr>
          <p:nvPr/>
        </p:nvCxnSpPr>
        <p:spPr>
          <a:xfrm>
            <a:off x="7065119" y="882478"/>
            <a:ext cx="0" cy="100584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95EBEC9-E18B-3928-F601-C50723F356E4}"/>
              </a:ext>
            </a:extLst>
          </p:cNvPr>
          <p:cNvCxnSpPr>
            <a:cxnSpLocks/>
          </p:cNvCxnSpPr>
          <p:nvPr/>
        </p:nvCxnSpPr>
        <p:spPr>
          <a:xfrm>
            <a:off x="8453454" y="882478"/>
            <a:ext cx="0" cy="100584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8387D7C9-69C6-139A-3F66-E51BCDD989A5}"/>
              </a:ext>
            </a:extLst>
          </p:cNvPr>
          <p:cNvCxnSpPr>
            <a:cxnSpLocks/>
          </p:cNvCxnSpPr>
          <p:nvPr/>
        </p:nvCxnSpPr>
        <p:spPr>
          <a:xfrm>
            <a:off x="2205472" y="889973"/>
            <a:ext cx="0" cy="100584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C5918F1-668A-CF22-972B-8D1DFF4B9065}"/>
              </a:ext>
            </a:extLst>
          </p:cNvPr>
          <p:cNvCxnSpPr>
            <a:cxnSpLocks/>
          </p:cNvCxnSpPr>
          <p:nvPr/>
        </p:nvCxnSpPr>
        <p:spPr>
          <a:xfrm>
            <a:off x="3484532" y="889973"/>
            <a:ext cx="0" cy="1005840"/>
          </a:xfrm>
          <a:prstGeom prst="line">
            <a:avLst/>
          </a:prstGeom>
          <a:ln w="15875">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108" name="Picture 107">
            <a:extLst>
              <a:ext uri="{FF2B5EF4-FFF2-40B4-BE49-F238E27FC236}">
                <a16:creationId xmlns:a16="http://schemas.microsoft.com/office/drawing/2014/main" id="{DE8973F5-289F-5945-88C6-EE40E8E60D97}"/>
              </a:ext>
            </a:extLst>
          </p:cNvPr>
          <p:cNvPicPr>
            <a:picLocks noChangeAspect="1"/>
          </p:cNvPicPr>
          <p:nvPr/>
        </p:nvPicPr>
        <p:blipFill>
          <a:blip r:embed="rId28"/>
          <a:stretch>
            <a:fillRect/>
          </a:stretch>
        </p:blipFill>
        <p:spPr>
          <a:xfrm>
            <a:off x="7681593" y="4918945"/>
            <a:ext cx="1371107" cy="1968770"/>
          </a:xfrm>
          <a:prstGeom prst="rect">
            <a:avLst/>
          </a:prstGeom>
        </p:spPr>
      </p:pic>
      <p:pic>
        <p:nvPicPr>
          <p:cNvPr id="109" name="Picture 108">
            <a:extLst>
              <a:ext uri="{FF2B5EF4-FFF2-40B4-BE49-F238E27FC236}">
                <a16:creationId xmlns:a16="http://schemas.microsoft.com/office/drawing/2014/main" id="{B90BE547-FD40-C0F1-B5D6-7C6219A1B30C}"/>
              </a:ext>
            </a:extLst>
          </p:cNvPr>
          <p:cNvPicPr>
            <a:picLocks noChangeAspect="1"/>
          </p:cNvPicPr>
          <p:nvPr/>
        </p:nvPicPr>
        <p:blipFill>
          <a:blip r:embed="rId29"/>
          <a:stretch>
            <a:fillRect/>
          </a:stretch>
        </p:blipFill>
        <p:spPr>
          <a:xfrm>
            <a:off x="5766247" y="4964660"/>
            <a:ext cx="1462001" cy="1921220"/>
          </a:xfrm>
          <a:prstGeom prst="rect">
            <a:avLst/>
          </a:prstGeom>
        </p:spPr>
      </p:pic>
      <p:pic>
        <p:nvPicPr>
          <p:cNvPr id="110" name="Picture 109">
            <a:extLst>
              <a:ext uri="{FF2B5EF4-FFF2-40B4-BE49-F238E27FC236}">
                <a16:creationId xmlns:a16="http://schemas.microsoft.com/office/drawing/2014/main" id="{5342D497-1A10-3254-7C47-8281ADBDBF45}"/>
              </a:ext>
            </a:extLst>
          </p:cNvPr>
          <p:cNvPicPr>
            <a:picLocks noChangeAspect="1"/>
          </p:cNvPicPr>
          <p:nvPr/>
        </p:nvPicPr>
        <p:blipFill>
          <a:blip r:embed="rId30"/>
          <a:stretch>
            <a:fillRect/>
          </a:stretch>
        </p:blipFill>
        <p:spPr>
          <a:xfrm>
            <a:off x="2560843" y="5033769"/>
            <a:ext cx="1490833" cy="1968665"/>
          </a:xfrm>
          <a:prstGeom prst="rect">
            <a:avLst/>
          </a:prstGeom>
        </p:spPr>
      </p:pic>
      <p:pic>
        <p:nvPicPr>
          <p:cNvPr id="111" name="Picture 110">
            <a:extLst>
              <a:ext uri="{FF2B5EF4-FFF2-40B4-BE49-F238E27FC236}">
                <a16:creationId xmlns:a16="http://schemas.microsoft.com/office/drawing/2014/main" id="{6ADA46F2-AB88-AF4D-CEED-78148D0B943C}"/>
              </a:ext>
            </a:extLst>
          </p:cNvPr>
          <p:cNvPicPr>
            <a:picLocks noChangeAspect="1"/>
          </p:cNvPicPr>
          <p:nvPr/>
        </p:nvPicPr>
        <p:blipFill>
          <a:blip r:embed="rId31"/>
          <a:stretch>
            <a:fillRect/>
          </a:stretch>
        </p:blipFill>
        <p:spPr>
          <a:xfrm>
            <a:off x="846166" y="4996763"/>
            <a:ext cx="1468447" cy="1957930"/>
          </a:xfrm>
          <a:prstGeom prst="rect">
            <a:avLst/>
          </a:prstGeom>
        </p:spPr>
      </p:pic>
      <p:sp>
        <p:nvSpPr>
          <p:cNvPr id="112" name="TextBox 111">
            <a:extLst>
              <a:ext uri="{FF2B5EF4-FFF2-40B4-BE49-F238E27FC236}">
                <a16:creationId xmlns:a16="http://schemas.microsoft.com/office/drawing/2014/main" id="{36A7306E-379E-F713-2B67-718DCAE17F71}"/>
              </a:ext>
            </a:extLst>
          </p:cNvPr>
          <p:cNvSpPr txBox="1"/>
          <p:nvPr/>
        </p:nvSpPr>
        <p:spPr>
          <a:xfrm>
            <a:off x="116330" y="665600"/>
            <a:ext cx="325730"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A.</a:t>
            </a:r>
          </a:p>
        </p:txBody>
      </p:sp>
      <p:sp>
        <p:nvSpPr>
          <p:cNvPr id="113" name="TextBox 112">
            <a:extLst>
              <a:ext uri="{FF2B5EF4-FFF2-40B4-BE49-F238E27FC236}">
                <a16:creationId xmlns:a16="http://schemas.microsoft.com/office/drawing/2014/main" id="{195DA66C-885F-2E9D-B62C-404B592A7189}"/>
              </a:ext>
            </a:extLst>
          </p:cNvPr>
          <p:cNvSpPr txBox="1"/>
          <p:nvPr/>
        </p:nvSpPr>
        <p:spPr>
          <a:xfrm>
            <a:off x="4975921" y="613847"/>
            <a:ext cx="325730"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B.</a:t>
            </a:r>
          </a:p>
        </p:txBody>
      </p:sp>
      <p:grpSp>
        <p:nvGrpSpPr>
          <p:cNvPr id="115" name="Group 114">
            <a:extLst>
              <a:ext uri="{FF2B5EF4-FFF2-40B4-BE49-F238E27FC236}">
                <a16:creationId xmlns:a16="http://schemas.microsoft.com/office/drawing/2014/main" id="{ADF4A709-656C-938D-EBE7-285E60C02EC6}"/>
              </a:ext>
            </a:extLst>
          </p:cNvPr>
          <p:cNvGrpSpPr/>
          <p:nvPr/>
        </p:nvGrpSpPr>
        <p:grpSpPr>
          <a:xfrm>
            <a:off x="1764234" y="61937"/>
            <a:ext cx="3713643" cy="338554"/>
            <a:chOff x="888306" y="277087"/>
            <a:chExt cx="3713643" cy="338554"/>
          </a:xfrm>
        </p:grpSpPr>
        <p:sp>
          <p:nvSpPr>
            <p:cNvPr id="116" name="TextBox 115">
              <a:extLst>
                <a:ext uri="{FF2B5EF4-FFF2-40B4-BE49-F238E27FC236}">
                  <a16:creationId xmlns:a16="http://schemas.microsoft.com/office/drawing/2014/main" id="{CCBFE48D-F617-710C-23F5-4DF13346C540}"/>
                </a:ext>
              </a:extLst>
            </p:cNvPr>
            <p:cNvSpPr txBox="1"/>
            <p:nvPr/>
          </p:nvSpPr>
          <p:spPr>
            <a:xfrm>
              <a:off x="888306" y="277087"/>
              <a:ext cx="394660" cy="338554"/>
            </a:xfrm>
            <a:prstGeom prst="rect">
              <a:avLst/>
            </a:prstGeom>
            <a:noFill/>
          </p:spPr>
          <p:txBody>
            <a:bodyPr wrap="none" rtlCol="0">
              <a:spAutoFit/>
            </a:bodyPr>
            <a:lstStyle/>
            <a:p>
              <a:r>
                <a:rPr lang="en-US" sz="1600" b="1">
                  <a:latin typeface="Arial Rounded MT Bold" panose="020F0704030504030204" pitchFamily="34" charset="77"/>
                  <a:cs typeface="ADLaM Display" panose="020F0502020204030204" pitchFamily="34" charset="0"/>
                </a:rPr>
                <a:t>♀︎</a:t>
              </a:r>
            </a:p>
          </p:txBody>
        </p:sp>
        <p:pic>
          <p:nvPicPr>
            <p:cNvPr id="117" name="Picture 116">
              <a:extLst>
                <a:ext uri="{FF2B5EF4-FFF2-40B4-BE49-F238E27FC236}">
                  <a16:creationId xmlns:a16="http://schemas.microsoft.com/office/drawing/2014/main" id="{85EA2A85-B6A4-43E2-D7DA-3A8ECED95AC9}"/>
                </a:ext>
              </a:extLst>
            </p:cNvPr>
            <p:cNvPicPr>
              <a:picLocks noChangeAspect="1"/>
            </p:cNvPicPr>
            <p:nvPr/>
          </p:nvPicPr>
          <p:blipFill>
            <a:blip r:embed="rId32"/>
            <a:stretch>
              <a:fillRect/>
            </a:stretch>
          </p:blipFill>
          <p:spPr>
            <a:xfrm>
              <a:off x="3357349" y="314429"/>
              <a:ext cx="1244600" cy="292100"/>
            </a:xfrm>
            <a:prstGeom prst="rect">
              <a:avLst/>
            </a:prstGeom>
          </p:spPr>
        </p:pic>
        <p:pic>
          <p:nvPicPr>
            <p:cNvPr id="118" name="Picture 117">
              <a:extLst>
                <a:ext uri="{FF2B5EF4-FFF2-40B4-BE49-F238E27FC236}">
                  <a16:creationId xmlns:a16="http://schemas.microsoft.com/office/drawing/2014/main" id="{D58C41A5-596A-75FE-06A0-5A191C17FBC1}"/>
                </a:ext>
              </a:extLst>
            </p:cNvPr>
            <p:cNvPicPr>
              <a:picLocks noChangeAspect="1"/>
            </p:cNvPicPr>
            <p:nvPr/>
          </p:nvPicPr>
          <p:blipFill>
            <a:blip r:embed="rId33"/>
            <a:stretch>
              <a:fillRect/>
            </a:stretch>
          </p:blipFill>
          <p:spPr>
            <a:xfrm>
              <a:off x="2180943" y="327129"/>
              <a:ext cx="1206500" cy="279400"/>
            </a:xfrm>
            <a:prstGeom prst="rect">
              <a:avLst/>
            </a:prstGeom>
          </p:spPr>
        </p:pic>
        <p:pic>
          <p:nvPicPr>
            <p:cNvPr id="119" name="Picture 118">
              <a:extLst>
                <a:ext uri="{FF2B5EF4-FFF2-40B4-BE49-F238E27FC236}">
                  <a16:creationId xmlns:a16="http://schemas.microsoft.com/office/drawing/2014/main" id="{5DB11758-14C3-F5A6-AC97-9E9C971D0A4C}"/>
                </a:ext>
              </a:extLst>
            </p:cNvPr>
            <p:cNvPicPr>
              <a:picLocks noChangeAspect="1"/>
            </p:cNvPicPr>
            <p:nvPr/>
          </p:nvPicPr>
          <p:blipFill>
            <a:blip r:embed="rId34"/>
            <a:stretch>
              <a:fillRect/>
            </a:stretch>
          </p:blipFill>
          <p:spPr>
            <a:xfrm>
              <a:off x="1156937" y="327129"/>
              <a:ext cx="1054100" cy="279400"/>
            </a:xfrm>
            <a:prstGeom prst="rect">
              <a:avLst/>
            </a:prstGeom>
          </p:spPr>
        </p:pic>
      </p:grpSp>
      <p:grpSp>
        <p:nvGrpSpPr>
          <p:cNvPr id="120" name="Group 119">
            <a:extLst>
              <a:ext uri="{FF2B5EF4-FFF2-40B4-BE49-F238E27FC236}">
                <a16:creationId xmlns:a16="http://schemas.microsoft.com/office/drawing/2014/main" id="{FD25B5AB-307A-60B3-2CF1-839963378FF2}"/>
              </a:ext>
            </a:extLst>
          </p:cNvPr>
          <p:cNvGrpSpPr/>
          <p:nvPr/>
        </p:nvGrpSpPr>
        <p:grpSpPr>
          <a:xfrm>
            <a:off x="5809711" y="65397"/>
            <a:ext cx="3635472" cy="338554"/>
            <a:chOff x="5425395" y="231387"/>
            <a:chExt cx="3635472" cy="338554"/>
          </a:xfrm>
        </p:grpSpPr>
        <p:sp>
          <p:nvSpPr>
            <p:cNvPr id="121" name="TextBox 120">
              <a:extLst>
                <a:ext uri="{FF2B5EF4-FFF2-40B4-BE49-F238E27FC236}">
                  <a16:creationId xmlns:a16="http://schemas.microsoft.com/office/drawing/2014/main" id="{4AAFA574-D815-65BC-92B1-5A592DAD5BA2}"/>
                </a:ext>
              </a:extLst>
            </p:cNvPr>
            <p:cNvSpPr txBox="1"/>
            <p:nvPr/>
          </p:nvSpPr>
          <p:spPr>
            <a:xfrm rot="19197870">
              <a:off x="5425395" y="231387"/>
              <a:ext cx="394661" cy="338554"/>
            </a:xfrm>
            <a:prstGeom prst="rect">
              <a:avLst/>
            </a:prstGeom>
            <a:noFill/>
          </p:spPr>
          <p:txBody>
            <a:bodyPr wrap="none" rtlCol="0">
              <a:spAutoFit/>
            </a:bodyPr>
            <a:lstStyle/>
            <a:p>
              <a:r>
                <a:rPr lang="en-US" sz="1600" b="1">
                  <a:latin typeface="Arial Rounded MT Bold" panose="020F0704030504030204" pitchFamily="34" charset="77"/>
                  <a:cs typeface="ADLaM Display" panose="020F0502020204030204" pitchFamily="34" charset="0"/>
                </a:rPr>
                <a:t>♂︎</a:t>
              </a:r>
            </a:p>
          </p:txBody>
        </p:sp>
        <p:pic>
          <p:nvPicPr>
            <p:cNvPr id="122" name="Picture 121">
              <a:extLst>
                <a:ext uri="{FF2B5EF4-FFF2-40B4-BE49-F238E27FC236}">
                  <a16:creationId xmlns:a16="http://schemas.microsoft.com/office/drawing/2014/main" id="{2D5D4F1B-3A34-9E8D-450B-2632B416ABF0}"/>
                </a:ext>
              </a:extLst>
            </p:cNvPr>
            <p:cNvPicPr>
              <a:picLocks noChangeAspect="1"/>
            </p:cNvPicPr>
            <p:nvPr/>
          </p:nvPicPr>
          <p:blipFill>
            <a:blip r:embed="rId35"/>
            <a:stretch>
              <a:fillRect/>
            </a:stretch>
          </p:blipFill>
          <p:spPr>
            <a:xfrm>
              <a:off x="5688781" y="251289"/>
              <a:ext cx="1054100" cy="279400"/>
            </a:xfrm>
            <a:prstGeom prst="rect">
              <a:avLst/>
            </a:prstGeom>
          </p:spPr>
        </p:pic>
        <p:pic>
          <p:nvPicPr>
            <p:cNvPr id="123" name="Picture 122">
              <a:extLst>
                <a:ext uri="{FF2B5EF4-FFF2-40B4-BE49-F238E27FC236}">
                  <a16:creationId xmlns:a16="http://schemas.microsoft.com/office/drawing/2014/main" id="{96BB11BF-A5E4-8426-DFB0-07088951EA19}"/>
                </a:ext>
              </a:extLst>
            </p:cNvPr>
            <p:cNvPicPr>
              <a:picLocks noChangeAspect="1"/>
            </p:cNvPicPr>
            <p:nvPr/>
          </p:nvPicPr>
          <p:blipFill>
            <a:blip r:embed="rId36"/>
            <a:stretch>
              <a:fillRect/>
            </a:stretch>
          </p:blipFill>
          <p:spPr>
            <a:xfrm>
              <a:off x="6676324" y="251289"/>
              <a:ext cx="1206500" cy="279400"/>
            </a:xfrm>
            <a:prstGeom prst="rect">
              <a:avLst/>
            </a:prstGeom>
          </p:spPr>
        </p:pic>
        <p:pic>
          <p:nvPicPr>
            <p:cNvPr id="124" name="Picture 123">
              <a:extLst>
                <a:ext uri="{FF2B5EF4-FFF2-40B4-BE49-F238E27FC236}">
                  <a16:creationId xmlns:a16="http://schemas.microsoft.com/office/drawing/2014/main" id="{D5F31C44-B9A9-41F7-659E-00DA54A5CD07}"/>
                </a:ext>
              </a:extLst>
            </p:cNvPr>
            <p:cNvPicPr>
              <a:picLocks noChangeAspect="1"/>
            </p:cNvPicPr>
            <p:nvPr/>
          </p:nvPicPr>
          <p:blipFill>
            <a:blip r:embed="rId37"/>
            <a:stretch>
              <a:fillRect/>
            </a:stretch>
          </p:blipFill>
          <p:spPr>
            <a:xfrm>
              <a:off x="7816267" y="251289"/>
              <a:ext cx="1244600" cy="292100"/>
            </a:xfrm>
            <a:prstGeom prst="rect">
              <a:avLst/>
            </a:prstGeom>
          </p:spPr>
        </p:pic>
      </p:grpSp>
      <p:sp>
        <p:nvSpPr>
          <p:cNvPr id="60" name="TextBox 59">
            <a:extLst>
              <a:ext uri="{FF2B5EF4-FFF2-40B4-BE49-F238E27FC236}">
                <a16:creationId xmlns:a16="http://schemas.microsoft.com/office/drawing/2014/main" id="{A92F9C90-9F68-AF47-15DF-059BE192817D}"/>
              </a:ext>
            </a:extLst>
          </p:cNvPr>
          <p:cNvSpPr txBox="1"/>
          <p:nvPr/>
        </p:nvSpPr>
        <p:spPr>
          <a:xfrm>
            <a:off x="226058" y="943549"/>
            <a:ext cx="720069" cy="246221"/>
          </a:xfrm>
          <a:prstGeom prst="rect">
            <a:avLst/>
          </a:prstGeom>
          <a:noFill/>
        </p:spPr>
        <p:txBody>
          <a:bodyPr wrap="none" rtlCol="0">
            <a:spAutoFit/>
          </a:bodyPr>
          <a:lstStyle/>
          <a:p>
            <a:r>
              <a:rPr lang="en-US" sz="1000" b="1" dirty="0" err="1">
                <a:solidFill>
                  <a:srgbClr val="000000"/>
                </a:solidFill>
                <a:effectLst/>
                <a:latin typeface="Arial" panose="020B0604020202020204" pitchFamily="34" charset="0"/>
                <a:cs typeface="Arial" panose="020B0604020202020204" pitchFamily="34" charset="0"/>
              </a:rPr>
              <a:t>pAMPK</a:t>
            </a:r>
            <a:r>
              <a:rPr lang="el-GR" sz="1000" b="1" dirty="0">
                <a:solidFill>
                  <a:srgbClr val="000000"/>
                </a:solidFill>
                <a:effectLst/>
                <a:latin typeface="Arial" panose="020B0604020202020204" pitchFamily="34" charset="0"/>
                <a:cs typeface="Arial" panose="020B0604020202020204" pitchFamily="34" charset="0"/>
              </a:rPr>
              <a:t>α</a:t>
            </a:r>
          </a:p>
        </p:txBody>
      </p:sp>
      <p:sp>
        <p:nvSpPr>
          <p:cNvPr id="63" name="TextBox 62">
            <a:extLst>
              <a:ext uri="{FF2B5EF4-FFF2-40B4-BE49-F238E27FC236}">
                <a16:creationId xmlns:a16="http://schemas.microsoft.com/office/drawing/2014/main" id="{E907DBA8-1450-E538-94D4-CD9E6492996B}"/>
              </a:ext>
            </a:extLst>
          </p:cNvPr>
          <p:cNvSpPr txBox="1"/>
          <p:nvPr/>
        </p:nvSpPr>
        <p:spPr>
          <a:xfrm>
            <a:off x="4972292" y="943549"/>
            <a:ext cx="720069" cy="246221"/>
          </a:xfrm>
          <a:prstGeom prst="rect">
            <a:avLst/>
          </a:prstGeom>
          <a:noFill/>
        </p:spPr>
        <p:txBody>
          <a:bodyPr wrap="none" rtlCol="0">
            <a:spAutoFit/>
          </a:bodyPr>
          <a:lstStyle/>
          <a:p>
            <a:r>
              <a:rPr lang="en-US" sz="1000" b="1" dirty="0" err="1">
                <a:solidFill>
                  <a:srgbClr val="000000"/>
                </a:solidFill>
                <a:effectLst/>
                <a:latin typeface="Arial" panose="020B0604020202020204" pitchFamily="34" charset="0"/>
                <a:cs typeface="Arial" panose="020B0604020202020204" pitchFamily="34" charset="0"/>
              </a:rPr>
              <a:t>pAMPK</a:t>
            </a:r>
            <a:r>
              <a:rPr lang="el-GR" sz="1000" b="1" dirty="0">
                <a:solidFill>
                  <a:srgbClr val="000000"/>
                </a:solidFill>
                <a:effectLst/>
                <a:latin typeface="Arial" panose="020B0604020202020204" pitchFamily="34" charset="0"/>
                <a:cs typeface="Arial" panose="020B0604020202020204" pitchFamily="34" charset="0"/>
              </a:rPr>
              <a:t>α</a:t>
            </a:r>
          </a:p>
        </p:txBody>
      </p:sp>
      <p:pic>
        <p:nvPicPr>
          <p:cNvPr id="11" name="Picture 10">
            <a:extLst>
              <a:ext uri="{FF2B5EF4-FFF2-40B4-BE49-F238E27FC236}">
                <a16:creationId xmlns:a16="http://schemas.microsoft.com/office/drawing/2014/main" id="{F09502C4-4E2F-8889-6CC2-6EFD0DD2C336}"/>
              </a:ext>
            </a:extLst>
          </p:cNvPr>
          <p:cNvPicPr>
            <a:picLocks noChangeAspect="1"/>
          </p:cNvPicPr>
          <p:nvPr/>
        </p:nvPicPr>
        <p:blipFill>
          <a:blip r:embed="rId38"/>
          <a:stretch>
            <a:fillRect/>
          </a:stretch>
        </p:blipFill>
        <p:spPr>
          <a:xfrm>
            <a:off x="529749" y="1962021"/>
            <a:ext cx="1414509" cy="1879928"/>
          </a:xfrm>
          <a:prstGeom prst="rect">
            <a:avLst/>
          </a:prstGeom>
        </p:spPr>
      </p:pic>
      <p:pic>
        <p:nvPicPr>
          <p:cNvPr id="12" name="Picture 11">
            <a:extLst>
              <a:ext uri="{FF2B5EF4-FFF2-40B4-BE49-F238E27FC236}">
                <a16:creationId xmlns:a16="http://schemas.microsoft.com/office/drawing/2014/main" id="{6850D2F9-6A15-7291-F45C-807BD9AF2466}"/>
              </a:ext>
            </a:extLst>
          </p:cNvPr>
          <p:cNvPicPr>
            <a:picLocks noChangeAspect="1"/>
          </p:cNvPicPr>
          <p:nvPr/>
        </p:nvPicPr>
        <p:blipFill>
          <a:blip r:embed="rId39"/>
          <a:stretch>
            <a:fillRect/>
          </a:stretch>
        </p:blipFill>
        <p:spPr>
          <a:xfrm>
            <a:off x="5460571" y="1985367"/>
            <a:ext cx="1380668" cy="1843860"/>
          </a:xfrm>
          <a:prstGeom prst="rect">
            <a:avLst/>
          </a:prstGeom>
        </p:spPr>
      </p:pic>
    </p:spTree>
    <p:extLst>
      <p:ext uri="{BB962C8B-B14F-4D97-AF65-F5344CB8AC3E}">
        <p14:creationId xmlns:p14="http://schemas.microsoft.com/office/powerpoint/2010/main" val="12271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E98628-3528-D1B9-BE9C-7D12AFDBB69F}"/>
              </a:ext>
            </a:extLst>
          </p:cNvPr>
          <p:cNvSpPr txBox="1"/>
          <p:nvPr/>
        </p:nvSpPr>
        <p:spPr>
          <a:xfrm>
            <a:off x="44970" y="106178"/>
            <a:ext cx="1773242"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Supplemental Figure 5. </a:t>
            </a:r>
          </a:p>
        </p:txBody>
      </p:sp>
      <p:sp>
        <p:nvSpPr>
          <p:cNvPr id="3" name="TextBox 2">
            <a:extLst>
              <a:ext uri="{FF2B5EF4-FFF2-40B4-BE49-F238E27FC236}">
                <a16:creationId xmlns:a16="http://schemas.microsoft.com/office/drawing/2014/main" id="{E440C005-6B51-21C4-5B41-9D0DD549B756}"/>
              </a:ext>
            </a:extLst>
          </p:cNvPr>
          <p:cNvSpPr txBox="1"/>
          <p:nvPr/>
        </p:nvSpPr>
        <p:spPr>
          <a:xfrm>
            <a:off x="255061" y="3879684"/>
            <a:ext cx="8967659" cy="1615827"/>
          </a:xfrm>
          <a:prstGeom prst="rect">
            <a:avLst/>
          </a:prstGeom>
          <a:noFill/>
        </p:spPr>
        <p:txBody>
          <a:bodyPr wrap="square" rtlCol="0">
            <a:spAutoFit/>
          </a:bodyPr>
          <a:lstStyle/>
          <a:p>
            <a:pPr algn="just"/>
            <a:r>
              <a:rPr lang="en-US" sz="1100" b="1" dirty="0">
                <a:solidFill>
                  <a:srgbClr val="000000"/>
                </a:solidFill>
                <a:effectLst/>
                <a:latin typeface="Arial" panose="020B0604020202020204" pitchFamily="34" charset="0"/>
              </a:rPr>
              <a:t>Suppl. Figure 5. </a:t>
            </a:r>
            <a:r>
              <a:rPr lang="en-US" sz="1100" b="1" dirty="0">
                <a:solidFill>
                  <a:srgbClr val="000000"/>
                </a:solidFill>
                <a:latin typeface="Arial" panose="020B0604020202020204" pitchFamily="34" charset="0"/>
              </a:rPr>
              <a:t>A</a:t>
            </a:r>
            <a:r>
              <a:rPr lang="en-US" sz="1100" b="1" dirty="0">
                <a:effectLst/>
                <a:latin typeface="Arial" panose="020B0604020202020204" pitchFamily="34" charset="0"/>
                <a:ea typeface="Calibri" panose="020F0502020204030204" pitchFamily="34" charset="0"/>
              </a:rPr>
              <a:t>.</a:t>
            </a:r>
            <a:r>
              <a:rPr lang="en-US" sz="1100" dirty="0">
                <a:effectLst/>
                <a:latin typeface="Arial" panose="020B0604020202020204" pitchFamily="34" charset="0"/>
                <a:ea typeface="Calibri" panose="020F0502020204030204" pitchFamily="34" charset="0"/>
              </a:rPr>
              <a:t>  </a:t>
            </a:r>
            <a:r>
              <a:rPr lang="en-US" sz="1100" dirty="0">
                <a:latin typeface="Arial" panose="020B0604020202020204" pitchFamily="34" charset="0"/>
                <a:ea typeface="Calibri" panose="020F0502020204030204" pitchFamily="34" charset="0"/>
              </a:rPr>
              <a:t>A h</a:t>
            </a:r>
            <a:r>
              <a:rPr lang="en-US" sz="1100" dirty="0">
                <a:effectLst/>
                <a:latin typeface="Arial" panose="020B0604020202020204" pitchFamily="34" charset="0"/>
                <a:ea typeface="Calibri" panose="020F0502020204030204" pitchFamily="34" charset="0"/>
              </a:rPr>
              <a:t>eatmap of </a:t>
            </a:r>
            <a:r>
              <a:rPr lang="en-US" sz="1100" dirty="0">
                <a:latin typeface="Arial" panose="020B0604020202020204" pitchFamily="34" charset="0"/>
                <a:ea typeface="Calibri" panose="020F0502020204030204" pitchFamily="34" charset="0"/>
              </a:rPr>
              <a:t>transcripts</a:t>
            </a:r>
            <a:r>
              <a:rPr lang="en-US" sz="1100" dirty="0">
                <a:effectLst/>
                <a:latin typeface="Arial" panose="020B0604020202020204" pitchFamily="34" charset="0"/>
                <a:ea typeface="Calibri" panose="020F0502020204030204" pitchFamily="34" charset="0"/>
              </a:rPr>
              <a:t> involved in lipid metabolism with </a:t>
            </a:r>
            <a:r>
              <a:rPr lang="en-US" sz="1100" dirty="0" err="1">
                <a:effectLst/>
                <a:latin typeface="Arial" panose="020B0604020202020204" pitchFamily="34" charset="0"/>
                <a:ea typeface="Calibri" panose="020F0502020204030204" pitchFamily="34" charset="0"/>
              </a:rPr>
              <a:t>Padj</a:t>
            </a:r>
            <a:r>
              <a:rPr lang="en-US" sz="1100" dirty="0">
                <a:effectLst/>
                <a:latin typeface="Arial" panose="020B0604020202020204" pitchFamily="34" charset="0"/>
                <a:ea typeface="Calibri" panose="020F0502020204030204" pitchFamily="34" charset="0"/>
              </a:rPr>
              <a:t>&lt;0.05 in at least one sex, some of the </a:t>
            </a:r>
            <a:r>
              <a:rPr lang="en-US" sz="1100" dirty="0">
                <a:latin typeface="Arial" panose="020B0604020202020204" pitchFamily="34" charset="0"/>
                <a:ea typeface="Calibri" panose="020F0502020204030204" pitchFamily="34" charset="0"/>
              </a:rPr>
              <a:t>transcripts</a:t>
            </a:r>
            <a:r>
              <a:rPr lang="en-US" sz="1100" dirty="0">
                <a:effectLst/>
                <a:latin typeface="Arial" panose="020B0604020202020204" pitchFamily="34" charset="0"/>
                <a:ea typeface="Calibri" panose="020F0502020204030204" pitchFamily="34" charset="0"/>
              </a:rPr>
              <a:t> have been shown in Fig. 7D. Transcripts in Ga were upregulated by hepatic SHP deletion and transcript of H2-Q1 was downregulated by the SHP deletion; transcripts in Gb were not influenced by the SHP deletion in either sex. </a:t>
            </a:r>
            <a:r>
              <a:rPr lang="en-US" sz="1100" b="1" dirty="0">
                <a:latin typeface="Arial" panose="020B0604020202020204" pitchFamily="34" charset="0"/>
                <a:ea typeface="Calibri" panose="020F0502020204030204" pitchFamily="34" charset="0"/>
              </a:rPr>
              <a:t>B</a:t>
            </a:r>
            <a:r>
              <a:rPr lang="en-US" sz="1100" b="1" dirty="0">
                <a:effectLst/>
                <a:latin typeface="Arial" panose="020B0604020202020204" pitchFamily="34" charset="0"/>
                <a:ea typeface="Calibri" panose="020F0502020204030204" pitchFamily="34" charset="0"/>
              </a:rPr>
              <a:t>.</a:t>
            </a:r>
            <a:r>
              <a:rPr lang="en-US" sz="1100" dirty="0">
                <a:effectLst/>
                <a:latin typeface="Arial" panose="020B0604020202020204" pitchFamily="34" charset="0"/>
                <a:ea typeface="Calibri" panose="020F0502020204030204" pitchFamily="34" charset="0"/>
              </a:rPr>
              <a:t> A heatmap of CYP </a:t>
            </a:r>
            <a:r>
              <a:rPr lang="en-US" sz="1100" dirty="0">
                <a:latin typeface="Arial" panose="020B0604020202020204" pitchFamily="34" charset="0"/>
                <a:ea typeface="Calibri" panose="020F0502020204030204" pitchFamily="34" charset="0"/>
              </a:rPr>
              <a:t>transcripts</a:t>
            </a:r>
            <a:r>
              <a:rPr lang="en-US" sz="1100" dirty="0">
                <a:effectLst/>
                <a:latin typeface="Arial" panose="020B0604020202020204" pitchFamily="34" charset="0"/>
                <a:ea typeface="Calibri" panose="020F0502020204030204" pitchFamily="34" charset="0"/>
              </a:rPr>
              <a:t> with </a:t>
            </a:r>
            <a:r>
              <a:rPr lang="en-US" sz="1100" dirty="0" err="1">
                <a:effectLst/>
                <a:latin typeface="Arial" panose="020B0604020202020204" pitchFamily="34" charset="0"/>
                <a:ea typeface="Calibri" panose="020F0502020204030204" pitchFamily="34" charset="0"/>
              </a:rPr>
              <a:t>Padj</a:t>
            </a:r>
            <a:r>
              <a:rPr lang="en-US" sz="1100" dirty="0">
                <a:effectLst/>
                <a:latin typeface="Arial" panose="020B0604020202020204" pitchFamily="34" charset="0"/>
                <a:ea typeface="Calibri" panose="020F0502020204030204" pitchFamily="34" charset="0"/>
              </a:rPr>
              <a:t>&lt;0.05 in at least one sex. The CYP transcripts in group Gc were </a:t>
            </a:r>
            <a:r>
              <a:rPr lang="en-US" sz="1100" dirty="0">
                <a:latin typeface="Arial" panose="020B0604020202020204" pitchFamily="34" charset="0"/>
                <a:ea typeface="Calibri" panose="020F0502020204030204" pitchFamily="34" charset="0"/>
              </a:rPr>
              <a:t>downregulated</a:t>
            </a:r>
            <a:r>
              <a:rPr lang="en-US" sz="1100" dirty="0">
                <a:effectLst/>
                <a:latin typeface="Arial" panose="020B0604020202020204" pitchFamily="34" charset="0"/>
                <a:ea typeface="Calibri" panose="020F0502020204030204" pitchFamily="34" charset="0"/>
              </a:rPr>
              <a:t> in the liver with SHP deletion in both sexes</a:t>
            </a:r>
            <a:r>
              <a:rPr lang="en-US" sz="1100" dirty="0">
                <a:latin typeface="Arial" panose="020B0604020202020204" pitchFamily="34" charset="0"/>
                <a:ea typeface="Calibri" panose="020F0502020204030204" pitchFamily="34" charset="0"/>
              </a:rPr>
              <a:t>;</a:t>
            </a:r>
            <a:r>
              <a:rPr lang="en-US" sz="1100" dirty="0">
                <a:effectLst/>
                <a:latin typeface="Arial" panose="020B0604020202020204" pitchFamily="34" charset="0"/>
                <a:ea typeface="Calibri" panose="020F0502020204030204" pitchFamily="34" charset="0"/>
              </a:rPr>
              <a:t> t</a:t>
            </a:r>
            <a:r>
              <a:rPr lang="en-US" sz="1100" dirty="0">
                <a:latin typeface="Arial" panose="020B0604020202020204" pitchFamily="34" charset="0"/>
                <a:ea typeface="Calibri" panose="020F0502020204030204" pitchFamily="34" charset="0"/>
              </a:rPr>
              <a:t>he CYP transcripts in group Gd</a:t>
            </a:r>
            <a:r>
              <a:rPr lang="en-US" sz="1100" b="1" dirty="0">
                <a:latin typeface="Arial" panose="020B0604020202020204" pitchFamily="34" charset="0"/>
                <a:ea typeface="Calibri" panose="020F0502020204030204" pitchFamily="34" charset="0"/>
              </a:rPr>
              <a:t> </a:t>
            </a:r>
            <a:r>
              <a:rPr lang="en-US" sz="1100" dirty="0">
                <a:latin typeface="Arial" panose="020B0604020202020204" pitchFamily="34" charset="0"/>
                <a:ea typeface="Calibri" panose="020F0502020204030204" pitchFamily="34" charset="0"/>
              </a:rPr>
              <a:t>demonstrated the sex-biased regulation of monooxygenase activity, which was not affected by hepatic SHP deletion </a:t>
            </a:r>
            <a:r>
              <a:rPr lang="en-US" sz="1100" b="1" dirty="0">
                <a:latin typeface="Arial" panose="020B0604020202020204" pitchFamily="34" charset="0"/>
                <a:ea typeface="Calibri" panose="020F0502020204030204" pitchFamily="34" charset="0"/>
              </a:rPr>
              <a:t>C</a:t>
            </a:r>
            <a:r>
              <a:rPr lang="en-US" sz="1100" b="1" dirty="0">
                <a:effectLst/>
                <a:latin typeface="Arial" panose="020B0604020202020204" pitchFamily="34" charset="0"/>
                <a:ea typeface="Calibri" panose="020F0502020204030204" pitchFamily="34" charset="0"/>
              </a:rPr>
              <a:t>.</a:t>
            </a:r>
            <a:r>
              <a:rPr lang="en-US" sz="1100" dirty="0">
                <a:effectLst/>
                <a:latin typeface="Arial" panose="020B0604020202020204" pitchFamily="34" charset="0"/>
                <a:ea typeface="Calibri" panose="020F0502020204030204" pitchFamily="34" charset="0"/>
              </a:rPr>
              <a:t> A heatmap of </a:t>
            </a:r>
            <a:r>
              <a:rPr lang="en-US" sz="1100" dirty="0">
                <a:latin typeface="Arial" panose="020B0604020202020204" pitchFamily="34" charset="0"/>
                <a:ea typeface="Calibri" panose="020F0502020204030204" pitchFamily="34" charset="0"/>
              </a:rPr>
              <a:t>transcripts</a:t>
            </a:r>
            <a:r>
              <a:rPr lang="en-US" sz="1100" dirty="0">
                <a:effectLst/>
                <a:latin typeface="Arial" panose="020B0604020202020204" pitchFamily="34" charset="0"/>
                <a:ea typeface="Calibri" panose="020F0502020204030204" pitchFamily="34" charset="0"/>
              </a:rPr>
              <a:t> involved in inflammation and fibrogenesis with </a:t>
            </a:r>
            <a:r>
              <a:rPr lang="en-US" sz="1100" dirty="0" err="1">
                <a:effectLst/>
                <a:latin typeface="Arial" panose="020B0604020202020204" pitchFamily="34" charset="0"/>
                <a:ea typeface="Calibri" panose="020F0502020204030204" pitchFamily="34" charset="0"/>
              </a:rPr>
              <a:t>Padj</a:t>
            </a:r>
            <a:r>
              <a:rPr lang="en-US" sz="1100" dirty="0">
                <a:effectLst/>
                <a:latin typeface="Arial" panose="020B0604020202020204" pitchFamily="34" charset="0"/>
                <a:ea typeface="Calibri" panose="020F0502020204030204" pitchFamily="34" charset="0"/>
              </a:rPr>
              <a:t>&lt;0.05 in at least one sex</a:t>
            </a:r>
            <a:r>
              <a:rPr lang="en-US" sz="1100" dirty="0">
                <a:latin typeface="Arial" panose="020B0604020202020204" pitchFamily="34" charset="0"/>
                <a:ea typeface="Calibri" panose="020F0502020204030204" pitchFamily="34" charset="0"/>
              </a:rPr>
              <a:t>. Hepatic SHP deletion downregulated transcripts in group Ge and upregulated transcripts in group Gf in both sexes. The expression of Slco1a1 and Ttc7b was lower in female mice than in male mice, which was further lowered by the deletion of SHP in female mice. T</a:t>
            </a:r>
            <a:r>
              <a:rPr lang="en-US" sz="1100" dirty="0">
                <a:effectLst/>
                <a:latin typeface="Arial" panose="020B0604020202020204" pitchFamily="34" charset="0"/>
                <a:ea typeface="Calibri" panose="020F0502020204030204" pitchFamily="34" charset="0"/>
              </a:rPr>
              <a:t>he expression of Sult3a1/2 was higher in female than male mice and was further upregulated by the hepatic SHP deletion in female mice. </a:t>
            </a:r>
            <a:endParaRPr lang="en-US" sz="1100" dirty="0">
              <a:solidFill>
                <a:srgbClr val="000000"/>
              </a:solidFill>
              <a:effectLst/>
              <a:latin typeface="Arial" panose="020B0604020202020204" pitchFamily="34" charset="0"/>
            </a:endParaRPr>
          </a:p>
        </p:txBody>
      </p:sp>
      <p:pic>
        <p:nvPicPr>
          <p:cNvPr id="9" name="Picture 8">
            <a:extLst>
              <a:ext uri="{FF2B5EF4-FFF2-40B4-BE49-F238E27FC236}">
                <a16:creationId xmlns:a16="http://schemas.microsoft.com/office/drawing/2014/main" id="{DF4DBE56-C252-EDE2-C753-E26C0C8246B2}"/>
              </a:ext>
            </a:extLst>
          </p:cNvPr>
          <p:cNvPicPr>
            <a:picLocks noChangeAspect="1"/>
          </p:cNvPicPr>
          <p:nvPr/>
        </p:nvPicPr>
        <p:blipFill rotWithShape="1">
          <a:blip r:embed="rId2"/>
          <a:srcRect b="29633"/>
          <a:stretch/>
        </p:blipFill>
        <p:spPr>
          <a:xfrm>
            <a:off x="988536" y="438778"/>
            <a:ext cx="3657600" cy="1547770"/>
          </a:xfrm>
          <a:prstGeom prst="rect">
            <a:avLst/>
          </a:prstGeom>
        </p:spPr>
      </p:pic>
      <p:pic>
        <p:nvPicPr>
          <p:cNvPr id="15" name="Picture 14">
            <a:extLst>
              <a:ext uri="{FF2B5EF4-FFF2-40B4-BE49-F238E27FC236}">
                <a16:creationId xmlns:a16="http://schemas.microsoft.com/office/drawing/2014/main" id="{A111D690-8760-86E1-C90B-2B9DE963CF7E}"/>
              </a:ext>
            </a:extLst>
          </p:cNvPr>
          <p:cNvPicPr>
            <a:picLocks noChangeAspect="1"/>
          </p:cNvPicPr>
          <p:nvPr/>
        </p:nvPicPr>
        <p:blipFill>
          <a:blip r:embed="rId3"/>
          <a:stretch>
            <a:fillRect/>
          </a:stretch>
        </p:blipFill>
        <p:spPr>
          <a:xfrm>
            <a:off x="984383" y="2227545"/>
            <a:ext cx="3839008" cy="1426464"/>
          </a:xfrm>
          <a:prstGeom prst="rect">
            <a:avLst/>
          </a:prstGeom>
        </p:spPr>
      </p:pic>
      <p:grpSp>
        <p:nvGrpSpPr>
          <p:cNvPr id="16" name="Group 15">
            <a:extLst>
              <a:ext uri="{FF2B5EF4-FFF2-40B4-BE49-F238E27FC236}">
                <a16:creationId xmlns:a16="http://schemas.microsoft.com/office/drawing/2014/main" id="{ECB62D04-7E89-6B9D-B9D8-D2DD042441E3}"/>
              </a:ext>
            </a:extLst>
          </p:cNvPr>
          <p:cNvGrpSpPr/>
          <p:nvPr/>
        </p:nvGrpSpPr>
        <p:grpSpPr>
          <a:xfrm>
            <a:off x="5110980" y="418806"/>
            <a:ext cx="4111740" cy="3129974"/>
            <a:chOff x="3775125" y="3864471"/>
            <a:chExt cx="4111740" cy="3129974"/>
          </a:xfrm>
        </p:grpSpPr>
        <p:sp>
          <p:nvSpPr>
            <p:cNvPr id="18" name="TextBox 17">
              <a:extLst>
                <a:ext uri="{FF2B5EF4-FFF2-40B4-BE49-F238E27FC236}">
                  <a16:creationId xmlns:a16="http://schemas.microsoft.com/office/drawing/2014/main" id="{E73ED4F4-CA60-F7A5-A79C-48A087A534BB}"/>
                </a:ext>
              </a:extLst>
            </p:cNvPr>
            <p:cNvSpPr txBox="1"/>
            <p:nvPr/>
          </p:nvSpPr>
          <p:spPr>
            <a:xfrm>
              <a:off x="3775125" y="5396200"/>
              <a:ext cx="340158" cy="261610"/>
            </a:xfrm>
            <a:prstGeom prst="rect">
              <a:avLst/>
            </a:prstGeom>
            <a:noFill/>
          </p:spPr>
          <p:txBody>
            <a:bodyPr wrap="none" rtlCol="0">
              <a:spAutoFit/>
            </a:bodyPr>
            <a:lstStyle/>
            <a:p>
              <a:pPr algn="l"/>
              <a:r>
                <a:rPr lang="en-US" sz="1100" b="1">
                  <a:latin typeface="Arial" panose="020B0604020202020204" pitchFamily="34" charset="0"/>
                </a:rPr>
                <a:t>Gf</a:t>
              </a:r>
            </a:p>
          </p:txBody>
        </p:sp>
        <p:sp>
          <p:nvSpPr>
            <p:cNvPr id="19" name="Left Brace 18">
              <a:extLst>
                <a:ext uri="{FF2B5EF4-FFF2-40B4-BE49-F238E27FC236}">
                  <a16:creationId xmlns:a16="http://schemas.microsoft.com/office/drawing/2014/main" id="{DE986627-F4EC-3E7C-8640-F054B8066C71}"/>
                </a:ext>
              </a:extLst>
            </p:cNvPr>
            <p:cNvSpPr/>
            <p:nvPr/>
          </p:nvSpPr>
          <p:spPr>
            <a:xfrm>
              <a:off x="4046874" y="4523450"/>
              <a:ext cx="91440" cy="383105"/>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20" name="Left Brace 19">
              <a:extLst>
                <a:ext uri="{FF2B5EF4-FFF2-40B4-BE49-F238E27FC236}">
                  <a16:creationId xmlns:a16="http://schemas.microsoft.com/office/drawing/2014/main" id="{44288DE9-B7EA-878B-99BA-50962BE1369B}"/>
                </a:ext>
              </a:extLst>
            </p:cNvPr>
            <p:cNvSpPr/>
            <p:nvPr/>
          </p:nvSpPr>
          <p:spPr>
            <a:xfrm>
              <a:off x="4048143" y="4929704"/>
              <a:ext cx="91440" cy="1216152"/>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pic>
          <p:nvPicPr>
            <p:cNvPr id="21" name="Picture 20">
              <a:extLst>
                <a:ext uri="{FF2B5EF4-FFF2-40B4-BE49-F238E27FC236}">
                  <a16:creationId xmlns:a16="http://schemas.microsoft.com/office/drawing/2014/main" id="{1CFD6FF8-7775-2E06-EBE4-71AE2760D108}"/>
                </a:ext>
              </a:extLst>
            </p:cNvPr>
            <p:cNvPicPr>
              <a:picLocks noChangeAspect="1"/>
            </p:cNvPicPr>
            <p:nvPr/>
          </p:nvPicPr>
          <p:blipFill>
            <a:blip r:embed="rId4"/>
            <a:stretch>
              <a:fillRect/>
            </a:stretch>
          </p:blipFill>
          <p:spPr>
            <a:xfrm>
              <a:off x="4137825" y="3864471"/>
              <a:ext cx="3749040" cy="3129974"/>
            </a:xfrm>
            <a:prstGeom prst="rect">
              <a:avLst/>
            </a:prstGeom>
          </p:spPr>
        </p:pic>
      </p:grpSp>
      <p:sp>
        <p:nvSpPr>
          <p:cNvPr id="23" name="TextBox 22">
            <a:extLst>
              <a:ext uri="{FF2B5EF4-FFF2-40B4-BE49-F238E27FC236}">
                <a16:creationId xmlns:a16="http://schemas.microsoft.com/office/drawing/2014/main" id="{01361B92-BD0A-1B96-568B-55A4DC36334F}"/>
              </a:ext>
            </a:extLst>
          </p:cNvPr>
          <p:cNvSpPr txBox="1"/>
          <p:nvPr/>
        </p:nvSpPr>
        <p:spPr>
          <a:xfrm>
            <a:off x="255061" y="374176"/>
            <a:ext cx="325730"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A.</a:t>
            </a:r>
          </a:p>
        </p:txBody>
      </p:sp>
      <p:sp>
        <p:nvSpPr>
          <p:cNvPr id="25" name="TextBox 24">
            <a:extLst>
              <a:ext uri="{FF2B5EF4-FFF2-40B4-BE49-F238E27FC236}">
                <a16:creationId xmlns:a16="http://schemas.microsoft.com/office/drawing/2014/main" id="{830CD057-A62D-C85B-4B53-F598A10B021D}"/>
              </a:ext>
            </a:extLst>
          </p:cNvPr>
          <p:cNvSpPr txBox="1"/>
          <p:nvPr/>
        </p:nvSpPr>
        <p:spPr>
          <a:xfrm>
            <a:off x="5016799" y="367788"/>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C.</a:t>
            </a:r>
          </a:p>
        </p:txBody>
      </p:sp>
      <p:sp>
        <p:nvSpPr>
          <p:cNvPr id="26" name="TextBox 25">
            <a:extLst>
              <a:ext uri="{FF2B5EF4-FFF2-40B4-BE49-F238E27FC236}">
                <a16:creationId xmlns:a16="http://schemas.microsoft.com/office/drawing/2014/main" id="{2E8C398B-1747-07E2-2239-E1F1C2E833F7}"/>
              </a:ext>
            </a:extLst>
          </p:cNvPr>
          <p:cNvSpPr txBox="1"/>
          <p:nvPr/>
        </p:nvSpPr>
        <p:spPr>
          <a:xfrm>
            <a:off x="240959" y="2096051"/>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B.</a:t>
            </a:r>
          </a:p>
        </p:txBody>
      </p:sp>
      <p:sp>
        <p:nvSpPr>
          <p:cNvPr id="22" name="TextBox 21">
            <a:extLst>
              <a:ext uri="{FF2B5EF4-FFF2-40B4-BE49-F238E27FC236}">
                <a16:creationId xmlns:a16="http://schemas.microsoft.com/office/drawing/2014/main" id="{3B7C2388-7941-F022-5FCC-0E53D2C0BD14}"/>
              </a:ext>
            </a:extLst>
          </p:cNvPr>
          <p:cNvSpPr txBox="1"/>
          <p:nvPr/>
        </p:nvSpPr>
        <p:spPr>
          <a:xfrm>
            <a:off x="5086604" y="1157572"/>
            <a:ext cx="372218" cy="261610"/>
          </a:xfrm>
          <a:prstGeom prst="rect">
            <a:avLst/>
          </a:prstGeom>
          <a:noFill/>
        </p:spPr>
        <p:txBody>
          <a:bodyPr wrap="none" rtlCol="0">
            <a:spAutoFit/>
          </a:bodyPr>
          <a:lstStyle/>
          <a:p>
            <a:pPr algn="l"/>
            <a:r>
              <a:rPr lang="en-US" sz="1100" b="1">
                <a:latin typeface="Arial" panose="020B0604020202020204" pitchFamily="34" charset="0"/>
              </a:rPr>
              <a:t>Ge</a:t>
            </a:r>
          </a:p>
        </p:txBody>
      </p:sp>
      <p:sp>
        <p:nvSpPr>
          <p:cNvPr id="24" name="TextBox 23">
            <a:extLst>
              <a:ext uri="{FF2B5EF4-FFF2-40B4-BE49-F238E27FC236}">
                <a16:creationId xmlns:a16="http://schemas.microsoft.com/office/drawing/2014/main" id="{C3CE98C8-CC30-3B68-F341-9FA3D7291730}"/>
              </a:ext>
            </a:extLst>
          </p:cNvPr>
          <p:cNvSpPr txBox="1"/>
          <p:nvPr/>
        </p:nvSpPr>
        <p:spPr>
          <a:xfrm>
            <a:off x="584272" y="2860508"/>
            <a:ext cx="372218" cy="261610"/>
          </a:xfrm>
          <a:prstGeom prst="rect">
            <a:avLst/>
          </a:prstGeom>
          <a:noFill/>
        </p:spPr>
        <p:txBody>
          <a:bodyPr wrap="none" rtlCol="0">
            <a:spAutoFit/>
          </a:bodyPr>
          <a:lstStyle/>
          <a:p>
            <a:pPr algn="l"/>
            <a:r>
              <a:rPr lang="en-US" sz="1100" b="1">
                <a:latin typeface="Arial" panose="020B0604020202020204" pitchFamily="34" charset="0"/>
              </a:rPr>
              <a:t>Gc</a:t>
            </a:r>
          </a:p>
        </p:txBody>
      </p:sp>
      <p:sp>
        <p:nvSpPr>
          <p:cNvPr id="27" name="Left Brace 26">
            <a:extLst>
              <a:ext uri="{FF2B5EF4-FFF2-40B4-BE49-F238E27FC236}">
                <a16:creationId xmlns:a16="http://schemas.microsoft.com/office/drawing/2014/main" id="{DEABDFA2-C64B-792E-A8F0-101AB12E9041}"/>
              </a:ext>
            </a:extLst>
          </p:cNvPr>
          <p:cNvSpPr/>
          <p:nvPr/>
        </p:nvSpPr>
        <p:spPr>
          <a:xfrm>
            <a:off x="905420" y="2732023"/>
            <a:ext cx="91440" cy="50292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28" name="Left Brace 27">
            <a:extLst>
              <a:ext uri="{FF2B5EF4-FFF2-40B4-BE49-F238E27FC236}">
                <a16:creationId xmlns:a16="http://schemas.microsoft.com/office/drawing/2014/main" id="{4CC30C7C-55D0-AA28-8332-03D3666F0CC1}"/>
              </a:ext>
            </a:extLst>
          </p:cNvPr>
          <p:cNvSpPr/>
          <p:nvPr/>
        </p:nvSpPr>
        <p:spPr>
          <a:xfrm>
            <a:off x="898606" y="3339150"/>
            <a:ext cx="91440" cy="27432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29" name="TextBox 28">
            <a:extLst>
              <a:ext uri="{FF2B5EF4-FFF2-40B4-BE49-F238E27FC236}">
                <a16:creationId xmlns:a16="http://schemas.microsoft.com/office/drawing/2014/main" id="{2DAEB993-9E54-ADF4-AD75-32E8299758E8}"/>
              </a:ext>
            </a:extLst>
          </p:cNvPr>
          <p:cNvSpPr txBox="1"/>
          <p:nvPr/>
        </p:nvSpPr>
        <p:spPr>
          <a:xfrm>
            <a:off x="594410" y="3338280"/>
            <a:ext cx="380232" cy="261610"/>
          </a:xfrm>
          <a:prstGeom prst="rect">
            <a:avLst/>
          </a:prstGeom>
          <a:noFill/>
        </p:spPr>
        <p:txBody>
          <a:bodyPr wrap="none" rtlCol="0">
            <a:spAutoFit/>
          </a:bodyPr>
          <a:lstStyle/>
          <a:p>
            <a:pPr algn="l"/>
            <a:r>
              <a:rPr lang="en-US" sz="1100" b="1">
                <a:latin typeface="Arial" panose="020B0604020202020204" pitchFamily="34" charset="0"/>
              </a:rPr>
              <a:t>Gd</a:t>
            </a:r>
          </a:p>
        </p:txBody>
      </p:sp>
      <p:sp>
        <p:nvSpPr>
          <p:cNvPr id="30" name="TextBox 29">
            <a:extLst>
              <a:ext uri="{FF2B5EF4-FFF2-40B4-BE49-F238E27FC236}">
                <a16:creationId xmlns:a16="http://schemas.microsoft.com/office/drawing/2014/main" id="{CC9AD3DB-4C4F-72A1-B1F7-3129A398CC95}"/>
              </a:ext>
            </a:extLst>
          </p:cNvPr>
          <p:cNvSpPr txBox="1"/>
          <p:nvPr/>
        </p:nvSpPr>
        <p:spPr>
          <a:xfrm>
            <a:off x="609673" y="1116674"/>
            <a:ext cx="372218" cy="261610"/>
          </a:xfrm>
          <a:prstGeom prst="rect">
            <a:avLst/>
          </a:prstGeom>
          <a:noFill/>
        </p:spPr>
        <p:txBody>
          <a:bodyPr wrap="none" rtlCol="0">
            <a:spAutoFit/>
          </a:bodyPr>
          <a:lstStyle/>
          <a:p>
            <a:pPr algn="l"/>
            <a:r>
              <a:rPr lang="en-US" sz="1100" b="1">
                <a:latin typeface="Arial" panose="020B0604020202020204" pitchFamily="34" charset="0"/>
              </a:rPr>
              <a:t>Ga</a:t>
            </a:r>
          </a:p>
        </p:txBody>
      </p:sp>
      <p:sp>
        <p:nvSpPr>
          <p:cNvPr id="31" name="Left Brace 30">
            <a:extLst>
              <a:ext uri="{FF2B5EF4-FFF2-40B4-BE49-F238E27FC236}">
                <a16:creationId xmlns:a16="http://schemas.microsoft.com/office/drawing/2014/main" id="{C125077B-D18C-B8FF-EA44-989EB749ADC1}"/>
              </a:ext>
            </a:extLst>
          </p:cNvPr>
          <p:cNvSpPr/>
          <p:nvPr/>
        </p:nvSpPr>
        <p:spPr>
          <a:xfrm>
            <a:off x="905420" y="1005123"/>
            <a:ext cx="91440" cy="50292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32" name="Left Brace 31">
            <a:extLst>
              <a:ext uri="{FF2B5EF4-FFF2-40B4-BE49-F238E27FC236}">
                <a16:creationId xmlns:a16="http://schemas.microsoft.com/office/drawing/2014/main" id="{669B87FF-A87E-9068-7214-D235BA291AF9}"/>
              </a:ext>
            </a:extLst>
          </p:cNvPr>
          <p:cNvSpPr/>
          <p:nvPr/>
        </p:nvSpPr>
        <p:spPr>
          <a:xfrm>
            <a:off x="898606" y="1739255"/>
            <a:ext cx="91440" cy="22860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33" name="TextBox 32">
            <a:extLst>
              <a:ext uri="{FF2B5EF4-FFF2-40B4-BE49-F238E27FC236}">
                <a16:creationId xmlns:a16="http://schemas.microsoft.com/office/drawing/2014/main" id="{69272A6E-5E03-F6BE-DB6F-2375ADE1A65E}"/>
              </a:ext>
            </a:extLst>
          </p:cNvPr>
          <p:cNvSpPr txBox="1"/>
          <p:nvPr/>
        </p:nvSpPr>
        <p:spPr>
          <a:xfrm>
            <a:off x="594411" y="1721451"/>
            <a:ext cx="380232" cy="261610"/>
          </a:xfrm>
          <a:prstGeom prst="rect">
            <a:avLst/>
          </a:prstGeom>
          <a:noFill/>
        </p:spPr>
        <p:txBody>
          <a:bodyPr wrap="none" rtlCol="0">
            <a:spAutoFit/>
          </a:bodyPr>
          <a:lstStyle/>
          <a:p>
            <a:pPr algn="l"/>
            <a:r>
              <a:rPr lang="en-US" sz="1100" b="1">
                <a:latin typeface="Arial" panose="020B0604020202020204" pitchFamily="34" charset="0"/>
              </a:rPr>
              <a:t>Gb</a:t>
            </a:r>
          </a:p>
        </p:txBody>
      </p:sp>
    </p:spTree>
    <p:extLst>
      <p:ext uri="{BB962C8B-B14F-4D97-AF65-F5344CB8AC3E}">
        <p14:creationId xmlns:p14="http://schemas.microsoft.com/office/powerpoint/2010/main" val="2105149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FE98628-3528-D1B9-BE9C-7D12AFDBB69F}"/>
              </a:ext>
            </a:extLst>
          </p:cNvPr>
          <p:cNvSpPr txBox="1"/>
          <p:nvPr/>
        </p:nvSpPr>
        <p:spPr>
          <a:xfrm>
            <a:off x="188536" y="205276"/>
            <a:ext cx="1773242"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Supplemental Figure 6. </a:t>
            </a:r>
          </a:p>
        </p:txBody>
      </p:sp>
      <p:sp>
        <p:nvSpPr>
          <p:cNvPr id="3" name="TextBox 2">
            <a:extLst>
              <a:ext uri="{FF2B5EF4-FFF2-40B4-BE49-F238E27FC236}">
                <a16:creationId xmlns:a16="http://schemas.microsoft.com/office/drawing/2014/main" id="{E440C005-6B51-21C4-5B41-9D0DD549B756}"/>
              </a:ext>
            </a:extLst>
          </p:cNvPr>
          <p:cNvSpPr txBox="1"/>
          <p:nvPr/>
        </p:nvSpPr>
        <p:spPr>
          <a:xfrm>
            <a:off x="409019" y="4974840"/>
            <a:ext cx="9187551" cy="1107996"/>
          </a:xfrm>
          <a:prstGeom prst="rect">
            <a:avLst/>
          </a:prstGeom>
          <a:noFill/>
        </p:spPr>
        <p:txBody>
          <a:bodyPr wrap="square" rtlCol="0">
            <a:spAutoFit/>
          </a:bodyPr>
          <a:lstStyle/>
          <a:p>
            <a:pPr algn="just"/>
            <a:r>
              <a:rPr lang="en-US" sz="1100" b="1" dirty="0">
                <a:solidFill>
                  <a:srgbClr val="000000"/>
                </a:solidFill>
                <a:effectLst/>
                <a:latin typeface="Arial" panose="020B0604020202020204" pitchFamily="34" charset="0"/>
              </a:rPr>
              <a:t>Suppl. Figure 6.</a:t>
            </a:r>
            <a:r>
              <a:rPr lang="en-US" sz="1100" dirty="0">
                <a:effectLst/>
                <a:latin typeface="Arial" panose="020B0604020202020204" pitchFamily="34" charset="0"/>
                <a:ea typeface="Calibri" panose="020F0502020204030204" pitchFamily="34" charset="0"/>
              </a:rPr>
              <a:t> </a:t>
            </a:r>
            <a:r>
              <a:rPr lang="en-US" sz="1100" b="1" dirty="0">
                <a:effectLst/>
                <a:latin typeface="Arial" panose="020B0604020202020204" pitchFamily="34" charset="0"/>
                <a:ea typeface="Calibri" panose="020F0502020204030204" pitchFamily="34" charset="0"/>
              </a:rPr>
              <a:t>A</a:t>
            </a:r>
            <a:r>
              <a:rPr lang="en-US" sz="1100" dirty="0">
                <a:effectLst/>
                <a:latin typeface="Arial" panose="020B0604020202020204" pitchFamily="34" charset="0"/>
                <a:ea typeface="Calibri" panose="020F0502020204030204" pitchFamily="34" charset="0"/>
              </a:rPr>
              <a:t> </a:t>
            </a:r>
            <a:r>
              <a:rPr lang="en-US" sz="1100" b="1" dirty="0">
                <a:latin typeface="Arial" panose="020B0604020202020204" pitchFamily="34" charset="0"/>
                <a:ea typeface="Calibri" panose="020F0502020204030204" pitchFamily="34" charset="0"/>
              </a:rPr>
              <a:t>h</a:t>
            </a:r>
            <a:r>
              <a:rPr lang="en-US" sz="1100" b="1" dirty="0">
                <a:effectLst/>
                <a:latin typeface="Arial" panose="020B0604020202020204" pitchFamily="34" charset="0"/>
                <a:ea typeface="Calibri" panose="020F0502020204030204" pitchFamily="34" charset="0"/>
              </a:rPr>
              <a:t>eatmap of transcripts involved in liver lipid metabolism, inflammation, and fibrogenesis</a:t>
            </a:r>
            <a:r>
              <a:rPr lang="en-US" sz="1100" b="1" dirty="0">
                <a:latin typeface="Arial" panose="020B0604020202020204" pitchFamily="34" charset="0"/>
                <a:ea typeface="Calibri" panose="020F0502020204030204" pitchFamily="34" charset="0"/>
              </a:rPr>
              <a:t> </a:t>
            </a:r>
            <a:r>
              <a:rPr lang="en-US" sz="1100" b="1" dirty="0">
                <a:effectLst/>
                <a:latin typeface="Arial" panose="020B0604020202020204" pitchFamily="34" charset="0"/>
                <a:ea typeface="Calibri" panose="020F0502020204030204" pitchFamily="34" charset="0"/>
              </a:rPr>
              <a:t>regulated by overlaying bone marrow-derived IFN</a:t>
            </a:r>
            <a:r>
              <a:rPr lang="el-GR" sz="1100" b="1" dirty="0">
                <a:solidFill>
                  <a:srgbClr val="000000"/>
                </a:solidFill>
                <a:latin typeface="Symbol" pitchFamily="2" charset="2"/>
              </a:rPr>
              <a:t>γ</a:t>
            </a:r>
            <a:r>
              <a:rPr lang="el-GR" sz="1100" b="1" baseline="30000" dirty="0">
                <a:solidFill>
                  <a:srgbClr val="000000"/>
                </a:solidFill>
                <a:latin typeface="Arial" panose="020B0604020202020204" pitchFamily="34" charset="0"/>
              </a:rPr>
              <a:t>-</a:t>
            </a:r>
            <a:r>
              <a:rPr lang="en-US" sz="1100" b="1" baseline="30000" dirty="0">
                <a:solidFill>
                  <a:srgbClr val="000000"/>
                </a:solidFill>
                <a:latin typeface="Arial" panose="020B0604020202020204" pitchFamily="34" charset="0"/>
              </a:rPr>
              <a:t>/-</a:t>
            </a:r>
            <a:r>
              <a:rPr lang="en-US" sz="1100" b="1" dirty="0">
                <a:solidFill>
                  <a:srgbClr val="000000"/>
                </a:solidFill>
                <a:latin typeface="Arial" panose="020B0604020202020204" pitchFamily="34" charset="0"/>
              </a:rPr>
              <a:t> myeloid cells</a:t>
            </a:r>
            <a:r>
              <a:rPr lang="en-US" sz="1100" b="1" baseline="30000" dirty="0">
                <a:solidFill>
                  <a:srgbClr val="000000"/>
                </a:solidFill>
                <a:latin typeface="Arial" panose="020B0604020202020204" pitchFamily="34" charset="0"/>
              </a:rPr>
              <a:t> </a:t>
            </a:r>
            <a:r>
              <a:rPr lang="en-US" sz="1100" b="1" dirty="0">
                <a:effectLst/>
                <a:latin typeface="Arial" panose="020B0604020202020204" pitchFamily="34" charset="0"/>
                <a:ea typeface="Calibri" panose="020F0502020204030204" pitchFamily="34" charset="0"/>
              </a:rPr>
              <a:t>with </a:t>
            </a:r>
            <a:r>
              <a:rPr lang="en-US" sz="1100" b="1" dirty="0" err="1">
                <a:effectLst/>
                <a:latin typeface="Arial" panose="020B0604020202020204" pitchFamily="34" charset="0"/>
                <a:ea typeface="Calibri" panose="020F0502020204030204" pitchFamily="34" charset="0"/>
              </a:rPr>
              <a:t>Padj</a:t>
            </a:r>
            <a:r>
              <a:rPr lang="en-US" sz="1100" b="1" dirty="0">
                <a:effectLst/>
                <a:latin typeface="Arial" panose="020B0604020202020204" pitchFamily="34" charset="0"/>
                <a:ea typeface="Calibri" panose="020F0502020204030204" pitchFamily="34" charset="0"/>
              </a:rPr>
              <a:t>&lt;0.05 in at least one sex.</a:t>
            </a:r>
            <a:r>
              <a:rPr lang="en-US" sz="1100" b="1" dirty="0">
                <a:latin typeface="Arial" panose="020B0604020202020204" pitchFamily="34" charset="0"/>
                <a:ea typeface="Calibri" panose="020F0502020204030204" pitchFamily="34" charset="0"/>
              </a:rPr>
              <a:t> A. </a:t>
            </a:r>
            <a:r>
              <a:rPr lang="en-US" sz="1100" dirty="0">
                <a:latin typeface="Arial" panose="020B0604020202020204" pitchFamily="34" charset="0"/>
                <a:ea typeface="Calibri" panose="020F0502020204030204" pitchFamily="34" charset="0"/>
              </a:rPr>
              <a:t>Transcripts involved in lipid metabolism with </a:t>
            </a:r>
            <a:r>
              <a:rPr lang="en-US" sz="1100" dirty="0" err="1">
                <a:latin typeface="Arial" panose="020B0604020202020204" pitchFamily="34" charset="0"/>
                <a:ea typeface="Calibri" panose="020F0502020204030204" pitchFamily="34" charset="0"/>
              </a:rPr>
              <a:t>Padj</a:t>
            </a:r>
            <a:r>
              <a:rPr lang="en-US" sz="1100" dirty="0">
                <a:latin typeface="Arial" panose="020B0604020202020204" pitchFamily="34" charset="0"/>
                <a:ea typeface="Calibri" panose="020F0502020204030204" pitchFamily="34" charset="0"/>
              </a:rPr>
              <a:t>&lt;0.05 in at least one sex. </a:t>
            </a:r>
            <a:r>
              <a:rPr lang="en-US" sz="1100" b="1" dirty="0">
                <a:latin typeface="Arial" panose="020B0604020202020204" pitchFamily="34" charset="0"/>
                <a:ea typeface="Calibri" panose="020F0502020204030204" pitchFamily="34" charset="0"/>
              </a:rPr>
              <a:t>B. </a:t>
            </a:r>
            <a:r>
              <a:rPr lang="en-US" sz="1100" dirty="0">
                <a:latin typeface="Arial" panose="020B0604020202020204" pitchFamily="34" charset="0"/>
                <a:ea typeface="Calibri" panose="020F0502020204030204" pitchFamily="34" charset="0"/>
              </a:rPr>
              <a:t>The expression of transcripts in G1 was upregulated by overlaying </a:t>
            </a:r>
            <a:r>
              <a:rPr lang="en-US" sz="1100" dirty="0">
                <a:effectLst/>
                <a:latin typeface="Arial" panose="020B0604020202020204" pitchFamily="34" charset="0"/>
                <a:ea typeface="Calibri" panose="020F0502020204030204" pitchFamily="34" charset="0"/>
              </a:rPr>
              <a:t>IFN</a:t>
            </a:r>
            <a:r>
              <a:rPr lang="el-GR" sz="1100" dirty="0">
                <a:solidFill>
                  <a:srgbClr val="000000"/>
                </a:solidFill>
                <a:latin typeface="Symbol" pitchFamily="2" charset="2"/>
              </a:rPr>
              <a:t>γ</a:t>
            </a:r>
            <a:r>
              <a:rPr lang="el-GR" sz="1100" baseline="30000" dirty="0">
                <a:solidFill>
                  <a:srgbClr val="000000"/>
                </a:solidFill>
                <a:latin typeface="Arial" panose="020B0604020202020204" pitchFamily="34" charset="0"/>
              </a:rPr>
              <a:t>-</a:t>
            </a:r>
            <a:r>
              <a:rPr lang="en-US" sz="1100" baseline="30000" dirty="0">
                <a:solidFill>
                  <a:srgbClr val="000000"/>
                </a:solidFill>
                <a:latin typeface="Arial" panose="020B0604020202020204" pitchFamily="34" charset="0"/>
              </a:rPr>
              <a:t>/-</a:t>
            </a:r>
            <a:r>
              <a:rPr lang="en-US" sz="1100" dirty="0">
                <a:solidFill>
                  <a:srgbClr val="000000"/>
                </a:solidFill>
                <a:latin typeface="Arial" panose="020B0604020202020204" pitchFamily="34" charset="0"/>
              </a:rPr>
              <a:t> myeloid cells in female mice. The expression of transcripts in G2 was upregulated </a:t>
            </a:r>
            <a:r>
              <a:rPr lang="en-US" sz="1100" dirty="0">
                <a:latin typeface="Arial" panose="020B0604020202020204" pitchFamily="34" charset="0"/>
                <a:ea typeface="Calibri" panose="020F0502020204030204" pitchFamily="34" charset="0"/>
              </a:rPr>
              <a:t>by overlaying </a:t>
            </a:r>
            <a:r>
              <a:rPr lang="en-US" sz="1100" dirty="0">
                <a:effectLst/>
                <a:latin typeface="Arial" panose="020B0604020202020204" pitchFamily="34" charset="0"/>
                <a:ea typeface="Calibri" panose="020F0502020204030204" pitchFamily="34" charset="0"/>
              </a:rPr>
              <a:t>IFN</a:t>
            </a:r>
            <a:r>
              <a:rPr lang="el-GR" sz="1100" dirty="0">
                <a:solidFill>
                  <a:srgbClr val="000000"/>
                </a:solidFill>
                <a:latin typeface="Symbol" pitchFamily="2" charset="2"/>
              </a:rPr>
              <a:t>γ</a:t>
            </a:r>
            <a:r>
              <a:rPr lang="el-GR" sz="1100" baseline="30000" dirty="0">
                <a:solidFill>
                  <a:srgbClr val="000000"/>
                </a:solidFill>
                <a:latin typeface="Arial" panose="020B0604020202020204" pitchFamily="34" charset="0"/>
              </a:rPr>
              <a:t>-</a:t>
            </a:r>
            <a:r>
              <a:rPr lang="en-US" sz="1100" baseline="30000" dirty="0">
                <a:solidFill>
                  <a:srgbClr val="000000"/>
                </a:solidFill>
                <a:latin typeface="Arial" panose="020B0604020202020204" pitchFamily="34" charset="0"/>
              </a:rPr>
              <a:t>/-</a:t>
            </a:r>
            <a:r>
              <a:rPr lang="en-US" sz="1100" dirty="0">
                <a:solidFill>
                  <a:srgbClr val="000000"/>
                </a:solidFill>
                <a:latin typeface="Arial" panose="020B0604020202020204" pitchFamily="34" charset="0"/>
              </a:rPr>
              <a:t> myeloid cells in male mice. The expression of transcripts in G3 and G5 was downregulated mainly in female mice (G3) and in male mice (G5), respectively. The expression of transcripts in G4 was higher in female than male mice and were not changed by</a:t>
            </a:r>
            <a:r>
              <a:rPr lang="en-US" sz="1100" dirty="0">
                <a:latin typeface="Arial" panose="020B0604020202020204" pitchFamily="34" charset="0"/>
                <a:ea typeface="Calibri" panose="020F0502020204030204" pitchFamily="34" charset="0"/>
              </a:rPr>
              <a:t> overlaying </a:t>
            </a:r>
            <a:r>
              <a:rPr lang="en-US" sz="1100" dirty="0">
                <a:effectLst/>
                <a:latin typeface="Arial" panose="020B0604020202020204" pitchFamily="34" charset="0"/>
                <a:ea typeface="Calibri" panose="020F0502020204030204" pitchFamily="34" charset="0"/>
              </a:rPr>
              <a:t>IFN</a:t>
            </a:r>
            <a:r>
              <a:rPr lang="el-GR" sz="1100" dirty="0">
                <a:solidFill>
                  <a:srgbClr val="000000"/>
                </a:solidFill>
                <a:latin typeface="Symbol" pitchFamily="2" charset="2"/>
              </a:rPr>
              <a:t>γ</a:t>
            </a:r>
            <a:r>
              <a:rPr lang="el-GR" sz="1100" baseline="30000" dirty="0">
                <a:solidFill>
                  <a:srgbClr val="000000"/>
                </a:solidFill>
                <a:latin typeface="Arial" panose="020B0604020202020204" pitchFamily="34" charset="0"/>
              </a:rPr>
              <a:t>-</a:t>
            </a:r>
            <a:r>
              <a:rPr lang="en-US" sz="1100" baseline="30000" dirty="0">
                <a:solidFill>
                  <a:srgbClr val="000000"/>
                </a:solidFill>
                <a:latin typeface="Arial" panose="020B0604020202020204" pitchFamily="34" charset="0"/>
              </a:rPr>
              <a:t>/-</a:t>
            </a:r>
            <a:r>
              <a:rPr lang="en-US" sz="1100" dirty="0">
                <a:solidFill>
                  <a:srgbClr val="000000"/>
                </a:solidFill>
                <a:latin typeface="Arial" panose="020B0604020202020204" pitchFamily="34" charset="0"/>
              </a:rPr>
              <a:t> myeloid cells. </a:t>
            </a:r>
            <a:endParaRPr lang="en-US" sz="1100" dirty="0">
              <a:solidFill>
                <a:srgbClr val="000000"/>
              </a:solidFill>
              <a:effectLst/>
              <a:latin typeface="Arial" panose="020B0604020202020204" pitchFamily="34" charset="0"/>
            </a:endParaRPr>
          </a:p>
        </p:txBody>
      </p:sp>
      <p:grpSp>
        <p:nvGrpSpPr>
          <p:cNvPr id="23" name="Group 22">
            <a:extLst>
              <a:ext uri="{FF2B5EF4-FFF2-40B4-BE49-F238E27FC236}">
                <a16:creationId xmlns:a16="http://schemas.microsoft.com/office/drawing/2014/main" id="{43F2694B-0D22-7AB1-18AB-98E9966A10BB}"/>
              </a:ext>
            </a:extLst>
          </p:cNvPr>
          <p:cNvGrpSpPr/>
          <p:nvPr/>
        </p:nvGrpSpPr>
        <p:grpSpPr>
          <a:xfrm>
            <a:off x="5028406" y="584715"/>
            <a:ext cx="4399354" cy="4028034"/>
            <a:chOff x="716120" y="574892"/>
            <a:chExt cx="4399354" cy="4028034"/>
          </a:xfrm>
        </p:grpSpPr>
        <p:pic>
          <p:nvPicPr>
            <p:cNvPr id="5" name="Picture 4">
              <a:extLst>
                <a:ext uri="{FF2B5EF4-FFF2-40B4-BE49-F238E27FC236}">
                  <a16:creationId xmlns:a16="http://schemas.microsoft.com/office/drawing/2014/main" id="{79BE423E-642F-F8D6-8838-20A22652B41B}"/>
                </a:ext>
              </a:extLst>
            </p:cNvPr>
            <p:cNvPicPr>
              <a:picLocks noChangeAspect="1"/>
            </p:cNvPicPr>
            <p:nvPr/>
          </p:nvPicPr>
          <p:blipFill rotWithShape="1">
            <a:blip r:embed="rId2"/>
            <a:srcRect l="12604"/>
            <a:stretch/>
          </p:blipFill>
          <p:spPr>
            <a:xfrm>
              <a:off x="1103307" y="574892"/>
              <a:ext cx="4012167" cy="4028034"/>
            </a:xfrm>
            <a:prstGeom prst="rect">
              <a:avLst/>
            </a:prstGeom>
          </p:spPr>
        </p:pic>
        <p:sp>
          <p:nvSpPr>
            <p:cNvPr id="7" name="TextBox 6">
              <a:extLst>
                <a:ext uri="{FF2B5EF4-FFF2-40B4-BE49-F238E27FC236}">
                  <a16:creationId xmlns:a16="http://schemas.microsoft.com/office/drawing/2014/main" id="{5E9F072B-F69F-44E6-633F-E0FE3208C639}"/>
                </a:ext>
              </a:extLst>
            </p:cNvPr>
            <p:cNvSpPr txBox="1"/>
            <p:nvPr/>
          </p:nvSpPr>
          <p:spPr>
            <a:xfrm>
              <a:off x="716120" y="1626709"/>
              <a:ext cx="372218" cy="261610"/>
            </a:xfrm>
            <a:prstGeom prst="rect">
              <a:avLst/>
            </a:prstGeom>
            <a:noFill/>
          </p:spPr>
          <p:txBody>
            <a:bodyPr wrap="none" rtlCol="0">
              <a:spAutoFit/>
            </a:bodyPr>
            <a:lstStyle/>
            <a:p>
              <a:pPr algn="l"/>
              <a:r>
                <a:rPr lang="en-US" sz="1100" b="1">
                  <a:latin typeface="Arial" panose="020B0604020202020204" pitchFamily="34" charset="0"/>
                </a:rPr>
                <a:t>G1</a:t>
              </a:r>
            </a:p>
          </p:txBody>
        </p:sp>
        <p:sp>
          <p:nvSpPr>
            <p:cNvPr id="8" name="Left Brace 7">
              <a:extLst>
                <a:ext uri="{FF2B5EF4-FFF2-40B4-BE49-F238E27FC236}">
                  <a16:creationId xmlns:a16="http://schemas.microsoft.com/office/drawing/2014/main" id="{62A25BC7-208E-FDCC-CF73-521105906724}"/>
                </a:ext>
              </a:extLst>
            </p:cNvPr>
            <p:cNvSpPr/>
            <p:nvPr/>
          </p:nvSpPr>
          <p:spPr>
            <a:xfrm>
              <a:off x="1011867" y="1166520"/>
              <a:ext cx="91440" cy="1188720"/>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9" name="TextBox 8">
              <a:extLst>
                <a:ext uri="{FF2B5EF4-FFF2-40B4-BE49-F238E27FC236}">
                  <a16:creationId xmlns:a16="http://schemas.microsoft.com/office/drawing/2014/main" id="{A9E0228A-34FC-CEB8-6804-0F0C0586BB29}"/>
                </a:ext>
              </a:extLst>
            </p:cNvPr>
            <p:cNvSpPr txBox="1"/>
            <p:nvPr/>
          </p:nvSpPr>
          <p:spPr>
            <a:xfrm>
              <a:off x="716120" y="2395520"/>
              <a:ext cx="372218" cy="261610"/>
            </a:xfrm>
            <a:prstGeom prst="rect">
              <a:avLst/>
            </a:prstGeom>
            <a:noFill/>
          </p:spPr>
          <p:txBody>
            <a:bodyPr wrap="none" rtlCol="0">
              <a:spAutoFit/>
            </a:bodyPr>
            <a:lstStyle/>
            <a:p>
              <a:pPr algn="l"/>
              <a:r>
                <a:rPr lang="en-US" sz="1100" b="1">
                  <a:latin typeface="Arial" panose="020B0604020202020204" pitchFamily="34" charset="0"/>
                </a:rPr>
                <a:t>G2</a:t>
              </a:r>
            </a:p>
          </p:txBody>
        </p:sp>
        <p:sp>
          <p:nvSpPr>
            <p:cNvPr id="10" name="Left Brace 9">
              <a:extLst>
                <a:ext uri="{FF2B5EF4-FFF2-40B4-BE49-F238E27FC236}">
                  <a16:creationId xmlns:a16="http://schemas.microsoft.com/office/drawing/2014/main" id="{33C3C5A9-417C-A4EF-1976-E5C99AABA3D8}"/>
                </a:ext>
              </a:extLst>
            </p:cNvPr>
            <p:cNvSpPr/>
            <p:nvPr/>
          </p:nvSpPr>
          <p:spPr>
            <a:xfrm>
              <a:off x="1005365" y="2373336"/>
              <a:ext cx="91440" cy="301752"/>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11" name="TextBox 10">
              <a:extLst>
                <a:ext uri="{FF2B5EF4-FFF2-40B4-BE49-F238E27FC236}">
                  <a16:creationId xmlns:a16="http://schemas.microsoft.com/office/drawing/2014/main" id="{EFB07794-8AC2-98BA-72A2-E363A14D8560}"/>
                </a:ext>
              </a:extLst>
            </p:cNvPr>
            <p:cNvSpPr txBox="1"/>
            <p:nvPr/>
          </p:nvSpPr>
          <p:spPr>
            <a:xfrm>
              <a:off x="716120" y="2721096"/>
              <a:ext cx="372218" cy="261610"/>
            </a:xfrm>
            <a:prstGeom prst="rect">
              <a:avLst/>
            </a:prstGeom>
            <a:noFill/>
          </p:spPr>
          <p:txBody>
            <a:bodyPr wrap="none" rtlCol="0">
              <a:spAutoFit/>
            </a:bodyPr>
            <a:lstStyle/>
            <a:p>
              <a:pPr algn="l"/>
              <a:r>
                <a:rPr lang="en-US" sz="1100" b="1">
                  <a:latin typeface="Arial" panose="020B0604020202020204" pitchFamily="34" charset="0"/>
                </a:rPr>
                <a:t>G3</a:t>
              </a:r>
            </a:p>
          </p:txBody>
        </p:sp>
        <p:sp>
          <p:nvSpPr>
            <p:cNvPr id="12" name="Left Brace 11">
              <a:extLst>
                <a:ext uri="{FF2B5EF4-FFF2-40B4-BE49-F238E27FC236}">
                  <a16:creationId xmlns:a16="http://schemas.microsoft.com/office/drawing/2014/main" id="{DE393E2C-0508-86C1-CC66-097BE14F0A9A}"/>
                </a:ext>
              </a:extLst>
            </p:cNvPr>
            <p:cNvSpPr/>
            <p:nvPr/>
          </p:nvSpPr>
          <p:spPr>
            <a:xfrm>
              <a:off x="1007330" y="2695695"/>
              <a:ext cx="91440" cy="301752"/>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13" name="TextBox 12">
              <a:extLst>
                <a:ext uri="{FF2B5EF4-FFF2-40B4-BE49-F238E27FC236}">
                  <a16:creationId xmlns:a16="http://schemas.microsoft.com/office/drawing/2014/main" id="{7C350F40-D975-455A-D05B-22BCA5504BAD}"/>
                </a:ext>
              </a:extLst>
            </p:cNvPr>
            <p:cNvSpPr txBox="1"/>
            <p:nvPr/>
          </p:nvSpPr>
          <p:spPr>
            <a:xfrm>
              <a:off x="716120" y="3320085"/>
              <a:ext cx="372218" cy="261610"/>
            </a:xfrm>
            <a:prstGeom prst="rect">
              <a:avLst/>
            </a:prstGeom>
            <a:noFill/>
          </p:spPr>
          <p:txBody>
            <a:bodyPr wrap="none" rtlCol="0">
              <a:spAutoFit/>
            </a:bodyPr>
            <a:lstStyle/>
            <a:p>
              <a:pPr algn="l"/>
              <a:r>
                <a:rPr lang="en-US" sz="1100" b="1">
                  <a:latin typeface="Arial" panose="020B0604020202020204" pitchFamily="34" charset="0"/>
                </a:rPr>
                <a:t>G5</a:t>
              </a:r>
            </a:p>
          </p:txBody>
        </p:sp>
        <p:sp>
          <p:nvSpPr>
            <p:cNvPr id="14" name="Left Brace 13">
              <a:extLst>
                <a:ext uri="{FF2B5EF4-FFF2-40B4-BE49-F238E27FC236}">
                  <a16:creationId xmlns:a16="http://schemas.microsoft.com/office/drawing/2014/main" id="{6B7295D8-B361-F77A-E0A4-3C9C000A5CBD}"/>
                </a:ext>
              </a:extLst>
            </p:cNvPr>
            <p:cNvSpPr/>
            <p:nvPr/>
          </p:nvSpPr>
          <p:spPr>
            <a:xfrm>
              <a:off x="1009295" y="3249722"/>
              <a:ext cx="91440" cy="402336"/>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15" name="Left Brace 14">
              <a:extLst>
                <a:ext uri="{FF2B5EF4-FFF2-40B4-BE49-F238E27FC236}">
                  <a16:creationId xmlns:a16="http://schemas.microsoft.com/office/drawing/2014/main" id="{FB0A661B-D4C0-3A60-D959-DEDEFB569121}"/>
                </a:ext>
              </a:extLst>
            </p:cNvPr>
            <p:cNvSpPr/>
            <p:nvPr/>
          </p:nvSpPr>
          <p:spPr>
            <a:xfrm>
              <a:off x="1007328" y="3008965"/>
              <a:ext cx="91440" cy="237744"/>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100"/>
            </a:p>
          </p:txBody>
        </p:sp>
        <p:sp>
          <p:nvSpPr>
            <p:cNvPr id="17" name="TextBox 16">
              <a:extLst>
                <a:ext uri="{FF2B5EF4-FFF2-40B4-BE49-F238E27FC236}">
                  <a16:creationId xmlns:a16="http://schemas.microsoft.com/office/drawing/2014/main" id="{9D5BCFEE-DE34-78A0-7BE1-063E988CF724}"/>
                </a:ext>
              </a:extLst>
            </p:cNvPr>
            <p:cNvSpPr txBox="1"/>
            <p:nvPr/>
          </p:nvSpPr>
          <p:spPr>
            <a:xfrm>
              <a:off x="716120" y="3000567"/>
              <a:ext cx="372218" cy="261610"/>
            </a:xfrm>
            <a:prstGeom prst="rect">
              <a:avLst/>
            </a:prstGeom>
            <a:noFill/>
          </p:spPr>
          <p:txBody>
            <a:bodyPr wrap="none" rtlCol="0">
              <a:spAutoFit/>
            </a:bodyPr>
            <a:lstStyle/>
            <a:p>
              <a:pPr algn="l"/>
              <a:r>
                <a:rPr lang="en-US" sz="1100" b="1">
                  <a:latin typeface="Arial" panose="020B0604020202020204" pitchFamily="34" charset="0"/>
                </a:rPr>
                <a:t>G4</a:t>
              </a:r>
            </a:p>
          </p:txBody>
        </p:sp>
      </p:grpSp>
      <p:pic>
        <p:nvPicPr>
          <p:cNvPr id="20" name="Picture 19">
            <a:extLst>
              <a:ext uri="{FF2B5EF4-FFF2-40B4-BE49-F238E27FC236}">
                <a16:creationId xmlns:a16="http://schemas.microsoft.com/office/drawing/2014/main" id="{F181ED4C-0583-618E-6639-34980C6FB499}"/>
              </a:ext>
            </a:extLst>
          </p:cNvPr>
          <p:cNvPicPr>
            <a:picLocks noChangeAspect="1"/>
          </p:cNvPicPr>
          <p:nvPr/>
        </p:nvPicPr>
        <p:blipFill rotWithShape="1">
          <a:blip r:embed="rId3"/>
          <a:srcRect t="4" b="19044"/>
          <a:stretch/>
        </p:blipFill>
        <p:spPr>
          <a:xfrm>
            <a:off x="569609" y="609014"/>
            <a:ext cx="4257273" cy="2468880"/>
          </a:xfrm>
          <a:prstGeom prst="rect">
            <a:avLst/>
          </a:prstGeom>
        </p:spPr>
      </p:pic>
      <p:sp>
        <p:nvSpPr>
          <p:cNvPr id="24" name="TextBox 23">
            <a:extLst>
              <a:ext uri="{FF2B5EF4-FFF2-40B4-BE49-F238E27FC236}">
                <a16:creationId xmlns:a16="http://schemas.microsoft.com/office/drawing/2014/main" id="{A78CD316-B273-D529-C548-DC850241015B}"/>
              </a:ext>
            </a:extLst>
          </p:cNvPr>
          <p:cNvSpPr txBox="1"/>
          <p:nvPr/>
        </p:nvSpPr>
        <p:spPr>
          <a:xfrm>
            <a:off x="246154" y="543025"/>
            <a:ext cx="325730"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A.</a:t>
            </a:r>
          </a:p>
        </p:txBody>
      </p:sp>
      <p:sp>
        <p:nvSpPr>
          <p:cNvPr id="25" name="TextBox 24">
            <a:extLst>
              <a:ext uri="{FF2B5EF4-FFF2-40B4-BE49-F238E27FC236}">
                <a16:creationId xmlns:a16="http://schemas.microsoft.com/office/drawing/2014/main" id="{0DE4FDBC-F661-777D-038E-3B7EC2C77A7A}"/>
              </a:ext>
            </a:extLst>
          </p:cNvPr>
          <p:cNvSpPr txBox="1"/>
          <p:nvPr/>
        </p:nvSpPr>
        <p:spPr>
          <a:xfrm>
            <a:off x="4888785" y="543025"/>
            <a:ext cx="325730"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3611550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215E41F-837F-81CD-8219-16C0A4DC7903}"/>
              </a:ext>
            </a:extLst>
          </p:cNvPr>
          <p:cNvSpPr txBox="1"/>
          <p:nvPr/>
        </p:nvSpPr>
        <p:spPr>
          <a:xfrm>
            <a:off x="-1040" y="31226"/>
            <a:ext cx="1773242"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Supplemental Figure 7. </a:t>
            </a:r>
          </a:p>
        </p:txBody>
      </p:sp>
      <p:sp>
        <p:nvSpPr>
          <p:cNvPr id="28" name="TextBox 27">
            <a:extLst>
              <a:ext uri="{FF2B5EF4-FFF2-40B4-BE49-F238E27FC236}">
                <a16:creationId xmlns:a16="http://schemas.microsoft.com/office/drawing/2014/main" id="{3DA2CF27-AECA-5B94-F757-B41C6504F27B}"/>
              </a:ext>
            </a:extLst>
          </p:cNvPr>
          <p:cNvSpPr txBox="1"/>
          <p:nvPr/>
        </p:nvSpPr>
        <p:spPr>
          <a:xfrm>
            <a:off x="205046" y="308226"/>
            <a:ext cx="1435008"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A.  GO Enrichment</a:t>
            </a:r>
          </a:p>
        </p:txBody>
      </p:sp>
      <p:sp>
        <p:nvSpPr>
          <p:cNvPr id="29" name="TextBox 28">
            <a:extLst>
              <a:ext uri="{FF2B5EF4-FFF2-40B4-BE49-F238E27FC236}">
                <a16:creationId xmlns:a16="http://schemas.microsoft.com/office/drawing/2014/main" id="{BA96C430-2C03-E5A7-B46B-ADD7854231D1}"/>
              </a:ext>
            </a:extLst>
          </p:cNvPr>
          <p:cNvSpPr txBox="1"/>
          <p:nvPr/>
        </p:nvSpPr>
        <p:spPr>
          <a:xfrm>
            <a:off x="5032153" y="308225"/>
            <a:ext cx="1593706"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B. KEGG Enrichment</a:t>
            </a:r>
          </a:p>
        </p:txBody>
      </p:sp>
      <p:grpSp>
        <p:nvGrpSpPr>
          <p:cNvPr id="60" name="Group 59">
            <a:extLst>
              <a:ext uri="{FF2B5EF4-FFF2-40B4-BE49-F238E27FC236}">
                <a16:creationId xmlns:a16="http://schemas.microsoft.com/office/drawing/2014/main" id="{F26ED343-A651-C69D-B0F8-4EA97C19F079}"/>
              </a:ext>
            </a:extLst>
          </p:cNvPr>
          <p:cNvGrpSpPr>
            <a:grpSpLocks noChangeAspect="1"/>
          </p:cNvGrpSpPr>
          <p:nvPr/>
        </p:nvGrpSpPr>
        <p:grpSpPr>
          <a:xfrm>
            <a:off x="5655542" y="411301"/>
            <a:ext cx="3878815" cy="4433107"/>
            <a:chOff x="5793869" y="721506"/>
            <a:chExt cx="4364736" cy="4426166"/>
          </a:xfrm>
        </p:grpSpPr>
        <p:sp>
          <p:nvSpPr>
            <p:cNvPr id="39" name="TextBox 38">
              <a:extLst>
                <a:ext uri="{FF2B5EF4-FFF2-40B4-BE49-F238E27FC236}">
                  <a16:creationId xmlns:a16="http://schemas.microsoft.com/office/drawing/2014/main" id="{52F5B713-7468-71F4-1ED9-0F29D9A74DE3}"/>
                </a:ext>
              </a:extLst>
            </p:cNvPr>
            <p:cNvSpPr txBox="1"/>
            <p:nvPr/>
          </p:nvSpPr>
          <p:spPr>
            <a:xfrm>
              <a:off x="7989034" y="4231184"/>
              <a:ext cx="677295" cy="256633"/>
            </a:xfrm>
            <a:prstGeom prst="rect">
              <a:avLst/>
            </a:prstGeom>
            <a:noFill/>
          </p:spPr>
          <p:txBody>
            <a:bodyPr wrap="none" rtlCol="0">
              <a:spAutoFit/>
            </a:bodyPr>
            <a:lstStyle/>
            <a:p>
              <a:r>
                <a:rPr lang="en-US" sz="900" b="1">
                  <a:latin typeface="Arial" panose="020B0604020202020204" pitchFamily="34" charset="0"/>
                  <a:cs typeface="Arial" panose="020B0604020202020204" pitchFamily="34" charset="0"/>
                </a:rPr>
                <a:t>♀︎</a:t>
              </a:r>
              <a:r>
                <a:rPr lang="en-US" sz="900">
                  <a:latin typeface="Arial" panose="020B0604020202020204" pitchFamily="34" charset="0"/>
                  <a:cs typeface="Arial" panose="020B0604020202020204" pitchFamily="34" charset="0"/>
                </a:rPr>
                <a:t>(236)</a:t>
              </a:r>
            </a:p>
          </p:txBody>
        </p:sp>
        <p:sp>
          <p:nvSpPr>
            <p:cNvPr id="40" name="TextBox 39">
              <a:extLst>
                <a:ext uri="{FF2B5EF4-FFF2-40B4-BE49-F238E27FC236}">
                  <a16:creationId xmlns:a16="http://schemas.microsoft.com/office/drawing/2014/main" id="{BAF3DA23-EAF1-5203-BF13-90908145D2C4}"/>
                </a:ext>
              </a:extLst>
            </p:cNvPr>
            <p:cNvSpPr txBox="1"/>
            <p:nvPr/>
          </p:nvSpPr>
          <p:spPr>
            <a:xfrm>
              <a:off x="8814894" y="4231184"/>
              <a:ext cx="677296" cy="256633"/>
            </a:xfrm>
            <a:prstGeom prst="rect">
              <a:avLst/>
            </a:prstGeom>
            <a:noFill/>
          </p:spPr>
          <p:txBody>
            <a:bodyPr wrap="none" rtlCol="0">
              <a:spAutoFit/>
            </a:bodyPr>
            <a:lstStyle/>
            <a:p>
              <a:r>
                <a:rPr lang="en-US" sz="900" b="1">
                  <a:latin typeface="Arial" panose="020B0604020202020204" pitchFamily="34" charset="0"/>
                  <a:cs typeface="Arial" panose="020B0604020202020204" pitchFamily="34" charset="0"/>
                </a:rPr>
                <a:t>♀︎</a:t>
              </a:r>
              <a:r>
                <a:rPr lang="en-US" sz="900">
                  <a:latin typeface="Arial" panose="020B0604020202020204" pitchFamily="34" charset="0"/>
                  <a:cs typeface="Arial" panose="020B0604020202020204" pitchFamily="34" charset="0"/>
                </a:rPr>
                <a:t>(372)</a:t>
              </a:r>
            </a:p>
          </p:txBody>
        </p:sp>
        <p:sp>
          <p:nvSpPr>
            <p:cNvPr id="41" name="TextBox 40">
              <a:extLst>
                <a:ext uri="{FF2B5EF4-FFF2-40B4-BE49-F238E27FC236}">
                  <a16:creationId xmlns:a16="http://schemas.microsoft.com/office/drawing/2014/main" id="{8B26DA8F-88EF-FEDA-439A-A43EFEA25D1E}"/>
                </a:ext>
              </a:extLst>
            </p:cNvPr>
            <p:cNvSpPr txBox="1"/>
            <p:nvPr/>
          </p:nvSpPr>
          <p:spPr>
            <a:xfrm>
              <a:off x="8459250" y="4231184"/>
              <a:ext cx="596951" cy="256633"/>
            </a:xfrm>
            <a:prstGeom prst="rect">
              <a:avLst/>
            </a:prstGeom>
            <a:noFill/>
          </p:spPr>
          <p:txBody>
            <a:bodyPr wrap="none" rtlCol="0">
              <a:spAutoFit/>
            </a:bodyPr>
            <a:lstStyle/>
            <a:p>
              <a:r>
                <a:rPr lang="en-US" sz="900">
                  <a:latin typeface="Arial" panose="020B0604020202020204" pitchFamily="34" charset="0"/>
                  <a:cs typeface="Arial" panose="020B0604020202020204" pitchFamily="34" charset="0"/>
                </a:rPr>
                <a:t>♂︎(97)</a:t>
              </a:r>
            </a:p>
          </p:txBody>
        </p:sp>
        <p:sp>
          <p:nvSpPr>
            <p:cNvPr id="42" name="TextBox 41">
              <a:extLst>
                <a:ext uri="{FF2B5EF4-FFF2-40B4-BE49-F238E27FC236}">
                  <a16:creationId xmlns:a16="http://schemas.microsoft.com/office/drawing/2014/main" id="{3A238CFC-4702-AF6C-F995-F9E93D224F3F}"/>
                </a:ext>
              </a:extLst>
            </p:cNvPr>
            <p:cNvSpPr txBox="1"/>
            <p:nvPr/>
          </p:nvSpPr>
          <p:spPr>
            <a:xfrm>
              <a:off x="9227948" y="4231184"/>
              <a:ext cx="677296" cy="256633"/>
            </a:xfrm>
            <a:prstGeom prst="rect">
              <a:avLst/>
            </a:prstGeom>
            <a:noFill/>
          </p:spPr>
          <p:txBody>
            <a:bodyPr wrap="none" rtlCol="0">
              <a:spAutoFit/>
            </a:bodyPr>
            <a:lstStyle/>
            <a:p>
              <a:r>
                <a:rPr lang="en-US" sz="900">
                  <a:latin typeface="Arial" panose="020B0604020202020204" pitchFamily="34" charset="0"/>
                  <a:cs typeface="Arial" panose="020B0604020202020204" pitchFamily="34" charset="0"/>
                </a:rPr>
                <a:t>♂︎(227)</a:t>
              </a:r>
            </a:p>
          </p:txBody>
        </p:sp>
        <p:cxnSp>
          <p:nvCxnSpPr>
            <p:cNvPr id="43" name="Straight Connector 42">
              <a:extLst>
                <a:ext uri="{FF2B5EF4-FFF2-40B4-BE49-F238E27FC236}">
                  <a16:creationId xmlns:a16="http://schemas.microsoft.com/office/drawing/2014/main" id="{E8FF155C-F3D9-4BEF-169A-460770885627}"/>
                </a:ext>
              </a:extLst>
            </p:cNvPr>
            <p:cNvCxnSpPr>
              <a:cxnSpLocks/>
            </p:cNvCxnSpPr>
            <p:nvPr/>
          </p:nvCxnSpPr>
          <p:spPr>
            <a:xfrm>
              <a:off x="8172003" y="4458717"/>
              <a:ext cx="5811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8676E1EB-C27A-0DDC-5970-21ED4AE7C190}"/>
                </a:ext>
              </a:extLst>
            </p:cNvPr>
            <p:cNvCxnSpPr>
              <a:cxnSpLocks/>
            </p:cNvCxnSpPr>
            <p:nvPr/>
          </p:nvCxnSpPr>
          <p:spPr>
            <a:xfrm>
              <a:off x="8965148" y="4471397"/>
              <a:ext cx="58116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C8589098-3F43-EF12-3816-B69BA16F3E9C}"/>
                </a:ext>
              </a:extLst>
            </p:cNvPr>
            <p:cNvSpPr txBox="1"/>
            <p:nvPr/>
          </p:nvSpPr>
          <p:spPr>
            <a:xfrm rot="19377606">
              <a:off x="7239373" y="4737059"/>
              <a:ext cx="1550490" cy="410613"/>
            </a:xfrm>
            <a:prstGeom prst="rect">
              <a:avLst/>
            </a:prstGeom>
            <a:noFill/>
          </p:spPr>
          <p:txBody>
            <a:bodyPr wrap="square" rtlCol="0">
              <a:spAutoFit/>
            </a:bodyPr>
            <a:lstStyle/>
            <a:p>
              <a:r>
                <a:rPr lang="el-GR" sz="900">
                  <a:solidFill>
                    <a:srgbClr val="000000"/>
                  </a:solidFill>
                  <a:latin typeface="Symbol" pitchFamily="2" charset="2"/>
                </a:rPr>
                <a:t>Δ</a:t>
              </a:r>
              <a:r>
                <a:rPr lang="en-US" sz="900" err="1">
                  <a:solidFill>
                    <a:srgbClr val="000000"/>
                  </a:solidFill>
                  <a:latin typeface="Arial" panose="020B0604020202020204" pitchFamily="34" charset="0"/>
                </a:rPr>
                <a:t>hep_Con</a:t>
              </a:r>
              <a:r>
                <a:rPr lang="en-US" sz="900">
                  <a:solidFill>
                    <a:srgbClr val="000000"/>
                  </a:solidFill>
                  <a:latin typeface="Arial" panose="020B0604020202020204" pitchFamily="34" charset="0"/>
                </a:rPr>
                <a:t>’</a:t>
              </a:r>
              <a:r>
                <a:rPr lang="el-GR" sz="900">
                  <a:solidFill>
                    <a:srgbClr val="000000"/>
                  </a:solidFill>
                  <a:latin typeface="Arial" panose="020B0604020202020204" pitchFamily="34" charset="0"/>
                </a:rPr>
                <a:t> </a:t>
              </a:r>
              <a:r>
                <a:rPr lang="en-US" sz="900">
                  <a:solidFill>
                    <a:srgbClr val="000000"/>
                  </a:solidFill>
                  <a:latin typeface="Arial" panose="020B0604020202020204" pitchFamily="34" charset="0"/>
                </a:rPr>
                <a:t>vs </a:t>
              </a:r>
              <a:r>
                <a:rPr lang="en-US" sz="900" err="1">
                  <a:solidFill>
                    <a:srgbClr val="000000"/>
                  </a:solidFill>
                  <a:latin typeface="Arial" panose="020B0604020202020204" pitchFamily="34" charset="0"/>
                </a:rPr>
                <a:t>fl</a:t>
              </a:r>
              <a:r>
                <a:rPr lang="en-US" sz="900">
                  <a:solidFill>
                    <a:srgbClr val="000000"/>
                  </a:solidFill>
                  <a:latin typeface="Arial" panose="020B0604020202020204" pitchFamily="34" charset="0"/>
                </a:rPr>
                <a:t>/</a:t>
              </a:r>
              <a:r>
                <a:rPr lang="en-US" sz="900" err="1">
                  <a:solidFill>
                    <a:srgbClr val="000000"/>
                  </a:solidFill>
                  <a:latin typeface="Arial" panose="020B0604020202020204" pitchFamily="34" charset="0"/>
                </a:rPr>
                <a:t>fl_Con</a:t>
              </a:r>
              <a:r>
                <a:rPr lang="en-US" sz="900">
                  <a:solidFill>
                    <a:srgbClr val="000000"/>
                  </a:solidFill>
                  <a:latin typeface="Arial" panose="020B0604020202020204" pitchFamily="34" charset="0"/>
                </a:rPr>
                <a:t>’</a:t>
              </a:r>
            </a:p>
          </p:txBody>
        </p:sp>
        <p:sp>
          <p:nvSpPr>
            <p:cNvPr id="46" name="TextBox 45">
              <a:extLst>
                <a:ext uri="{FF2B5EF4-FFF2-40B4-BE49-F238E27FC236}">
                  <a16:creationId xmlns:a16="http://schemas.microsoft.com/office/drawing/2014/main" id="{04B21ECD-FA0C-4727-6CA7-5A5403E29C03}"/>
                </a:ext>
              </a:extLst>
            </p:cNvPr>
            <p:cNvSpPr txBox="1"/>
            <p:nvPr/>
          </p:nvSpPr>
          <p:spPr>
            <a:xfrm rot="19214832">
              <a:off x="7888730" y="4734388"/>
              <a:ext cx="1823745" cy="410613"/>
            </a:xfrm>
            <a:prstGeom prst="rect">
              <a:avLst/>
            </a:prstGeom>
            <a:noFill/>
          </p:spPr>
          <p:txBody>
            <a:bodyPr wrap="square" rtlCol="0">
              <a:spAutoFit/>
            </a:bodyPr>
            <a:lstStyle/>
            <a:p>
              <a:r>
                <a:rPr lang="el-GR" sz="900">
                  <a:solidFill>
                    <a:srgbClr val="000000"/>
                  </a:solidFill>
                  <a:latin typeface="Symbol" pitchFamily="2" charset="2"/>
                </a:rPr>
                <a:t>Δ</a:t>
              </a:r>
              <a:r>
                <a:rPr lang="en-US" sz="900" err="1">
                  <a:solidFill>
                    <a:srgbClr val="000000"/>
                  </a:solidFill>
                  <a:latin typeface="Arial" panose="020B0604020202020204" pitchFamily="34" charset="0"/>
                </a:rPr>
                <a:t>hep_Ifn</a:t>
              </a:r>
              <a:r>
                <a:rPr lang="el-GR" sz="900">
                  <a:solidFill>
                    <a:srgbClr val="000000"/>
                  </a:solidFill>
                  <a:latin typeface="Symbol" pitchFamily="2" charset="2"/>
                </a:rPr>
                <a:t>γ</a:t>
              </a:r>
              <a:r>
                <a:rPr lang="el-GR" sz="900" baseline="30000">
                  <a:solidFill>
                    <a:srgbClr val="000000"/>
                  </a:solidFill>
                  <a:latin typeface="Arial" panose="020B0604020202020204" pitchFamily="34" charset="0"/>
                </a:rPr>
                <a:t>-/-</a:t>
              </a:r>
              <a:r>
                <a:rPr lang="el-GR" sz="900">
                  <a:solidFill>
                    <a:srgbClr val="000000"/>
                  </a:solidFill>
                  <a:latin typeface="Arial" panose="020B0604020202020204" pitchFamily="34" charset="0"/>
                </a:rPr>
                <a:t> </a:t>
              </a:r>
              <a:r>
                <a:rPr lang="en-US" sz="900">
                  <a:solidFill>
                    <a:srgbClr val="000000"/>
                  </a:solidFill>
                  <a:latin typeface="Arial" panose="020B0604020202020204" pitchFamily="34" charset="0"/>
                </a:rPr>
                <a:t>vs </a:t>
              </a:r>
              <a:r>
                <a:rPr lang="el-GR" sz="900">
                  <a:solidFill>
                    <a:srgbClr val="000000"/>
                  </a:solidFill>
                  <a:latin typeface="Symbol" pitchFamily="2" charset="2"/>
                </a:rPr>
                <a:t>Δ</a:t>
              </a:r>
              <a:r>
                <a:rPr lang="en-US" sz="900" err="1">
                  <a:solidFill>
                    <a:srgbClr val="000000"/>
                  </a:solidFill>
                  <a:latin typeface="Arial" panose="020B0604020202020204" pitchFamily="34" charset="0"/>
                </a:rPr>
                <a:t>hep_Con</a:t>
              </a:r>
              <a:r>
                <a:rPr lang="en-US" sz="900">
                  <a:solidFill>
                    <a:srgbClr val="000000"/>
                  </a:solidFill>
                  <a:latin typeface="Arial" panose="020B0604020202020204" pitchFamily="34" charset="0"/>
                  <a:cs typeface="Arial" panose="020B0604020202020204" pitchFamily="34" charset="0"/>
                </a:rPr>
                <a:t>’</a:t>
              </a:r>
              <a:endParaRPr lang="en-US" sz="900">
                <a:solidFill>
                  <a:srgbClr val="000000"/>
                </a:solidFill>
                <a:latin typeface="Arial" panose="020B0604020202020204" pitchFamily="34" charset="0"/>
              </a:endParaRPr>
            </a:p>
          </p:txBody>
        </p:sp>
        <p:pic>
          <p:nvPicPr>
            <p:cNvPr id="3" name="Picture 2">
              <a:extLst>
                <a:ext uri="{FF2B5EF4-FFF2-40B4-BE49-F238E27FC236}">
                  <a16:creationId xmlns:a16="http://schemas.microsoft.com/office/drawing/2014/main" id="{8AD38AC9-8383-E4E0-9294-C8394E78CBAF}"/>
                </a:ext>
              </a:extLst>
            </p:cNvPr>
            <p:cNvPicPr>
              <a:picLocks noChangeAspect="1"/>
            </p:cNvPicPr>
            <p:nvPr/>
          </p:nvPicPr>
          <p:blipFill>
            <a:blip r:embed="rId3"/>
            <a:stretch>
              <a:fillRect/>
            </a:stretch>
          </p:blipFill>
          <p:spPr>
            <a:xfrm>
              <a:off x="8096564" y="721506"/>
              <a:ext cx="2062041" cy="3542955"/>
            </a:xfrm>
            <a:prstGeom prst="rect">
              <a:avLst/>
            </a:prstGeom>
          </p:spPr>
        </p:pic>
        <p:sp>
          <p:nvSpPr>
            <p:cNvPr id="4" name="TextBox 3">
              <a:extLst>
                <a:ext uri="{FF2B5EF4-FFF2-40B4-BE49-F238E27FC236}">
                  <a16:creationId xmlns:a16="http://schemas.microsoft.com/office/drawing/2014/main" id="{979EF315-1D2B-FF0D-00EF-C91888EE2980}"/>
                </a:ext>
              </a:extLst>
            </p:cNvPr>
            <p:cNvSpPr txBox="1"/>
            <p:nvPr/>
          </p:nvSpPr>
          <p:spPr>
            <a:xfrm>
              <a:off x="7170728" y="743685"/>
              <a:ext cx="1094490" cy="230471"/>
            </a:xfrm>
            <a:prstGeom prst="rect">
              <a:avLst/>
            </a:prstGeom>
            <a:noFill/>
          </p:spPr>
          <p:txBody>
            <a:bodyPr wrap="square" rtlCol="0">
              <a:spAutoFit/>
            </a:bodyPr>
            <a:lstStyle/>
            <a:p>
              <a:r>
                <a:rPr lang="en-US" sz="900">
                  <a:solidFill>
                    <a:srgbClr val="000000"/>
                  </a:solidFill>
                  <a:latin typeface="Arial" panose="020B0604020202020204" pitchFamily="34" charset="0"/>
                </a:rPr>
                <a:t>Bile secretion</a:t>
              </a:r>
            </a:p>
          </p:txBody>
        </p:sp>
        <p:sp>
          <p:nvSpPr>
            <p:cNvPr id="5" name="TextBox 4">
              <a:extLst>
                <a:ext uri="{FF2B5EF4-FFF2-40B4-BE49-F238E27FC236}">
                  <a16:creationId xmlns:a16="http://schemas.microsoft.com/office/drawing/2014/main" id="{D226F633-37CA-8B83-B61B-767456E7FDFD}"/>
                </a:ext>
              </a:extLst>
            </p:cNvPr>
            <p:cNvSpPr txBox="1"/>
            <p:nvPr/>
          </p:nvSpPr>
          <p:spPr>
            <a:xfrm>
              <a:off x="6136475" y="975320"/>
              <a:ext cx="2036710" cy="230471"/>
            </a:xfrm>
            <a:prstGeom prst="rect">
              <a:avLst/>
            </a:prstGeom>
            <a:noFill/>
          </p:spPr>
          <p:txBody>
            <a:bodyPr wrap="square" rtlCol="0">
              <a:spAutoFit/>
            </a:bodyPr>
            <a:lstStyle/>
            <a:p>
              <a:r>
                <a:rPr lang="en-US" sz="900">
                  <a:solidFill>
                    <a:srgbClr val="000000"/>
                  </a:solidFill>
                  <a:latin typeface="Arial" panose="020B0604020202020204" pitchFamily="34" charset="0"/>
                </a:rPr>
                <a:t>Cortisol synthesis and secretion</a:t>
              </a:r>
            </a:p>
          </p:txBody>
        </p:sp>
        <p:sp>
          <p:nvSpPr>
            <p:cNvPr id="13" name="TextBox 12">
              <a:extLst>
                <a:ext uri="{FF2B5EF4-FFF2-40B4-BE49-F238E27FC236}">
                  <a16:creationId xmlns:a16="http://schemas.microsoft.com/office/drawing/2014/main" id="{7AA13A63-C344-9BE5-E835-4E907E1C95FD}"/>
                </a:ext>
              </a:extLst>
            </p:cNvPr>
            <p:cNvSpPr txBox="1"/>
            <p:nvPr/>
          </p:nvSpPr>
          <p:spPr>
            <a:xfrm>
              <a:off x="6868692" y="1206955"/>
              <a:ext cx="1406816" cy="230471"/>
            </a:xfrm>
            <a:prstGeom prst="rect">
              <a:avLst/>
            </a:prstGeom>
            <a:noFill/>
          </p:spPr>
          <p:txBody>
            <a:bodyPr wrap="square" rtlCol="0">
              <a:spAutoFit/>
            </a:bodyPr>
            <a:lstStyle/>
            <a:p>
              <a:r>
                <a:rPr lang="en-US" sz="900">
                  <a:solidFill>
                    <a:srgbClr val="000000"/>
                  </a:solidFill>
                  <a:latin typeface="Arial" panose="020B0604020202020204" pitchFamily="34" charset="0"/>
                </a:rPr>
                <a:t>Retinol metabolism</a:t>
              </a:r>
            </a:p>
          </p:txBody>
        </p:sp>
        <p:sp>
          <p:nvSpPr>
            <p:cNvPr id="16" name="TextBox 15">
              <a:extLst>
                <a:ext uri="{FF2B5EF4-FFF2-40B4-BE49-F238E27FC236}">
                  <a16:creationId xmlns:a16="http://schemas.microsoft.com/office/drawing/2014/main" id="{3F6782FA-B181-FC52-2B3F-B84EE88E92E8}"/>
                </a:ext>
              </a:extLst>
            </p:cNvPr>
            <p:cNvSpPr txBox="1"/>
            <p:nvPr/>
          </p:nvSpPr>
          <p:spPr>
            <a:xfrm>
              <a:off x="7037786" y="1438589"/>
              <a:ext cx="1192563" cy="230471"/>
            </a:xfrm>
            <a:prstGeom prst="rect">
              <a:avLst/>
            </a:prstGeom>
            <a:noFill/>
          </p:spPr>
          <p:txBody>
            <a:bodyPr wrap="square" rtlCol="0">
              <a:spAutoFit/>
            </a:bodyPr>
            <a:lstStyle/>
            <a:p>
              <a:r>
                <a:rPr lang="en-US" sz="900">
                  <a:solidFill>
                    <a:srgbClr val="000000"/>
                  </a:solidFill>
                  <a:latin typeface="Arial" panose="020B0604020202020204" pitchFamily="34" charset="0"/>
                </a:rPr>
                <a:t>ABC transporter</a:t>
              </a:r>
            </a:p>
          </p:txBody>
        </p:sp>
        <p:sp>
          <p:nvSpPr>
            <p:cNvPr id="18" name="TextBox 17">
              <a:extLst>
                <a:ext uri="{FF2B5EF4-FFF2-40B4-BE49-F238E27FC236}">
                  <a16:creationId xmlns:a16="http://schemas.microsoft.com/office/drawing/2014/main" id="{B040609A-7B66-5D40-AF9F-8371867D9F89}"/>
                </a:ext>
              </a:extLst>
            </p:cNvPr>
            <p:cNvSpPr txBox="1"/>
            <p:nvPr/>
          </p:nvSpPr>
          <p:spPr>
            <a:xfrm>
              <a:off x="6602670" y="1670224"/>
              <a:ext cx="1570515" cy="230471"/>
            </a:xfrm>
            <a:prstGeom prst="rect">
              <a:avLst/>
            </a:prstGeom>
            <a:noFill/>
          </p:spPr>
          <p:txBody>
            <a:bodyPr wrap="square" rtlCol="0">
              <a:spAutoFit/>
            </a:bodyPr>
            <a:lstStyle/>
            <a:p>
              <a:r>
                <a:rPr lang="en-US" sz="900">
                  <a:solidFill>
                    <a:srgbClr val="000000"/>
                  </a:solidFill>
                  <a:latin typeface="Arial" panose="020B0604020202020204" pitchFamily="34" charset="0"/>
                </a:rPr>
                <a:t>Cholesterol metabolism</a:t>
              </a:r>
            </a:p>
          </p:txBody>
        </p:sp>
        <p:sp>
          <p:nvSpPr>
            <p:cNvPr id="34" name="TextBox 33">
              <a:extLst>
                <a:ext uri="{FF2B5EF4-FFF2-40B4-BE49-F238E27FC236}">
                  <a16:creationId xmlns:a16="http://schemas.microsoft.com/office/drawing/2014/main" id="{1FC427D2-9C02-F812-F518-198F8849573B}"/>
                </a:ext>
              </a:extLst>
            </p:cNvPr>
            <p:cNvSpPr txBox="1"/>
            <p:nvPr/>
          </p:nvSpPr>
          <p:spPr>
            <a:xfrm>
              <a:off x="6269714" y="1901859"/>
              <a:ext cx="1903470" cy="230471"/>
            </a:xfrm>
            <a:prstGeom prst="rect">
              <a:avLst/>
            </a:prstGeom>
            <a:noFill/>
          </p:spPr>
          <p:txBody>
            <a:bodyPr wrap="square" rtlCol="0">
              <a:spAutoFit/>
            </a:bodyPr>
            <a:lstStyle/>
            <a:p>
              <a:r>
                <a:rPr lang="en-US" sz="900">
                  <a:solidFill>
                    <a:srgbClr val="000000"/>
                  </a:solidFill>
                  <a:latin typeface="Arial" panose="020B0604020202020204" pitchFamily="34" charset="0"/>
                </a:rPr>
                <a:t>Steroid hormone biosynthesis</a:t>
              </a:r>
            </a:p>
          </p:txBody>
        </p:sp>
        <p:sp>
          <p:nvSpPr>
            <p:cNvPr id="47" name="TextBox 46">
              <a:extLst>
                <a:ext uri="{FF2B5EF4-FFF2-40B4-BE49-F238E27FC236}">
                  <a16:creationId xmlns:a16="http://schemas.microsoft.com/office/drawing/2014/main" id="{E422C3FF-4BC0-C40B-296D-F9FB8A1A70C7}"/>
                </a:ext>
              </a:extLst>
            </p:cNvPr>
            <p:cNvSpPr txBox="1"/>
            <p:nvPr/>
          </p:nvSpPr>
          <p:spPr>
            <a:xfrm>
              <a:off x="7280857" y="2133494"/>
              <a:ext cx="891146" cy="230471"/>
            </a:xfrm>
            <a:prstGeom prst="rect">
              <a:avLst/>
            </a:prstGeom>
            <a:noFill/>
          </p:spPr>
          <p:txBody>
            <a:bodyPr wrap="square" rtlCol="0">
              <a:spAutoFit/>
            </a:bodyPr>
            <a:lstStyle/>
            <a:p>
              <a:r>
                <a:rPr lang="en-US" sz="900">
                  <a:solidFill>
                    <a:srgbClr val="000000"/>
                  </a:solidFill>
                  <a:latin typeface="Arial" panose="020B0604020202020204" pitchFamily="34" charset="0"/>
                </a:rPr>
                <a:t>Peroxisome</a:t>
              </a:r>
            </a:p>
          </p:txBody>
        </p:sp>
        <p:sp>
          <p:nvSpPr>
            <p:cNvPr id="48" name="TextBox 47">
              <a:extLst>
                <a:ext uri="{FF2B5EF4-FFF2-40B4-BE49-F238E27FC236}">
                  <a16:creationId xmlns:a16="http://schemas.microsoft.com/office/drawing/2014/main" id="{A86D28DE-6A1E-E42B-9952-442F2F222AE4}"/>
                </a:ext>
              </a:extLst>
            </p:cNvPr>
            <p:cNvSpPr txBox="1"/>
            <p:nvPr/>
          </p:nvSpPr>
          <p:spPr>
            <a:xfrm>
              <a:off x="6536458" y="2391290"/>
              <a:ext cx="1708182" cy="230471"/>
            </a:xfrm>
            <a:prstGeom prst="rect">
              <a:avLst/>
            </a:prstGeom>
            <a:noFill/>
          </p:spPr>
          <p:txBody>
            <a:bodyPr wrap="square" rtlCol="0">
              <a:spAutoFit/>
            </a:bodyPr>
            <a:lstStyle/>
            <a:p>
              <a:r>
                <a:rPr lang="en-US" sz="900">
                  <a:solidFill>
                    <a:srgbClr val="000000"/>
                  </a:solidFill>
                  <a:latin typeface="Arial" panose="020B0604020202020204" pitchFamily="34" charset="0"/>
                </a:rPr>
                <a:t>Protein processing in ER</a:t>
              </a:r>
            </a:p>
          </p:txBody>
        </p:sp>
        <p:sp>
          <p:nvSpPr>
            <p:cNvPr id="49" name="TextBox 48">
              <a:extLst>
                <a:ext uri="{FF2B5EF4-FFF2-40B4-BE49-F238E27FC236}">
                  <a16:creationId xmlns:a16="http://schemas.microsoft.com/office/drawing/2014/main" id="{F2974C69-8F9D-0C7D-C239-FA5D241B915E}"/>
                </a:ext>
              </a:extLst>
            </p:cNvPr>
            <p:cNvSpPr txBox="1"/>
            <p:nvPr/>
          </p:nvSpPr>
          <p:spPr>
            <a:xfrm>
              <a:off x="7058330" y="2622925"/>
              <a:ext cx="1114854" cy="230471"/>
            </a:xfrm>
            <a:prstGeom prst="rect">
              <a:avLst/>
            </a:prstGeom>
            <a:noFill/>
          </p:spPr>
          <p:txBody>
            <a:bodyPr wrap="square" rtlCol="0">
              <a:spAutoFit/>
            </a:bodyPr>
            <a:lstStyle/>
            <a:p>
              <a:r>
                <a:rPr lang="en-US" sz="900">
                  <a:solidFill>
                    <a:srgbClr val="000000"/>
                  </a:solidFill>
                  <a:latin typeface="Arial" panose="020B0604020202020204" pitchFamily="34" charset="0"/>
                </a:rPr>
                <a:t>PPAR signaling </a:t>
              </a:r>
            </a:p>
          </p:txBody>
        </p:sp>
        <p:sp>
          <p:nvSpPr>
            <p:cNvPr id="50" name="TextBox 49">
              <a:extLst>
                <a:ext uri="{FF2B5EF4-FFF2-40B4-BE49-F238E27FC236}">
                  <a16:creationId xmlns:a16="http://schemas.microsoft.com/office/drawing/2014/main" id="{DA583D8F-E51E-5726-AF01-1BC00FD3C603}"/>
                </a:ext>
              </a:extLst>
            </p:cNvPr>
            <p:cNvSpPr txBox="1"/>
            <p:nvPr/>
          </p:nvSpPr>
          <p:spPr>
            <a:xfrm>
              <a:off x="6703597" y="2854560"/>
              <a:ext cx="1512460" cy="230471"/>
            </a:xfrm>
            <a:prstGeom prst="rect">
              <a:avLst/>
            </a:prstGeom>
            <a:noFill/>
          </p:spPr>
          <p:txBody>
            <a:bodyPr wrap="square" rtlCol="0">
              <a:spAutoFit/>
            </a:bodyPr>
            <a:lstStyle/>
            <a:p>
              <a:r>
                <a:rPr lang="en-US" sz="900">
                  <a:solidFill>
                    <a:srgbClr val="000000"/>
                  </a:solidFill>
                  <a:latin typeface="Arial" panose="020B0604020202020204" pitchFamily="34" charset="0"/>
                </a:rPr>
                <a:t>Alcoholic liver disease</a:t>
              </a:r>
            </a:p>
          </p:txBody>
        </p:sp>
        <p:sp>
          <p:nvSpPr>
            <p:cNvPr id="51" name="TextBox 50">
              <a:extLst>
                <a:ext uri="{FF2B5EF4-FFF2-40B4-BE49-F238E27FC236}">
                  <a16:creationId xmlns:a16="http://schemas.microsoft.com/office/drawing/2014/main" id="{543C3A21-63AF-F46D-C13F-683EB849CF65}"/>
                </a:ext>
              </a:extLst>
            </p:cNvPr>
            <p:cNvSpPr txBox="1"/>
            <p:nvPr/>
          </p:nvSpPr>
          <p:spPr>
            <a:xfrm>
              <a:off x="6829080" y="3086195"/>
              <a:ext cx="1401269" cy="230471"/>
            </a:xfrm>
            <a:prstGeom prst="rect">
              <a:avLst/>
            </a:prstGeom>
            <a:noFill/>
          </p:spPr>
          <p:txBody>
            <a:bodyPr wrap="square" rtlCol="0">
              <a:spAutoFit/>
            </a:bodyPr>
            <a:lstStyle/>
            <a:p>
              <a:r>
                <a:rPr lang="en-US" sz="900">
                  <a:solidFill>
                    <a:srgbClr val="000000"/>
                  </a:solidFill>
                  <a:latin typeface="Arial" panose="020B0604020202020204" pitchFamily="34" charset="0"/>
                </a:rPr>
                <a:t>Steroid biosynthesis</a:t>
              </a:r>
            </a:p>
          </p:txBody>
        </p:sp>
        <p:sp>
          <p:nvSpPr>
            <p:cNvPr id="52" name="TextBox 51">
              <a:extLst>
                <a:ext uri="{FF2B5EF4-FFF2-40B4-BE49-F238E27FC236}">
                  <a16:creationId xmlns:a16="http://schemas.microsoft.com/office/drawing/2014/main" id="{48C5EB45-5CFC-4E1A-1017-C65F6CEE6BCB}"/>
                </a:ext>
              </a:extLst>
            </p:cNvPr>
            <p:cNvSpPr txBox="1"/>
            <p:nvPr/>
          </p:nvSpPr>
          <p:spPr>
            <a:xfrm>
              <a:off x="6432121" y="3317830"/>
              <a:ext cx="1812519" cy="230471"/>
            </a:xfrm>
            <a:prstGeom prst="rect">
              <a:avLst/>
            </a:prstGeom>
            <a:noFill/>
          </p:spPr>
          <p:txBody>
            <a:bodyPr wrap="square" rtlCol="0">
              <a:spAutoFit/>
            </a:bodyPr>
            <a:lstStyle/>
            <a:p>
              <a:r>
                <a:rPr lang="en-US" sz="900">
                  <a:solidFill>
                    <a:srgbClr val="000000"/>
                  </a:solidFill>
                  <a:latin typeface="Arial" panose="020B0604020202020204" pitchFamily="34" charset="0"/>
                </a:rPr>
                <a:t>Epstein-Barr virus infection</a:t>
              </a:r>
            </a:p>
          </p:txBody>
        </p:sp>
        <p:sp>
          <p:nvSpPr>
            <p:cNvPr id="53" name="TextBox 52">
              <a:extLst>
                <a:ext uri="{FF2B5EF4-FFF2-40B4-BE49-F238E27FC236}">
                  <a16:creationId xmlns:a16="http://schemas.microsoft.com/office/drawing/2014/main" id="{DBE0658B-306B-0558-DA54-2F5305FF5247}"/>
                </a:ext>
              </a:extLst>
            </p:cNvPr>
            <p:cNvSpPr txBox="1"/>
            <p:nvPr/>
          </p:nvSpPr>
          <p:spPr>
            <a:xfrm>
              <a:off x="7475697" y="3549464"/>
              <a:ext cx="826106" cy="230471"/>
            </a:xfrm>
            <a:prstGeom prst="rect">
              <a:avLst/>
            </a:prstGeom>
            <a:noFill/>
          </p:spPr>
          <p:txBody>
            <a:bodyPr wrap="square" rtlCol="0">
              <a:spAutoFit/>
            </a:bodyPr>
            <a:lstStyle/>
            <a:p>
              <a:r>
                <a:rPr lang="en-US" sz="900">
                  <a:solidFill>
                    <a:srgbClr val="000000"/>
                  </a:solidFill>
                  <a:latin typeface="Arial" panose="020B0604020202020204" pitchFamily="34" charset="0"/>
                </a:rPr>
                <a:t>Measles</a:t>
              </a:r>
            </a:p>
          </p:txBody>
        </p:sp>
        <p:sp>
          <p:nvSpPr>
            <p:cNvPr id="54" name="TextBox 53">
              <a:extLst>
                <a:ext uri="{FF2B5EF4-FFF2-40B4-BE49-F238E27FC236}">
                  <a16:creationId xmlns:a16="http://schemas.microsoft.com/office/drawing/2014/main" id="{436970E6-DC40-9932-D7C5-257A19C54807}"/>
                </a:ext>
              </a:extLst>
            </p:cNvPr>
            <p:cNvSpPr txBox="1"/>
            <p:nvPr/>
          </p:nvSpPr>
          <p:spPr>
            <a:xfrm>
              <a:off x="6051076" y="3781099"/>
              <a:ext cx="2122109" cy="230471"/>
            </a:xfrm>
            <a:prstGeom prst="rect">
              <a:avLst/>
            </a:prstGeom>
            <a:noFill/>
          </p:spPr>
          <p:txBody>
            <a:bodyPr wrap="square" rtlCol="0">
              <a:spAutoFit/>
            </a:bodyPr>
            <a:lstStyle/>
            <a:p>
              <a:r>
                <a:rPr lang="en-US" sz="900">
                  <a:solidFill>
                    <a:srgbClr val="000000"/>
                  </a:solidFill>
                  <a:latin typeface="Arial" panose="020B0604020202020204" pitchFamily="34" charset="0"/>
                </a:rPr>
                <a:t>Terpenoid backbone biosynthesis</a:t>
              </a:r>
            </a:p>
          </p:txBody>
        </p:sp>
        <p:sp>
          <p:nvSpPr>
            <p:cNvPr id="55" name="TextBox 54">
              <a:extLst>
                <a:ext uri="{FF2B5EF4-FFF2-40B4-BE49-F238E27FC236}">
                  <a16:creationId xmlns:a16="http://schemas.microsoft.com/office/drawing/2014/main" id="{3D3D2251-A3F2-2581-29D5-FD65B0B6D83F}"/>
                </a:ext>
              </a:extLst>
            </p:cNvPr>
            <p:cNvSpPr txBox="1"/>
            <p:nvPr/>
          </p:nvSpPr>
          <p:spPr>
            <a:xfrm>
              <a:off x="5793869" y="4012737"/>
              <a:ext cx="2379315" cy="230471"/>
            </a:xfrm>
            <a:prstGeom prst="rect">
              <a:avLst/>
            </a:prstGeom>
            <a:noFill/>
          </p:spPr>
          <p:txBody>
            <a:bodyPr wrap="square" rtlCol="0">
              <a:spAutoFit/>
            </a:bodyPr>
            <a:lstStyle/>
            <a:p>
              <a:r>
                <a:rPr lang="en-US" sz="900">
                  <a:solidFill>
                    <a:srgbClr val="000000"/>
                  </a:solidFill>
                  <a:latin typeface="Arial" panose="020B0604020202020204" pitchFamily="34" charset="0"/>
                </a:rPr>
                <a:t>Fluid shear stress and atherosclerosis</a:t>
              </a:r>
            </a:p>
          </p:txBody>
        </p:sp>
      </p:grpSp>
      <p:grpSp>
        <p:nvGrpSpPr>
          <p:cNvPr id="7" name="Group 6">
            <a:extLst>
              <a:ext uri="{FF2B5EF4-FFF2-40B4-BE49-F238E27FC236}">
                <a16:creationId xmlns:a16="http://schemas.microsoft.com/office/drawing/2014/main" id="{3C39722D-A5EF-F3F6-CE88-8693199B0887}"/>
              </a:ext>
            </a:extLst>
          </p:cNvPr>
          <p:cNvGrpSpPr>
            <a:grpSpLocks noChangeAspect="1"/>
          </p:cNvGrpSpPr>
          <p:nvPr/>
        </p:nvGrpSpPr>
        <p:grpSpPr>
          <a:xfrm>
            <a:off x="894832" y="359167"/>
            <a:ext cx="4213800" cy="4517621"/>
            <a:chOff x="-460372" y="765355"/>
            <a:chExt cx="4678670" cy="4982282"/>
          </a:xfrm>
        </p:grpSpPr>
        <p:sp>
          <p:nvSpPr>
            <p:cNvPr id="30" name="TextBox 29">
              <a:extLst>
                <a:ext uri="{FF2B5EF4-FFF2-40B4-BE49-F238E27FC236}">
                  <a16:creationId xmlns:a16="http://schemas.microsoft.com/office/drawing/2014/main" id="{0D791289-57E1-729A-B3AF-45C7949D50FB}"/>
                </a:ext>
              </a:extLst>
            </p:cNvPr>
            <p:cNvSpPr txBox="1"/>
            <p:nvPr/>
          </p:nvSpPr>
          <p:spPr>
            <a:xfrm>
              <a:off x="1940596" y="4865691"/>
              <a:ext cx="639410" cy="271221"/>
            </a:xfrm>
            <a:prstGeom prst="rect">
              <a:avLst/>
            </a:prstGeom>
            <a:noFill/>
          </p:spPr>
          <p:txBody>
            <a:bodyPr wrap="none" rtlCol="0">
              <a:spAutoFit/>
            </a:bodyPr>
            <a:lstStyle/>
            <a:p>
              <a:r>
                <a:rPr lang="en-US" sz="900" b="1">
                  <a:latin typeface="Arial" panose="020B0604020202020204" pitchFamily="34" charset="0"/>
                  <a:cs typeface="Arial" panose="020B0604020202020204" pitchFamily="34" charset="0"/>
                </a:rPr>
                <a:t>♀︎</a:t>
              </a:r>
              <a:r>
                <a:rPr lang="en-US" sz="900">
                  <a:latin typeface="Arial" panose="020B0604020202020204" pitchFamily="34" charset="0"/>
                  <a:cs typeface="Arial" panose="020B0604020202020204" pitchFamily="34" charset="0"/>
                </a:rPr>
                <a:t>(476)</a:t>
              </a:r>
            </a:p>
          </p:txBody>
        </p:sp>
        <p:sp>
          <p:nvSpPr>
            <p:cNvPr id="31" name="TextBox 30">
              <a:extLst>
                <a:ext uri="{FF2B5EF4-FFF2-40B4-BE49-F238E27FC236}">
                  <a16:creationId xmlns:a16="http://schemas.microsoft.com/office/drawing/2014/main" id="{62BD1EA3-1C61-2295-4780-2B9699645490}"/>
                </a:ext>
              </a:extLst>
            </p:cNvPr>
            <p:cNvSpPr txBox="1"/>
            <p:nvPr/>
          </p:nvSpPr>
          <p:spPr>
            <a:xfrm>
              <a:off x="2714600" y="4865691"/>
              <a:ext cx="639410" cy="271221"/>
            </a:xfrm>
            <a:prstGeom prst="rect">
              <a:avLst/>
            </a:prstGeom>
            <a:noFill/>
          </p:spPr>
          <p:txBody>
            <a:bodyPr wrap="none" rtlCol="0">
              <a:spAutoFit/>
            </a:bodyPr>
            <a:lstStyle/>
            <a:p>
              <a:r>
                <a:rPr lang="en-US" sz="900" b="1">
                  <a:latin typeface="Arial" panose="020B0604020202020204" pitchFamily="34" charset="0"/>
                  <a:cs typeface="Arial" panose="020B0604020202020204" pitchFamily="34" charset="0"/>
                </a:rPr>
                <a:t>♀︎</a:t>
              </a:r>
              <a:r>
                <a:rPr lang="en-US" sz="900">
                  <a:latin typeface="Arial" panose="020B0604020202020204" pitchFamily="34" charset="0"/>
                  <a:cs typeface="Arial" panose="020B0604020202020204" pitchFamily="34" charset="0"/>
                </a:rPr>
                <a:t>(702)</a:t>
              </a:r>
            </a:p>
          </p:txBody>
        </p:sp>
        <p:sp>
          <p:nvSpPr>
            <p:cNvPr id="32" name="TextBox 31">
              <a:extLst>
                <a:ext uri="{FF2B5EF4-FFF2-40B4-BE49-F238E27FC236}">
                  <a16:creationId xmlns:a16="http://schemas.microsoft.com/office/drawing/2014/main" id="{AFDAC082-4039-9F7C-47BC-AD6E2563F7B8}"/>
                </a:ext>
              </a:extLst>
            </p:cNvPr>
            <p:cNvSpPr txBox="1"/>
            <p:nvPr/>
          </p:nvSpPr>
          <p:spPr>
            <a:xfrm>
              <a:off x="2319160" y="4865691"/>
              <a:ext cx="639410" cy="271221"/>
            </a:xfrm>
            <a:prstGeom prst="rect">
              <a:avLst/>
            </a:prstGeom>
            <a:noFill/>
          </p:spPr>
          <p:txBody>
            <a:bodyPr wrap="none" rtlCol="0">
              <a:spAutoFit/>
            </a:bodyPr>
            <a:lstStyle/>
            <a:p>
              <a:r>
                <a:rPr lang="en-US" sz="900">
                  <a:latin typeface="Arial" panose="020B0604020202020204" pitchFamily="34" charset="0"/>
                  <a:cs typeface="Arial" panose="020B0604020202020204" pitchFamily="34" charset="0"/>
                </a:rPr>
                <a:t>♂︎(216)</a:t>
              </a:r>
            </a:p>
          </p:txBody>
        </p:sp>
        <p:sp>
          <p:nvSpPr>
            <p:cNvPr id="33" name="TextBox 32">
              <a:extLst>
                <a:ext uri="{FF2B5EF4-FFF2-40B4-BE49-F238E27FC236}">
                  <a16:creationId xmlns:a16="http://schemas.microsoft.com/office/drawing/2014/main" id="{BE86EF5C-DC72-3212-FE22-E5EDD3291176}"/>
                </a:ext>
              </a:extLst>
            </p:cNvPr>
            <p:cNvSpPr txBox="1"/>
            <p:nvPr/>
          </p:nvSpPr>
          <p:spPr>
            <a:xfrm>
              <a:off x="3089774" y="4876140"/>
              <a:ext cx="639410" cy="271221"/>
            </a:xfrm>
            <a:prstGeom prst="rect">
              <a:avLst/>
            </a:prstGeom>
            <a:noFill/>
          </p:spPr>
          <p:txBody>
            <a:bodyPr wrap="none" rtlCol="0">
              <a:spAutoFit/>
            </a:bodyPr>
            <a:lstStyle/>
            <a:p>
              <a:r>
                <a:rPr lang="en-US" sz="900">
                  <a:latin typeface="Arial" panose="020B0604020202020204" pitchFamily="34" charset="0"/>
                  <a:cs typeface="Arial" panose="020B0604020202020204" pitchFamily="34" charset="0"/>
                </a:rPr>
                <a:t>♂︎(435)</a:t>
              </a:r>
            </a:p>
          </p:txBody>
        </p:sp>
        <p:cxnSp>
          <p:nvCxnSpPr>
            <p:cNvPr id="35" name="Straight Connector 34">
              <a:extLst>
                <a:ext uri="{FF2B5EF4-FFF2-40B4-BE49-F238E27FC236}">
                  <a16:creationId xmlns:a16="http://schemas.microsoft.com/office/drawing/2014/main" id="{381A33E4-B7AF-C8FF-6273-04FC5C9FD814}"/>
                </a:ext>
              </a:extLst>
            </p:cNvPr>
            <p:cNvCxnSpPr>
              <a:cxnSpLocks/>
            </p:cNvCxnSpPr>
            <p:nvPr/>
          </p:nvCxnSpPr>
          <p:spPr>
            <a:xfrm>
              <a:off x="2051482" y="5130129"/>
              <a:ext cx="6400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68B09E2D-A2D9-B15A-2FD8-9B6716EA950C}"/>
                </a:ext>
              </a:extLst>
            </p:cNvPr>
            <p:cNvCxnSpPr>
              <a:cxnSpLocks/>
            </p:cNvCxnSpPr>
            <p:nvPr/>
          </p:nvCxnSpPr>
          <p:spPr>
            <a:xfrm>
              <a:off x="2848385" y="5130129"/>
              <a:ext cx="6400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D506BAEC-235E-0BA4-9F1C-793241EBFAC3}"/>
                </a:ext>
              </a:extLst>
            </p:cNvPr>
            <p:cNvSpPr txBox="1"/>
            <p:nvPr/>
          </p:nvSpPr>
          <p:spPr>
            <a:xfrm rot="19423077">
              <a:off x="1156503" y="5412611"/>
              <a:ext cx="1621658" cy="271221"/>
            </a:xfrm>
            <a:prstGeom prst="rect">
              <a:avLst/>
            </a:prstGeom>
            <a:noFill/>
          </p:spPr>
          <p:txBody>
            <a:bodyPr wrap="none" rtlCol="0">
              <a:spAutoFit/>
            </a:bodyPr>
            <a:lstStyle/>
            <a:p>
              <a:r>
                <a:rPr lang="el-GR" sz="900">
                  <a:solidFill>
                    <a:srgbClr val="000000"/>
                  </a:solidFill>
                  <a:latin typeface="Symbol" pitchFamily="2" charset="2"/>
                </a:rPr>
                <a:t>Δ</a:t>
              </a:r>
              <a:r>
                <a:rPr lang="en-US" sz="900" err="1">
                  <a:solidFill>
                    <a:srgbClr val="000000"/>
                  </a:solidFill>
                  <a:latin typeface="Arial" panose="020B0604020202020204" pitchFamily="34" charset="0"/>
                </a:rPr>
                <a:t>hep_Con</a:t>
              </a:r>
              <a:r>
                <a:rPr lang="en-US" sz="900">
                  <a:solidFill>
                    <a:srgbClr val="000000"/>
                  </a:solidFill>
                  <a:latin typeface="Arial" panose="020B0604020202020204" pitchFamily="34" charset="0"/>
                </a:rPr>
                <a:t>’</a:t>
              </a:r>
              <a:r>
                <a:rPr lang="el-GR" sz="900">
                  <a:solidFill>
                    <a:srgbClr val="000000"/>
                  </a:solidFill>
                  <a:latin typeface="Arial" panose="020B0604020202020204" pitchFamily="34" charset="0"/>
                </a:rPr>
                <a:t> </a:t>
              </a:r>
              <a:r>
                <a:rPr lang="en-US" sz="900">
                  <a:solidFill>
                    <a:srgbClr val="000000"/>
                  </a:solidFill>
                  <a:latin typeface="Arial" panose="020B0604020202020204" pitchFamily="34" charset="0"/>
                </a:rPr>
                <a:t>vs </a:t>
              </a:r>
              <a:r>
                <a:rPr lang="en-US" sz="900" err="1">
                  <a:solidFill>
                    <a:srgbClr val="000000"/>
                  </a:solidFill>
                  <a:latin typeface="Arial" panose="020B0604020202020204" pitchFamily="34" charset="0"/>
                </a:rPr>
                <a:t>fl</a:t>
              </a:r>
              <a:r>
                <a:rPr lang="en-US" sz="900">
                  <a:solidFill>
                    <a:srgbClr val="000000"/>
                  </a:solidFill>
                  <a:latin typeface="Arial" panose="020B0604020202020204" pitchFamily="34" charset="0"/>
                </a:rPr>
                <a:t>/</a:t>
              </a:r>
              <a:r>
                <a:rPr lang="en-US" sz="900" err="1">
                  <a:solidFill>
                    <a:srgbClr val="000000"/>
                  </a:solidFill>
                  <a:latin typeface="Arial" panose="020B0604020202020204" pitchFamily="34" charset="0"/>
                </a:rPr>
                <a:t>fl_Con</a:t>
              </a:r>
              <a:r>
                <a:rPr lang="en-US" sz="900">
                  <a:solidFill>
                    <a:srgbClr val="000000"/>
                  </a:solidFill>
                  <a:latin typeface="Arial" panose="020B0604020202020204" pitchFamily="34" charset="0"/>
                </a:rPr>
                <a:t>’</a:t>
              </a:r>
            </a:p>
          </p:txBody>
        </p:sp>
        <p:sp>
          <p:nvSpPr>
            <p:cNvPr id="38" name="TextBox 37">
              <a:extLst>
                <a:ext uri="{FF2B5EF4-FFF2-40B4-BE49-F238E27FC236}">
                  <a16:creationId xmlns:a16="http://schemas.microsoft.com/office/drawing/2014/main" id="{912DEE91-3B99-9623-2A7B-413A84D627E8}"/>
                </a:ext>
              </a:extLst>
            </p:cNvPr>
            <p:cNvSpPr txBox="1"/>
            <p:nvPr/>
          </p:nvSpPr>
          <p:spPr>
            <a:xfrm rot="19304146">
              <a:off x="1788697" y="5476416"/>
              <a:ext cx="1786630" cy="271221"/>
            </a:xfrm>
            <a:prstGeom prst="rect">
              <a:avLst/>
            </a:prstGeom>
            <a:noFill/>
          </p:spPr>
          <p:txBody>
            <a:bodyPr wrap="none" rtlCol="0">
              <a:spAutoFit/>
            </a:bodyPr>
            <a:lstStyle/>
            <a:p>
              <a:r>
                <a:rPr lang="el-GR" sz="900">
                  <a:solidFill>
                    <a:srgbClr val="000000"/>
                  </a:solidFill>
                  <a:latin typeface="Symbol" pitchFamily="2" charset="2"/>
                </a:rPr>
                <a:t>Δ</a:t>
              </a:r>
              <a:r>
                <a:rPr lang="en-US" sz="900" err="1">
                  <a:solidFill>
                    <a:srgbClr val="000000"/>
                  </a:solidFill>
                  <a:latin typeface="Arial" panose="020B0604020202020204" pitchFamily="34" charset="0"/>
                </a:rPr>
                <a:t>hep_Ifn</a:t>
              </a:r>
              <a:r>
                <a:rPr lang="el-GR" sz="900">
                  <a:solidFill>
                    <a:srgbClr val="000000"/>
                  </a:solidFill>
                  <a:latin typeface="Symbol" pitchFamily="2" charset="2"/>
                </a:rPr>
                <a:t>γ</a:t>
              </a:r>
              <a:r>
                <a:rPr lang="el-GR" sz="900" baseline="30000">
                  <a:solidFill>
                    <a:srgbClr val="000000"/>
                  </a:solidFill>
                  <a:latin typeface="Arial" panose="020B0604020202020204" pitchFamily="34" charset="0"/>
                </a:rPr>
                <a:t>-/-</a:t>
              </a:r>
              <a:r>
                <a:rPr lang="el-GR" sz="900">
                  <a:solidFill>
                    <a:srgbClr val="000000"/>
                  </a:solidFill>
                  <a:latin typeface="Arial" panose="020B0604020202020204" pitchFamily="34" charset="0"/>
                </a:rPr>
                <a:t> </a:t>
              </a:r>
              <a:r>
                <a:rPr lang="en-US" sz="900">
                  <a:solidFill>
                    <a:srgbClr val="000000"/>
                  </a:solidFill>
                  <a:latin typeface="Arial" panose="020B0604020202020204" pitchFamily="34" charset="0"/>
                </a:rPr>
                <a:t>vs </a:t>
              </a:r>
              <a:r>
                <a:rPr lang="el-GR" sz="900">
                  <a:solidFill>
                    <a:srgbClr val="000000"/>
                  </a:solidFill>
                  <a:latin typeface="Symbol" pitchFamily="2" charset="2"/>
                </a:rPr>
                <a:t>Δ</a:t>
              </a:r>
              <a:r>
                <a:rPr lang="en-US" sz="900" err="1">
                  <a:solidFill>
                    <a:srgbClr val="000000"/>
                  </a:solidFill>
                  <a:latin typeface="Arial" panose="020B0604020202020204" pitchFamily="34" charset="0"/>
                </a:rPr>
                <a:t>hep_Con</a:t>
              </a:r>
              <a:r>
                <a:rPr lang="en-US" sz="900">
                  <a:solidFill>
                    <a:srgbClr val="000000"/>
                  </a:solidFill>
                  <a:latin typeface="Arial" panose="020B0604020202020204" pitchFamily="34" charset="0"/>
                  <a:cs typeface="Arial" panose="020B0604020202020204" pitchFamily="34" charset="0"/>
                </a:rPr>
                <a:t>’</a:t>
              </a:r>
              <a:endParaRPr lang="en-US" sz="900">
                <a:solidFill>
                  <a:srgbClr val="000000"/>
                </a:solidFill>
                <a:latin typeface="Arial" panose="020B0604020202020204" pitchFamily="34" charset="0"/>
              </a:endParaRPr>
            </a:p>
          </p:txBody>
        </p:sp>
        <p:grpSp>
          <p:nvGrpSpPr>
            <p:cNvPr id="56" name="Group 55">
              <a:extLst>
                <a:ext uri="{FF2B5EF4-FFF2-40B4-BE49-F238E27FC236}">
                  <a16:creationId xmlns:a16="http://schemas.microsoft.com/office/drawing/2014/main" id="{A18B3C55-3197-5533-4F71-41688C98B20F}"/>
                </a:ext>
              </a:extLst>
            </p:cNvPr>
            <p:cNvGrpSpPr/>
            <p:nvPr/>
          </p:nvGrpSpPr>
          <p:grpSpPr>
            <a:xfrm>
              <a:off x="2022065" y="765355"/>
              <a:ext cx="2196233" cy="4135524"/>
              <a:chOff x="2409242" y="2686362"/>
              <a:chExt cx="2085467" cy="3850628"/>
            </a:xfrm>
          </p:grpSpPr>
          <p:pic>
            <p:nvPicPr>
              <p:cNvPr id="2" name="Picture 1">
                <a:extLst>
                  <a:ext uri="{FF2B5EF4-FFF2-40B4-BE49-F238E27FC236}">
                    <a16:creationId xmlns:a16="http://schemas.microsoft.com/office/drawing/2014/main" id="{F172D3FD-BD30-588E-72CF-658AB7E91250}"/>
                  </a:ext>
                </a:extLst>
              </p:cNvPr>
              <p:cNvPicPr>
                <a:picLocks noChangeAspect="1"/>
              </p:cNvPicPr>
              <p:nvPr/>
            </p:nvPicPr>
            <p:blipFill>
              <a:blip r:embed="rId4"/>
              <a:stretch>
                <a:fillRect/>
              </a:stretch>
            </p:blipFill>
            <p:spPr>
              <a:xfrm>
                <a:off x="2409242" y="2715760"/>
                <a:ext cx="2085467" cy="3815398"/>
              </a:xfrm>
              <a:prstGeom prst="rect">
                <a:avLst/>
              </a:prstGeom>
            </p:spPr>
          </p:pic>
          <p:sp>
            <p:nvSpPr>
              <p:cNvPr id="19" name="Rectangle 18">
                <a:extLst>
                  <a:ext uri="{FF2B5EF4-FFF2-40B4-BE49-F238E27FC236}">
                    <a16:creationId xmlns:a16="http://schemas.microsoft.com/office/drawing/2014/main" id="{4D6DBBFA-600F-2CC1-1008-D7CC0D0BA05F}"/>
                  </a:ext>
                </a:extLst>
              </p:cNvPr>
              <p:cNvSpPr/>
              <p:nvPr/>
            </p:nvSpPr>
            <p:spPr>
              <a:xfrm>
                <a:off x="2419752" y="2686362"/>
                <a:ext cx="1440179" cy="3850628"/>
              </a:xfrm>
              <a:prstGeom prst="rect">
                <a:avLst/>
              </a:prstGeom>
              <a:no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grpSp>
        <p:sp>
          <p:nvSpPr>
            <p:cNvPr id="61" name="TextBox 60">
              <a:extLst>
                <a:ext uri="{FF2B5EF4-FFF2-40B4-BE49-F238E27FC236}">
                  <a16:creationId xmlns:a16="http://schemas.microsoft.com/office/drawing/2014/main" id="{8A1CBF95-87E4-224B-4032-EFDC83878C82}"/>
                </a:ext>
              </a:extLst>
            </p:cNvPr>
            <p:cNvSpPr txBox="1"/>
            <p:nvPr/>
          </p:nvSpPr>
          <p:spPr>
            <a:xfrm>
              <a:off x="535451" y="810503"/>
              <a:ext cx="1602398"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Monooxygenase activity</a:t>
              </a:r>
            </a:p>
          </p:txBody>
        </p:sp>
        <p:sp>
          <p:nvSpPr>
            <p:cNvPr id="62" name="TextBox 61">
              <a:extLst>
                <a:ext uri="{FF2B5EF4-FFF2-40B4-BE49-F238E27FC236}">
                  <a16:creationId xmlns:a16="http://schemas.microsoft.com/office/drawing/2014/main" id="{1EC6871D-5660-1A05-02E1-22016C2BA000}"/>
                </a:ext>
              </a:extLst>
            </p:cNvPr>
            <p:cNvSpPr txBox="1"/>
            <p:nvPr/>
          </p:nvSpPr>
          <p:spPr>
            <a:xfrm>
              <a:off x="343888" y="1065140"/>
              <a:ext cx="1850366"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Steroid hydroxylase activity</a:t>
              </a:r>
            </a:p>
          </p:txBody>
        </p:sp>
        <p:sp>
          <p:nvSpPr>
            <p:cNvPr id="63" name="TextBox 62">
              <a:extLst>
                <a:ext uri="{FF2B5EF4-FFF2-40B4-BE49-F238E27FC236}">
                  <a16:creationId xmlns:a16="http://schemas.microsoft.com/office/drawing/2014/main" id="{A908B43A-6BC7-6208-3E54-8A3258F097CB}"/>
                </a:ext>
              </a:extLst>
            </p:cNvPr>
            <p:cNvSpPr txBox="1"/>
            <p:nvPr/>
          </p:nvSpPr>
          <p:spPr>
            <a:xfrm>
              <a:off x="-460372" y="1319777"/>
              <a:ext cx="2557045"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Active transmembrane transporter activity</a:t>
              </a:r>
            </a:p>
          </p:txBody>
        </p:sp>
        <p:sp>
          <p:nvSpPr>
            <p:cNvPr id="64" name="TextBox 63">
              <a:extLst>
                <a:ext uri="{FF2B5EF4-FFF2-40B4-BE49-F238E27FC236}">
                  <a16:creationId xmlns:a16="http://schemas.microsoft.com/office/drawing/2014/main" id="{5A57FD96-9318-2562-5FF1-C754C9A2232B}"/>
                </a:ext>
              </a:extLst>
            </p:cNvPr>
            <p:cNvSpPr txBox="1"/>
            <p:nvPr/>
          </p:nvSpPr>
          <p:spPr>
            <a:xfrm>
              <a:off x="519034" y="1574414"/>
              <a:ext cx="1653221" cy="254574"/>
            </a:xfrm>
            <a:prstGeom prst="rect">
              <a:avLst/>
            </a:prstGeom>
            <a:noFill/>
          </p:spPr>
          <p:txBody>
            <a:bodyPr wrap="square" rtlCol="0">
              <a:spAutoFit/>
            </a:bodyPr>
            <a:lstStyle/>
            <a:p>
              <a:pPr algn="l"/>
              <a:r>
                <a:rPr lang="en-US" sz="900" baseline="30000">
                  <a:solidFill>
                    <a:srgbClr val="000000"/>
                  </a:solidFill>
                  <a:latin typeface="Arial" panose="020B0604020202020204" pitchFamily="34" charset="0"/>
                </a:rPr>
                <a:t>1</a:t>
              </a:r>
              <a:r>
                <a:rPr lang="en-US" sz="900">
                  <a:solidFill>
                    <a:srgbClr val="000000"/>
                  </a:solidFill>
                  <a:latin typeface="Arial" panose="020B0604020202020204" pitchFamily="34" charset="0"/>
                </a:rPr>
                <a:t>Oxidoreductase activity</a:t>
              </a:r>
            </a:p>
          </p:txBody>
        </p:sp>
        <p:sp>
          <p:nvSpPr>
            <p:cNvPr id="65" name="TextBox 64">
              <a:extLst>
                <a:ext uri="{FF2B5EF4-FFF2-40B4-BE49-F238E27FC236}">
                  <a16:creationId xmlns:a16="http://schemas.microsoft.com/office/drawing/2014/main" id="{6A7A3433-61AB-1029-0436-FAA9BBC2CAC5}"/>
                </a:ext>
              </a:extLst>
            </p:cNvPr>
            <p:cNvSpPr txBox="1"/>
            <p:nvPr/>
          </p:nvSpPr>
          <p:spPr>
            <a:xfrm>
              <a:off x="1036310" y="1829051"/>
              <a:ext cx="1297262"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Iron ion activity</a:t>
              </a:r>
            </a:p>
          </p:txBody>
        </p:sp>
        <p:sp>
          <p:nvSpPr>
            <p:cNvPr id="66" name="TextBox 65">
              <a:extLst>
                <a:ext uri="{FF2B5EF4-FFF2-40B4-BE49-F238E27FC236}">
                  <a16:creationId xmlns:a16="http://schemas.microsoft.com/office/drawing/2014/main" id="{DEF46B07-0822-D5DD-416C-45AD8A377B14}"/>
                </a:ext>
              </a:extLst>
            </p:cNvPr>
            <p:cNvSpPr txBox="1"/>
            <p:nvPr/>
          </p:nvSpPr>
          <p:spPr>
            <a:xfrm>
              <a:off x="519410" y="2083688"/>
              <a:ext cx="1588545" cy="254574"/>
            </a:xfrm>
            <a:prstGeom prst="rect">
              <a:avLst/>
            </a:prstGeom>
            <a:noFill/>
          </p:spPr>
          <p:txBody>
            <a:bodyPr wrap="square" rtlCol="0">
              <a:spAutoFit/>
            </a:bodyPr>
            <a:lstStyle/>
            <a:p>
              <a:pPr algn="l"/>
              <a:r>
                <a:rPr lang="en-US" sz="900" baseline="30000">
                  <a:solidFill>
                    <a:srgbClr val="000000"/>
                  </a:solidFill>
                  <a:latin typeface="Arial" panose="020B0604020202020204" pitchFamily="34" charset="0"/>
                </a:rPr>
                <a:t>2</a:t>
              </a:r>
              <a:r>
                <a:rPr lang="en-US" sz="900">
                  <a:solidFill>
                    <a:srgbClr val="000000"/>
                  </a:solidFill>
                  <a:latin typeface="Arial" panose="020B0604020202020204" pitchFamily="34" charset="0"/>
                </a:rPr>
                <a:t>Oxidoreductase activity</a:t>
              </a:r>
            </a:p>
          </p:txBody>
        </p:sp>
        <p:sp>
          <p:nvSpPr>
            <p:cNvPr id="67" name="TextBox 66">
              <a:extLst>
                <a:ext uri="{FF2B5EF4-FFF2-40B4-BE49-F238E27FC236}">
                  <a16:creationId xmlns:a16="http://schemas.microsoft.com/office/drawing/2014/main" id="{976BA9A5-E1E3-91F1-244B-1DE7CA5227D5}"/>
                </a:ext>
              </a:extLst>
            </p:cNvPr>
            <p:cNvSpPr txBox="1"/>
            <p:nvPr/>
          </p:nvSpPr>
          <p:spPr>
            <a:xfrm>
              <a:off x="470049" y="2338325"/>
              <a:ext cx="1674004" cy="254574"/>
            </a:xfrm>
            <a:prstGeom prst="rect">
              <a:avLst/>
            </a:prstGeom>
            <a:noFill/>
          </p:spPr>
          <p:txBody>
            <a:bodyPr wrap="square" rtlCol="0">
              <a:spAutoFit/>
            </a:bodyPr>
            <a:lstStyle/>
            <a:p>
              <a:pPr algn="l"/>
              <a:r>
                <a:rPr lang="en-US" sz="900" baseline="30000">
                  <a:solidFill>
                    <a:srgbClr val="000000"/>
                  </a:solidFill>
                  <a:latin typeface="Arial" panose="020B0604020202020204" pitchFamily="34" charset="0"/>
                </a:rPr>
                <a:t>*</a:t>
              </a:r>
              <a:r>
                <a:rPr lang="en-US" sz="900">
                  <a:solidFill>
                    <a:srgbClr val="000000"/>
                  </a:solidFill>
                  <a:latin typeface="Arial" panose="020B0604020202020204" pitchFamily="34" charset="0"/>
                </a:rPr>
                <a:t>AA </a:t>
              </a:r>
              <a:r>
                <a:rPr lang="en-US" sz="900" err="1">
                  <a:solidFill>
                    <a:srgbClr val="000000"/>
                  </a:solidFill>
                  <a:latin typeface="Arial" panose="020B0604020202020204" pitchFamily="34" charset="0"/>
                </a:rPr>
                <a:t>epoxygenase</a:t>
              </a:r>
              <a:r>
                <a:rPr lang="en-US" sz="900">
                  <a:solidFill>
                    <a:srgbClr val="000000"/>
                  </a:solidFill>
                  <a:latin typeface="Arial" panose="020B0604020202020204" pitchFamily="34" charset="0"/>
                </a:rPr>
                <a:t> activity</a:t>
              </a:r>
            </a:p>
          </p:txBody>
        </p:sp>
        <p:sp>
          <p:nvSpPr>
            <p:cNvPr id="68" name="TextBox 67">
              <a:extLst>
                <a:ext uri="{FF2B5EF4-FFF2-40B4-BE49-F238E27FC236}">
                  <a16:creationId xmlns:a16="http://schemas.microsoft.com/office/drawing/2014/main" id="{9194BDC7-58B5-698F-A0AF-B2C72BFF9BFF}"/>
                </a:ext>
              </a:extLst>
            </p:cNvPr>
            <p:cNvSpPr txBox="1"/>
            <p:nvPr/>
          </p:nvSpPr>
          <p:spPr>
            <a:xfrm>
              <a:off x="298196" y="2592963"/>
              <a:ext cx="1888160" cy="254574"/>
            </a:xfrm>
            <a:prstGeom prst="rect">
              <a:avLst/>
            </a:prstGeom>
            <a:noFill/>
          </p:spPr>
          <p:txBody>
            <a:bodyPr wrap="square" rtlCol="0">
              <a:spAutoFit/>
            </a:bodyPr>
            <a:lstStyle/>
            <a:p>
              <a:pPr algn="l"/>
              <a:r>
                <a:rPr lang="en-US" sz="900" baseline="30000">
                  <a:solidFill>
                    <a:srgbClr val="000000"/>
                  </a:solidFill>
                  <a:latin typeface="Arial" panose="020B0604020202020204" pitchFamily="34" charset="0"/>
                </a:rPr>
                <a:t>*</a:t>
              </a:r>
              <a:r>
                <a:rPr lang="en-US" sz="900">
                  <a:solidFill>
                    <a:srgbClr val="000000"/>
                  </a:solidFill>
                  <a:latin typeface="Arial" panose="020B0604020202020204" pitchFamily="34" charset="0"/>
                </a:rPr>
                <a:t>AA monooxygenase activity</a:t>
              </a:r>
            </a:p>
          </p:txBody>
        </p:sp>
        <p:sp>
          <p:nvSpPr>
            <p:cNvPr id="69" name="TextBox 68">
              <a:extLst>
                <a:ext uri="{FF2B5EF4-FFF2-40B4-BE49-F238E27FC236}">
                  <a16:creationId xmlns:a16="http://schemas.microsoft.com/office/drawing/2014/main" id="{937804AC-F6F0-35F0-6451-40FCF5E91999}"/>
                </a:ext>
              </a:extLst>
            </p:cNvPr>
            <p:cNvSpPr txBox="1"/>
            <p:nvPr/>
          </p:nvSpPr>
          <p:spPr>
            <a:xfrm>
              <a:off x="852270" y="2847600"/>
              <a:ext cx="1418693"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Aromatase activity</a:t>
              </a:r>
            </a:p>
          </p:txBody>
        </p:sp>
        <p:sp>
          <p:nvSpPr>
            <p:cNvPr id="70" name="TextBox 69">
              <a:extLst>
                <a:ext uri="{FF2B5EF4-FFF2-40B4-BE49-F238E27FC236}">
                  <a16:creationId xmlns:a16="http://schemas.microsoft.com/office/drawing/2014/main" id="{0C3A72A1-5562-077D-7F5D-0681B4F6D378}"/>
                </a:ext>
              </a:extLst>
            </p:cNvPr>
            <p:cNvSpPr txBox="1"/>
            <p:nvPr/>
          </p:nvSpPr>
          <p:spPr>
            <a:xfrm>
              <a:off x="138815" y="3102237"/>
              <a:ext cx="2061643"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Endopeptidase inhibitor activity</a:t>
              </a:r>
            </a:p>
          </p:txBody>
        </p:sp>
        <p:sp>
          <p:nvSpPr>
            <p:cNvPr id="71" name="TextBox 70">
              <a:extLst>
                <a:ext uri="{FF2B5EF4-FFF2-40B4-BE49-F238E27FC236}">
                  <a16:creationId xmlns:a16="http://schemas.microsoft.com/office/drawing/2014/main" id="{C3C4BC8C-654F-F054-B734-8A5F248CBEE5}"/>
                </a:ext>
              </a:extLst>
            </p:cNvPr>
            <p:cNvSpPr txBox="1"/>
            <p:nvPr/>
          </p:nvSpPr>
          <p:spPr>
            <a:xfrm>
              <a:off x="413306" y="3356874"/>
              <a:ext cx="1758949"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Peptidase inhibitor activity</a:t>
              </a:r>
            </a:p>
          </p:txBody>
        </p:sp>
        <p:sp>
          <p:nvSpPr>
            <p:cNvPr id="72" name="TextBox 71">
              <a:extLst>
                <a:ext uri="{FF2B5EF4-FFF2-40B4-BE49-F238E27FC236}">
                  <a16:creationId xmlns:a16="http://schemas.microsoft.com/office/drawing/2014/main" id="{13030F49-4CD4-C048-A98D-963B7C031AA6}"/>
                </a:ext>
              </a:extLst>
            </p:cNvPr>
            <p:cNvSpPr txBox="1"/>
            <p:nvPr/>
          </p:nvSpPr>
          <p:spPr>
            <a:xfrm>
              <a:off x="519410" y="3611511"/>
              <a:ext cx="1588544"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Enzyme inhibitor activity</a:t>
              </a:r>
            </a:p>
          </p:txBody>
        </p:sp>
        <p:sp>
          <p:nvSpPr>
            <p:cNvPr id="73" name="TextBox 72">
              <a:extLst>
                <a:ext uri="{FF2B5EF4-FFF2-40B4-BE49-F238E27FC236}">
                  <a16:creationId xmlns:a16="http://schemas.microsoft.com/office/drawing/2014/main" id="{CB43C1C3-5EB7-F56D-F7F0-6C342057A55D}"/>
                </a:ext>
              </a:extLst>
            </p:cNvPr>
            <p:cNvSpPr txBox="1"/>
            <p:nvPr/>
          </p:nvSpPr>
          <p:spPr>
            <a:xfrm>
              <a:off x="328700" y="3866148"/>
              <a:ext cx="1758949"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Glycosaminoglycan binding</a:t>
              </a:r>
            </a:p>
          </p:txBody>
        </p:sp>
        <p:sp>
          <p:nvSpPr>
            <p:cNvPr id="74" name="TextBox 73">
              <a:extLst>
                <a:ext uri="{FF2B5EF4-FFF2-40B4-BE49-F238E27FC236}">
                  <a16:creationId xmlns:a16="http://schemas.microsoft.com/office/drawing/2014/main" id="{6FB8AC83-730C-9A1C-8925-7A9B5B0E928C}"/>
                </a:ext>
              </a:extLst>
            </p:cNvPr>
            <p:cNvSpPr txBox="1"/>
            <p:nvPr/>
          </p:nvSpPr>
          <p:spPr>
            <a:xfrm>
              <a:off x="272851" y="4120785"/>
              <a:ext cx="1919709" cy="254574"/>
            </a:xfrm>
            <a:prstGeom prst="rect">
              <a:avLst/>
            </a:prstGeom>
            <a:noFill/>
          </p:spPr>
          <p:txBody>
            <a:bodyPr wrap="square" rtlCol="0">
              <a:spAutoFit/>
            </a:bodyPr>
            <a:lstStyle/>
            <a:p>
              <a:pPr algn="l"/>
              <a:r>
                <a:rPr lang="en-US" sz="900" err="1">
                  <a:solidFill>
                    <a:srgbClr val="000000"/>
                  </a:solidFill>
                  <a:latin typeface="Arial" panose="020B0604020202020204" pitchFamily="34" charset="0"/>
                </a:rPr>
                <a:t>Semaphorin</a:t>
              </a:r>
              <a:r>
                <a:rPr lang="en-US" sz="900">
                  <a:solidFill>
                    <a:srgbClr val="000000"/>
                  </a:solidFill>
                  <a:latin typeface="Arial" panose="020B0604020202020204" pitchFamily="34" charset="0"/>
                </a:rPr>
                <a:t> receptor activity</a:t>
              </a:r>
            </a:p>
          </p:txBody>
        </p:sp>
        <p:sp>
          <p:nvSpPr>
            <p:cNvPr id="75" name="TextBox 74">
              <a:extLst>
                <a:ext uri="{FF2B5EF4-FFF2-40B4-BE49-F238E27FC236}">
                  <a16:creationId xmlns:a16="http://schemas.microsoft.com/office/drawing/2014/main" id="{5B31CE04-61E6-9A51-F5C3-6F8F5CEF2B6C}"/>
                </a:ext>
              </a:extLst>
            </p:cNvPr>
            <p:cNvSpPr txBox="1"/>
            <p:nvPr/>
          </p:nvSpPr>
          <p:spPr>
            <a:xfrm>
              <a:off x="533379" y="4375423"/>
              <a:ext cx="1667078" cy="254574"/>
            </a:xfrm>
            <a:prstGeom prst="rect">
              <a:avLst/>
            </a:prstGeom>
            <a:noFill/>
          </p:spPr>
          <p:txBody>
            <a:bodyPr wrap="square" rtlCol="0">
              <a:spAutoFit/>
            </a:bodyPr>
            <a:lstStyle/>
            <a:p>
              <a:pPr algn="l"/>
              <a:r>
                <a:rPr lang="en-US" sz="900" baseline="30000">
                  <a:solidFill>
                    <a:srgbClr val="000000"/>
                  </a:solidFill>
                  <a:latin typeface="Arial" panose="020B0604020202020204" pitchFamily="34" charset="0"/>
                </a:rPr>
                <a:t>3</a:t>
              </a:r>
              <a:r>
                <a:rPr lang="en-US" sz="900">
                  <a:solidFill>
                    <a:srgbClr val="000000"/>
                  </a:solidFill>
                  <a:latin typeface="Arial" panose="020B0604020202020204" pitchFamily="34" charset="0"/>
                </a:rPr>
                <a:t>Oxidoreductase activity</a:t>
              </a:r>
            </a:p>
          </p:txBody>
        </p:sp>
        <p:sp>
          <p:nvSpPr>
            <p:cNvPr id="76" name="TextBox 75">
              <a:extLst>
                <a:ext uri="{FF2B5EF4-FFF2-40B4-BE49-F238E27FC236}">
                  <a16:creationId xmlns:a16="http://schemas.microsoft.com/office/drawing/2014/main" id="{F2E6E380-12FB-0D00-15A8-0D33AD85D65A}"/>
                </a:ext>
              </a:extLst>
            </p:cNvPr>
            <p:cNvSpPr txBox="1"/>
            <p:nvPr/>
          </p:nvSpPr>
          <p:spPr>
            <a:xfrm>
              <a:off x="986820" y="4630059"/>
              <a:ext cx="1241840" cy="254574"/>
            </a:xfrm>
            <a:prstGeom prst="rect">
              <a:avLst/>
            </a:prstGeom>
            <a:noFill/>
          </p:spPr>
          <p:txBody>
            <a:bodyPr wrap="square" rtlCol="0">
              <a:spAutoFit/>
            </a:bodyPr>
            <a:lstStyle/>
            <a:p>
              <a:pPr algn="l"/>
              <a:r>
                <a:rPr lang="en-US" sz="900">
                  <a:solidFill>
                    <a:srgbClr val="000000"/>
                  </a:solidFill>
                  <a:latin typeface="Arial" panose="020B0604020202020204" pitchFamily="34" charset="0"/>
                </a:rPr>
                <a:t>GTPase activity</a:t>
              </a:r>
            </a:p>
          </p:txBody>
        </p:sp>
      </p:grpSp>
      <p:sp>
        <p:nvSpPr>
          <p:cNvPr id="12" name="TextBox 11">
            <a:extLst>
              <a:ext uri="{FF2B5EF4-FFF2-40B4-BE49-F238E27FC236}">
                <a16:creationId xmlns:a16="http://schemas.microsoft.com/office/drawing/2014/main" id="{19C639FD-4870-E646-F3CD-C9597F4CEF1B}"/>
              </a:ext>
            </a:extLst>
          </p:cNvPr>
          <p:cNvSpPr txBox="1"/>
          <p:nvPr/>
        </p:nvSpPr>
        <p:spPr>
          <a:xfrm>
            <a:off x="255061" y="5486924"/>
            <a:ext cx="9546689" cy="1107996"/>
          </a:xfrm>
          <a:prstGeom prst="rect">
            <a:avLst/>
          </a:prstGeom>
          <a:noFill/>
        </p:spPr>
        <p:txBody>
          <a:bodyPr wrap="square" rtlCol="0">
            <a:spAutoFit/>
          </a:bodyPr>
          <a:lstStyle/>
          <a:p>
            <a:pPr algn="just"/>
            <a:r>
              <a:rPr lang="en-US" sz="1100" b="1" dirty="0">
                <a:solidFill>
                  <a:srgbClr val="000000"/>
                </a:solidFill>
                <a:effectLst/>
                <a:latin typeface="Arial" panose="020B0604020202020204" pitchFamily="34" charset="0"/>
              </a:rPr>
              <a:t>Suppl. Figure 7. GO enrichment (A) and KEGG </a:t>
            </a:r>
            <a:r>
              <a:rPr lang="en-US" sz="1100" b="1" dirty="0">
                <a:solidFill>
                  <a:srgbClr val="000000"/>
                </a:solidFill>
                <a:latin typeface="Arial" panose="020B0604020202020204" pitchFamily="34" charset="0"/>
              </a:rPr>
              <a:t>enrichment (B) analysis of hepatic transcriptomes</a:t>
            </a:r>
            <a:r>
              <a:rPr lang="en-US" sz="1100" b="1" dirty="0">
                <a:solidFill>
                  <a:srgbClr val="000000"/>
                </a:solidFill>
                <a:effectLst/>
                <a:latin typeface="Arial" panose="020B0604020202020204" pitchFamily="34" charset="0"/>
              </a:rPr>
              <a:t> modified by hepatic deletion of </a:t>
            </a:r>
            <a:r>
              <a:rPr lang="en-US" sz="1100" b="1" dirty="0">
                <a:solidFill>
                  <a:srgbClr val="000000"/>
                </a:solidFill>
                <a:latin typeface="Arial" panose="020B0604020202020204" pitchFamily="34" charset="0"/>
              </a:rPr>
              <a:t>SHP</a:t>
            </a:r>
            <a:r>
              <a:rPr lang="en-US" sz="1100" b="1" dirty="0">
                <a:solidFill>
                  <a:srgbClr val="000000"/>
                </a:solidFill>
                <a:effectLst/>
                <a:latin typeface="Arial" panose="020B0604020202020204" pitchFamily="34" charset="0"/>
              </a:rPr>
              <a:t> and by </a:t>
            </a:r>
            <a:r>
              <a:rPr lang="en-US" sz="1100" b="1" dirty="0">
                <a:solidFill>
                  <a:srgbClr val="000000"/>
                </a:solidFill>
                <a:latin typeface="Arial" panose="020B0604020202020204" pitchFamily="34" charset="0"/>
              </a:rPr>
              <a:t>overlaying</a:t>
            </a:r>
            <a:r>
              <a:rPr lang="en-US" sz="1100" b="1" dirty="0">
                <a:solidFill>
                  <a:srgbClr val="000000"/>
                </a:solidFill>
                <a:effectLst/>
                <a:latin typeface="Arial" panose="020B0604020202020204" pitchFamily="34" charset="0"/>
              </a:rPr>
              <a:t> IFN</a:t>
            </a:r>
            <a:r>
              <a:rPr lang="el-GR" sz="1100" dirty="0">
                <a:solidFill>
                  <a:srgbClr val="000000"/>
                </a:solidFill>
                <a:effectLst/>
                <a:latin typeface="Symbol" pitchFamily="2" charset="2"/>
              </a:rPr>
              <a:t>γ</a:t>
            </a:r>
            <a:r>
              <a:rPr lang="el-GR" sz="1100" b="1" baseline="30000" dirty="0">
                <a:solidFill>
                  <a:srgbClr val="000000"/>
                </a:solidFill>
                <a:effectLst/>
                <a:latin typeface="Arial" panose="020B0604020202020204" pitchFamily="34" charset="0"/>
              </a:rPr>
              <a:t>-/-</a:t>
            </a:r>
            <a:r>
              <a:rPr lang="en-US" sz="1100" b="1" dirty="0">
                <a:solidFill>
                  <a:srgbClr val="000000"/>
                </a:solidFill>
                <a:latin typeface="Arial" panose="020B0604020202020204" pitchFamily="34" charset="0"/>
              </a:rPr>
              <a:t> myeloid cells</a:t>
            </a:r>
            <a:r>
              <a:rPr lang="en-US" sz="1100" b="1" dirty="0">
                <a:solidFill>
                  <a:srgbClr val="000000"/>
                </a:solidFill>
                <a:effectLst/>
                <a:latin typeface="Arial" panose="020B0604020202020204" pitchFamily="34" charset="0"/>
              </a:rPr>
              <a:t> in female and male SHP</a:t>
            </a:r>
            <a:r>
              <a:rPr lang="el-GR" sz="1100" baseline="30000" dirty="0">
                <a:solidFill>
                  <a:srgbClr val="000000"/>
                </a:solidFill>
                <a:effectLst/>
                <a:latin typeface="Symbol" pitchFamily="2" charset="2"/>
              </a:rPr>
              <a:t>Δ</a:t>
            </a:r>
            <a:r>
              <a:rPr lang="en-US" sz="1100" b="1" baseline="30000" dirty="0">
                <a:solidFill>
                  <a:srgbClr val="000000"/>
                </a:solidFill>
                <a:effectLst/>
                <a:latin typeface="Arial" panose="020B0604020202020204" pitchFamily="34" charset="0"/>
              </a:rPr>
              <a:t>hep </a:t>
            </a:r>
            <a:r>
              <a:rPr lang="en-US" sz="1100" b="1" dirty="0">
                <a:solidFill>
                  <a:srgbClr val="000000"/>
                </a:solidFill>
                <a:effectLst/>
                <a:latin typeface="Arial" panose="020B0604020202020204" pitchFamily="34" charset="0"/>
              </a:rPr>
              <a:t>mice</a:t>
            </a:r>
            <a:r>
              <a:rPr lang="en-US" sz="1100" b="1" dirty="0">
                <a:solidFill>
                  <a:srgbClr val="000000"/>
                </a:solidFill>
                <a:latin typeface="Arial" panose="020B0604020202020204" pitchFamily="34" charset="0"/>
              </a:rPr>
              <a:t>. </a:t>
            </a:r>
            <a:r>
              <a:rPr lang="en-US" sz="1100" b="1" baseline="30000" dirty="0">
                <a:solidFill>
                  <a:srgbClr val="000000"/>
                </a:solidFill>
                <a:latin typeface="Arial" panose="020B0604020202020204" pitchFamily="34" charset="0"/>
              </a:rPr>
              <a:t>1</a:t>
            </a:r>
            <a:r>
              <a:rPr lang="en-US" sz="1100" b="1" dirty="0">
                <a:solidFill>
                  <a:srgbClr val="000000"/>
                </a:solidFill>
                <a:latin typeface="Arial" panose="020B0604020202020204" pitchFamily="34" charset="0"/>
              </a:rPr>
              <a:t>,</a:t>
            </a:r>
            <a:r>
              <a:rPr lang="en-US" sz="1100" dirty="0">
                <a:latin typeface="Arial" panose="020B0604020202020204" pitchFamily="34" charset="0"/>
                <a:cs typeface="Arial" panose="020B0604020202020204" pitchFamily="34" charset="0"/>
              </a:rPr>
              <a:t> Oxidoreductase activity, acting on paired donors, with incorporation or reduction of molecular oxygen; </a:t>
            </a:r>
            <a:r>
              <a:rPr lang="en-US" sz="1100" b="1" baseline="30000" dirty="0">
                <a:solidFill>
                  <a:srgbClr val="000000"/>
                </a:solidFill>
                <a:latin typeface="Arial" panose="020B0604020202020204" pitchFamily="34" charset="0"/>
                <a:cs typeface="Arial" panose="020B0604020202020204" pitchFamily="34" charset="0"/>
              </a:rPr>
              <a:t>2</a:t>
            </a:r>
            <a:r>
              <a:rPr lang="en-US" sz="1100" b="1" dirty="0">
                <a:solidFill>
                  <a:srgbClr val="000000"/>
                </a:solidFill>
                <a:latin typeface="Arial" panose="020B0604020202020204" pitchFamily="34" charset="0"/>
              </a:rPr>
              <a:t>,</a:t>
            </a:r>
            <a:r>
              <a:rPr lang="en-US" sz="1100" i="1" dirty="0">
                <a:effectLst/>
                <a:latin typeface="Helvetica" pitchFamily="2" charset="0"/>
              </a:rPr>
              <a:t> </a:t>
            </a:r>
            <a:r>
              <a:rPr lang="en-US" sz="1100" dirty="0">
                <a:effectLst/>
                <a:latin typeface="Arial" panose="020B0604020202020204" pitchFamily="34" charset="0"/>
                <a:cs typeface="Arial" panose="020B0604020202020204" pitchFamily="34" charset="0"/>
              </a:rPr>
              <a:t>Oxidoreductase activity, acting on paired donors,</a:t>
            </a:r>
            <a:r>
              <a:rPr lang="en-US" sz="1100" dirty="0">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with incorporation or</a:t>
            </a:r>
            <a:r>
              <a:rPr lang="en-US" sz="1100" dirty="0">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reduction of molecular</a:t>
            </a:r>
            <a:r>
              <a:rPr lang="en-US" sz="1100" dirty="0">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oxygen, reduced flavin or</a:t>
            </a:r>
            <a:r>
              <a:rPr lang="en-US" sz="1100" dirty="0">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flavoprotein as one donor,</a:t>
            </a:r>
            <a:r>
              <a:rPr lang="en-US" sz="1100" dirty="0">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and incorporation of one</a:t>
            </a:r>
            <a:r>
              <a:rPr lang="en-US" sz="1100" dirty="0">
                <a:latin typeface="Arial" panose="020B0604020202020204" pitchFamily="34" charset="0"/>
                <a:cs typeface="Arial" panose="020B0604020202020204" pitchFamily="34" charset="0"/>
              </a:rPr>
              <a:t> </a:t>
            </a:r>
            <a:r>
              <a:rPr lang="en-US" sz="1100" dirty="0">
                <a:effectLst/>
                <a:latin typeface="Arial" panose="020B0604020202020204" pitchFamily="34" charset="0"/>
                <a:cs typeface="Arial" panose="020B0604020202020204" pitchFamily="34" charset="0"/>
              </a:rPr>
              <a:t>atom of oxygen; </a:t>
            </a:r>
            <a:r>
              <a:rPr lang="en-US" sz="1100" b="1" baseline="30000" dirty="0">
                <a:solidFill>
                  <a:srgbClr val="000000"/>
                </a:solidFill>
                <a:latin typeface="Arial" panose="020B0604020202020204" pitchFamily="34" charset="0"/>
              </a:rPr>
              <a:t>3</a:t>
            </a:r>
            <a:r>
              <a:rPr lang="en-US" sz="1100" b="1" dirty="0">
                <a:solidFill>
                  <a:srgbClr val="000000"/>
                </a:solidFill>
                <a:latin typeface="Arial" panose="020B0604020202020204" pitchFamily="34" charset="0"/>
              </a:rPr>
              <a:t>, </a:t>
            </a:r>
            <a:r>
              <a:rPr lang="en-US" sz="1100" dirty="0">
                <a:solidFill>
                  <a:srgbClr val="000000"/>
                </a:solidFill>
                <a:latin typeface="Arial" panose="020B0604020202020204" pitchFamily="34" charset="0"/>
                <a:cs typeface="Arial" panose="020B0604020202020204" pitchFamily="34" charset="0"/>
              </a:rPr>
              <a:t>Oxidoreductase activity, </a:t>
            </a:r>
            <a:r>
              <a:rPr lang="en-US" sz="1100" dirty="0">
                <a:latin typeface="Arial" panose="020B0604020202020204" pitchFamily="34" charset="0"/>
                <a:cs typeface="Arial" panose="020B0604020202020204" pitchFamily="34" charset="0"/>
              </a:rPr>
              <a:t>acting on paired donors, with incorporation or reduction of molecular oxygen, NAD(P)H as one donor, and incorporation of one atom of oxygen. </a:t>
            </a:r>
            <a:r>
              <a:rPr lang="en-US" sz="1100" dirty="0">
                <a:solidFill>
                  <a:srgbClr val="000000"/>
                </a:solidFill>
                <a:latin typeface="Arial" panose="020B0604020202020204" pitchFamily="34" charset="0"/>
              </a:rPr>
              <a:t>*, Arachidonic acid </a:t>
            </a:r>
            <a:r>
              <a:rPr lang="en-US" sz="1100" dirty="0" err="1">
                <a:solidFill>
                  <a:srgbClr val="000000"/>
                </a:solidFill>
                <a:latin typeface="Arial" panose="020B0604020202020204" pitchFamily="34" charset="0"/>
              </a:rPr>
              <a:t>epoxygenase</a:t>
            </a:r>
            <a:r>
              <a:rPr lang="en-US" sz="1100" dirty="0">
                <a:solidFill>
                  <a:srgbClr val="000000"/>
                </a:solidFill>
                <a:latin typeface="Arial" panose="020B0604020202020204" pitchFamily="34" charset="0"/>
              </a:rPr>
              <a:t> activity; **, Arachidonic acid monooxygenase activity.</a:t>
            </a:r>
            <a:endParaRPr lang="en-US" sz="110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val="3255855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257" y="0"/>
            <a:ext cx="10054298" cy="7772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pSp>
        <p:nvGrpSpPr>
          <p:cNvPr id="14" name="Group 13">
            <a:extLst>
              <a:ext uri="{FF2B5EF4-FFF2-40B4-BE49-F238E27FC236}">
                <a16:creationId xmlns:a16="http://schemas.microsoft.com/office/drawing/2014/main" id="{A0DEB7B7-BC74-94F5-227A-0DBE1DAE9780}"/>
              </a:ext>
            </a:extLst>
          </p:cNvPr>
          <p:cNvGrpSpPr/>
          <p:nvPr/>
        </p:nvGrpSpPr>
        <p:grpSpPr>
          <a:xfrm>
            <a:off x="5093410" y="420249"/>
            <a:ext cx="4146484" cy="3110856"/>
            <a:chOff x="5546786" y="318052"/>
            <a:chExt cx="4193561" cy="3568148"/>
          </a:xfrm>
        </p:grpSpPr>
        <p:pic>
          <p:nvPicPr>
            <p:cNvPr id="3" name="Picture 2">
              <a:extLst>
                <a:ext uri="{FF2B5EF4-FFF2-40B4-BE49-F238E27FC236}">
                  <a16:creationId xmlns:a16="http://schemas.microsoft.com/office/drawing/2014/main" id="{3DBD1750-C78C-AC7C-70F1-6C1B86F742E1}"/>
                </a:ext>
              </a:extLst>
            </p:cNvPr>
            <p:cNvPicPr>
              <a:picLocks noChangeAspect="1"/>
            </p:cNvPicPr>
            <p:nvPr/>
          </p:nvPicPr>
          <p:blipFill>
            <a:blip r:embed="rId3"/>
            <a:stretch>
              <a:fillRect/>
            </a:stretch>
          </p:blipFill>
          <p:spPr>
            <a:xfrm>
              <a:off x="5546787" y="581203"/>
              <a:ext cx="4193560" cy="3140213"/>
            </a:xfrm>
            <a:prstGeom prst="rect">
              <a:avLst/>
            </a:prstGeom>
          </p:spPr>
        </p:pic>
        <p:sp>
          <p:nvSpPr>
            <p:cNvPr id="6" name="Rectangle 5">
              <a:extLst>
                <a:ext uri="{FF2B5EF4-FFF2-40B4-BE49-F238E27FC236}">
                  <a16:creationId xmlns:a16="http://schemas.microsoft.com/office/drawing/2014/main" id="{198825FD-163F-6C72-0182-9848ABA41EBE}"/>
                </a:ext>
              </a:extLst>
            </p:cNvPr>
            <p:cNvSpPr/>
            <p:nvPr/>
          </p:nvSpPr>
          <p:spPr>
            <a:xfrm>
              <a:off x="5546786" y="318052"/>
              <a:ext cx="4193561" cy="35681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66ACFA91-7F6C-B088-C8C8-914EC8118ACF}"/>
              </a:ext>
            </a:extLst>
          </p:cNvPr>
          <p:cNvGrpSpPr/>
          <p:nvPr/>
        </p:nvGrpSpPr>
        <p:grpSpPr>
          <a:xfrm>
            <a:off x="488944" y="429864"/>
            <a:ext cx="4503036" cy="3101241"/>
            <a:chOff x="488943" y="252296"/>
            <a:chExt cx="4887458" cy="3568148"/>
          </a:xfrm>
        </p:grpSpPr>
        <p:pic>
          <p:nvPicPr>
            <p:cNvPr id="5" name="Picture 4">
              <a:extLst>
                <a:ext uri="{FF2B5EF4-FFF2-40B4-BE49-F238E27FC236}">
                  <a16:creationId xmlns:a16="http://schemas.microsoft.com/office/drawing/2014/main" id="{E8BE500A-91F3-BF7E-10CE-DA39A7A5C6FC}"/>
                </a:ext>
              </a:extLst>
            </p:cNvPr>
            <p:cNvPicPr>
              <a:picLocks noChangeAspect="1"/>
            </p:cNvPicPr>
            <p:nvPr/>
          </p:nvPicPr>
          <p:blipFill>
            <a:blip r:embed="rId4"/>
            <a:stretch>
              <a:fillRect/>
            </a:stretch>
          </p:blipFill>
          <p:spPr>
            <a:xfrm>
              <a:off x="524448" y="752822"/>
              <a:ext cx="4851953" cy="2968593"/>
            </a:xfrm>
            <a:prstGeom prst="rect">
              <a:avLst/>
            </a:prstGeom>
          </p:spPr>
        </p:pic>
        <p:sp>
          <p:nvSpPr>
            <p:cNvPr id="8" name="Rectangle 7">
              <a:extLst>
                <a:ext uri="{FF2B5EF4-FFF2-40B4-BE49-F238E27FC236}">
                  <a16:creationId xmlns:a16="http://schemas.microsoft.com/office/drawing/2014/main" id="{DD4EE5D6-67FF-DC19-A0E8-EC2C22A2D726}"/>
                </a:ext>
              </a:extLst>
            </p:cNvPr>
            <p:cNvSpPr/>
            <p:nvPr/>
          </p:nvSpPr>
          <p:spPr>
            <a:xfrm>
              <a:off x="488943" y="252296"/>
              <a:ext cx="4887458" cy="35681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732340B7-70ED-4C47-2FE3-2048EB4D24AF}"/>
              </a:ext>
            </a:extLst>
          </p:cNvPr>
          <p:cNvGrpSpPr/>
          <p:nvPr/>
        </p:nvGrpSpPr>
        <p:grpSpPr>
          <a:xfrm>
            <a:off x="5086086" y="3612158"/>
            <a:ext cx="4041402" cy="2991514"/>
            <a:chOff x="5546786" y="4358286"/>
            <a:chExt cx="4193560" cy="3096061"/>
          </a:xfrm>
        </p:grpSpPr>
        <p:pic>
          <p:nvPicPr>
            <p:cNvPr id="4" name="Picture 3">
              <a:extLst>
                <a:ext uri="{FF2B5EF4-FFF2-40B4-BE49-F238E27FC236}">
                  <a16:creationId xmlns:a16="http://schemas.microsoft.com/office/drawing/2014/main" id="{1B4FE647-526A-0CC1-F858-076FCB4E0B78}"/>
                </a:ext>
              </a:extLst>
            </p:cNvPr>
            <p:cNvPicPr>
              <a:picLocks noChangeAspect="1"/>
            </p:cNvPicPr>
            <p:nvPr/>
          </p:nvPicPr>
          <p:blipFill>
            <a:blip r:embed="rId5"/>
            <a:stretch>
              <a:fillRect/>
            </a:stretch>
          </p:blipFill>
          <p:spPr>
            <a:xfrm>
              <a:off x="5864088" y="4418200"/>
              <a:ext cx="3724100" cy="3006888"/>
            </a:xfrm>
            <a:prstGeom prst="rect">
              <a:avLst/>
            </a:prstGeom>
          </p:spPr>
        </p:pic>
        <p:sp>
          <p:nvSpPr>
            <p:cNvPr id="9" name="Rectangle 8">
              <a:extLst>
                <a:ext uri="{FF2B5EF4-FFF2-40B4-BE49-F238E27FC236}">
                  <a16:creationId xmlns:a16="http://schemas.microsoft.com/office/drawing/2014/main" id="{4E494E23-509A-7357-CD02-61CA7F627321}"/>
                </a:ext>
              </a:extLst>
            </p:cNvPr>
            <p:cNvSpPr/>
            <p:nvPr/>
          </p:nvSpPr>
          <p:spPr>
            <a:xfrm>
              <a:off x="5546786" y="4358286"/>
              <a:ext cx="4193560" cy="309606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65240302-1A01-9910-725C-73CE2D5C4D7F}"/>
              </a:ext>
            </a:extLst>
          </p:cNvPr>
          <p:cNvGrpSpPr/>
          <p:nvPr/>
        </p:nvGrpSpPr>
        <p:grpSpPr>
          <a:xfrm>
            <a:off x="501591" y="3617964"/>
            <a:ext cx="4555919" cy="2971420"/>
            <a:chOff x="520133" y="4358285"/>
            <a:chExt cx="4940872" cy="3096061"/>
          </a:xfrm>
        </p:grpSpPr>
        <p:pic>
          <p:nvPicPr>
            <p:cNvPr id="13" name="Picture 12">
              <a:extLst>
                <a:ext uri="{FF2B5EF4-FFF2-40B4-BE49-F238E27FC236}">
                  <a16:creationId xmlns:a16="http://schemas.microsoft.com/office/drawing/2014/main" id="{81FD3A1D-016D-E952-8D7F-FC99624514BF}"/>
                </a:ext>
              </a:extLst>
            </p:cNvPr>
            <p:cNvPicPr>
              <a:picLocks noChangeAspect="1"/>
            </p:cNvPicPr>
            <p:nvPr/>
          </p:nvPicPr>
          <p:blipFill>
            <a:blip r:embed="rId6"/>
            <a:stretch>
              <a:fillRect/>
            </a:stretch>
          </p:blipFill>
          <p:spPr>
            <a:xfrm>
              <a:off x="538044" y="4568201"/>
              <a:ext cx="4922961" cy="2796972"/>
            </a:xfrm>
            <a:prstGeom prst="rect">
              <a:avLst/>
            </a:prstGeom>
          </p:spPr>
        </p:pic>
        <p:sp>
          <p:nvSpPr>
            <p:cNvPr id="10" name="Rectangle 9">
              <a:extLst>
                <a:ext uri="{FF2B5EF4-FFF2-40B4-BE49-F238E27FC236}">
                  <a16:creationId xmlns:a16="http://schemas.microsoft.com/office/drawing/2014/main" id="{C425F82D-7C75-C827-C5B2-8B46897F8FEC}"/>
                </a:ext>
              </a:extLst>
            </p:cNvPr>
            <p:cNvSpPr/>
            <p:nvPr/>
          </p:nvSpPr>
          <p:spPr>
            <a:xfrm>
              <a:off x="520133" y="4358285"/>
              <a:ext cx="4887458" cy="309606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DC9434B5-DD72-E77F-C538-31FCE0BB4715}"/>
              </a:ext>
            </a:extLst>
          </p:cNvPr>
          <p:cNvSpPr txBox="1"/>
          <p:nvPr/>
        </p:nvSpPr>
        <p:spPr>
          <a:xfrm>
            <a:off x="488942" y="473858"/>
            <a:ext cx="2137124"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A. ♀︎: △</a:t>
            </a:r>
            <a:r>
              <a:rPr lang="en-US" sz="1100" b="1" err="1">
                <a:latin typeface="Arial" panose="020B0604020202020204" pitchFamily="34" charset="0"/>
                <a:cs typeface="Arial" panose="020B0604020202020204" pitchFamily="34" charset="0"/>
              </a:rPr>
              <a:t>hep_Con</a:t>
            </a:r>
            <a:r>
              <a:rPr lang="en-US" sz="1100" b="1">
                <a:latin typeface="Arial" panose="020B0604020202020204" pitchFamily="34" charset="0"/>
                <a:cs typeface="Arial" panose="020B0604020202020204" pitchFamily="34" charset="0"/>
              </a:rPr>
              <a:t>’ vs </a:t>
            </a:r>
            <a:r>
              <a:rPr lang="en-US" sz="1100" b="1" err="1">
                <a:latin typeface="Arial" panose="020B0604020202020204" pitchFamily="34" charset="0"/>
                <a:cs typeface="Arial" panose="020B0604020202020204" pitchFamily="34" charset="0"/>
              </a:rPr>
              <a:t>fl</a:t>
            </a:r>
            <a:r>
              <a:rPr lang="en-US" sz="1100" b="1">
                <a:latin typeface="Arial" panose="020B0604020202020204" pitchFamily="34" charset="0"/>
                <a:cs typeface="Arial" panose="020B0604020202020204" pitchFamily="34" charset="0"/>
              </a:rPr>
              <a:t>/</a:t>
            </a:r>
            <a:r>
              <a:rPr lang="en-US" sz="1100" b="1" err="1">
                <a:latin typeface="Arial" panose="020B0604020202020204" pitchFamily="34" charset="0"/>
                <a:cs typeface="Arial" panose="020B0604020202020204" pitchFamily="34" charset="0"/>
              </a:rPr>
              <a:t>fl_Con</a:t>
            </a:r>
            <a:r>
              <a:rPr lang="en-US" sz="1100" b="1">
                <a:latin typeface="Arial" panose="020B0604020202020204" pitchFamily="34" charset="0"/>
                <a:cs typeface="Arial" panose="020B0604020202020204" pitchFamily="34" charset="0"/>
              </a:rPr>
              <a:t>’</a:t>
            </a:r>
          </a:p>
        </p:txBody>
      </p:sp>
      <p:sp>
        <p:nvSpPr>
          <p:cNvPr id="18" name="TextBox 17">
            <a:extLst>
              <a:ext uri="{FF2B5EF4-FFF2-40B4-BE49-F238E27FC236}">
                <a16:creationId xmlns:a16="http://schemas.microsoft.com/office/drawing/2014/main" id="{D97A587F-0917-6E09-9BBC-FF0A6596D25A}"/>
              </a:ext>
            </a:extLst>
          </p:cNvPr>
          <p:cNvSpPr txBox="1"/>
          <p:nvPr/>
        </p:nvSpPr>
        <p:spPr>
          <a:xfrm>
            <a:off x="452516" y="3649048"/>
            <a:ext cx="2138727"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C. ♂︎: △</a:t>
            </a:r>
            <a:r>
              <a:rPr lang="en-US" sz="1100" b="1" err="1">
                <a:latin typeface="Arial" panose="020B0604020202020204" pitchFamily="34" charset="0"/>
                <a:cs typeface="Arial" panose="020B0604020202020204" pitchFamily="34" charset="0"/>
              </a:rPr>
              <a:t>hep_Con</a:t>
            </a:r>
            <a:r>
              <a:rPr lang="en-US" sz="1100" b="1">
                <a:latin typeface="Arial" panose="020B0604020202020204" pitchFamily="34" charset="0"/>
                <a:cs typeface="Arial" panose="020B0604020202020204" pitchFamily="34" charset="0"/>
              </a:rPr>
              <a:t>’ vs </a:t>
            </a:r>
            <a:r>
              <a:rPr lang="en-US" sz="1100" b="1" err="1">
                <a:latin typeface="Arial" panose="020B0604020202020204" pitchFamily="34" charset="0"/>
                <a:cs typeface="Arial" panose="020B0604020202020204" pitchFamily="34" charset="0"/>
              </a:rPr>
              <a:t>fl</a:t>
            </a:r>
            <a:r>
              <a:rPr lang="en-US" sz="1100" b="1">
                <a:latin typeface="Arial" panose="020B0604020202020204" pitchFamily="34" charset="0"/>
                <a:cs typeface="Arial" panose="020B0604020202020204" pitchFamily="34" charset="0"/>
              </a:rPr>
              <a:t>/</a:t>
            </a:r>
            <a:r>
              <a:rPr lang="en-US" sz="1100" b="1" err="1">
                <a:latin typeface="Arial" panose="020B0604020202020204" pitchFamily="34" charset="0"/>
                <a:cs typeface="Arial" panose="020B0604020202020204" pitchFamily="34" charset="0"/>
              </a:rPr>
              <a:t>fl_Con</a:t>
            </a:r>
            <a:r>
              <a:rPr lang="en-US" sz="1100" b="1">
                <a:latin typeface="Arial" panose="020B0604020202020204" pitchFamily="34" charset="0"/>
                <a:cs typeface="Arial" panose="020B0604020202020204" pitchFamily="34" charset="0"/>
              </a:rPr>
              <a:t>’</a:t>
            </a:r>
          </a:p>
        </p:txBody>
      </p:sp>
      <p:sp>
        <p:nvSpPr>
          <p:cNvPr id="19" name="TextBox 18">
            <a:extLst>
              <a:ext uri="{FF2B5EF4-FFF2-40B4-BE49-F238E27FC236}">
                <a16:creationId xmlns:a16="http://schemas.microsoft.com/office/drawing/2014/main" id="{7AEBE1FC-8066-6994-235E-95010AA89C2B}"/>
              </a:ext>
            </a:extLst>
          </p:cNvPr>
          <p:cNvSpPr txBox="1"/>
          <p:nvPr/>
        </p:nvSpPr>
        <p:spPr>
          <a:xfrm>
            <a:off x="5064834" y="3649048"/>
            <a:ext cx="2326278"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D. ♂︎: </a:t>
            </a:r>
            <a:r>
              <a:rPr lang="el-GR" sz="1100" b="1">
                <a:solidFill>
                  <a:srgbClr val="000000"/>
                </a:solidFill>
                <a:latin typeface="Symbol" pitchFamily="2" charset="2"/>
              </a:rPr>
              <a:t>Δ</a:t>
            </a:r>
            <a:r>
              <a:rPr lang="en-US" sz="1100" b="1" err="1">
                <a:solidFill>
                  <a:srgbClr val="000000"/>
                </a:solidFill>
                <a:latin typeface="Arial" panose="020B0604020202020204" pitchFamily="34" charset="0"/>
              </a:rPr>
              <a:t>hep_Ifn</a:t>
            </a:r>
            <a:r>
              <a:rPr lang="el-GR" sz="1100" b="1">
                <a:solidFill>
                  <a:srgbClr val="000000"/>
                </a:solidFill>
                <a:latin typeface="Symbol" pitchFamily="2" charset="2"/>
              </a:rPr>
              <a:t>γ</a:t>
            </a:r>
            <a:r>
              <a:rPr lang="el-GR" sz="1100" b="1" baseline="30000">
                <a:solidFill>
                  <a:srgbClr val="000000"/>
                </a:solidFill>
                <a:latin typeface="Arial" panose="020B0604020202020204" pitchFamily="34" charset="0"/>
              </a:rPr>
              <a:t>-</a:t>
            </a:r>
            <a:r>
              <a:rPr lang="en-US" sz="1100" b="1" baseline="30000">
                <a:solidFill>
                  <a:srgbClr val="000000"/>
                </a:solidFill>
                <a:latin typeface="Arial" panose="020B0604020202020204" pitchFamily="34" charset="0"/>
              </a:rPr>
              <a:t>/-</a:t>
            </a:r>
            <a:r>
              <a:rPr lang="el-GR" sz="1100" b="1" baseline="30000">
                <a:solidFill>
                  <a:srgbClr val="000000"/>
                </a:solidFill>
                <a:latin typeface="Arial" panose="020B0604020202020204" pitchFamily="34" charset="0"/>
              </a:rPr>
              <a:t> </a:t>
            </a:r>
            <a:r>
              <a:rPr lang="en-US" sz="1100" b="1">
                <a:latin typeface="Arial" panose="020B0604020202020204" pitchFamily="34" charset="0"/>
                <a:cs typeface="Arial" panose="020B0604020202020204" pitchFamily="34" charset="0"/>
              </a:rPr>
              <a:t> vs △</a:t>
            </a:r>
            <a:r>
              <a:rPr lang="en-US" sz="1100" b="1" err="1">
                <a:latin typeface="Arial" panose="020B0604020202020204" pitchFamily="34" charset="0"/>
                <a:cs typeface="Arial" panose="020B0604020202020204" pitchFamily="34" charset="0"/>
              </a:rPr>
              <a:t>hep_Con</a:t>
            </a:r>
            <a:r>
              <a:rPr lang="en-US" sz="1100" b="1">
                <a:latin typeface="Arial" panose="020B0604020202020204" pitchFamily="34" charset="0"/>
                <a:cs typeface="Arial" panose="020B0604020202020204" pitchFamily="34" charset="0"/>
              </a:rPr>
              <a:t>’</a:t>
            </a:r>
          </a:p>
        </p:txBody>
      </p:sp>
      <p:sp>
        <p:nvSpPr>
          <p:cNvPr id="20" name="TextBox 19">
            <a:extLst>
              <a:ext uri="{FF2B5EF4-FFF2-40B4-BE49-F238E27FC236}">
                <a16:creationId xmlns:a16="http://schemas.microsoft.com/office/drawing/2014/main" id="{816B0FAE-F249-BEC4-0A0B-2DBDA013F8D3}"/>
              </a:ext>
            </a:extLst>
          </p:cNvPr>
          <p:cNvSpPr txBox="1"/>
          <p:nvPr/>
        </p:nvSpPr>
        <p:spPr>
          <a:xfrm>
            <a:off x="5093409" y="437817"/>
            <a:ext cx="2326278" cy="261610"/>
          </a:xfrm>
          <a:prstGeom prst="rect">
            <a:avLst/>
          </a:prstGeom>
          <a:noFill/>
        </p:spPr>
        <p:txBody>
          <a:bodyPr wrap="none" rtlCol="0">
            <a:spAutoFit/>
          </a:bodyPr>
          <a:lstStyle/>
          <a:p>
            <a:r>
              <a:rPr lang="en-US" sz="1100" b="1">
                <a:latin typeface="Arial" panose="020B0604020202020204" pitchFamily="34" charset="0"/>
                <a:cs typeface="Arial" panose="020B0604020202020204" pitchFamily="34" charset="0"/>
              </a:rPr>
              <a:t>B. ♀︎: </a:t>
            </a:r>
            <a:r>
              <a:rPr lang="el-GR" sz="1100" b="1">
                <a:solidFill>
                  <a:srgbClr val="000000"/>
                </a:solidFill>
                <a:latin typeface="Symbol" pitchFamily="2" charset="2"/>
              </a:rPr>
              <a:t>Δ</a:t>
            </a:r>
            <a:r>
              <a:rPr lang="en-US" sz="1100" b="1" err="1">
                <a:solidFill>
                  <a:srgbClr val="000000"/>
                </a:solidFill>
                <a:latin typeface="Arial" panose="020B0604020202020204" pitchFamily="34" charset="0"/>
              </a:rPr>
              <a:t>hep_Ifn</a:t>
            </a:r>
            <a:r>
              <a:rPr lang="el-GR" sz="1100" b="1">
                <a:solidFill>
                  <a:srgbClr val="000000"/>
                </a:solidFill>
                <a:latin typeface="Symbol" pitchFamily="2" charset="2"/>
              </a:rPr>
              <a:t>γ</a:t>
            </a:r>
            <a:r>
              <a:rPr lang="el-GR" sz="1100" b="1" baseline="30000">
                <a:solidFill>
                  <a:srgbClr val="000000"/>
                </a:solidFill>
                <a:latin typeface="Arial" panose="020B0604020202020204" pitchFamily="34" charset="0"/>
              </a:rPr>
              <a:t>-</a:t>
            </a:r>
            <a:r>
              <a:rPr lang="en-US" sz="1100" b="1" baseline="30000">
                <a:solidFill>
                  <a:srgbClr val="000000"/>
                </a:solidFill>
                <a:latin typeface="Arial" panose="020B0604020202020204" pitchFamily="34" charset="0"/>
              </a:rPr>
              <a:t>/-</a:t>
            </a:r>
            <a:r>
              <a:rPr lang="el-GR" sz="1100" b="1" baseline="30000">
                <a:solidFill>
                  <a:srgbClr val="000000"/>
                </a:solidFill>
                <a:latin typeface="Arial" panose="020B0604020202020204" pitchFamily="34" charset="0"/>
              </a:rPr>
              <a:t> </a:t>
            </a:r>
            <a:r>
              <a:rPr lang="en-US" sz="1100" b="1">
                <a:latin typeface="Arial" panose="020B0604020202020204" pitchFamily="34" charset="0"/>
                <a:cs typeface="Arial" panose="020B0604020202020204" pitchFamily="34" charset="0"/>
              </a:rPr>
              <a:t> vs △</a:t>
            </a:r>
            <a:r>
              <a:rPr lang="en-US" sz="1100" b="1" err="1">
                <a:latin typeface="Arial" panose="020B0604020202020204" pitchFamily="34" charset="0"/>
                <a:cs typeface="Arial" panose="020B0604020202020204" pitchFamily="34" charset="0"/>
              </a:rPr>
              <a:t>hep_Con</a:t>
            </a:r>
            <a:r>
              <a:rPr lang="en-US" sz="1100" b="1">
                <a:latin typeface="Arial" panose="020B0604020202020204" pitchFamily="34" charset="0"/>
                <a:cs typeface="Arial" panose="020B0604020202020204" pitchFamily="34" charset="0"/>
              </a:rPr>
              <a:t>’</a:t>
            </a:r>
          </a:p>
        </p:txBody>
      </p:sp>
      <p:sp>
        <p:nvSpPr>
          <p:cNvPr id="21" name="TextBox 20">
            <a:extLst>
              <a:ext uri="{FF2B5EF4-FFF2-40B4-BE49-F238E27FC236}">
                <a16:creationId xmlns:a16="http://schemas.microsoft.com/office/drawing/2014/main" id="{32622C71-D215-801B-AF1F-1A62156FCE0C}"/>
              </a:ext>
            </a:extLst>
          </p:cNvPr>
          <p:cNvSpPr txBox="1"/>
          <p:nvPr/>
        </p:nvSpPr>
        <p:spPr>
          <a:xfrm>
            <a:off x="386584" y="140555"/>
            <a:ext cx="1773242"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Supplemental Figure 8. </a:t>
            </a:r>
          </a:p>
        </p:txBody>
      </p:sp>
      <p:sp>
        <p:nvSpPr>
          <p:cNvPr id="22" name="TextBox 21">
            <a:extLst>
              <a:ext uri="{FF2B5EF4-FFF2-40B4-BE49-F238E27FC236}">
                <a16:creationId xmlns:a16="http://schemas.microsoft.com/office/drawing/2014/main" id="{66F0D821-7523-8C1A-F2AE-85D0D52E2D18}"/>
              </a:ext>
            </a:extLst>
          </p:cNvPr>
          <p:cNvSpPr txBox="1"/>
          <p:nvPr/>
        </p:nvSpPr>
        <p:spPr>
          <a:xfrm>
            <a:off x="320065" y="6684725"/>
            <a:ext cx="8919830" cy="938719"/>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 Figure 8.  Net work of pathway activities from the Qiagen Ingenuity Pathway Analysis with liver bulk </a:t>
            </a:r>
            <a:r>
              <a:rPr lang="en-US" sz="1100" b="1" dirty="0" err="1">
                <a:latin typeface="Arial" panose="020B0604020202020204" pitchFamily="34" charset="0"/>
                <a:cs typeface="Arial" panose="020B0604020202020204" pitchFamily="34" charset="0"/>
              </a:rPr>
              <a:t>RNAseq</a:t>
            </a:r>
            <a:r>
              <a:rPr lang="en-US" sz="1100" b="1" dirty="0">
                <a:latin typeface="Arial" panose="020B0604020202020204" pitchFamily="34" charset="0"/>
                <a:cs typeface="Arial" panose="020B0604020202020204" pitchFamily="34" charset="0"/>
              </a:rPr>
              <a:t> data. A.</a:t>
            </a:r>
            <a:r>
              <a:rPr lang="en-US" sz="1100" dirty="0">
                <a:latin typeface="Arial" panose="020B0604020202020204" pitchFamily="34" charset="0"/>
                <a:cs typeface="Arial" panose="020B0604020202020204" pitchFamily="34" charset="0"/>
              </a:rPr>
              <a:t> female △</a:t>
            </a:r>
            <a:r>
              <a:rPr lang="en-US" sz="1100" dirty="0" err="1">
                <a:latin typeface="Arial" panose="020B0604020202020204" pitchFamily="34" charset="0"/>
                <a:cs typeface="Arial" panose="020B0604020202020204" pitchFamily="34" charset="0"/>
              </a:rPr>
              <a:t>hep_Con</a:t>
            </a:r>
            <a:r>
              <a:rPr lang="en-US" sz="1100" dirty="0">
                <a:latin typeface="Arial" panose="020B0604020202020204" pitchFamily="34" charset="0"/>
                <a:cs typeface="Arial" panose="020B0604020202020204" pitchFamily="34" charset="0"/>
              </a:rPr>
              <a:t>’ vs </a:t>
            </a:r>
            <a:r>
              <a:rPr lang="en-US" sz="1100" dirty="0" err="1">
                <a:latin typeface="Arial" panose="020B0604020202020204" pitchFamily="34" charset="0"/>
                <a:cs typeface="Arial" panose="020B0604020202020204" pitchFamily="34" charset="0"/>
              </a:rPr>
              <a:t>fl</a:t>
            </a:r>
            <a:r>
              <a:rPr lang="en-US" sz="1100" dirty="0">
                <a:latin typeface="Arial" panose="020B0604020202020204" pitchFamily="34" charset="0"/>
                <a:cs typeface="Arial" panose="020B0604020202020204" pitchFamily="34" charset="0"/>
              </a:rPr>
              <a:t>/</a:t>
            </a:r>
            <a:r>
              <a:rPr lang="en-US" sz="1100" dirty="0" err="1">
                <a:latin typeface="Arial" panose="020B0604020202020204" pitchFamily="34" charset="0"/>
                <a:cs typeface="Arial" panose="020B0604020202020204" pitchFamily="34" charset="0"/>
              </a:rPr>
              <a:t>fl_Con</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B.</a:t>
            </a:r>
            <a:r>
              <a:rPr lang="en-US" sz="1100" dirty="0">
                <a:latin typeface="Arial" panose="020B0604020202020204" pitchFamily="34" charset="0"/>
                <a:cs typeface="Arial" panose="020B0604020202020204" pitchFamily="34" charset="0"/>
              </a:rPr>
              <a:t> female </a:t>
            </a:r>
            <a:r>
              <a:rPr lang="el-GR" sz="1100" dirty="0">
                <a:solidFill>
                  <a:srgbClr val="000000"/>
                </a:solidFill>
                <a:latin typeface="Arial" panose="020B0604020202020204" pitchFamily="34" charset="0"/>
                <a:cs typeface="Arial" panose="020B0604020202020204" pitchFamily="34" charset="0"/>
              </a:rPr>
              <a:t>Δ</a:t>
            </a:r>
            <a:r>
              <a:rPr lang="en-US" sz="1100" dirty="0" err="1">
                <a:solidFill>
                  <a:srgbClr val="000000"/>
                </a:solidFill>
                <a:latin typeface="Arial" panose="020B0604020202020204" pitchFamily="34" charset="0"/>
                <a:cs typeface="Arial" panose="020B0604020202020204" pitchFamily="34" charset="0"/>
              </a:rPr>
              <a:t>hep_Ifn</a:t>
            </a:r>
            <a:r>
              <a:rPr lang="el-GR" sz="1100" dirty="0">
                <a:solidFill>
                  <a:srgbClr val="000000"/>
                </a:solidFill>
                <a:latin typeface="Arial" panose="020B0604020202020204" pitchFamily="34" charset="0"/>
                <a:cs typeface="Arial" panose="020B0604020202020204" pitchFamily="34" charset="0"/>
              </a:rPr>
              <a:t>γ</a:t>
            </a:r>
            <a:r>
              <a:rPr lang="el-GR" sz="1100" baseline="30000" dirty="0">
                <a:solidFill>
                  <a:srgbClr val="000000"/>
                </a:solidFill>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 vs △</a:t>
            </a:r>
            <a:r>
              <a:rPr lang="en-US" sz="1100" dirty="0" err="1">
                <a:latin typeface="Arial" panose="020B0604020202020204" pitchFamily="34" charset="0"/>
                <a:cs typeface="Arial" panose="020B0604020202020204" pitchFamily="34" charset="0"/>
              </a:rPr>
              <a:t>hep_Con</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C. </a:t>
            </a:r>
            <a:r>
              <a:rPr lang="en-US" sz="1100" dirty="0">
                <a:latin typeface="Arial" panose="020B0604020202020204" pitchFamily="34" charset="0"/>
                <a:cs typeface="Arial" panose="020B0604020202020204" pitchFamily="34" charset="0"/>
              </a:rPr>
              <a:t>male △</a:t>
            </a:r>
            <a:r>
              <a:rPr lang="en-US" sz="1100" dirty="0" err="1">
                <a:latin typeface="Arial" panose="020B0604020202020204" pitchFamily="34" charset="0"/>
                <a:cs typeface="Arial" panose="020B0604020202020204" pitchFamily="34" charset="0"/>
              </a:rPr>
              <a:t>hep_Con</a:t>
            </a:r>
            <a:r>
              <a:rPr lang="en-US" sz="1100" dirty="0">
                <a:latin typeface="Arial" panose="020B0604020202020204" pitchFamily="34" charset="0"/>
                <a:cs typeface="Arial" panose="020B0604020202020204" pitchFamily="34" charset="0"/>
              </a:rPr>
              <a:t>’ vs </a:t>
            </a:r>
            <a:r>
              <a:rPr lang="en-US" sz="1100" dirty="0" err="1">
                <a:latin typeface="Arial" panose="020B0604020202020204" pitchFamily="34" charset="0"/>
                <a:cs typeface="Arial" panose="020B0604020202020204" pitchFamily="34" charset="0"/>
              </a:rPr>
              <a:t>fl</a:t>
            </a:r>
            <a:r>
              <a:rPr lang="en-US" sz="1100" dirty="0">
                <a:latin typeface="Arial" panose="020B0604020202020204" pitchFamily="34" charset="0"/>
                <a:cs typeface="Arial" panose="020B0604020202020204" pitchFamily="34" charset="0"/>
              </a:rPr>
              <a:t>/</a:t>
            </a:r>
            <a:r>
              <a:rPr lang="en-US" sz="1100" dirty="0" err="1">
                <a:latin typeface="Arial" panose="020B0604020202020204" pitchFamily="34" charset="0"/>
                <a:cs typeface="Arial" panose="020B0604020202020204" pitchFamily="34" charset="0"/>
              </a:rPr>
              <a:t>fl_Con</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D.</a:t>
            </a:r>
            <a:r>
              <a:rPr lang="en-US" sz="1100" dirty="0">
                <a:latin typeface="Arial" panose="020B0604020202020204" pitchFamily="34" charset="0"/>
                <a:cs typeface="Arial" panose="020B0604020202020204" pitchFamily="34" charset="0"/>
              </a:rPr>
              <a:t> male </a:t>
            </a:r>
            <a:r>
              <a:rPr lang="el-GR" sz="1100" dirty="0">
                <a:solidFill>
                  <a:srgbClr val="000000"/>
                </a:solidFill>
                <a:latin typeface="Arial" panose="020B0604020202020204" pitchFamily="34" charset="0"/>
                <a:cs typeface="Arial" panose="020B0604020202020204" pitchFamily="34" charset="0"/>
              </a:rPr>
              <a:t>Δ</a:t>
            </a:r>
            <a:r>
              <a:rPr lang="en-US" sz="1100" dirty="0" err="1">
                <a:solidFill>
                  <a:srgbClr val="000000"/>
                </a:solidFill>
                <a:latin typeface="Arial" panose="020B0604020202020204" pitchFamily="34" charset="0"/>
                <a:cs typeface="Arial" panose="020B0604020202020204" pitchFamily="34" charset="0"/>
              </a:rPr>
              <a:t>hep_Ifn</a:t>
            </a:r>
            <a:r>
              <a:rPr lang="el-GR" sz="1100" dirty="0">
                <a:solidFill>
                  <a:srgbClr val="000000"/>
                </a:solidFill>
                <a:latin typeface="Arial" panose="020B0604020202020204" pitchFamily="34" charset="0"/>
                <a:cs typeface="Arial" panose="020B0604020202020204" pitchFamily="34" charset="0"/>
              </a:rPr>
              <a:t>γ</a:t>
            </a:r>
            <a:r>
              <a:rPr lang="el-GR" sz="1100" baseline="30000" dirty="0">
                <a:solidFill>
                  <a:srgbClr val="000000"/>
                </a:solidFill>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 vs △</a:t>
            </a:r>
            <a:r>
              <a:rPr lang="en-US" sz="1100" dirty="0" err="1">
                <a:latin typeface="Arial" panose="020B0604020202020204" pitchFamily="34" charset="0"/>
                <a:cs typeface="Arial" panose="020B0604020202020204" pitchFamily="34" charset="0"/>
              </a:rPr>
              <a:t>hep_Con</a:t>
            </a:r>
            <a:r>
              <a:rPr lang="en-US" sz="1100" dirty="0">
                <a:latin typeface="Arial" panose="020B0604020202020204" pitchFamily="34" charset="0"/>
                <a:cs typeface="Arial" panose="020B0604020202020204" pitchFamily="34" charset="0"/>
              </a:rPr>
              <a:t>’. Graphic summary legend:  predicted activation is in orange  and predicted inhibition is in blue; solid lines indicate direct interaction and dashed lines indicate indirect interaction. For detailed IPA legend, please go to https://</a:t>
            </a:r>
            <a:r>
              <a:rPr lang="en-US" sz="1100" dirty="0" err="1">
                <a:latin typeface="Arial" panose="020B0604020202020204" pitchFamily="34" charset="0"/>
                <a:cs typeface="Arial" panose="020B0604020202020204" pitchFamily="34" charset="0"/>
              </a:rPr>
              <a:t>qiagen.my.salesforce-sites.com</a:t>
            </a:r>
            <a:r>
              <a:rPr lang="en-US" sz="1100" dirty="0">
                <a:latin typeface="Arial" panose="020B0604020202020204" pitchFamily="34" charset="0"/>
                <a:cs typeface="Arial" panose="020B0604020202020204" pitchFamily="34" charset="0"/>
              </a:rPr>
              <a:t>/</a:t>
            </a:r>
            <a:r>
              <a:rPr lang="en-US" sz="1100" dirty="0" err="1">
                <a:latin typeface="Arial" panose="020B0604020202020204" pitchFamily="34" charset="0"/>
                <a:cs typeface="Arial" panose="020B0604020202020204" pitchFamily="34" charset="0"/>
              </a:rPr>
              <a:t>KnowledgeBase</a:t>
            </a:r>
            <a:r>
              <a:rPr lang="en-US" sz="1100" dirty="0">
                <a:latin typeface="Arial" panose="020B0604020202020204" pitchFamily="34" charset="0"/>
                <a:cs typeface="Arial" panose="020B0604020202020204" pitchFamily="34" charset="0"/>
              </a:rPr>
              <a:t>/</a:t>
            </a:r>
            <a:r>
              <a:rPr lang="en-US" sz="1100" dirty="0" err="1">
                <a:latin typeface="Arial" panose="020B0604020202020204" pitchFamily="34" charset="0"/>
                <a:cs typeface="Arial" panose="020B0604020202020204" pitchFamily="34" charset="0"/>
              </a:rPr>
              <a:t>KnowledgeNavigatorPage?id</a:t>
            </a:r>
            <a:r>
              <a:rPr lang="en-US" sz="1100" dirty="0">
                <a:latin typeface="Arial" panose="020B0604020202020204" pitchFamily="34" charset="0"/>
                <a:cs typeface="Arial" panose="020B0604020202020204" pitchFamily="34" charset="0"/>
              </a:rPr>
              <a:t>=kA41i000000L5rTCAS&amp;categoryName=</a:t>
            </a:r>
            <a:r>
              <a:rPr lang="en-US" sz="1100" dirty="0" err="1">
                <a:latin typeface="Arial" panose="020B0604020202020204" pitchFamily="34" charset="0"/>
                <a:cs typeface="Arial" panose="020B0604020202020204" pitchFamily="34" charset="0"/>
              </a:rPr>
              <a:t>BioX</a:t>
            </a: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69456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6AEA7D1-7FB1-E723-D12A-0E3CF481C77B}"/>
              </a:ext>
            </a:extLst>
          </p:cNvPr>
          <p:cNvSpPr txBox="1"/>
          <p:nvPr/>
        </p:nvSpPr>
        <p:spPr>
          <a:xfrm>
            <a:off x="386584" y="140555"/>
            <a:ext cx="1773242"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Supplemental Figure 9. </a:t>
            </a:r>
          </a:p>
        </p:txBody>
      </p:sp>
      <p:pic>
        <p:nvPicPr>
          <p:cNvPr id="3" name="Picture 2">
            <a:extLst>
              <a:ext uri="{FF2B5EF4-FFF2-40B4-BE49-F238E27FC236}">
                <a16:creationId xmlns:a16="http://schemas.microsoft.com/office/drawing/2014/main" id="{24FE87F2-60F3-90B0-7095-F400374F55CF}"/>
              </a:ext>
            </a:extLst>
          </p:cNvPr>
          <p:cNvPicPr>
            <a:picLocks noChangeAspect="1"/>
          </p:cNvPicPr>
          <p:nvPr/>
        </p:nvPicPr>
        <p:blipFill>
          <a:blip r:embed="rId3"/>
          <a:stretch>
            <a:fillRect/>
          </a:stretch>
        </p:blipFill>
        <p:spPr>
          <a:xfrm>
            <a:off x="841119" y="472899"/>
            <a:ext cx="5280548" cy="4066712"/>
          </a:xfrm>
          <a:prstGeom prst="rect">
            <a:avLst/>
          </a:prstGeom>
        </p:spPr>
      </p:pic>
      <p:sp>
        <p:nvSpPr>
          <p:cNvPr id="4" name="TextBox 3">
            <a:extLst>
              <a:ext uri="{FF2B5EF4-FFF2-40B4-BE49-F238E27FC236}">
                <a16:creationId xmlns:a16="http://schemas.microsoft.com/office/drawing/2014/main" id="{C19315EC-39BC-35A1-F1A8-88CFDD2072DA}"/>
              </a:ext>
            </a:extLst>
          </p:cNvPr>
          <p:cNvSpPr txBox="1"/>
          <p:nvPr/>
        </p:nvSpPr>
        <p:spPr>
          <a:xfrm>
            <a:off x="386584" y="4610345"/>
            <a:ext cx="7048537" cy="938719"/>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Suppl. Figure 9.  Pathway activities changed in female mice in comparison to male mice from the Qiagen Ingenuity Pathway Analysis with liver bulk </a:t>
            </a:r>
            <a:r>
              <a:rPr lang="en-US" sz="1100" b="1" dirty="0" err="1">
                <a:latin typeface="Arial" panose="020B0604020202020204" pitchFamily="34" charset="0"/>
                <a:cs typeface="Arial" panose="020B0604020202020204" pitchFamily="34" charset="0"/>
              </a:rPr>
              <a:t>RNAseq</a:t>
            </a:r>
            <a:r>
              <a:rPr lang="en-US" sz="1100" b="1" dirty="0">
                <a:latin typeface="Arial" panose="020B0604020202020204" pitchFamily="34" charset="0"/>
                <a:cs typeface="Arial" panose="020B0604020202020204" pitchFamily="34" charset="0"/>
              </a:rPr>
              <a:t> data. </a:t>
            </a:r>
            <a:r>
              <a:rPr lang="en-US" sz="1100" dirty="0">
                <a:latin typeface="Arial" panose="020B0604020202020204" pitchFamily="34" charset="0"/>
                <a:cs typeface="Arial" panose="020B0604020202020204" pitchFamily="34" charset="0"/>
              </a:rPr>
              <a:t>Graphic summary legend:  predicted activation is in orange and predicted inhibition is in blue; solid lines indicate direct interaction and dashed lines indicate indirect interaction. For detailed IPA legend, please go to https://</a:t>
            </a:r>
            <a:r>
              <a:rPr lang="en-US" sz="1100" dirty="0" err="1">
                <a:latin typeface="Arial" panose="020B0604020202020204" pitchFamily="34" charset="0"/>
                <a:cs typeface="Arial" panose="020B0604020202020204" pitchFamily="34" charset="0"/>
              </a:rPr>
              <a:t>qiagen.my.salesforce-sites.com</a:t>
            </a:r>
            <a:r>
              <a:rPr lang="en-US" sz="1100" dirty="0">
                <a:latin typeface="Arial" panose="020B0604020202020204" pitchFamily="34" charset="0"/>
                <a:cs typeface="Arial" panose="020B0604020202020204" pitchFamily="34" charset="0"/>
              </a:rPr>
              <a:t>/</a:t>
            </a:r>
            <a:r>
              <a:rPr lang="en-US" sz="1100" dirty="0" err="1">
                <a:latin typeface="Arial" panose="020B0604020202020204" pitchFamily="34" charset="0"/>
                <a:cs typeface="Arial" panose="020B0604020202020204" pitchFamily="34" charset="0"/>
              </a:rPr>
              <a:t>KnowledgeBase</a:t>
            </a:r>
            <a:r>
              <a:rPr lang="en-US" sz="1100" dirty="0">
                <a:latin typeface="Arial" panose="020B0604020202020204" pitchFamily="34" charset="0"/>
                <a:cs typeface="Arial" panose="020B0604020202020204" pitchFamily="34" charset="0"/>
              </a:rPr>
              <a:t>/</a:t>
            </a:r>
            <a:r>
              <a:rPr lang="en-US" sz="1100" dirty="0" err="1">
                <a:latin typeface="Arial" panose="020B0604020202020204" pitchFamily="34" charset="0"/>
                <a:cs typeface="Arial" panose="020B0604020202020204" pitchFamily="34" charset="0"/>
              </a:rPr>
              <a:t>KnowledgeNavigatorPage?id</a:t>
            </a:r>
            <a:r>
              <a:rPr lang="en-US" sz="1100" dirty="0">
                <a:latin typeface="Arial" panose="020B0604020202020204" pitchFamily="34" charset="0"/>
                <a:cs typeface="Arial" panose="020B0604020202020204" pitchFamily="34" charset="0"/>
              </a:rPr>
              <a:t>=kA41i000000L5rTCAS&amp;categoryName=</a:t>
            </a:r>
            <a:r>
              <a:rPr lang="en-US" sz="1100" dirty="0" err="1">
                <a:latin typeface="Arial" panose="020B0604020202020204" pitchFamily="34" charset="0"/>
                <a:cs typeface="Arial" panose="020B0604020202020204" pitchFamily="34" charset="0"/>
              </a:rPr>
              <a:t>BioX</a:t>
            </a: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03050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7281</TotalTime>
  <Words>1618</Words>
  <Application>Microsoft Macintosh PowerPoint</Application>
  <PresentationFormat>Custom</PresentationFormat>
  <Paragraphs>153</Paragraphs>
  <Slides>9</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Arial Rounded MT Bold</vt:lpstr>
      <vt:lpstr>Calibri</vt:lpstr>
      <vt:lpstr>Calibri Light</vt:lpstr>
      <vt:lpstr>Helvetica</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Zhu, Lin</dc:creator>
  <cp:lastModifiedBy>Zhu, Lin  (University)</cp:lastModifiedBy>
  <cp:revision>2</cp:revision>
  <cp:lastPrinted>2024-03-16T01:31:59Z</cp:lastPrinted>
  <dcterms:created xsi:type="dcterms:W3CDTF">2023-03-10T02:32:48Z</dcterms:created>
  <dcterms:modified xsi:type="dcterms:W3CDTF">2024-04-03T16:48:05Z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92c8cef-6f2b-4af1-b4ac-d815ff795cd6_Enabled">
    <vt:lpwstr>true</vt:lpwstr>
  </property>
  <property fmtid="{D5CDD505-2E9C-101B-9397-08002B2CF9AE}" pid="3" name="MSIP_Label_792c8cef-6f2b-4af1-b4ac-d815ff795cd6_SetDate">
    <vt:lpwstr>2023-03-10T03:07:47Z</vt:lpwstr>
  </property>
  <property fmtid="{D5CDD505-2E9C-101B-9397-08002B2CF9AE}" pid="4" name="MSIP_Label_792c8cef-6f2b-4af1-b4ac-d815ff795cd6_Method">
    <vt:lpwstr>Standard</vt:lpwstr>
  </property>
  <property fmtid="{D5CDD505-2E9C-101B-9397-08002B2CF9AE}" pid="5" name="MSIP_Label_792c8cef-6f2b-4af1-b4ac-d815ff795cd6_Name">
    <vt:lpwstr>VUMC General</vt:lpwstr>
  </property>
  <property fmtid="{D5CDD505-2E9C-101B-9397-08002B2CF9AE}" pid="6" name="MSIP_Label_792c8cef-6f2b-4af1-b4ac-d815ff795cd6_SiteId">
    <vt:lpwstr>ef575030-1424-4ed8-b83c-12c533d879ab</vt:lpwstr>
  </property>
  <property fmtid="{D5CDD505-2E9C-101B-9397-08002B2CF9AE}" pid="7" name="MSIP_Label_792c8cef-6f2b-4af1-b4ac-d815ff795cd6_ActionId">
    <vt:lpwstr>03044d89-de33-4881-ba1a-70bc0aaba447</vt:lpwstr>
  </property>
  <property fmtid="{D5CDD505-2E9C-101B-9397-08002B2CF9AE}" pid="8" name="MSIP_Label_792c8cef-6f2b-4af1-b4ac-d815ff795cd6_ContentBits">
    <vt:lpwstr>0</vt:lpwstr>
  </property>
</Properties>
</file>