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5" autoAdjust="0"/>
    <p:restoredTop sz="94660"/>
  </p:normalViewPr>
  <p:slideViewPr>
    <p:cSldViewPr snapToGrid="0">
      <p:cViewPr>
        <p:scale>
          <a:sx n="100" d="100"/>
          <a:sy n="100" d="100"/>
        </p:scale>
        <p:origin x="-1062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EF63AA-4898-4CE0-9030-0595BAA67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4895E2-1D7D-4292-A368-ACD33AF98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B2855B7-FCE0-4A7B-8C35-0E3125B78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8CFE43D-0038-48B1-903E-A5C463498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17A85A-A513-4910-A9B2-983D004D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66597C-FB38-4EC8-90A9-B3EC20E41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AB89813-964B-41DF-9479-68D9ADF52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8C5F14-33CF-4712-AD70-D857B9E54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7235753-9BD3-41DA-A495-2AAE9486F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3174A1-3592-4004-933D-A2E687438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9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FEB5BEA-A8B1-43E7-B1B4-BF8E7CA1E1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293053B-A7D6-40C6-88C8-570B9C17C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F8377A-0021-430E-BF43-BAB17692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14FA54-1247-4862-8680-841F41BC6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5C27AD-6C39-44E3-B1EB-4737BB6E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59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30909-8161-48D8-86E9-AE5044991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C0D8CBB-041C-4EE7-9ECC-A12F45944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7C588D5-603A-4B3A-8A9C-98E2A3A3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609BB88-0123-4AE1-9A85-884C398D8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D9028D-F3AC-4DA8-BADB-B8C42C6B8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3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2FB24D-38A1-451B-9CEB-E0B419A64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6460C72-AF1F-46DF-AC0D-9079F8EED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2360A89-1C2A-43DF-871F-55D6D050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E1008D-FC85-4612-A4B9-4541BFC8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F3F581F-D3F3-45C6-ABBB-4D8FAF27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1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E121F8-FD6B-4891-928A-3EFA410B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CA9E2BC-3E89-462E-9054-E4C6496990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B9D11A0-2F21-4848-94E2-78691460F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F602701-7C67-4A87-967E-13248CCA0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14B9614-774C-4E3C-A3DC-733742D12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94A5681-8098-4E8A-AC5F-52002458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3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43B23D-A325-41B0-BD3E-42D595E64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697C2AB-E0C1-41CA-B708-E384C8E93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4BD50C9-6A4C-4302-887F-FC4F494EE3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381FED4-A44B-489C-B63A-12D95F049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25F2E2F-5C66-4055-84E6-30AD66038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7F1239A-1010-4612-BD45-190C4ADC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EED312C-2EBB-420A-A3DC-505BB771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0E23AC0-ACBD-4C71-B7DC-3FC806AC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4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720099-EDBB-44A0-B5A0-521660BF6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463419B-FE9E-466D-82E7-9B97EAF2C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3240D37-7648-48F1-9D3A-E29284385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8AC1F4C-5765-4A1C-8E45-A98D01016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9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F3E5AC1-83F4-4EA4-B94B-36CDAB0C2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56F4619-9F36-4228-ABC7-C61E0598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8AA4D3C-D4BC-434A-80C2-F01DD6189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5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157242-E4DD-4BED-81A9-6C347B7BB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21FFF0-DD4F-4545-8071-B229FB825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EE2802C-45FC-4029-BA3B-DA47E95EA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7D15E4C-439A-4968-9556-882CF84CF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4A27C16-15DB-4209-BE46-DF1F1D6B2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E709E44-7BFB-458C-9C7C-6F29B9E13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0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43CE0F-3B3B-4A2A-99AD-4BF6A2676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E05263E-0947-4F55-9021-808A46FCE8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0F58B4D-3547-4BBE-8D0D-8825B0853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2B66FBD-F9C6-4CD1-9E6E-0195959E8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07FBA02-D6B5-4912-B294-42D60D49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A7B39A5-F1EA-4759-A9FA-F5B71F43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7E6E6B5-263C-4863-8AB6-149FD129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AC46D25-99DA-400D-8961-463E8A3C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2DE495-7CC6-4959-986B-3A1B03872C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F468E-01C0-4781-BDAE-BC0119BE3B0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00FE17-F662-44D4-B725-A4A299D96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64167D-81BC-4EC1-9BCB-1E9FCA363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ACDC-520A-41B4-A77C-EF9F3F3C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5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03B1EB38-49D8-4149-A1B5-4EDCFE102504}"/>
              </a:ext>
            </a:extLst>
          </p:cNvPr>
          <p:cNvGrpSpPr/>
          <p:nvPr/>
        </p:nvGrpSpPr>
        <p:grpSpPr>
          <a:xfrm>
            <a:off x="2589257" y="1183046"/>
            <a:ext cx="7013485" cy="4491908"/>
            <a:chOff x="2569939" y="1269401"/>
            <a:chExt cx="7013485" cy="449190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xmlns="" id="{2C1394D0-1D25-49CB-BAD2-745402FEF4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414" t="6412" b="8717"/>
            <a:stretch/>
          </p:blipFill>
          <p:spPr>
            <a:xfrm>
              <a:off x="4171950" y="1546401"/>
              <a:ext cx="5411474" cy="3665679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EED5C6D6-B679-4480-A2A9-E5C89DC4FE56}"/>
                </a:ext>
              </a:extLst>
            </p:cNvPr>
            <p:cNvSpPr txBox="1"/>
            <p:nvPr/>
          </p:nvSpPr>
          <p:spPr>
            <a:xfrm>
              <a:off x="2608575" y="1269402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SI 1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4F9F0701-E1CB-42CD-B35F-C7BB96888C23}"/>
                </a:ext>
              </a:extLst>
            </p:cNvPr>
            <p:cNvSpPr txBox="1"/>
            <p:nvPr/>
          </p:nvSpPr>
          <p:spPr>
            <a:xfrm>
              <a:off x="4643966" y="1269401"/>
              <a:ext cx="4467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Covariate Balance Before and After Propensity Score Matching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807B9318-E355-4CDF-927C-F6E7051794EA}"/>
                </a:ext>
              </a:extLst>
            </p:cNvPr>
            <p:cNvSpPr txBox="1"/>
            <p:nvPr/>
          </p:nvSpPr>
          <p:spPr>
            <a:xfrm>
              <a:off x="7645022" y="2964634"/>
              <a:ext cx="8703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B98334B4-9511-4CF7-9BC6-E0E563D1BFCE}"/>
                </a:ext>
              </a:extLst>
            </p:cNvPr>
            <p:cNvSpPr txBox="1"/>
            <p:nvPr/>
          </p:nvSpPr>
          <p:spPr>
            <a:xfrm>
              <a:off x="7942202" y="3216998"/>
              <a:ext cx="101891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Unadjusted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E1CFD85B-560F-4080-99FC-8B4EA44A77CD}"/>
                </a:ext>
              </a:extLst>
            </p:cNvPr>
            <p:cNvSpPr txBox="1"/>
            <p:nvPr/>
          </p:nvSpPr>
          <p:spPr>
            <a:xfrm>
              <a:off x="7942202" y="3461482"/>
              <a:ext cx="101891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Adjusted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C13E797-C577-4266-A2EC-A844E803F30B}"/>
                </a:ext>
              </a:extLst>
            </p:cNvPr>
            <p:cNvSpPr txBox="1"/>
            <p:nvPr/>
          </p:nvSpPr>
          <p:spPr>
            <a:xfrm>
              <a:off x="6259509" y="5484310"/>
              <a:ext cx="2023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Absolute Mean Differences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17D4B50E-E4FD-46F5-AC3E-097D5AAECDA7}"/>
                </a:ext>
              </a:extLst>
            </p:cNvPr>
            <p:cNvSpPr txBox="1"/>
            <p:nvPr/>
          </p:nvSpPr>
          <p:spPr>
            <a:xfrm>
              <a:off x="4257331" y="515181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72BE4CC4-1A92-4C22-99D0-9F67B977220F}"/>
                </a:ext>
              </a:extLst>
            </p:cNvPr>
            <p:cNvSpPr txBox="1"/>
            <p:nvPr/>
          </p:nvSpPr>
          <p:spPr>
            <a:xfrm>
              <a:off x="6005352" y="515181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C88F80B4-9B78-45E9-8DAA-1C87531658A0}"/>
                </a:ext>
              </a:extLst>
            </p:cNvPr>
            <p:cNvSpPr txBox="1"/>
            <p:nvPr/>
          </p:nvSpPr>
          <p:spPr>
            <a:xfrm>
              <a:off x="7762319" y="5151818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F500789A-A31F-4B95-A00B-BA0550BA71C5}"/>
                </a:ext>
              </a:extLst>
            </p:cNvPr>
            <p:cNvSpPr txBox="1"/>
            <p:nvPr/>
          </p:nvSpPr>
          <p:spPr>
            <a:xfrm>
              <a:off x="3608766" y="1494762"/>
              <a:ext cx="6335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Distance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016B4717-E1F6-42DC-A411-5FF69B53BFA4}"/>
                </a:ext>
              </a:extLst>
            </p:cNvPr>
            <p:cNvSpPr txBox="1"/>
            <p:nvPr/>
          </p:nvSpPr>
          <p:spPr>
            <a:xfrm>
              <a:off x="3169462" y="1611281"/>
              <a:ext cx="10695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Institution: Baylor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ED155912-CC74-4A13-9DE2-5BAAC0DF13FB}"/>
                </a:ext>
              </a:extLst>
            </p:cNvPr>
            <p:cNvSpPr txBox="1"/>
            <p:nvPr/>
          </p:nvSpPr>
          <p:spPr>
            <a:xfrm>
              <a:off x="3166256" y="1734536"/>
              <a:ext cx="1075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Institution: Emory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B259BDCB-72AD-42D0-8B05-D4D4BDC3C7AA}"/>
                </a:ext>
              </a:extLst>
            </p:cNvPr>
            <p:cNvSpPr txBox="1"/>
            <p:nvPr/>
          </p:nvSpPr>
          <p:spPr>
            <a:xfrm>
              <a:off x="2977102" y="1842113"/>
              <a:ext cx="126188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Institution: Vanderbilt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37DDCB30-3905-4B97-9441-A394674BC6B6}"/>
                </a:ext>
              </a:extLst>
            </p:cNvPr>
            <p:cNvSpPr txBox="1"/>
            <p:nvPr/>
          </p:nvSpPr>
          <p:spPr>
            <a:xfrm>
              <a:off x="3047634" y="1945953"/>
              <a:ext cx="11913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Age at therapy start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8C09FB10-D165-4B8A-B0D4-45FB4CA6F364}"/>
                </a:ext>
              </a:extLst>
            </p:cNvPr>
            <p:cNvSpPr txBox="1"/>
            <p:nvPr/>
          </p:nvSpPr>
          <p:spPr>
            <a:xfrm>
              <a:off x="3804252" y="2051394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9EFD3CAE-2010-460C-90EE-0F5997AFADA5}"/>
                </a:ext>
              </a:extLst>
            </p:cNvPr>
            <p:cNvSpPr txBox="1"/>
            <p:nvPr/>
          </p:nvSpPr>
          <p:spPr>
            <a:xfrm>
              <a:off x="3823488" y="2163293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BSA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BFDE770-14E3-4D0F-80E9-8B71029084B4}"/>
                </a:ext>
              </a:extLst>
            </p:cNvPr>
            <p:cNvSpPr txBox="1"/>
            <p:nvPr/>
          </p:nvSpPr>
          <p:spPr>
            <a:xfrm>
              <a:off x="3849136" y="2279994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BMI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179AC2FF-9024-478A-B872-F4DA872D8505}"/>
                </a:ext>
              </a:extLst>
            </p:cNvPr>
            <p:cNvSpPr txBox="1"/>
            <p:nvPr/>
          </p:nvSpPr>
          <p:spPr>
            <a:xfrm>
              <a:off x="3393883" y="2383995"/>
              <a:ext cx="8451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Anatomy: LV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85F964B3-7A8C-410E-A739-3D107BC61A9D}"/>
                </a:ext>
              </a:extLst>
            </p:cNvPr>
            <p:cNvSpPr txBox="1"/>
            <p:nvPr/>
          </p:nvSpPr>
          <p:spPr>
            <a:xfrm>
              <a:off x="3374647" y="2485503"/>
              <a:ext cx="8643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Anatomy: RV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92053CCD-904B-452C-A3D8-44CDC6D5DA38}"/>
                </a:ext>
              </a:extLst>
            </p:cNvPr>
            <p:cNvSpPr txBox="1"/>
            <p:nvPr/>
          </p:nvSpPr>
          <p:spPr>
            <a:xfrm>
              <a:off x="2932218" y="2604697"/>
              <a:ext cx="13067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Anatomy: Unspecified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27C7D531-0496-48DA-911A-B71100A44663}"/>
                </a:ext>
              </a:extLst>
            </p:cNvPr>
            <p:cNvSpPr txBox="1"/>
            <p:nvPr/>
          </p:nvSpPr>
          <p:spPr>
            <a:xfrm>
              <a:off x="3188698" y="2694945"/>
              <a:ext cx="10502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Fontan Type: AP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7543DEDE-9A7E-4BAE-921C-C6F3539C3D9B}"/>
                </a:ext>
              </a:extLst>
            </p:cNvPr>
            <p:cNvSpPr txBox="1"/>
            <p:nvPr/>
          </p:nvSpPr>
          <p:spPr>
            <a:xfrm>
              <a:off x="3207935" y="2816186"/>
              <a:ext cx="10310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Fontan Type: LT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E779B0B3-CD9F-4327-86D4-3248843581C9}"/>
                </a:ext>
              </a:extLst>
            </p:cNvPr>
            <p:cNvSpPr txBox="1"/>
            <p:nvPr/>
          </p:nvSpPr>
          <p:spPr>
            <a:xfrm>
              <a:off x="3098930" y="2919449"/>
              <a:ext cx="11400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Fontan Type: ECC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F5B06E5F-11E8-46C2-9640-CF203B70E6F9}"/>
                </a:ext>
              </a:extLst>
            </p:cNvPr>
            <p:cNvSpPr txBox="1"/>
            <p:nvPr/>
          </p:nvSpPr>
          <p:spPr>
            <a:xfrm>
              <a:off x="3054046" y="3029246"/>
              <a:ext cx="118494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Fontan Type: Other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5C134CDC-A5ED-494E-8D57-FC2E5978B580}"/>
                </a:ext>
              </a:extLst>
            </p:cNvPr>
            <p:cNvSpPr txBox="1"/>
            <p:nvPr/>
          </p:nvSpPr>
          <p:spPr>
            <a:xfrm>
              <a:off x="2964279" y="3143107"/>
              <a:ext cx="127470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Indication: Procedure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2FE6E944-6753-49BD-ADCB-19F8E84F4551}"/>
                </a:ext>
              </a:extLst>
            </p:cNvPr>
            <p:cNvSpPr txBox="1"/>
            <p:nvPr/>
          </p:nvSpPr>
          <p:spPr>
            <a:xfrm>
              <a:off x="2893747" y="3250618"/>
              <a:ext cx="134524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Indication: Thrombosis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885BEE1F-50D7-481A-92E4-8FAD2629AAAA}"/>
                </a:ext>
              </a:extLst>
            </p:cNvPr>
            <p:cNvSpPr txBox="1"/>
            <p:nvPr/>
          </p:nvSpPr>
          <p:spPr>
            <a:xfrm>
              <a:off x="2938631" y="3355297"/>
              <a:ext cx="13003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Indication: Arrhythmia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91965ADE-2FB4-4F9F-BDAE-6FE6B93E8D10}"/>
                </a:ext>
              </a:extLst>
            </p:cNvPr>
            <p:cNvSpPr txBox="1"/>
            <p:nvPr/>
          </p:nvSpPr>
          <p:spPr>
            <a:xfrm>
              <a:off x="3207936" y="3467917"/>
              <a:ext cx="10310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Indication: Other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08D8A9F1-8004-4118-B4E8-669F033C0CB9}"/>
                </a:ext>
              </a:extLst>
            </p:cNvPr>
            <p:cNvSpPr txBox="1"/>
            <p:nvPr/>
          </p:nvSpPr>
          <p:spPr>
            <a:xfrm>
              <a:off x="3111755" y="3569649"/>
              <a:ext cx="11272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Indication: Empiric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2DC79446-7CF1-431D-AB0C-4ADF2D85A54B}"/>
                </a:ext>
              </a:extLst>
            </p:cNvPr>
            <p:cNvSpPr txBox="1"/>
            <p:nvPr/>
          </p:nvSpPr>
          <p:spPr>
            <a:xfrm>
              <a:off x="3108549" y="3681700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B600FCA4-56CD-4855-9D7F-82C511A00FCD}"/>
                </a:ext>
              </a:extLst>
            </p:cNvPr>
            <p:cNvSpPr txBox="1"/>
            <p:nvPr/>
          </p:nvSpPr>
          <p:spPr>
            <a:xfrm>
              <a:off x="3108549" y="3791442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1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6B9EEEAA-0169-4F5D-9FEE-B250D1044344}"/>
                </a:ext>
              </a:extLst>
            </p:cNvPr>
            <p:cNvSpPr txBox="1"/>
            <p:nvPr/>
          </p:nvSpPr>
          <p:spPr>
            <a:xfrm>
              <a:off x="3108549" y="3905922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2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78679637-43E4-4474-9748-FBDE18DBFAF7}"/>
                </a:ext>
              </a:extLst>
            </p:cNvPr>
            <p:cNvSpPr txBox="1"/>
            <p:nvPr/>
          </p:nvSpPr>
          <p:spPr>
            <a:xfrm>
              <a:off x="3108549" y="4015849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3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5C6530CB-D9D2-404D-9068-AA656DEB6AA3}"/>
                </a:ext>
              </a:extLst>
            </p:cNvPr>
            <p:cNvSpPr txBox="1"/>
            <p:nvPr/>
          </p:nvSpPr>
          <p:spPr>
            <a:xfrm>
              <a:off x="3108549" y="4119004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4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045D8173-F748-42B5-8C0B-8120B4A936F9}"/>
                </a:ext>
              </a:extLst>
            </p:cNvPr>
            <p:cNvSpPr txBox="1"/>
            <p:nvPr/>
          </p:nvSpPr>
          <p:spPr>
            <a:xfrm>
              <a:off x="3108549" y="4231480"/>
              <a:ext cx="1130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5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62D899DF-9E00-428F-A40A-23640E203B7D}"/>
                </a:ext>
              </a:extLst>
            </p:cNvPr>
            <p:cNvSpPr txBox="1"/>
            <p:nvPr/>
          </p:nvSpPr>
          <p:spPr>
            <a:xfrm>
              <a:off x="2569939" y="4328285"/>
              <a:ext cx="16690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CHA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DS</a:t>
              </a:r>
              <a:r>
                <a:rPr lang="en-US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-VASc: Unavailable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16C852AF-44A6-4541-A161-0DD10BD5A33B}"/>
                </a:ext>
              </a:extLst>
            </p:cNvPr>
            <p:cNvSpPr txBox="1"/>
            <p:nvPr/>
          </p:nvSpPr>
          <p:spPr>
            <a:xfrm>
              <a:off x="3021986" y="4439268"/>
              <a:ext cx="12170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NYHA Classification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AE5098A1-F068-4DEE-A159-3596CB6A79B7}"/>
                </a:ext>
              </a:extLst>
            </p:cNvPr>
            <p:cNvSpPr txBox="1"/>
            <p:nvPr/>
          </p:nvSpPr>
          <p:spPr>
            <a:xfrm>
              <a:off x="3348999" y="4548881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HAS-BLED: 0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51F3F0EA-2BDE-4304-B395-9ADC48383AB5}"/>
                </a:ext>
              </a:extLst>
            </p:cNvPr>
            <p:cNvSpPr txBox="1"/>
            <p:nvPr/>
          </p:nvSpPr>
          <p:spPr>
            <a:xfrm>
              <a:off x="3348999" y="4659631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HAS-BLED: 1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8A85B085-87B0-48F0-BD27-7E45A3E29103}"/>
                </a:ext>
              </a:extLst>
            </p:cNvPr>
            <p:cNvSpPr txBox="1"/>
            <p:nvPr/>
          </p:nvSpPr>
          <p:spPr>
            <a:xfrm>
              <a:off x="3348999" y="4773657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HAS-BLED: 2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1F0CAAD8-F557-48DC-BF6A-BCAEDF93A3FE}"/>
                </a:ext>
              </a:extLst>
            </p:cNvPr>
            <p:cNvSpPr txBox="1"/>
            <p:nvPr/>
          </p:nvSpPr>
          <p:spPr>
            <a:xfrm>
              <a:off x="3348999" y="4883189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HAS-BLED: 3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C9AAB7AE-9364-4EE6-A02D-E9BEA2ECDE8D}"/>
                </a:ext>
              </a:extLst>
            </p:cNvPr>
            <p:cNvSpPr txBox="1"/>
            <p:nvPr/>
          </p:nvSpPr>
          <p:spPr>
            <a:xfrm>
              <a:off x="3346040" y="4984450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HAS-BLED: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1270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25271</TotalTime>
  <Words>114</Words>
  <Application>Microsoft Office PowerPoint</Application>
  <PresentationFormat>Custom</PresentationFormat>
  <Paragraphs>42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Kazerouninia</dc:creator>
  <cp:lastModifiedBy>JMONTERO</cp:lastModifiedBy>
  <cp:revision>180</cp:revision>
  <cp:lastPrinted>2018-07-11T20:36:46Z</cp:lastPrinted>
  <dcterms:created xsi:type="dcterms:W3CDTF">2018-05-26T19:50:18Z</dcterms:created>
  <dcterms:modified xsi:type="dcterms:W3CDTF">2021-12-06T00:30:10Z</dcterms:modified>
</cp:coreProperties>
</file>