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Ex2.xml" ContentType="application/vnd.ms-office.chartex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9" r:id="rId2"/>
    <p:sldId id="262" r:id="rId3"/>
    <p:sldId id="261" r:id="rId4"/>
    <p:sldId id="257" r:id="rId5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1" userDrawn="1">
          <p15:clr>
            <a:srgbClr val="A4A3A4"/>
          </p15:clr>
        </p15:guide>
        <p15:guide id="2" pos="95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2C8802-7F43-4066-A297-4462A57805CF}" v="21" dt="2024-03-22T13:49:16.1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68" autoAdjust="0"/>
    <p:restoredTop sz="67266" autoAdjust="0"/>
  </p:normalViewPr>
  <p:slideViewPr>
    <p:cSldViewPr snapToGrid="0">
      <p:cViewPr varScale="1">
        <p:scale>
          <a:sx n="12" d="100"/>
          <a:sy n="12" d="100"/>
        </p:scale>
        <p:origin x="4308" y="138"/>
      </p:cViewPr>
      <p:guideLst>
        <p:guide orient="horz" pos="13481"/>
        <p:guide pos="9535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linh\Documents\KakaoTalk%20Downloads\APOL1_30b_3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hlinh\Dropbox\SIMS_Linh\APOL1\Frontiers%20in%20Oncology\apol1%20miR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file:///C:\Users\hlinh\Dropbox\SIMS_Linh\APOL1\Frontiers%20in%20Oncology\apol1%20mi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ENSG00000100342.21|APOL1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Sheet1!$B$2:$B$19</c:f>
              <c:numCache>
                <c:formatCode>General</c:formatCode>
                <c:ptCount val="18"/>
                <c:pt idx="0">
                  <c:v>89</c:v>
                </c:pt>
                <c:pt idx="1">
                  <c:v>15</c:v>
                </c:pt>
                <c:pt idx="2">
                  <c:v>64</c:v>
                </c:pt>
                <c:pt idx="3">
                  <c:v>34</c:v>
                </c:pt>
                <c:pt idx="4">
                  <c:v>37</c:v>
                </c:pt>
                <c:pt idx="5">
                  <c:v>10</c:v>
                </c:pt>
                <c:pt idx="6">
                  <c:v>49</c:v>
                </c:pt>
                <c:pt idx="7">
                  <c:v>32</c:v>
                </c:pt>
                <c:pt idx="8">
                  <c:v>88</c:v>
                </c:pt>
                <c:pt idx="9">
                  <c:v>8</c:v>
                </c:pt>
                <c:pt idx="10">
                  <c:v>38</c:v>
                </c:pt>
                <c:pt idx="11">
                  <c:v>56</c:v>
                </c:pt>
                <c:pt idx="12">
                  <c:v>195</c:v>
                </c:pt>
                <c:pt idx="13">
                  <c:v>344</c:v>
                </c:pt>
                <c:pt idx="14">
                  <c:v>44</c:v>
                </c:pt>
                <c:pt idx="15">
                  <c:v>255</c:v>
                </c:pt>
                <c:pt idx="16">
                  <c:v>45</c:v>
                </c:pt>
                <c:pt idx="17">
                  <c:v>65</c:v>
                </c:pt>
              </c:numCache>
            </c:numRef>
          </c:xVal>
          <c:yVal>
            <c:numRef>
              <c:f>Sheet1!$C$2:$C$19</c:f>
              <c:numCache>
                <c:formatCode>General</c:formatCode>
                <c:ptCount val="18"/>
                <c:pt idx="0">
                  <c:v>10259</c:v>
                </c:pt>
                <c:pt idx="1">
                  <c:v>1120</c:v>
                </c:pt>
                <c:pt idx="2">
                  <c:v>5819</c:v>
                </c:pt>
                <c:pt idx="3">
                  <c:v>3336</c:v>
                </c:pt>
                <c:pt idx="4">
                  <c:v>3288</c:v>
                </c:pt>
                <c:pt idx="5">
                  <c:v>469</c:v>
                </c:pt>
                <c:pt idx="6">
                  <c:v>4775</c:v>
                </c:pt>
                <c:pt idx="7">
                  <c:v>291</c:v>
                </c:pt>
                <c:pt idx="8">
                  <c:v>5545</c:v>
                </c:pt>
                <c:pt idx="9">
                  <c:v>433</c:v>
                </c:pt>
                <c:pt idx="10">
                  <c:v>6536</c:v>
                </c:pt>
                <c:pt idx="11">
                  <c:v>2211</c:v>
                </c:pt>
                <c:pt idx="12">
                  <c:v>8233</c:v>
                </c:pt>
                <c:pt idx="13">
                  <c:v>1273</c:v>
                </c:pt>
                <c:pt idx="14">
                  <c:v>20638</c:v>
                </c:pt>
                <c:pt idx="15">
                  <c:v>1339</c:v>
                </c:pt>
                <c:pt idx="16">
                  <c:v>14682</c:v>
                </c:pt>
                <c:pt idx="17">
                  <c:v>812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F11-483D-A89B-3A624EF2F8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5523984"/>
        <c:axId val="1135533104"/>
      </c:scatterChart>
      <c:valAx>
        <c:axId val="11355239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miR-30a-3p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5533104"/>
        <c:crosses val="autoZero"/>
        <c:crossBetween val="midCat"/>
      </c:valAx>
      <c:valAx>
        <c:axId val="11355331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APOL1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55239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Sheet1!$B$6:$B$18</cx:f>
        <cx:lvl ptCount="13" formatCode="General">
          <cx:pt idx="0">10259</cx:pt>
          <cx:pt idx="1">5819</cx:pt>
          <cx:pt idx="2">3288</cx:pt>
          <cx:pt idx="3">4775</cx:pt>
          <cx:pt idx="4">5545</cx:pt>
          <cx:pt idx="5">2060</cx:pt>
          <cx:pt idx="6">2535</cx:pt>
          <cx:pt idx="7">6536</cx:pt>
          <cx:pt idx="8">8233</cx:pt>
          <cx:pt idx="9">20638</cx:pt>
          <cx:pt idx="10">8285</cx:pt>
          <cx:pt idx="11">14682</cx:pt>
          <cx:pt idx="12">9393</cx:pt>
        </cx:lvl>
      </cx:numDim>
    </cx:data>
    <cx:data id="1">
      <cx:numDim type="val">
        <cx:f>Sheet1!$C$6:$C$18</cx:f>
        <cx:lvl ptCount="13" formatCode="General">
          <cx:pt idx="0">1120</cx:pt>
          <cx:pt idx="1">3336</cx:pt>
          <cx:pt idx="2">469</cx:pt>
          <cx:pt idx="3">291</cx:pt>
          <cx:pt idx="4">433</cx:pt>
          <cx:pt idx="5">1334</cx:pt>
          <cx:pt idx="6">345</cx:pt>
          <cx:pt idx="7">2211</cx:pt>
          <cx:pt idx="8">1273</cx:pt>
          <cx:pt idx="9">1339</cx:pt>
          <cx:pt idx="10">1419</cx:pt>
          <cx:pt idx="11">812</cx:pt>
          <cx:pt idx="12">12563</cx:pt>
        </cx:lvl>
      </cx:numDim>
    </cx:data>
  </cx:chartData>
  <cx:chart>
    <cx:title pos="t" align="ctr" overlay="0">
      <cx:tx>
        <cx:txData>
          <cx:v>APOL1 mRNA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 sz="120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defRPr>
          </a:pPr>
          <a:r>
            <a:rPr lang="en-US" sz="12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cs typeface="Arial" panose="020B0604020202020204" pitchFamily="34" charset="0"/>
            </a:rPr>
            <a:t>APOL1 mRNA</a:t>
          </a:r>
        </a:p>
      </cx:txPr>
    </cx:title>
    <cx:plotArea>
      <cx:plotAreaRegion>
        <cx:series layoutId="boxWhisker" uniqueId="{9356A875-CB9D-408C-A4DE-D2001B56C7A3}">
          <cx:tx>
            <cx:txData>
              <cx:f>Sheet1!$B$5</cx:f>
              <cx:v>RCC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511347EC-2D54-45B0-8872-AC4C0E9FA988}">
          <cx:tx>
            <cx:txData>
              <cx:f>Sheet1!$C$5</cx:f>
              <cx:v>Normal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</cx:plotAreaRegion>
      <cx:axis id="0" hidden="1">
        <cx:catScaling gapWidth="1"/>
        <cx:tickLabels/>
        <cx:txPr>
          <a:bodyPr vertOverflow="overflow" horzOverflow="overflow" wrap="square" lIns="0" tIns="0" rIns="0" bIns="0"/>
          <a:lstStyle/>
          <a:p>
            <a:pPr algn="ctr" rtl="0">
              <a:defRPr sz="1200" b="0" i="0">
                <a:solidFill>
                  <a:srgbClr val="595959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1200" b="0" i="0">
                <a:solidFill>
                  <a:srgbClr val="595959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</cx:plotArea>
    <cx:legend pos="r" align="ctr" overlay="0">
      <cx:txPr>
        <a:bodyPr vertOverflow="overflow" horzOverflow="overflow" wrap="square" lIns="0" tIns="0" rIns="0" bIns="0"/>
        <a:lstStyle/>
        <a:p>
          <a:pPr algn="ctr" rtl="0">
            <a:defRPr sz="1200" b="0" i="0">
              <a:solidFill>
                <a:srgbClr val="595959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defRPr>
          </a:pPr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cx:txPr>
    </cx:legend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Sheet1!$G$6:$G$18</cx:f>
        <cx:lvl ptCount="13" formatCode="General">
          <cx:pt idx="0">46637</cx:pt>
          <cx:pt idx="1">29413</cx:pt>
          <cx:pt idx="2">71534</cx:pt>
          <cx:pt idx="3">44777</cx:pt>
          <cx:pt idx="4">48536</cx:pt>
          <cx:pt idx="5">68361</cx:pt>
          <cx:pt idx="6">52914</cx:pt>
          <cx:pt idx="7">41280</cx:pt>
          <cx:pt idx="8">59823</cx:pt>
          <cx:pt idx="9">12477</cx:pt>
          <cx:pt idx="10">10029</cx:pt>
          <cx:pt idx="11">31067</cx:pt>
          <cx:pt idx="12">15376</cx:pt>
        </cx:lvl>
      </cx:numDim>
    </cx:data>
    <cx:data id="1">
      <cx:numDim type="val">
        <cx:f>Sheet1!$H$6:$H$18</cx:f>
        <cx:lvl ptCount="13" formatCode="General">
          <cx:pt idx="0">57493</cx:pt>
          <cx:pt idx="1">22369</cx:pt>
          <cx:pt idx="2">58061</cx:pt>
          <cx:pt idx="3">108015</cx:pt>
          <cx:pt idx="4">2738</cx:pt>
          <cx:pt idx="5">94812</cx:pt>
          <cx:pt idx="6">99795</cx:pt>
          <cx:pt idx="7">93240</cx:pt>
          <cx:pt idx="8">93427</cx:pt>
          <cx:pt idx="9">77269</cx:pt>
          <cx:pt idx="10">71035</cx:pt>
          <cx:pt idx="11">90294</cx:pt>
          <cx:pt idx="12">14299</cx:pt>
        </cx:lvl>
      </cx:numDim>
    </cx:data>
  </cx:chartData>
  <cx:chart>
    <cx:title pos="t" align="ctr" overlay="0">
      <cx:tx>
        <cx:txData>
          <cx:v>miR-30a-3p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 sz="120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defRPr>
          </a:pPr>
          <a:r>
            <a:rPr lang="en-US" sz="12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cs typeface="Arial" panose="020B0604020202020204" pitchFamily="34" charset="0"/>
            </a:rPr>
            <a:t>miR-30a-3p</a:t>
          </a:r>
        </a:p>
      </cx:txPr>
    </cx:title>
    <cx:plotArea>
      <cx:plotAreaRegion>
        <cx:series layoutId="boxWhisker" uniqueId="{6620A771-4CD6-459A-B2B8-D3F629DE83F9}">
          <cx:tx>
            <cx:txData>
              <cx:f>Sheet1!$G$5</cx:f>
              <cx:v>RCC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BA4F2DF8-93DC-43B3-9D80-922C381BF592}">
          <cx:tx>
            <cx:txData>
              <cx:f>Sheet1!$H$5</cx:f>
              <cx:v>Normal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</cx:plotAreaRegion>
      <cx:axis id="0" hidden="1">
        <cx:catScaling gapWidth="1"/>
        <cx:tickLabels/>
        <cx:txPr>
          <a:bodyPr vertOverflow="overflow" horzOverflow="overflow" wrap="square" lIns="0" tIns="0" rIns="0" bIns="0"/>
          <a:lstStyle/>
          <a:p>
            <a:pPr algn="ctr" rtl="0">
              <a:defRPr sz="1200" b="0" i="0">
                <a:solidFill>
                  <a:srgbClr val="595959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1200" b="0" i="0">
                <a:solidFill>
                  <a:srgbClr val="595959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</cx:plotArea>
    <cx:legend pos="r" align="ctr" overlay="0">
      <cx:txPr>
        <a:bodyPr vertOverflow="overflow" horzOverflow="overflow" wrap="square" lIns="0" tIns="0" rIns="0" bIns="0"/>
        <a:lstStyle/>
        <a:p>
          <a:pPr algn="ctr" rtl="0">
            <a:defRPr sz="1200" b="0" i="0">
              <a:solidFill>
                <a:srgbClr val="595959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defRPr>
          </a:pPr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5DBCE8-4CF6-4771-B017-1442EF4C2B86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5ACAB-E2F9-46E5-A5D1-2E4A0417D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1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180340" algn="just">
              <a:lnSpc>
                <a:spcPct val="200000"/>
              </a:lnSpc>
            </a:pPr>
            <a:r>
              <a:rPr lang="en-US" sz="1800" b="1" dirty="0">
                <a:solidFill>
                  <a:srgbClr val="2E2E2E"/>
                </a:solidFill>
                <a:effectLst/>
                <a:latin typeface="Arial" panose="020B0604020202020204" pitchFamily="34" charset="0"/>
                <a:ea typeface="HYSinMyeongJo-Medium"/>
              </a:rPr>
              <a:t>Figure S1</a:t>
            </a:r>
            <a:r>
              <a:rPr lang="en-US" sz="1800" dirty="0">
                <a:solidFill>
                  <a:srgbClr val="2E2E2E"/>
                </a:solidFill>
                <a:effectLst/>
                <a:latin typeface="Arial" panose="020B0604020202020204" pitchFamily="34" charset="0"/>
                <a:ea typeface="HYSinMyeongJo-Medium"/>
              </a:rPr>
              <a:t>. APOL1 expression in clear cell renal cell carcinoma.</a:t>
            </a:r>
            <a:endParaRPr lang="en-US" sz="1800" dirty="0">
              <a:solidFill>
                <a:srgbClr val="2E2E2E"/>
              </a:solidFill>
              <a:effectLst/>
              <a:latin typeface="Times New Roman" panose="02020603050405020304" pitchFamily="18" charset="0"/>
              <a:ea typeface="HYSinMyeongJo-Medium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A.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Analytical procedure of RNA-seq data from patient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ccRCC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tumors and their adjacent normal tissues.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B. 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List of top 20 upregulated genes in DEGs between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ccRCC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tumors and their adjacent normal tissues.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C.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The survival analysis and expression of 20 upregulated genes by the stages in TCGA-KIRC dataset.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D.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APOL1 mRNA expression in RNA-seq of 9 patient </a:t>
            </a:r>
            <a:r>
              <a:rPr lang="en-US" sz="18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ccRCC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tumors compared to their adjacent normal tissues.</a:t>
            </a:r>
            <a:endParaRPr lang="en-US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E.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qRT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-PCR analysis of APOL1 mRNA in tumors of A-498, 786-O and Caki-1 cells. Actin served as an internal control.</a:t>
            </a:r>
            <a:endParaRPr lang="en-US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F.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Immunohistochemistry of APOL1 expression in tumors of 786-O and Caki-1 cells.</a:t>
            </a:r>
            <a:endParaRPr lang="en-US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G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 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APOL1 expression by cancer stages in patient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ccRCC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tumors.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H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APOL1 protein expression by cancer grades in Clinical Proteomic Tumor Analysis Consortium (CPTAC) samples of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ccRCC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A5ACAB-E2F9-46E5-A5D1-2E4A0417DB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87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180340" algn="just">
              <a:lnSpc>
                <a:spcPct val="200000"/>
              </a:lnSpc>
            </a:pPr>
            <a:r>
              <a:rPr lang="en-US" sz="1800" b="1" dirty="0">
                <a:solidFill>
                  <a:srgbClr val="2E2E2E"/>
                </a:solidFill>
                <a:effectLst/>
                <a:latin typeface="Arial" panose="020B0604020202020204" pitchFamily="34" charset="0"/>
                <a:ea typeface="HYSinMyeongJo-Medium"/>
              </a:rPr>
              <a:t>Figure S2</a:t>
            </a:r>
            <a:r>
              <a:rPr lang="en-US" sz="1800" dirty="0">
                <a:solidFill>
                  <a:srgbClr val="2E2E2E"/>
                </a:solidFill>
                <a:effectLst/>
                <a:latin typeface="Arial" panose="020B0604020202020204" pitchFamily="34" charset="0"/>
                <a:ea typeface="HYSinMyeongJo-Medium"/>
              </a:rPr>
              <a:t>. miRNA expression in clear cell renal cell carcinoma.</a:t>
            </a:r>
            <a:endParaRPr lang="en-US" sz="1800" dirty="0">
              <a:solidFill>
                <a:srgbClr val="2E2E2E"/>
              </a:solidFill>
              <a:effectLst/>
              <a:latin typeface="Times New Roman" panose="02020603050405020304" pitchFamily="18" charset="0"/>
              <a:ea typeface="HYSinMyeongJo-Medium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A. 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Analytical procedure of miRNA-seq data from patient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ccRCC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tumors and their adjacent normal tissues.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B. 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List of 12 downregulated miRNAs that targeting 3’UTR of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APOL1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C, D. 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Pearson correlation analysis between downregulated miRNA candidate and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APOL1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in TCGA-KIRC dataset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(C)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and patient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ccRCC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tumors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(D)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E.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The inverse correlation between APOL1 and miR-30a-3p in 9 patient </a:t>
            </a:r>
            <a:r>
              <a:rPr lang="en-US" sz="18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ccRCC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samples.</a:t>
            </a:r>
            <a:endParaRPr lang="en-US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F.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miR-30a-3p expression in RNA-seq of 9 patient </a:t>
            </a:r>
            <a:r>
              <a:rPr lang="en-US" sz="18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ccRCC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tumors compared to their adjacent normal tissues.</a:t>
            </a:r>
            <a:endParaRPr lang="en-US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G. </a:t>
            </a:r>
            <a:r>
              <a:rPr lang="en-US" sz="18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qRT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-PCR analysis of miR-30a-3p in tumors of A-498, 786-O and Caki-1 cells. RNU48 served as an internal control.</a:t>
            </a:r>
            <a:endParaRPr lang="en-US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H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miR-30a-3p expression by cancer stages in TCGA-KIRC dataset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(</a:t>
            </a: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H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)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and patient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ccRCC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tumors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(</a:t>
            </a: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)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J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Sequences of miR-30a-3p and the potential binding site of miR-30a-3p at the 3’ UTR of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APOL1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K.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Western blot analysis of APOL1 protein in control and miR-138, miR-141, miR-204 transfected A-498 cells. GAPDH served as an internal control.</a:t>
            </a:r>
            <a:endParaRPr lang="en-US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A5ACAB-E2F9-46E5-A5D1-2E4A0417DBE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02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180340" algn="just">
              <a:lnSpc>
                <a:spcPct val="200000"/>
              </a:lnSpc>
            </a:pPr>
            <a:r>
              <a:rPr lang="en-US" sz="1800" b="1" dirty="0">
                <a:solidFill>
                  <a:srgbClr val="2E2E2E"/>
                </a:solidFill>
                <a:effectLst/>
                <a:latin typeface="Arial" panose="020B0604020202020204" pitchFamily="34" charset="0"/>
                <a:ea typeface="HYSinMyeongJo-Medium"/>
              </a:rPr>
              <a:t>Figure S3</a:t>
            </a:r>
            <a:r>
              <a:rPr lang="en-US" sz="1800" dirty="0">
                <a:solidFill>
                  <a:srgbClr val="2E2E2E"/>
                </a:solidFill>
                <a:effectLst/>
                <a:latin typeface="Arial" panose="020B0604020202020204" pitchFamily="34" charset="0"/>
                <a:ea typeface="HYSinMyeongJo-Medium"/>
              </a:rPr>
              <a:t>. APOL1 expression did not change proliferation.</a:t>
            </a:r>
            <a:endParaRPr lang="en-US" sz="1800" dirty="0">
              <a:solidFill>
                <a:srgbClr val="2E2E2E"/>
              </a:solidFill>
              <a:effectLst/>
              <a:latin typeface="Times New Roman" panose="02020603050405020304" pitchFamily="18" charset="0"/>
              <a:ea typeface="HYSinMyeongJo-Medium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qRT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-PCR analysis of APOL1 mRNA in control and APOL1 knockdown A-498 cells, APOL1 knockdown 786-O cells and APOL1 overexpressing Caki-1 cells. 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B. 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CSFE cell proliferation analysis of control and APOL1 knockdown A-498 cells, APOL1 knockdown 786-O cells and APOL1 overexpressing Caki-1 cells. D0 to D5: day 0 to day 5.</a:t>
            </a:r>
          </a:p>
          <a:p>
            <a:r>
              <a:rPr lang="en-US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C. 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Weight of mice intravenously injected with control and APOL1 overexpressing Caki-1 cells.</a:t>
            </a:r>
            <a:endParaRPr lang="en-US" sz="1800" dirty="0">
              <a:solidFill>
                <a:srgbClr val="2E2E2E"/>
              </a:solidFill>
              <a:effectLst/>
              <a:latin typeface="Times New Roman" panose="02020603050405020304" pitchFamily="18" charset="0"/>
              <a:ea typeface="HYSinMyeongJo-Medium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A5ACAB-E2F9-46E5-A5D1-2E4A0417DBE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6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180340" algn="just">
              <a:lnSpc>
                <a:spcPct val="200000"/>
              </a:lnSpc>
            </a:pPr>
            <a:r>
              <a:rPr lang="en-US" sz="1800" b="1" dirty="0">
                <a:solidFill>
                  <a:srgbClr val="2E2E2E"/>
                </a:solidFill>
                <a:effectLst/>
                <a:latin typeface="Arial" panose="020B0604020202020204" pitchFamily="34" charset="0"/>
                <a:ea typeface="HYSinMyeongJo-Medium"/>
              </a:rPr>
              <a:t>Figure S4</a:t>
            </a:r>
            <a:r>
              <a:rPr lang="en-US" sz="1800" dirty="0">
                <a:solidFill>
                  <a:srgbClr val="2E2E2E"/>
                </a:solidFill>
                <a:effectLst/>
                <a:latin typeface="Arial" panose="020B0604020202020204" pitchFamily="34" charset="0"/>
                <a:ea typeface="HYSinMyeongJo-Medium"/>
              </a:rPr>
              <a:t>. GO enrichment analysis of RNA-seq data from patient </a:t>
            </a:r>
            <a:r>
              <a:rPr lang="en-US" sz="1800" dirty="0" err="1">
                <a:solidFill>
                  <a:srgbClr val="2E2E2E"/>
                </a:solidFill>
                <a:effectLst/>
                <a:latin typeface="Arial" panose="020B0604020202020204" pitchFamily="34" charset="0"/>
                <a:ea typeface="HYSinMyeongJo-Medium"/>
              </a:rPr>
              <a:t>ccRCC</a:t>
            </a:r>
            <a:r>
              <a:rPr lang="en-US" sz="1800">
                <a:solidFill>
                  <a:srgbClr val="2E2E2E"/>
                </a:solidFill>
                <a:effectLst/>
                <a:latin typeface="Arial" panose="020B0604020202020204" pitchFamily="34" charset="0"/>
                <a:ea typeface="HYSinMyeongJo-Medium"/>
              </a:rPr>
              <a:t> tumors and their adjacent normal tissues.</a:t>
            </a:r>
            <a:endParaRPr lang="en-US" sz="1800">
              <a:solidFill>
                <a:srgbClr val="2E2E2E"/>
              </a:solidFill>
              <a:effectLst/>
              <a:latin typeface="Times New Roman" panose="02020603050405020304" pitchFamily="18" charset="0"/>
              <a:ea typeface="HYSinMyeongJo-Medium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A5ACAB-E2F9-46E5-A5D1-2E4A0417DBE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50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81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72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43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35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488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140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58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84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024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AF27B-DB57-441E-81D0-5B332C99A1B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057C5-F5D4-4CED-9BA2-D4822DD4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0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svg"/><Relationship Id="rId18" Type="http://schemas.openxmlformats.org/officeDocument/2006/relationships/image" Target="../media/image14.png"/><Relationship Id="rId26" Type="http://schemas.openxmlformats.org/officeDocument/2006/relationships/image" Target="../media/image22.png"/><Relationship Id="rId39" Type="http://schemas.openxmlformats.org/officeDocument/2006/relationships/image" Target="../media/image35.png"/><Relationship Id="rId21" Type="http://schemas.openxmlformats.org/officeDocument/2006/relationships/image" Target="../media/image17.png"/><Relationship Id="rId34" Type="http://schemas.openxmlformats.org/officeDocument/2006/relationships/image" Target="../media/image30.png"/><Relationship Id="rId42" Type="http://schemas.openxmlformats.org/officeDocument/2006/relationships/image" Target="../media/image38.png"/><Relationship Id="rId47" Type="http://schemas.openxmlformats.org/officeDocument/2006/relationships/image" Target="../media/image43.png"/><Relationship Id="rId50" Type="http://schemas.openxmlformats.org/officeDocument/2006/relationships/image" Target="../media/image46.tif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29" Type="http://schemas.openxmlformats.org/officeDocument/2006/relationships/image" Target="../media/image25.png"/><Relationship Id="rId11" Type="http://schemas.openxmlformats.org/officeDocument/2006/relationships/image" Target="../media/image7.png"/><Relationship Id="rId24" Type="http://schemas.openxmlformats.org/officeDocument/2006/relationships/image" Target="../media/image20.png"/><Relationship Id="rId32" Type="http://schemas.openxmlformats.org/officeDocument/2006/relationships/image" Target="../media/image28.png"/><Relationship Id="rId37" Type="http://schemas.openxmlformats.org/officeDocument/2006/relationships/image" Target="../media/image33.png"/><Relationship Id="rId40" Type="http://schemas.openxmlformats.org/officeDocument/2006/relationships/image" Target="../media/image36.png"/><Relationship Id="rId45" Type="http://schemas.openxmlformats.org/officeDocument/2006/relationships/image" Target="../media/image41.png"/><Relationship Id="rId53" Type="http://schemas.openxmlformats.org/officeDocument/2006/relationships/image" Target="../media/image48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png"/><Relationship Id="rId19" Type="http://schemas.openxmlformats.org/officeDocument/2006/relationships/image" Target="../media/image15.png"/><Relationship Id="rId31" Type="http://schemas.openxmlformats.org/officeDocument/2006/relationships/image" Target="../media/image27.png"/><Relationship Id="rId44" Type="http://schemas.openxmlformats.org/officeDocument/2006/relationships/image" Target="../media/image40.png"/><Relationship Id="rId52" Type="http://schemas.microsoft.com/office/2014/relationships/chartEx" Target="../charts/chartEx1.xml"/><Relationship Id="rId4" Type="http://schemas.openxmlformats.org/officeDocument/2006/relationships/image" Target="../media/image1.emf"/><Relationship Id="rId9" Type="http://schemas.openxmlformats.org/officeDocument/2006/relationships/image" Target="../media/image5.png"/><Relationship Id="rId14" Type="http://schemas.openxmlformats.org/officeDocument/2006/relationships/image" Target="../media/image10.png"/><Relationship Id="rId22" Type="http://schemas.openxmlformats.org/officeDocument/2006/relationships/image" Target="../media/image18.png"/><Relationship Id="rId27" Type="http://schemas.openxmlformats.org/officeDocument/2006/relationships/image" Target="../media/image23.png"/><Relationship Id="rId30" Type="http://schemas.openxmlformats.org/officeDocument/2006/relationships/image" Target="../media/image26.png"/><Relationship Id="rId35" Type="http://schemas.openxmlformats.org/officeDocument/2006/relationships/image" Target="../media/image31.png"/><Relationship Id="rId43" Type="http://schemas.openxmlformats.org/officeDocument/2006/relationships/image" Target="../media/image39.png"/><Relationship Id="rId48" Type="http://schemas.openxmlformats.org/officeDocument/2006/relationships/image" Target="../media/image44.jpeg"/><Relationship Id="rId8" Type="http://schemas.openxmlformats.org/officeDocument/2006/relationships/image" Target="../media/image4.png"/><Relationship Id="rId51" Type="http://schemas.openxmlformats.org/officeDocument/2006/relationships/image" Target="../media/image47.png"/><Relationship Id="rId3" Type="http://schemas.openxmlformats.org/officeDocument/2006/relationships/oleObject" Target="../embeddings/oleObject1.bin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5" Type="http://schemas.openxmlformats.org/officeDocument/2006/relationships/image" Target="../media/image21.png"/><Relationship Id="rId33" Type="http://schemas.openxmlformats.org/officeDocument/2006/relationships/image" Target="../media/image29.png"/><Relationship Id="rId38" Type="http://schemas.openxmlformats.org/officeDocument/2006/relationships/image" Target="../media/image34.png"/><Relationship Id="rId46" Type="http://schemas.openxmlformats.org/officeDocument/2006/relationships/image" Target="../media/image42.png"/><Relationship Id="rId20" Type="http://schemas.openxmlformats.org/officeDocument/2006/relationships/image" Target="../media/image16.png"/><Relationship Id="rId41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emf"/><Relationship Id="rId15" Type="http://schemas.openxmlformats.org/officeDocument/2006/relationships/image" Target="../media/image11.png"/><Relationship Id="rId23" Type="http://schemas.openxmlformats.org/officeDocument/2006/relationships/image" Target="../media/image19.png"/><Relationship Id="rId28" Type="http://schemas.openxmlformats.org/officeDocument/2006/relationships/image" Target="../media/image24.png"/><Relationship Id="rId36" Type="http://schemas.openxmlformats.org/officeDocument/2006/relationships/image" Target="../media/image32.png"/><Relationship Id="rId49" Type="http://schemas.openxmlformats.org/officeDocument/2006/relationships/image" Target="../media/image45.tif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9.png"/><Relationship Id="rId18" Type="http://schemas.openxmlformats.org/officeDocument/2006/relationships/oleObject" Target="../embeddings/oleObject4.bin"/><Relationship Id="rId26" Type="http://schemas.openxmlformats.org/officeDocument/2006/relationships/image" Target="../media/image67.png"/><Relationship Id="rId39" Type="http://schemas.openxmlformats.org/officeDocument/2006/relationships/oleObject" Target="../embeddings/oleObject14.bin"/><Relationship Id="rId21" Type="http://schemas.openxmlformats.org/officeDocument/2006/relationships/image" Target="../media/image64.emf"/><Relationship Id="rId34" Type="http://schemas.openxmlformats.org/officeDocument/2006/relationships/image" Target="../media/image71.emf"/><Relationship Id="rId42" Type="http://schemas.openxmlformats.org/officeDocument/2006/relationships/image" Target="../media/image9.svg"/><Relationship Id="rId47" Type="http://schemas.openxmlformats.org/officeDocument/2006/relationships/image" Target="../media/image76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.xml"/><Relationship Id="rId16" Type="http://schemas.openxmlformats.org/officeDocument/2006/relationships/oleObject" Target="../embeddings/oleObject3.bin"/><Relationship Id="rId29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24" Type="http://schemas.openxmlformats.org/officeDocument/2006/relationships/oleObject" Target="../embeddings/oleObject7.bin"/><Relationship Id="rId32" Type="http://schemas.openxmlformats.org/officeDocument/2006/relationships/image" Target="../media/image70.emf"/><Relationship Id="rId37" Type="http://schemas.openxmlformats.org/officeDocument/2006/relationships/oleObject" Target="../embeddings/oleObject13.bin"/><Relationship Id="rId40" Type="http://schemas.openxmlformats.org/officeDocument/2006/relationships/image" Target="../media/image74.emf"/><Relationship Id="rId45" Type="http://schemas.openxmlformats.org/officeDocument/2006/relationships/chart" Target="../charts/chart1.xml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23" Type="http://schemas.openxmlformats.org/officeDocument/2006/relationships/image" Target="../media/image65.emf"/><Relationship Id="rId28" Type="http://schemas.openxmlformats.org/officeDocument/2006/relationships/image" Target="../media/image68.emf"/><Relationship Id="rId36" Type="http://schemas.openxmlformats.org/officeDocument/2006/relationships/image" Target="../media/image72.emf"/><Relationship Id="rId10" Type="http://schemas.openxmlformats.org/officeDocument/2006/relationships/image" Target="../media/image56.png"/><Relationship Id="rId19" Type="http://schemas.openxmlformats.org/officeDocument/2006/relationships/image" Target="../media/image63.emf"/><Relationship Id="rId31" Type="http://schemas.openxmlformats.org/officeDocument/2006/relationships/oleObject" Target="../embeddings/oleObject10.bin"/><Relationship Id="rId44" Type="http://schemas.openxmlformats.org/officeDocument/2006/relationships/image" Target="../media/image75.emf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Relationship Id="rId22" Type="http://schemas.openxmlformats.org/officeDocument/2006/relationships/oleObject" Target="../embeddings/oleObject6.bin"/><Relationship Id="rId27" Type="http://schemas.openxmlformats.org/officeDocument/2006/relationships/oleObject" Target="../embeddings/oleObject8.bin"/><Relationship Id="rId30" Type="http://schemas.openxmlformats.org/officeDocument/2006/relationships/image" Target="../media/image69.emf"/><Relationship Id="rId35" Type="http://schemas.openxmlformats.org/officeDocument/2006/relationships/oleObject" Target="../embeddings/oleObject12.bin"/><Relationship Id="rId43" Type="http://schemas.openxmlformats.org/officeDocument/2006/relationships/oleObject" Target="../embeddings/oleObject15.bin"/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12" Type="http://schemas.openxmlformats.org/officeDocument/2006/relationships/image" Target="../media/image58.png"/><Relationship Id="rId17" Type="http://schemas.openxmlformats.org/officeDocument/2006/relationships/image" Target="../media/image62.emf"/><Relationship Id="rId25" Type="http://schemas.openxmlformats.org/officeDocument/2006/relationships/image" Target="../media/image66.emf"/><Relationship Id="rId33" Type="http://schemas.openxmlformats.org/officeDocument/2006/relationships/oleObject" Target="../embeddings/oleObject11.bin"/><Relationship Id="rId38" Type="http://schemas.openxmlformats.org/officeDocument/2006/relationships/image" Target="../media/image73.emf"/><Relationship Id="rId46" Type="http://schemas.microsoft.com/office/2014/relationships/chartEx" Target="../charts/chartEx2.xml"/><Relationship Id="rId20" Type="http://schemas.openxmlformats.org/officeDocument/2006/relationships/oleObject" Target="../embeddings/oleObject5.bin"/><Relationship Id="rId4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82.emf"/><Relationship Id="rId3" Type="http://schemas.openxmlformats.org/officeDocument/2006/relationships/oleObject" Target="../embeddings/oleObject16.bin"/><Relationship Id="rId7" Type="http://schemas.openxmlformats.org/officeDocument/2006/relationships/image" Target="../media/image79.tiff"/><Relationship Id="rId12" Type="http://schemas.openxmlformats.org/officeDocument/2006/relationships/oleObject" Target="../embeddings/oleObject19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tiff"/><Relationship Id="rId11" Type="http://schemas.openxmlformats.org/officeDocument/2006/relationships/image" Target="../media/image81.emf"/><Relationship Id="rId5" Type="http://schemas.openxmlformats.org/officeDocument/2006/relationships/image" Target="../media/image77.tiff"/><Relationship Id="rId10" Type="http://schemas.openxmlformats.org/officeDocument/2006/relationships/oleObject" Target="../embeddings/oleObject18.bin"/><Relationship Id="rId4" Type="http://schemas.openxmlformats.org/officeDocument/2006/relationships/image" Target="../media/image76.emf"/><Relationship Id="rId9" Type="http://schemas.openxmlformats.org/officeDocument/2006/relationships/image" Target="../media/image8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163D5D2-623D-E7F5-E367-9E64C80283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441086"/>
              </p:ext>
            </p:extLst>
          </p:nvPr>
        </p:nvGraphicFramePr>
        <p:xfrm>
          <a:off x="10711534" y="31239656"/>
          <a:ext cx="8352262" cy="9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3" imgW="7078467" imgH="7932753" progId="Prism9.Document">
                  <p:embed/>
                </p:oleObj>
              </mc:Choice>
              <mc:Fallback>
                <p:oleObj name="Prism 9" r:id="rId3" imgW="7078467" imgH="7932753" progId="Prism9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163D5D2-623D-E7F5-E367-9E64C80283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11534" y="31239656"/>
                        <a:ext cx="8352262" cy="93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8FE5B3C6-8FEF-4D0B-6904-47927B617F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2096010"/>
              </p:ext>
            </p:extLst>
          </p:nvPr>
        </p:nvGraphicFramePr>
        <p:xfrm>
          <a:off x="5442109" y="32029352"/>
          <a:ext cx="4320000" cy="3788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5" imgW="9045169" imgH="7932753" progId="Prism9.Document">
                  <p:embed/>
                </p:oleObj>
              </mc:Choice>
              <mc:Fallback>
                <p:oleObj name="Prism 9" r:id="rId5" imgW="9045169" imgH="7932753" progId="Prism9.Document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8FE5B3C6-8FEF-4D0B-6904-47927B617F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42109" y="32029352"/>
                        <a:ext cx="4320000" cy="37885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9" name="Picture 68" descr="A graph of different colored squares&#10;&#10;Description automatically generated">
            <a:extLst>
              <a:ext uri="{FF2B5EF4-FFF2-40B4-BE49-F238E27FC236}">
                <a16:creationId xmlns:a16="http://schemas.microsoft.com/office/drawing/2014/main" id="{C26B158C-BCE7-7507-D7A0-E46E1DFEB1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9801" y="10446906"/>
            <a:ext cx="4056954" cy="304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39E8A758-4B82-4E8D-5969-A360D66CC262}"/>
              </a:ext>
            </a:extLst>
          </p:cNvPr>
          <p:cNvSpPr/>
          <p:nvPr/>
        </p:nvSpPr>
        <p:spPr>
          <a:xfrm>
            <a:off x="3688759" y="5435236"/>
            <a:ext cx="1800000" cy="1800000"/>
          </a:xfrm>
          <a:prstGeom prst="ellipse">
            <a:avLst/>
          </a:prstGeom>
          <a:solidFill>
            <a:srgbClr val="662D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9D5FF5-E775-E153-23F2-11234CF137EA}"/>
              </a:ext>
            </a:extLst>
          </p:cNvPr>
          <p:cNvSpPr/>
          <p:nvPr/>
        </p:nvSpPr>
        <p:spPr>
          <a:xfrm>
            <a:off x="5028592" y="4802891"/>
            <a:ext cx="3060000" cy="3060000"/>
          </a:xfrm>
          <a:prstGeom prst="ellipse">
            <a:avLst/>
          </a:prstGeom>
          <a:solidFill>
            <a:srgbClr val="54823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FA8422-A740-66AE-B2C6-759924CC01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86801" y="1646144"/>
            <a:ext cx="4055510" cy="2880000"/>
          </a:xfrm>
          <a:prstGeom prst="rect">
            <a:avLst/>
          </a:prstGeom>
          <a:ln>
            <a:noFill/>
          </a:ln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83FE4F7-7055-AD13-D08C-811DC61397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669806"/>
              </p:ext>
            </p:extLst>
          </p:nvPr>
        </p:nvGraphicFramePr>
        <p:xfrm>
          <a:off x="740129" y="13175816"/>
          <a:ext cx="12441900" cy="17282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7400">
                  <a:extLst>
                    <a:ext uri="{9D8B030D-6E8A-4147-A177-3AD203B41FA5}">
                      <a16:colId xmlns:a16="http://schemas.microsoft.com/office/drawing/2014/main" val="2916231919"/>
                    </a:ext>
                  </a:extLst>
                </a:gridCol>
                <a:gridCol w="4110600">
                  <a:extLst>
                    <a:ext uri="{9D8B030D-6E8A-4147-A177-3AD203B41FA5}">
                      <a16:colId xmlns:a16="http://schemas.microsoft.com/office/drawing/2014/main" val="1524407271"/>
                    </a:ext>
                  </a:extLst>
                </a:gridCol>
                <a:gridCol w="4301100">
                  <a:extLst>
                    <a:ext uri="{9D8B030D-6E8A-4147-A177-3AD203B41FA5}">
                      <a16:colId xmlns:a16="http://schemas.microsoft.com/office/drawing/2014/main" val="3172386403"/>
                    </a:ext>
                  </a:extLst>
                </a:gridCol>
                <a:gridCol w="2662800">
                  <a:extLst>
                    <a:ext uri="{9D8B030D-6E8A-4147-A177-3AD203B41FA5}">
                      <a16:colId xmlns:a16="http://schemas.microsoft.com/office/drawing/2014/main" val="242016562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No.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1" u="none" strike="noStrike" dirty="0">
                          <a:effectLst/>
                          <a:latin typeface="+mn-lt"/>
                        </a:rPr>
                        <a:t>Gene</a:t>
                      </a:r>
                      <a:endParaRPr lang="en-US" sz="5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1" u="none" strike="noStrike" dirty="0">
                          <a:effectLst/>
                          <a:latin typeface="+mn-lt"/>
                        </a:rPr>
                        <a:t>Fold change</a:t>
                      </a:r>
                      <a:endParaRPr lang="en-US" sz="5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p-value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76284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CP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32.74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0.0018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92995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C3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22.60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34245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NNMT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17.77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0.0008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13523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TGFBI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12.36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0.0026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8378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SERPINA1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10.29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0.0058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86382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HIST1H2AM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10.17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0.0010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43379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ENO2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9.99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0.0006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6007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RNASET2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8.98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0.0006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19919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C1QA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8.97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0.0033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37749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PLOD2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8.72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0.0031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27741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EDIL3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6.54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8677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TMEM45A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6.42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0.0033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6235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MMP9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6.40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0.0220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6288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FCGR1C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6.17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0.0048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0651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LGI4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6.06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0.0144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49070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HIST1H2BH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5.70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0.0004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3686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C1QL1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5.45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0.0174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26960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CCL5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5.34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07929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APOL1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u="none" strike="noStrike" dirty="0">
                          <a:effectLst/>
                          <a:latin typeface="+mn-lt"/>
                        </a:rPr>
                        <a:t>5.26</a:t>
                      </a:r>
                      <a:endParaRPr lang="en-US" sz="5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0.0045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20790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OLFML2B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5.10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0.0028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0566034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0E5AC27-DCBF-268C-0102-AE1D900626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742311" y="1646144"/>
            <a:ext cx="4055510" cy="2880000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88DE7E-D0D3-F73D-E63E-907A581B60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797821" y="1646144"/>
            <a:ext cx="4055510" cy="2880000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E7E7C6-15CA-4A74-F655-83F20D729B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853331" y="1652494"/>
            <a:ext cx="4055510" cy="2880000"/>
          </a:xfrm>
          <a:prstGeom prst="rect">
            <a:avLst/>
          </a:prstGeom>
          <a:ln w="12700">
            <a:noFill/>
          </a:ln>
        </p:spPr>
      </p:pic>
      <p:grpSp>
        <p:nvGrpSpPr>
          <p:cNvPr id="77" name="Group 76">
            <a:extLst>
              <a:ext uri="{FF2B5EF4-FFF2-40B4-BE49-F238E27FC236}">
                <a16:creationId xmlns:a16="http://schemas.microsoft.com/office/drawing/2014/main" id="{47A2235F-E6D7-BDE7-64E2-0BBEF454EFF4}"/>
              </a:ext>
            </a:extLst>
          </p:cNvPr>
          <p:cNvGrpSpPr>
            <a:grpSpLocks noChangeAspect="1"/>
          </p:cNvGrpSpPr>
          <p:nvPr/>
        </p:nvGrpSpPr>
        <p:grpSpPr>
          <a:xfrm>
            <a:off x="735806" y="1683814"/>
            <a:ext cx="11387403" cy="10442307"/>
            <a:chOff x="735806" y="554266"/>
            <a:chExt cx="11387403" cy="10442307"/>
          </a:xfrm>
        </p:grpSpPr>
        <p:pic>
          <p:nvPicPr>
            <p:cNvPr id="67" name="Graphic 66">
              <a:extLst>
                <a:ext uri="{FF2B5EF4-FFF2-40B4-BE49-F238E27FC236}">
                  <a16:creationId xmlns:a16="http://schemas.microsoft.com/office/drawing/2014/main" id="{F84BF8DA-EE5A-D3C6-D8F8-C33D81F79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383290" y="554266"/>
              <a:ext cx="4320000" cy="246857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16ED4D5-357F-4037-DF6F-9B7AA06E38F1}"/>
                </a:ext>
              </a:extLst>
            </p:cNvPr>
            <p:cNvSpPr txBox="1"/>
            <p:nvPr/>
          </p:nvSpPr>
          <p:spPr>
            <a:xfrm>
              <a:off x="735806" y="1387646"/>
              <a:ext cx="150554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Normal</a:t>
              </a:r>
              <a:endParaRPr lang="ko-KR" altLang="en-US" sz="3200" dirty="0">
                <a:cs typeface="Calibri" panose="020F050202020403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666F56B-9EE6-2F77-6440-0B58DDE98F94}"/>
                </a:ext>
              </a:extLst>
            </p:cNvPr>
            <p:cNvSpPr txBox="1"/>
            <p:nvPr/>
          </p:nvSpPr>
          <p:spPr>
            <a:xfrm>
              <a:off x="6710186" y="1143607"/>
              <a:ext cx="2023310" cy="892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 err="1">
                  <a:cs typeface="Calibri" panose="020F0502020204030204" pitchFamily="34" charset="0"/>
                </a:rPr>
                <a:t>ccRCC</a:t>
              </a:r>
              <a:endParaRPr lang="en-US" altLang="ko-KR" sz="3200" dirty="0">
                <a:cs typeface="Calibri" panose="020F0502020204030204" pitchFamily="34" charset="0"/>
              </a:endParaRPr>
            </a:p>
            <a:p>
              <a:pPr algn="ctr"/>
              <a:r>
                <a:rPr lang="en-US" altLang="ko-KR" sz="2000" dirty="0">
                  <a:cs typeface="Calibri" panose="020F0502020204030204" pitchFamily="34" charset="0"/>
                </a:rPr>
                <a:t>p &lt; 0.05, |fc| &gt; 2</a:t>
              </a:r>
              <a:endParaRPr lang="ko-KR" altLang="en-US" sz="2000" dirty="0">
                <a:cs typeface="Calibri" panose="020F050202020403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00BD697-522D-88CB-6D05-5B2E4556AACC}"/>
                </a:ext>
              </a:extLst>
            </p:cNvPr>
            <p:cNvSpPr txBox="1"/>
            <p:nvPr/>
          </p:nvSpPr>
          <p:spPr>
            <a:xfrm>
              <a:off x="1025538" y="4512547"/>
              <a:ext cx="2597186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List of DEG </a:t>
              </a:r>
            </a:p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(2390 genes)</a:t>
              </a:r>
              <a:endParaRPr lang="ko-KR" altLang="en-US" sz="3200" dirty="0">
                <a:cs typeface="Calibri" panose="020F050202020403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31FF67-C5DF-E604-ABDC-9E9ACB0D26C1}"/>
                </a:ext>
              </a:extLst>
            </p:cNvPr>
            <p:cNvSpPr txBox="1"/>
            <p:nvPr/>
          </p:nvSpPr>
          <p:spPr>
            <a:xfrm>
              <a:off x="8110570" y="4486111"/>
              <a:ext cx="4012639" cy="892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TCGA-KIRC data set</a:t>
              </a:r>
            </a:p>
            <a:p>
              <a:pPr algn="ctr"/>
              <a:r>
                <a:rPr lang="en-US" altLang="ko-KR" sz="2000" dirty="0">
                  <a:cs typeface="Calibri" panose="020F0502020204030204" pitchFamily="34" charset="0"/>
                </a:rPr>
                <a:t>p &lt; 0.05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F5CFFB0-E39F-7575-DB7D-B6866442D828}"/>
                </a:ext>
              </a:extLst>
            </p:cNvPr>
            <p:cNvSpPr txBox="1"/>
            <p:nvPr/>
          </p:nvSpPr>
          <p:spPr>
            <a:xfrm>
              <a:off x="2595965" y="7630517"/>
              <a:ext cx="5170006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List of TCGA - KIRC</a:t>
              </a:r>
            </a:p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passed targets (459 genes)</a:t>
              </a:r>
              <a:endParaRPr lang="ko-KR" altLang="en-US" sz="3200" dirty="0">
                <a:cs typeface="Calibri" panose="020F0502020204030204" pitchFamily="34" charset="0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FCD3DB2-F464-9DFE-1D3F-54A15BD02D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43290" y="1810321"/>
              <a:ext cx="0" cy="247194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EE581C0-6858-3095-66F8-CE6FDB326D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80973" y="5158569"/>
              <a:ext cx="0" cy="247194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0B8D6C0-BAFE-A4DD-C2D3-4C2CD3856F3F}"/>
                </a:ext>
              </a:extLst>
            </p:cNvPr>
            <p:cNvSpPr txBox="1"/>
            <p:nvPr/>
          </p:nvSpPr>
          <p:spPr>
            <a:xfrm>
              <a:off x="832009" y="9919355"/>
              <a:ext cx="3712878" cy="10772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212</a:t>
              </a:r>
            </a:p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upregulated genes</a:t>
              </a:r>
              <a:endParaRPr lang="ko-KR" altLang="en-US" sz="3200" dirty="0">
                <a:cs typeface="Calibri" panose="020F050202020403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48231CE-518C-6181-34AD-997BA2E268D9}"/>
                </a:ext>
              </a:extLst>
            </p:cNvPr>
            <p:cNvSpPr txBox="1"/>
            <p:nvPr/>
          </p:nvSpPr>
          <p:spPr>
            <a:xfrm>
              <a:off x="5937450" y="9919355"/>
              <a:ext cx="4237057" cy="10772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247</a:t>
              </a:r>
            </a:p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downregulated genes</a:t>
              </a:r>
              <a:endParaRPr lang="ko-KR" altLang="en-US" sz="3200" dirty="0">
                <a:cs typeface="Calibri" panose="020F0502020204030204" pitchFamily="34" charset="0"/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B4DE796-1AC5-5CD6-7BE8-B93AAFC85F4F}"/>
                </a:ext>
              </a:extLst>
            </p:cNvPr>
            <p:cNvCxnSpPr>
              <a:stCxn id="15" idx="2"/>
              <a:endCxn id="19" idx="0"/>
            </p:cNvCxnSpPr>
            <p:nvPr/>
          </p:nvCxnSpPr>
          <p:spPr>
            <a:xfrm flipH="1">
              <a:off x="2688446" y="8707735"/>
              <a:ext cx="2492520" cy="12116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05575FE-612C-93D0-EB51-7524C363BECF}"/>
                </a:ext>
              </a:extLst>
            </p:cNvPr>
            <p:cNvCxnSpPr>
              <a:stCxn id="15" idx="2"/>
              <a:endCxn id="20" idx="0"/>
            </p:cNvCxnSpPr>
            <p:nvPr/>
          </p:nvCxnSpPr>
          <p:spPr>
            <a:xfrm>
              <a:off x="5180970" y="8707735"/>
              <a:ext cx="2875012" cy="12116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117410F-6D34-934F-DCE7-05E922D01945}"/>
              </a:ext>
            </a:extLst>
          </p:cNvPr>
          <p:cNvSpPr txBox="1"/>
          <p:nvPr/>
        </p:nvSpPr>
        <p:spPr>
          <a:xfrm>
            <a:off x="181834" y="1649876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1FBAE1-CAE9-4657-5083-DA9EED99E64E}"/>
              </a:ext>
            </a:extLst>
          </p:cNvPr>
          <p:cNvSpPr txBox="1"/>
          <p:nvPr/>
        </p:nvSpPr>
        <p:spPr>
          <a:xfrm>
            <a:off x="13141727" y="1652121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</a:t>
            </a:r>
          </a:p>
        </p:txBody>
      </p:sp>
      <p:pic>
        <p:nvPicPr>
          <p:cNvPr id="25" name="Picture 24" descr="Chart, box and whisker chart&#10;&#10;Description automatically generated">
            <a:extLst>
              <a:ext uri="{FF2B5EF4-FFF2-40B4-BE49-F238E27FC236}">
                <a16:creationId xmlns:a16="http://schemas.microsoft.com/office/drawing/2014/main" id="{6A3697BC-0E1C-49B0-87F1-491E955BC7C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2351" y="4516619"/>
            <a:ext cx="4057200" cy="3042900"/>
          </a:xfrm>
          <a:prstGeom prst="rect">
            <a:avLst/>
          </a:prstGeom>
        </p:spPr>
      </p:pic>
      <p:pic>
        <p:nvPicPr>
          <p:cNvPr id="26" name="Picture 25" descr="Chart, box and whisker chart&#10;&#10;Description automatically generated">
            <a:extLst>
              <a:ext uri="{FF2B5EF4-FFF2-40B4-BE49-F238E27FC236}">
                <a16:creationId xmlns:a16="http://schemas.microsoft.com/office/drawing/2014/main" id="{C5B710E8-ABA9-72D6-4948-47B597D9074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0086" y="4519794"/>
            <a:ext cx="4057200" cy="3042900"/>
          </a:xfrm>
          <a:prstGeom prst="rect">
            <a:avLst/>
          </a:prstGeom>
        </p:spPr>
      </p:pic>
      <p:pic>
        <p:nvPicPr>
          <p:cNvPr id="27" name="Picture 26" descr="Chart, box and whisker chart&#10;&#10;Description automatically generated">
            <a:extLst>
              <a:ext uri="{FF2B5EF4-FFF2-40B4-BE49-F238E27FC236}">
                <a16:creationId xmlns:a16="http://schemas.microsoft.com/office/drawing/2014/main" id="{0FA91EB2-1F2D-0552-C9F1-D7193F1D7FA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6554" y="4522969"/>
            <a:ext cx="4057200" cy="3042900"/>
          </a:xfrm>
          <a:prstGeom prst="rect">
            <a:avLst/>
          </a:prstGeom>
        </p:spPr>
      </p:pic>
      <p:pic>
        <p:nvPicPr>
          <p:cNvPr id="28" name="Picture 27" descr="Chart, box and whisker chart&#10;&#10;Description automatically generated">
            <a:extLst>
              <a:ext uri="{FF2B5EF4-FFF2-40B4-BE49-F238E27FC236}">
                <a16:creationId xmlns:a16="http://schemas.microsoft.com/office/drawing/2014/main" id="{6AF1B375-7046-E108-555B-E5046DF1277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2486" y="4526144"/>
            <a:ext cx="4057200" cy="3042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AC6B861-F7E3-F4CA-76AC-BC79DC6B836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3695703" y="7572219"/>
            <a:ext cx="4055510" cy="2880000"/>
          </a:xfrm>
          <a:prstGeom prst="rect">
            <a:avLst/>
          </a:prstGeom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798DBB5-A622-4443-E4BE-8FD2F0EDCC0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7740411" y="7572219"/>
            <a:ext cx="4055510" cy="2880000"/>
          </a:xfrm>
          <a:prstGeom prst="rect">
            <a:avLst/>
          </a:prstGeom>
          <a:ln>
            <a:noFill/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F365D35-1136-F4E0-0069-2D74A42DE5A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1796554" y="7572219"/>
            <a:ext cx="4055510" cy="2880000"/>
          </a:xfrm>
          <a:prstGeom prst="rect">
            <a:avLst/>
          </a:prstGeom>
          <a:ln>
            <a:noFill/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9915E05-D0DF-6EBF-73FF-3F03793055C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5853331" y="7572219"/>
            <a:ext cx="4055510" cy="2880000"/>
          </a:xfrm>
          <a:prstGeom prst="rect">
            <a:avLst/>
          </a:prstGeom>
          <a:ln>
            <a:noFill/>
          </a:ln>
        </p:spPr>
      </p:pic>
      <p:pic>
        <p:nvPicPr>
          <p:cNvPr id="33" name="Picture 32" descr="Chart, box and whisker chart&#10;&#10;Description automatically generated">
            <a:extLst>
              <a:ext uri="{FF2B5EF4-FFF2-40B4-BE49-F238E27FC236}">
                <a16:creationId xmlns:a16="http://schemas.microsoft.com/office/drawing/2014/main" id="{6CDDD437-AB9A-766C-8BA7-EE1ABE518E0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5703" y="10436344"/>
            <a:ext cx="4057200" cy="3042900"/>
          </a:xfrm>
          <a:prstGeom prst="rect">
            <a:avLst/>
          </a:prstGeom>
        </p:spPr>
      </p:pic>
      <p:pic>
        <p:nvPicPr>
          <p:cNvPr id="35" name="Picture 34" descr="Chart, box and whisker chart&#10;&#10;Description automatically generated">
            <a:extLst>
              <a:ext uri="{FF2B5EF4-FFF2-40B4-BE49-F238E27FC236}">
                <a16:creationId xmlns:a16="http://schemas.microsoft.com/office/drawing/2014/main" id="{3E0FC8BD-D893-B0E9-8C56-23D3329104C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4864" y="10436344"/>
            <a:ext cx="4057200" cy="3042900"/>
          </a:xfrm>
          <a:prstGeom prst="rect">
            <a:avLst/>
          </a:prstGeom>
        </p:spPr>
      </p:pic>
      <p:pic>
        <p:nvPicPr>
          <p:cNvPr id="36" name="Picture 35" descr="Chart, box and whisker chart&#10;&#10;Description automatically generated">
            <a:extLst>
              <a:ext uri="{FF2B5EF4-FFF2-40B4-BE49-F238E27FC236}">
                <a16:creationId xmlns:a16="http://schemas.microsoft.com/office/drawing/2014/main" id="{552DFC5C-0518-670E-817E-F47989AFED37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2486" y="10436344"/>
            <a:ext cx="4057200" cy="30429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86723A5-6A88-2970-2EAD-F8D2B76D0FE6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3694967" y="13316344"/>
            <a:ext cx="4055507" cy="2880000"/>
          </a:xfrm>
          <a:prstGeom prst="rect">
            <a:avLst/>
          </a:prstGeom>
          <a:ln>
            <a:noFill/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7188060-EBEB-F14A-573D-3E450395A7A5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1858691" y="13316344"/>
            <a:ext cx="4055507" cy="2880000"/>
          </a:xfrm>
          <a:prstGeom prst="rect">
            <a:avLst/>
          </a:prstGeom>
          <a:ln>
            <a:noFill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CA793D4-ABD3-AC9A-2EE9-C22B514B4DF1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7796633" y="13316344"/>
            <a:ext cx="4055507" cy="2880000"/>
          </a:xfrm>
          <a:prstGeom prst="rect">
            <a:avLst/>
          </a:prstGeom>
          <a:ln>
            <a:noFill/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219EC29-E9EC-512D-FFCD-85BC387E71E3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5848762" y="13313169"/>
            <a:ext cx="4055507" cy="2880000"/>
          </a:xfrm>
          <a:prstGeom prst="rect">
            <a:avLst/>
          </a:prstGeom>
          <a:ln>
            <a:noFill/>
          </a:ln>
        </p:spPr>
      </p:pic>
      <p:pic>
        <p:nvPicPr>
          <p:cNvPr id="41" name="Picture 40" descr="Chart, box and whisker chart&#10;&#10;Description automatically generated">
            <a:extLst>
              <a:ext uri="{FF2B5EF4-FFF2-40B4-BE49-F238E27FC236}">
                <a16:creationId xmlns:a16="http://schemas.microsoft.com/office/drawing/2014/main" id="{73F77A62-59D3-DD79-0F4F-80353166F9D5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2351" y="16193169"/>
            <a:ext cx="4057200" cy="3042900"/>
          </a:xfrm>
          <a:prstGeom prst="rect">
            <a:avLst/>
          </a:prstGeom>
        </p:spPr>
      </p:pic>
      <p:pic>
        <p:nvPicPr>
          <p:cNvPr id="42" name="Picture 41" descr="Chart, box and whisker chart&#10;&#10;Description automatically generated">
            <a:extLst>
              <a:ext uri="{FF2B5EF4-FFF2-40B4-BE49-F238E27FC236}">
                <a16:creationId xmlns:a16="http://schemas.microsoft.com/office/drawing/2014/main" id="{50470CD5-1FB4-E879-C95F-165B593FF71B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1491" y="16199519"/>
            <a:ext cx="4057200" cy="3042900"/>
          </a:xfrm>
          <a:prstGeom prst="rect">
            <a:avLst/>
          </a:prstGeom>
        </p:spPr>
      </p:pic>
      <p:pic>
        <p:nvPicPr>
          <p:cNvPr id="43" name="Picture 42" descr="Chart, box and whisker chart&#10;&#10;Description automatically generated">
            <a:extLst>
              <a:ext uri="{FF2B5EF4-FFF2-40B4-BE49-F238E27FC236}">
                <a16:creationId xmlns:a16="http://schemas.microsoft.com/office/drawing/2014/main" id="{515F0AF3-248D-5B6E-E5EA-C05F247935C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1294" y="16199519"/>
            <a:ext cx="4057200" cy="3042900"/>
          </a:xfrm>
          <a:prstGeom prst="rect">
            <a:avLst/>
          </a:prstGeom>
        </p:spPr>
      </p:pic>
      <p:pic>
        <p:nvPicPr>
          <p:cNvPr id="44" name="Picture 43" descr="Chart, box and whisker chart&#10;&#10;Description automatically generated">
            <a:extLst>
              <a:ext uri="{FF2B5EF4-FFF2-40B4-BE49-F238E27FC236}">
                <a16:creationId xmlns:a16="http://schemas.microsoft.com/office/drawing/2014/main" id="{476A0A67-B84A-FA40-D9DE-918D18DFE1B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8762" y="16199519"/>
            <a:ext cx="4057200" cy="30429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C7DBE4E-E552-D103-0059-628CA6C452FE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3684044" y="19057294"/>
            <a:ext cx="4055507" cy="2880000"/>
          </a:xfrm>
          <a:prstGeom prst="rect">
            <a:avLst/>
          </a:prstGeom>
          <a:ln>
            <a:noFill/>
          </a:ln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FC13DCE-C2CD-1262-6655-6A4307151CC0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7798639" y="19057294"/>
            <a:ext cx="4055507" cy="2880000"/>
          </a:xfrm>
          <a:prstGeom prst="rect">
            <a:avLst/>
          </a:prstGeom>
          <a:ln>
            <a:noFill/>
          </a:ln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177A73D-5A3A-16D2-AB45-BE529D798FDD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21852140" y="19054119"/>
            <a:ext cx="4055507" cy="2880000"/>
          </a:xfrm>
          <a:prstGeom prst="rect">
            <a:avLst/>
          </a:prstGeom>
          <a:ln>
            <a:noFill/>
          </a:ln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820F8C60-A96E-813B-E556-54B2FB3AA36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25852064" y="19054119"/>
            <a:ext cx="4055507" cy="2880000"/>
          </a:xfrm>
          <a:prstGeom prst="rect">
            <a:avLst/>
          </a:prstGeom>
          <a:ln>
            <a:noFill/>
          </a:ln>
        </p:spPr>
      </p:pic>
      <p:pic>
        <p:nvPicPr>
          <p:cNvPr id="49" name="Picture 48" descr="Chart, box and whisker chart&#10;&#10;Description automatically generated">
            <a:extLst>
              <a:ext uri="{FF2B5EF4-FFF2-40B4-BE49-F238E27FC236}">
                <a16:creationId xmlns:a16="http://schemas.microsoft.com/office/drawing/2014/main" id="{774F8E8C-4B04-7840-D7B8-97DE125A3D30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2351" y="21949994"/>
            <a:ext cx="4057200" cy="3042900"/>
          </a:xfrm>
          <a:prstGeom prst="rect">
            <a:avLst/>
          </a:prstGeom>
        </p:spPr>
      </p:pic>
      <p:pic>
        <p:nvPicPr>
          <p:cNvPr id="50" name="Picture 49" descr="Chart, box and whisker chart&#10;&#10;Description automatically generated">
            <a:extLst>
              <a:ext uri="{FF2B5EF4-FFF2-40B4-BE49-F238E27FC236}">
                <a16:creationId xmlns:a16="http://schemas.microsoft.com/office/drawing/2014/main" id="{38923389-0F2E-A70E-49F9-9145BC9CA335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1562" y="21934119"/>
            <a:ext cx="4057200" cy="3042900"/>
          </a:xfrm>
          <a:prstGeom prst="rect">
            <a:avLst/>
          </a:prstGeom>
        </p:spPr>
      </p:pic>
      <p:pic>
        <p:nvPicPr>
          <p:cNvPr id="51" name="Picture 50" descr="Chart, box and whisker chart&#10;&#10;Description automatically generated">
            <a:extLst>
              <a:ext uri="{FF2B5EF4-FFF2-40B4-BE49-F238E27FC236}">
                <a16:creationId xmlns:a16="http://schemas.microsoft.com/office/drawing/2014/main" id="{EA5812D7-2894-635A-12A0-49E0AEEA8C35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3754" y="21934119"/>
            <a:ext cx="4057200" cy="3042900"/>
          </a:xfrm>
          <a:prstGeom prst="rect">
            <a:avLst/>
          </a:prstGeom>
        </p:spPr>
      </p:pic>
      <p:pic>
        <p:nvPicPr>
          <p:cNvPr id="52" name="Picture 51" descr="Chart, box and whisker chart&#10;&#10;Description automatically generated">
            <a:extLst>
              <a:ext uri="{FF2B5EF4-FFF2-40B4-BE49-F238E27FC236}">
                <a16:creationId xmlns:a16="http://schemas.microsoft.com/office/drawing/2014/main" id="{30BF5227-6D45-BEF0-4990-09E4A0F5985E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9062" y="27645024"/>
            <a:ext cx="4057200" cy="30429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A5C92D23-6CFE-0D00-8870-F9B6896A08F2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13684044" y="24774548"/>
            <a:ext cx="4055507" cy="2880000"/>
          </a:xfrm>
          <a:prstGeom prst="rect">
            <a:avLst/>
          </a:prstGeom>
          <a:ln>
            <a:noFill/>
          </a:ln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EB783A1F-3746-60EB-20DA-1B654DB0384F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21797400" y="24771373"/>
            <a:ext cx="4055507" cy="2880000"/>
          </a:xfrm>
          <a:prstGeom prst="rect">
            <a:avLst/>
          </a:prstGeom>
          <a:ln w="28575">
            <a:noFill/>
          </a:ln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93C30A2-1DD4-8E61-C65C-DD7A9B2F793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25848761" y="24768198"/>
            <a:ext cx="4055507" cy="2880000"/>
          </a:xfrm>
          <a:prstGeom prst="rect">
            <a:avLst/>
          </a:prstGeom>
          <a:ln>
            <a:noFill/>
          </a:ln>
        </p:spPr>
      </p:pic>
      <p:pic>
        <p:nvPicPr>
          <p:cNvPr id="57" name="Picture 56" descr="Chart, box and whisker chart&#10;&#10;Description automatically generated">
            <a:extLst>
              <a:ext uri="{FF2B5EF4-FFF2-40B4-BE49-F238E27FC236}">
                <a16:creationId xmlns:a16="http://schemas.microsoft.com/office/drawing/2014/main" id="{A2BA74B5-1604-43EE-7A92-AA39F290E971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1637" y="21932532"/>
            <a:ext cx="4057200" cy="3042900"/>
          </a:xfrm>
          <a:prstGeom prst="rect">
            <a:avLst/>
          </a:prstGeom>
        </p:spPr>
      </p:pic>
      <p:pic>
        <p:nvPicPr>
          <p:cNvPr id="58" name="Picture 57" descr="Chart, box and whisker chart&#10;&#10;Description automatically generated">
            <a:extLst>
              <a:ext uri="{FF2B5EF4-FFF2-40B4-BE49-F238E27FC236}">
                <a16:creationId xmlns:a16="http://schemas.microsoft.com/office/drawing/2014/main" id="{48E9C47E-6E86-A98E-DE92-47EA49631BF0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7358" y="27645024"/>
            <a:ext cx="4057200" cy="3042900"/>
          </a:xfrm>
          <a:prstGeom prst="rect">
            <a:avLst/>
          </a:prstGeom>
        </p:spPr>
      </p:pic>
      <p:pic>
        <p:nvPicPr>
          <p:cNvPr id="59" name="Picture 58" descr="Chart, box and whisker chart&#10;&#10;Description automatically generated">
            <a:extLst>
              <a:ext uri="{FF2B5EF4-FFF2-40B4-BE49-F238E27FC236}">
                <a16:creationId xmlns:a16="http://schemas.microsoft.com/office/drawing/2014/main" id="{364A35C1-6FA0-D80C-7A76-2FADC111BD5A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1562" y="27646611"/>
            <a:ext cx="4057200" cy="3042900"/>
          </a:xfrm>
          <a:prstGeom prst="rect">
            <a:avLst/>
          </a:prstGeom>
        </p:spPr>
      </p:pic>
      <p:pic>
        <p:nvPicPr>
          <p:cNvPr id="60" name="Picture 59" descr="Chart, box and whisker chart&#10;&#10;Description automatically generated">
            <a:extLst>
              <a:ext uri="{FF2B5EF4-FFF2-40B4-BE49-F238E27FC236}">
                <a16:creationId xmlns:a16="http://schemas.microsoft.com/office/drawing/2014/main" id="{4A8C8B9F-2A84-B141-E6ED-946F6136E3EA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3754" y="27648198"/>
            <a:ext cx="4057200" cy="3042900"/>
          </a:xfrm>
          <a:prstGeom prst="rect">
            <a:avLst/>
          </a:prstGeom>
        </p:spPr>
      </p:pic>
      <p:pic>
        <p:nvPicPr>
          <p:cNvPr id="63" name="Picture 62" descr="A diagram of a protein expression&#10;&#10;Description automatically generated">
            <a:extLst>
              <a:ext uri="{FF2B5EF4-FFF2-40B4-BE49-F238E27FC236}">
                <a16:creationId xmlns:a16="http://schemas.microsoft.com/office/drawing/2014/main" id="{0BF69C85-878F-017B-C72D-B9240F1366F7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5879" y="34110663"/>
            <a:ext cx="9000000" cy="6750000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691F9EF9-D311-D83B-033A-61879322E304}"/>
              </a:ext>
            </a:extLst>
          </p:cNvPr>
          <p:cNvSpPr txBox="1"/>
          <p:nvPr/>
        </p:nvSpPr>
        <p:spPr>
          <a:xfrm>
            <a:off x="180361" y="31875851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D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38CB247-B49B-3EC2-F53B-D6095E433C3D}"/>
              </a:ext>
            </a:extLst>
          </p:cNvPr>
          <p:cNvSpPr txBox="1"/>
          <p:nvPr/>
        </p:nvSpPr>
        <p:spPr>
          <a:xfrm>
            <a:off x="180721" y="13174191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B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F70D448-58B2-98C4-B7A8-72BFD09FC133}"/>
              </a:ext>
            </a:extLst>
          </p:cNvPr>
          <p:cNvSpPr txBox="1"/>
          <p:nvPr/>
        </p:nvSpPr>
        <p:spPr>
          <a:xfrm>
            <a:off x="10526924" y="33818951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1DC677C-6793-8FE5-2905-E29C0E7D4DA3}"/>
              </a:ext>
            </a:extLst>
          </p:cNvPr>
          <p:cNvSpPr txBox="1"/>
          <p:nvPr/>
        </p:nvSpPr>
        <p:spPr>
          <a:xfrm>
            <a:off x="0" y="42698"/>
            <a:ext cx="2993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Figure S1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042A22-2C2F-DA97-DBD9-407DEDDBB04F}"/>
              </a:ext>
            </a:extLst>
          </p:cNvPr>
          <p:cNvSpPr txBox="1"/>
          <p:nvPr/>
        </p:nvSpPr>
        <p:spPr>
          <a:xfrm>
            <a:off x="20734840" y="33818951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H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0A70BAC-E7B2-D156-42E8-78A05742098B}"/>
              </a:ext>
            </a:extLst>
          </p:cNvPr>
          <p:cNvGrpSpPr>
            <a:grpSpLocks noChangeAspect="1"/>
          </p:cNvGrpSpPr>
          <p:nvPr/>
        </p:nvGrpSpPr>
        <p:grpSpPr>
          <a:xfrm>
            <a:off x="1025538" y="37389257"/>
            <a:ext cx="3840000" cy="2880000"/>
            <a:chOff x="1524000" y="0"/>
            <a:chExt cx="9144000" cy="6858000"/>
          </a:xfrm>
        </p:grpSpPr>
        <p:pic>
          <p:nvPicPr>
            <p:cNvPr id="70" name="Picture 69" descr="A close-up of a cell&#10;&#10;Description automatically generated">
              <a:extLst>
                <a:ext uri="{FF2B5EF4-FFF2-40B4-BE49-F238E27FC236}">
                  <a16:creationId xmlns:a16="http://schemas.microsoft.com/office/drawing/2014/main" id="{D1409F20-B220-101C-D0DC-B2ED5864C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0"/>
              <a:ext cx="9144000" cy="6858000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797155F-E29C-C87C-BBED-611167877040}"/>
                </a:ext>
              </a:extLst>
            </p:cNvPr>
            <p:cNvSpPr txBox="1"/>
            <p:nvPr/>
          </p:nvSpPr>
          <p:spPr>
            <a:xfrm>
              <a:off x="1524000" y="0"/>
              <a:ext cx="1252266" cy="607071"/>
            </a:xfrm>
            <a:prstGeom prst="rect">
              <a:avLst/>
            </a:prstGeom>
            <a:noFill/>
          </p:spPr>
          <p:txBody>
            <a:bodyPr wrap="none" lIns="72000" tIns="72000" rIns="72000" bIns="72000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786-O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2306AB5-D3A6-8C51-B531-DD3EC1C1B2AC}"/>
              </a:ext>
            </a:extLst>
          </p:cNvPr>
          <p:cNvGrpSpPr>
            <a:grpSpLocks noChangeAspect="1"/>
          </p:cNvGrpSpPr>
          <p:nvPr/>
        </p:nvGrpSpPr>
        <p:grpSpPr>
          <a:xfrm>
            <a:off x="5303449" y="37389257"/>
            <a:ext cx="3840000" cy="2880000"/>
            <a:chOff x="1524000" y="0"/>
            <a:chExt cx="9144000" cy="6858000"/>
          </a:xfrm>
        </p:grpSpPr>
        <p:pic>
          <p:nvPicPr>
            <p:cNvPr id="73" name="Picture 72" descr="A close-up of a cell&#10;&#10;Description automatically generated">
              <a:extLst>
                <a:ext uri="{FF2B5EF4-FFF2-40B4-BE49-F238E27FC236}">
                  <a16:creationId xmlns:a16="http://schemas.microsoft.com/office/drawing/2014/main" id="{A2E9C64E-60D6-EF07-4973-3C468B786F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0"/>
              <a:ext cx="9144000" cy="6858000"/>
            </a:xfrm>
            <a:prstGeom prst="rect">
              <a:avLst/>
            </a:prstGeom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A8225C81-2821-926A-7144-3952063A72E2}"/>
                </a:ext>
              </a:extLst>
            </p:cNvPr>
            <p:cNvSpPr txBox="1"/>
            <p:nvPr/>
          </p:nvSpPr>
          <p:spPr>
            <a:xfrm>
              <a:off x="1524000" y="0"/>
              <a:ext cx="1254684" cy="607071"/>
            </a:xfrm>
            <a:prstGeom prst="rect">
              <a:avLst/>
            </a:prstGeom>
            <a:noFill/>
          </p:spPr>
          <p:txBody>
            <a:bodyPr wrap="none" lIns="72000" tIns="72000" rIns="72000" bIns="72000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Caki-1</a:t>
              </a: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852AED2E-41BD-B986-2B36-04088F499277}"/>
              </a:ext>
            </a:extLst>
          </p:cNvPr>
          <p:cNvSpPr txBox="1"/>
          <p:nvPr/>
        </p:nvSpPr>
        <p:spPr>
          <a:xfrm>
            <a:off x="180846" y="37252152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F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19B41B9A-17FD-F75A-5BBB-8B820624580A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17795214" y="24774548"/>
            <a:ext cx="4055507" cy="2880000"/>
          </a:xfrm>
          <a:prstGeom prst="rect">
            <a:avLst/>
          </a:prstGeom>
          <a:ln>
            <a:noFill/>
          </a:ln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8C7C64A3-5B6B-3D64-2909-DB67FD4B945A}"/>
              </a:ext>
            </a:extLst>
          </p:cNvPr>
          <p:cNvSpPr txBox="1"/>
          <p:nvPr/>
        </p:nvSpPr>
        <p:spPr>
          <a:xfrm>
            <a:off x="5054823" y="31874339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E</a:t>
            </a: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8" name="Chart 77">
                <a:extLst>
                  <a:ext uri="{FF2B5EF4-FFF2-40B4-BE49-F238E27FC236}">
                    <a16:creationId xmlns:a16="http://schemas.microsoft.com/office/drawing/2014/main" id="{CD55E65F-E1BE-1C07-8143-FCEE5C1290E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645958078"/>
                  </p:ext>
                </p:extLst>
              </p:nvPr>
            </p:nvGraphicFramePr>
            <p:xfrm>
              <a:off x="690099" y="31996509"/>
              <a:ext cx="4320000" cy="36000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2"/>
              </a:graphicData>
            </a:graphic>
          </p:graphicFrame>
        </mc:Choice>
        <mc:Fallback xmlns="">
          <p:pic>
            <p:nvPicPr>
              <p:cNvPr id="78" name="Chart 77">
                <a:extLst>
                  <a:ext uri="{FF2B5EF4-FFF2-40B4-BE49-F238E27FC236}">
                    <a16:creationId xmlns:a16="http://schemas.microsoft.com/office/drawing/2014/main" id="{CD55E65F-E1BE-1C07-8143-FCEE5C1290E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690099" y="31996509"/>
                <a:ext cx="4320000" cy="360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5694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333406-16D9-E014-C621-5EA803EC51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0381" y="35567647"/>
            <a:ext cx="9000000" cy="3284674"/>
          </a:xfrm>
          <a:prstGeom prst="rect">
            <a:avLst/>
          </a:prstGeom>
          <a:noFill/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D4DD248-83DE-61D1-C64A-56AABBBA05C4}"/>
              </a:ext>
            </a:extLst>
          </p:cNvPr>
          <p:cNvSpPr/>
          <p:nvPr/>
        </p:nvSpPr>
        <p:spPr>
          <a:xfrm>
            <a:off x="3688759" y="5435236"/>
            <a:ext cx="1800000" cy="1800000"/>
          </a:xfrm>
          <a:prstGeom prst="ellipse">
            <a:avLst/>
          </a:prstGeom>
          <a:solidFill>
            <a:srgbClr val="662D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CB94D68-4DBA-8B80-4CB3-969D3683936F}"/>
              </a:ext>
            </a:extLst>
          </p:cNvPr>
          <p:cNvSpPr/>
          <p:nvPr/>
        </p:nvSpPr>
        <p:spPr>
          <a:xfrm>
            <a:off x="5028592" y="4802891"/>
            <a:ext cx="3060000" cy="3060000"/>
          </a:xfrm>
          <a:prstGeom prst="ellipse">
            <a:avLst/>
          </a:prstGeom>
          <a:solidFill>
            <a:srgbClr val="54823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2107AEFB-9628-2A4E-EA64-4A767FC404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73" y="32024867"/>
            <a:ext cx="10439953" cy="7829965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28B22465-DB73-E7E9-39EF-3EA0E098B7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506950"/>
              </p:ext>
            </p:extLst>
          </p:nvPr>
        </p:nvGraphicFramePr>
        <p:xfrm>
          <a:off x="15862451" y="1653457"/>
          <a:ext cx="12693750" cy="96240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7400">
                  <a:extLst>
                    <a:ext uri="{9D8B030D-6E8A-4147-A177-3AD203B41FA5}">
                      <a16:colId xmlns:a16="http://schemas.microsoft.com/office/drawing/2014/main" val="1673863615"/>
                    </a:ext>
                  </a:extLst>
                </a:gridCol>
                <a:gridCol w="4362450">
                  <a:extLst>
                    <a:ext uri="{9D8B030D-6E8A-4147-A177-3AD203B41FA5}">
                      <a16:colId xmlns:a16="http://schemas.microsoft.com/office/drawing/2014/main" val="2041932114"/>
                    </a:ext>
                  </a:extLst>
                </a:gridCol>
                <a:gridCol w="4301100">
                  <a:extLst>
                    <a:ext uri="{9D8B030D-6E8A-4147-A177-3AD203B41FA5}">
                      <a16:colId xmlns:a16="http://schemas.microsoft.com/office/drawing/2014/main" val="2721670368"/>
                    </a:ext>
                  </a:extLst>
                </a:gridCol>
                <a:gridCol w="2662800">
                  <a:extLst>
                    <a:ext uri="{9D8B030D-6E8A-4147-A177-3AD203B41FA5}">
                      <a16:colId xmlns:a16="http://schemas.microsoft.com/office/drawing/2014/main" val="107552227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No.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1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miRNA</a:t>
                      </a:r>
                      <a:endParaRPr lang="en-US" sz="4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1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Fold change</a:t>
                      </a:r>
                      <a:endParaRPr lang="en-US" sz="4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p-value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16756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miR-141-3p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-12.89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0.0199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29129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miR-138-5p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-5.07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0.0261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67010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miR-204-5p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-4.68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0.0267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25853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miR-378a-5p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-3.75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24684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miR-136-5p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-3.69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0.0188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0492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miR-129-5p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-3.10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0.0209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18959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miR-30a-3p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-2.84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0.0212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50349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miR-502-3p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-2.56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0.0188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2803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miR-30c-2-3p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-2.52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0.0403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192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miR-335-5p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-2.46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0.0403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88292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miR-200a-3p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-2.38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0.0211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4545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miR-211-5p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-2.12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8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0.0489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070253"/>
                  </a:ext>
                </a:extLst>
              </a:tr>
            </a:tbl>
          </a:graphicData>
        </a:graphic>
      </p:graphicFrame>
      <p:graphicFrame>
        <p:nvGraphicFramePr>
          <p:cNvPr id="39" name="Table 15">
            <a:extLst>
              <a:ext uri="{FF2B5EF4-FFF2-40B4-BE49-F238E27FC236}">
                <a16:creationId xmlns:a16="http://schemas.microsoft.com/office/drawing/2014/main" id="{A04180BD-6D4C-04C9-7C16-62B98C0C7B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981819"/>
              </p:ext>
            </p:extLst>
          </p:nvPr>
        </p:nvGraphicFramePr>
        <p:xfrm>
          <a:off x="18119145" y="32927342"/>
          <a:ext cx="106045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100">
                  <a:extLst>
                    <a:ext uri="{9D8B030D-6E8A-4147-A177-3AD203B41FA5}">
                      <a16:colId xmlns:a16="http://schemas.microsoft.com/office/drawing/2014/main" val="1608203640"/>
                    </a:ext>
                  </a:extLst>
                </a:gridCol>
                <a:gridCol w="7772400">
                  <a:extLst>
                    <a:ext uri="{9D8B030D-6E8A-4147-A177-3AD203B41FA5}">
                      <a16:colId xmlns:a16="http://schemas.microsoft.com/office/drawing/2014/main" val="15025430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b="0" dirty="0">
                          <a:solidFill>
                            <a:sysClr val="windowText" lastClr="000000"/>
                          </a:solidFill>
                          <a:latin typeface="+mn-lt"/>
                          <a:cs typeface="Courier New" panose="02070309020205020404" pitchFamily="49" charset="0"/>
                        </a:rPr>
                        <a:t>APOL1 3’ UTR</a:t>
                      </a:r>
                    </a:p>
                    <a:p>
                      <a:endParaRPr lang="en-US" sz="3000" b="0" dirty="0">
                        <a:solidFill>
                          <a:sysClr val="windowText" lastClr="000000"/>
                        </a:solidFill>
                        <a:latin typeface="+mn-lt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3000" b="0" dirty="0">
                          <a:solidFill>
                            <a:sysClr val="windowText" lastClr="000000"/>
                          </a:solidFill>
                          <a:latin typeface="+mn-lt"/>
                          <a:cs typeface="Courier New" panose="02070309020205020404" pitchFamily="49" charset="0"/>
                        </a:rPr>
                        <a:t>miR-30a-3p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i="0" dirty="0">
                          <a:solidFill>
                            <a:sysClr val="windowText" lastClr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5'...CAGGAAAAGAAAGAG</a:t>
                      </a:r>
                      <a:r>
                        <a:rPr lang="en-US" sz="3000" b="1" i="0" dirty="0">
                          <a:solidFill>
                            <a:sysClr val="windowText" lastClr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CUGAAA</a:t>
                      </a:r>
                      <a:r>
                        <a:rPr lang="en-US" sz="3000" b="0" i="0" dirty="0">
                          <a:solidFill>
                            <a:sysClr val="windowText" lastClr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AU...3’</a:t>
                      </a:r>
                      <a:br>
                        <a:rPr lang="en-US" sz="3000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US" sz="3000" b="0" i="0" dirty="0">
                          <a:solidFill>
                            <a:sysClr val="windowText" lastClr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                   ||||||  </a:t>
                      </a:r>
                      <a:br>
                        <a:rPr lang="en-US" sz="3000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US" sz="3000" b="0" i="0" dirty="0">
                          <a:solidFill>
                            <a:sysClr val="windowText" lastClr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  3'CGACGUUUGUAGGCU</a:t>
                      </a:r>
                      <a:r>
                        <a:rPr lang="en-US" sz="3000" b="1" i="0" dirty="0">
                          <a:solidFill>
                            <a:sysClr val="windowText" lastClr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GACUUU</a:t>
                      </a:r>
                      <a:r>
                        <a:rPr lang="en-US" sz="3000" b="0" i="0" dirty="0">
                          <a:solidFill>
                            <a:sysClr val="windowText" lastClr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C-5’</a:t>
                      </a:r>
                      <a:endParaRPr lang="en-US" sz="3000" dirty="0">
                        <a:solidFill>
                          <a:sysClr val="windowText" lastClr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7718697"/>
                  </a:ext>
                </a:extLst>
              </a:tr>
            </a:tbl>
          </a:graphicData>
        </a:graphic>
      </p:graphicFrame>
      <p:pic>
        <p:nvPicPr>
          <p:cNvPr id="67" name="Picture 66" descr="A screen shot of a graph&#10;&#10;Description automatically generated">
            <a:extLst>
              <a:ext uri="{FF2B5EF4-FFF2-40B4-BE49-F238E27FC236}">
                <a16:creationId xmlns:a16="http://schemas.microsoft.com/office/drawing/2014/main" id="{C4A31E62-D100-26A1-1AD6-60DF5A0547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16" y="12873860"/>
            <a:ext cx="4680000" cy="4680000"/>
          </a:xfrm>
          <a:prstGeom prst="rect">
            <a:avLst/>
          </a:prstGeom>
        </p:spPr>
      </p:pic>
      <p:pic>
        <p:nvPicPr>
          <p:cNvPr id="69" name="Picture 68" descr="A screen shot of a graph&#10;&#10;Description automatically generated">
            <a:extLst>
              <a:ext uri="{FF2B5EF4-FFF2-40B4-BE49-F238E27FC236}">
                <a16:creationId xmlns:a16="http://schemas.microsoft.com/office/drawing/2014/main" id="{832540BC-982B-6AD0-EE20-DF0414B439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16" y="12873860"/>
            <a:ext cx="4680000" cy="4680000"/>
          </a:xfrm>
          <a:prstGeom prst="rect">
            <a:avLst/>
          </a:prstGeom>
        </p:spPr>
      </p:pic>
      <p:pic>
        <p:nvPicPr>
          <p:cNvPr id="73" name="Picture 72" descr="A screen shot of a graph&#10;&#10;Description automatically generated">
            <a:extLst>
              <a:ext uri="{FF2B5EF4-FFF2-40B4-BE49-F238E27FC236}">
                <a16:creationId xmlns:a16="http://schemas.microsoft.com/office/drawing/2014/main" id="{53441CEF-4CD6-8A95-089D-517C129657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16" y="17553860"/>
            <a:ext cx="4680000" cy="4680000"/>
          </a:xfrm>
          <a:prstGeom prst="rect">
            <a:avLst/>
          </a:prstGeom>
        </p:spPr>
      </p:pic>
      <p:pic>
        <p:nvPicPr>
          <p:cNvPr id="75" name="Picture 74" descr="A screen shot of a graph&#10;&#10;Description automatically generated">
            <a:extLst>
              <a:ext uri="{FF2B5EF4-FFF2-40B4-BE49-F238E27FC236}">
                <a16:creationId xmlns:a16="http://schemas.microsoft.com/office/drawing/2014/main" id="{F2561495-C712-6917-0236-F470D05558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319" y="17553860"/>
            <a:ext cx="4680000" cy="4680000"/>
          </a:xfrm>
          <a:prstGeom prst="rect">
            <a:avLst/>
          </a:prstGeom>
        </p:spPr>
      </p:pic>
      <p:pic>
        <p:nvPicPr>
          <p:cNvPr id="77" name="Picture 76" descr="A screen shot of a graph&#10;&#10;Description automatically generated">
            <a:extLst>
              <a:ext uri="{FF2B5EF4-FFF2-40B4-BE49-F238E27FC236}">
                <a16:creationId xmlns:a16="http://schemas.microsoft.com/office/drawing/2014/main" id="{4946BB2E-6795-AAEC-7614-854E0DD2C5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116" y="17553860"/>
            <a:ext cx="4680000" cy="4680000"/>
          </a:xfrm>
          <a:prstGeom prst="rect">
            <a:avLst/>
          </a:prstGeom>
        </p:spPr>
      </p:pic>
      <p:pic>
        <p:nvPicPr>
          <p:cNvPr id="79" name="Picture 78" descr="A screen shot of a graph&#10;&#10;Description automatically generated">
            <a:extLst>
              <a:ext uri="{FF2B5EF4-FFF2-40B4-BE49-F238E27FC236}">
                <a16:creationId xmlns:a16="http://schemas.microsoft.com/office/drawing/2014/main" id="{4434C873-2591-E60E-0D1C-B25B461840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16" y="22233860"/>
            <a:ext cx="4680000" cy="4680000"/>
          </a:xfrm>
          <a:prstGeom prst="rect">
            <a:avLst/>
          </a:prstGeom>
        </p:spPr>
      </p:pic>
      <p:pic>
        <p:nvPicPr>
          <p:cNvPr id="81" name="Picture 80" descr="A screen shot of a graph&#10;&#10;Description automatically generated">
            <a:extLst>
              <a:ext uri="{FF2B5EF4-FFF2-40B4-BE49-F238E27FC236}">
                <a16:creationId xmlns:a16="http://schemas.microsoft.com/office/drawing/2014/main" id="{41246AE6-9C88-A856-2EC2-0D27C4D88BD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319" y="22233860"/>
            <a:ext cx="4680000" cy="4680000"/>
          </a:xfrm>
          <a:prstGeom prst="rect">
            <a:avLst/>
          </a:prstGeom>
        </p:spPr>
      </p:pic>
      <p:pic>
        <p:nvPicPr>
          <p:cNvPr id="83" name="Picture 82" descr="A screen shot of a graph&#10;&#10;Description automatically generated">
            <a:extLst>
              <a:ext uri="{FF2B5EF4-FFF2-40B4-BE49-F238E27FC236}">
                <a16:creationId xmlns:a16="http://schemas.microsoft.com/office/drawing/2014/main" id="{FDA88EC3-5CFD-1709-315B-7A1AD2896F9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116" y="22233860"/>
            <a:ext cx="4680000" cy="4680000"/>
          </a:xfrm>
          <a:prstGeom prst="rect">
            <a:avLst/>
          </a:prstGeom>
        </p:spPr>
      </p:pic>
      <p:pic>
        <p:nvPicPr>
          <p:cNvPr id="87" name="Picture 86" descr="A screen shot of a graph&#10;&#10;Description automatically generated">
            <a:extLst>
              <a:ext uri="{FF2B5EF4-FFF2-40B4-BE49-F238E27FC236}">
                <a16:creationId xmlns:a16="http://schemas.microsoft.com/office/drawing/2014/main" id="{D543C1E9-102E-1452-4940-BAD841A4E4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95" y="26896628"/>
            <a:ext cx="4680000" cy="4680000"/>
          </a:xfrm>
          <a:prstGeom prst="rect">
            <a:avLst/>
          </a:prstGeom>
        </p:spPr>
      </p:pic>
      <p:pic>
        <p:nvPicPr>
          <p:cNvPr id="89" name="Picture 88" descr="A screen shot of a graph&#10;&#10;Description automatically generated">
            <a:extLst>
              <a:ext uri="{FF2B5EF4-FFF2-40B4-BE49-F238E27FC236}">
                <a16:creationId xmlns:a16="http://schemas.microsoft.com/office/drawing/2014/main" id="{11E1D6D4-55B9-F2D5-9AEF-81BAA3A6A6F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674" y="26896628"/>
            <a:ext cx="4680000" cy="4680000"/>
          </a:xfrm>
          <a:prstGeom prst="rect">
            <a:avLst/>
          </a:prstGeom>
        </p:spPr>
      </p:pic>
      <p:pic>
        <p:nvPicPr>
          <p:cNvPr id="91" name="Picture 90" descr="A screen shot of a graph&#10;&#10;Description automatically generated">
            <a:extLst>
              <a:ext uri="{FF2B5EF4-FFF2-40B4-BE49-F238E27FC236}">
                <a16:creationId xmlns:a16="http://schemas.microsoft.com/office/drawing/2014/main" id="{757C93CE-68B0-A380-A3B1-CD8D27146CA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943" y="26887532"/>
            <a:ext cx="4680000" cy="4680000"/>
          </a:xfrm>
          <a:prstGeom prst="rect">
            <a:avLst/>
          </a:prstGeom>
        </p:spPr>
      </p:pic>
      <p:graphicFrame>
        <p:nvGraphicFramePr>
          <p:cNvPr id="93" name="Object 92">
            <a:extLst>
              <a:ext uri="{FF2B5EF4-FFF2-40B4-BE49-F238E27FC236}">
                <a16:creationId xmlns:a16="http://schemas.microsoft.com/office/drawing/2014/main" id="{323C3CE7-3EA3-14B1-B4A7-BD187E3F02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270754"/>
              </p:ext>
            </p:extLst>
          </p:nvPr>
        </p:nvGraphicFramePr>
        <p:xfrm>
          <a:off x="10817480" y="32791154"/>
          <a:ext cx="6540500" cy="610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6" imgW="8420333" imgH="7862523" progId="Prism9.Document">
                  <p:embed/>
                </p:oleObj>
              </mc:Choice>
              <mc:Fallback>
                <p:oleObj name="Prism 9" r:id="rId16" imgW="8420333" imgH="7862523" progId="Prism9.Document">
                  <p:embed/>
                  <p:pic>
                    <p:nvPicPr>
                      <p:cNvPr id="93" name="Object 92">
                        <a:extLst>
                          <a:ext uri="{FF2B5EF4-FFF2-40B4-BE49-F238E27FC236}">
                            <a16:creationId xmlns:a16="http://schemas.microsoft.com/office/drawing/2014/main" id="{323C3CE7-3EA3-14B1-B4A7-BD187E3F02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0817480" y="32791154"/>
                        <a:ext cx="6540500" cy="610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5945565-7BAE-8C65-A606-8F783DBA9893}"/>
              </a:ext>
            </a:extLst>
          </p:cNvPr>
          <p:cNvGrpSpPr/>
          <p:nvPr/>
        </p:nvGrpSpPr>
        <p:grpSpPr>
          <a:xfrm>
            <a:off x="15470978" y="12652022"/>
            <a:ext cx="5040000" cy="3561429"/>
            <a:chOff x="15127288" y="12759151"/>
            <a:chExt cx="5040000" cy="3561429"/>
          </a:xfrm>
        </p:grpSpPr>
        <p:graphicFrame>
          <p:nvGraphicFramePr>
            <p:cNvPr id="124" name="Object 123">
              <a:extLst>
                <a:ext uri="{FF2B5EF4-FFF2-40B4-BE49-F238E27FC236}">
                  <a16:creationId xmlns:a16="http://schemas.microsoft.com/office/drawing/2014/main" id="{0C0E7854-3328-2AF9-32AF-6D20A46C51B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6026721"/>
                </p:ext>
              </p:extLst>
            </p:nvPr>
          </p:nvGraphicFramePr>
          <p:xfrm>
            <a:off x="15127288" y="12759151"/>
            <a:ext cx="5040000" cy="35614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18" imgW="9957032" imgH="7036329" progId="Prism9.Document">
                    <p:embed/>
                  </p:oleObj>
                </mc:Choice>
                <mc:Fallback>
                  <p:oleObj name="Prism 9" r:id="rId18" imgW="9957032" imgH="7036329" progId="Prism9.Document">
                    <p:embed/>
                    <p:pic>
                      <p:nvPicPr>
                        <p:cNvPr id="124" name="Object 123">
                          <a:extLst>
                            <a:ext uri="{FF2B5EF4-FFF2-40B4-BE49-F238E27FC236}">
                              <a16:creationId xmlns:a16="http://schemas.microsoft.com/office/drawing/2014/main" id="{0C0E7854-3328-2AF9-32AF-6D20A46C51B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15127288" y="12759151"/>
                          <a:ext cx="5040000" cy="356142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9EE51708-8535-30B6-9093-225AAA5CBE41}"/>
                </a:ext>
              </a:extLst>
            </p:cNvPr>
            <p:cNvSpPr txBox="1"/>
            <p:nvPr/>
          </p:nvSpPr>
          <p:spPr>
            <a:xfrm>
              <a:off x="17757462" y="12991087"/>
              <a:ext cx="1963212" cy="576293"/>
            </a:xfrm>
            <a:prstGeom prst="rect">
              <a:avLst/>
            </a:prstGeom>
            <a:noFill/>
          </p:spPr>
          <p:txBody>
            <a:bodyPr wrap="none" lIns="72000" tIns="72000" rIns="72000" bIns="72000">
              <a:spAutoFit/>
            </a:bodyPr>
            <a:lstStyle/>
            <a:p>
              <a:r>
                <a:rPr lang="en-US" sz="1400" dirty="0"/>
                <a:t>y = -0.1889x + 6.346</a:t>
              </a:r>
            </a:p>
            <a:p>
              <a:r>
                <a:rPr lang="en-US" sz="1400" dirty="0"/>
                <a:t>r = -0.3927, p = 0.2958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F235E920-053A-39B2-802C-42BEB1648818}"/>
              </a:ext>
            </a:extLst>
          </p:cNvPr>
          <p:cNvGrpSpPr/>
          <p:nvPr/>
        </p:nvGrpSpPr>
        <p:grpSpPr>
          <a:xfrm>
            <a:off x="20168078" y="12652021"/>
            <a:ext cx="5040000" cy="3561429"/>
            <a:chOff x="20167288" y="12759150"/>
            <a:chExt cx="5040000" cy="3561429"/>
          </a:xfrm>
        </p:grpSpPr>
        <p:graphicFrame>
          <p:nvGraphicFramePr>
            <p:cNvPr id="123" name="Object 122">
              <a:extLst>
                <a:ext uri="{FF2B5EF4-FFF2-40B4-BE49-F238E27FC236}">
                  <a16:creationId xmlns:a16="http://schemas.microsoft.com/office/drawing/2014/main" id="{24438BAA-60A0-4F17-EE3C-15EC3B99C85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0508436"/>
                </p:ext>
              </p:extLst>
            </p:nvPr>
          </p:nvGraphicFramePr>
          <p:xfrm>
            <a:off x="20167288" y="12759150"/>
            <a:ext cx="5040000" cy="35614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0" imgW="9957032" imgH="7036329" progId="Prism9.Document">
                    <p:embed/>
                  </p:oleObj>
                </mc:Choice>
                <mc:Fallback>
                  <p:oleObj name="Prism 9" r:id="rId20" imgW="9957032" imgH="7036329" progId="Prism9.Document">
                    <p:embed/>
                    <p:pic>
                      <p:nvPicPr>
                        <p:cNvPr id="123" name="Object 122">
                          <a:extLst>
                            <a:ext uri="{FF2B5EF4-FFF2-40B4-BE49-F238E27FC236}">
                              <a16:creationId xmlns:a16="http://schemas.microsoft.com/office/drawing/2014/main" id="{24438BAA-60A0-4F17-EE3C-15EC3B99C85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20167288" y="12759150"/>
                          <a:ext cx="5040000" cy="356142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994A155C-03E9-734B-54A2-99E66601C63F}"/>
                </a:ext>
              </a:extLst>
            </p:cNvPr>
            <p:cNvSpPr txBox="1"/>
            <p:nvPr/>
          </p:nvSpPr>
          <p:spPr>
            <a:xfrm>
              <a:off x="22855563" y="12995850"/>
              <a:ext cx="1903901" cy="576293"/>
            </a:xfrm>
            <a:prstGeom prst="rect">
              <a:avLst/>
            </a:prstGeom>
            <a:noFill/>
          </p:spPr>
          <p:txBody>
            <a:bodyPr wrap="none" lIns="72000" tIns="72000" rIns="72000" bIns="72000">
              <a:spAutoFit/>
            </a:bodyPr>
            <a:lstStyle/>
            <a:p>
              <a:r>
                <a:rPr lang="en-US" sz="1400" dirty="0"/>
                <a:t>y = 0.0135x + 5.004</a:t>
              </a:r>
            </a:p>
            <a:p>
              <a:r>
                <a:rPr lang="en-US" sz="1400" dirty="0"/>
                <a:t>r = 0.0138, p = 0.9719</a:t>
              </a: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D0C832D5-30F7-402B-57A9-6124BFF51187}"/>
              </a:ext>
            </a:extLst>
          </p:cNvPr>
          <p:cNvGrpSpPr/>
          <p:nvPr/>
        </p:nvGrpSpPr>
        <p:grpSpPr>
          <a:xfrm>
            <a:off x="15470978" y="16213450"/>
            <a:ext cx="5040000" cy="3558214"/>
            <a:chOff x="15127288" y="16320579"/>
            <a:chExt cx="5040000" cy="3558214"/>
          </a:xfrm>
        </p:grpSpPr>
        <p:graphicFrame>
          <p:nvGraphicFramePr>
            <p:cNvPr id="121" name="Object 120">
              <a:extLst>
                <a:ext uri="{FF2B5EF4-FFF2-40B4-BE49-F238E27FC236}">
                  <a16:creationId xmlns:a16="http://schemas.microsoft.com/office/drawing/2014/main" id="{878B22B8-E8D0-C51F-9266-9DCBD9C5B52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01979834"/>
                </p:ext>
              </p:extLst>
            </p:nvPr>
          </p:nvGraphicFramePr>
          <p:xfrm>
            <a:off x="15127288" y="16320579"/>
            <a:ext cx="5040000" cy="35582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2" imgW="9957032" imgH="7030207" progId="Prism9.Document">
                    <p:embed/>
                  </p:oleObj>
                </mc:Choice>
                <mc:Fallback>
                  <p:oleObj name="Prism 9" r:id="rId22" imgW="9957032" imgH="7030207" progId="Prism9.Document">
                    <p:embed/>
                    <p:pic>
                      <p:nvPicPr>
                        <p:cNvPr id="121" name="Object 120">
                          <a:extLst>
                            <a:ext uri="{FF2B5EF4-FFF2-40B4-BE49-F238E27FC236}">
                              <a16:creationId xmlns:a16="http://schemas.microsoft.com/office/drawing/2014/main" id="{878B22B8-E8D0-C51F-9266-9DCBD9C5B52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15127288" y="16320579"/>
                          <a:ext cx="5040000" cy="355821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FB49205-F1AA-9C2A-DCC6-203EA5D47799}"/>
                </a:ext>
              </a:extLst>
            </p:cNvPr>
            <p:cNvSpPr txBox="1"/>
            <p:nvPr/>
          </p:nvSpPr>
          <p:spPr>
            <a:xfrm>
              <a:off x="15642531" y="16552165"/>
              <a:ext cx="1903901" cy="576293"/>
            </a:xfrm>
            <a:prstGeom prst="rect">
              <a:avLst/>
            </a:prstGeom>
            <a:noFill/>
          </p:spPr>
          <p:txBody>
            <a:bodyPr wrap="none" lIns="72000" tIns="72000" rIns="72000" bIns="72000">
              <a:spAutoFit/>
            </a:bodyPr>
            <a:lstStyle/>
            <a:p>
              <a:r>
                <a:rPr lang="en-US" sz="1400" dirty="0"/>
                <a:t>y = 0.9152x + 4.195</a:t>
              </a:r>
            </a:p>
            <a:p>
              <a:r>
                <a:rPr lang="en-US" sz="1400" dirty="0"/>
                <a:t>r = 0.1468, p = 0.7063</a:t>
              </a: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89961161-3B85-DC41-FF73-80A77DE5E300}"/>
              </a:ext>
            </a:extLst>
          </p:cNvPr>
          <p:cNvGrpSpPr/>
          <p:nvPr/>
        </p:nvGrpSpPr>
        <p:grpSpPr>
          <a:xfrm>
            <a:off x="24836603" y="12650220"/>
            <a:ext cx="5040000" cy="3563230"/>
            <a:chOff x="25207288" y="12757349"/>
            <a:chExt cx="5040000" cy="3563230"/>
          </a:xfrm>
        </p:grpSpPr>
        <p:graphicFrame>
          <p:nvGraphicFramePr>
            <p:cNvPr id="122" name="Object 121">
              <a:extLst>
                <a:ext uri="{FF2B5EF4-FFF2-40B4-BE49-F238E27FC236}">
                  <a16:creationId xmlns:a16="http://schemas.microsoft.com/office/drawing/2014/main" id="{CBF5DEED-0718-43D4-126E-DF96677FD17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11922297"/>
                </p:ext>
              </p:extLst>
            </p:nvPr>
          </p:nvGraphicFramePr>
          <p:xfrm>
            <a:off x="25207288" y="12757349"/>
            <a:ext cx="5040000" cy="35632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4" imgW="9948029" imgH="7033088" progId="Prism9.Document">
                    <p:embed/>
                  </p:oleObj>
                </mc:Choice>
                <mc:Fallback>
                  <p:oleObj name="Prism 9" r:id="rId24" imgW="9948029" imgH="7033088" progId="Prism9.Document">
                    <p:embed/>
                    <p:pic>
                      <p:nvPicPr>
                        <p:cNvPr id="122" name="Object 121">
                          <a:extLst>
                            <a:ext uri="{FF2B5EF4-FFF2-40B4-BE49-F238E27FC236}">
                              <a16:creationId xmlns:a16="http://schemas.microsoft.com/office/drawing/2014/main" id="{CBF5DEED-0718-43D4-126E-DF96677FD17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25207288" y="12757349"/>
                          <a:ext cx="5040000" cy="356323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3D1262C2-BBD6-A7F3-1726-C858DEDCFE01}"/>
                </a:ext>
              </a:extLst>
            </p:cNvPr>
            <p:cNvSpPr txBox="1"/>
            <p:nvPr/>
          </p:nvSpPr>
          <p:spPr>
            <a:xfrm>
              <a:off x="27835992" y="12991087"/>
              <a:ext cx="1963212" cy="576293"/>
            </a:xfrm>
            <a:prstGeom prst="rect">
              <a:avLst/>
            </a:prstGeom>
            <a:noFill/>
          </p:spPr>
          <p:txBody>
            <a:bodyPr wrap="none" lIns="72000" tIns="72000" rIns="72000" bIns="72000">
              <a:spAutoFit/>
            </a:bodyPr>
            <a:lstStyle/>
            <a:p>
              <a:r>
                <a:rPr lang="en-US" sz="1400" dirty="0"/>
                <a:t>y = -0.1452x + 6.588</a:t>
              </a:r>
            </a:p>
            <a:p>
              <a:r>
                <a:rPr lang="en-US" sz="1400" dirty="0"/>
                <a:t>r = -0.1917, p = 0.6213</a:t>
              </a:r>
            </a:p>
          </p:txBody>
        </p:sp>
      </p:grpSp>
      <p:pic>
        <p:nvPicPr>
          <p:cNvPr id="106" name="Picture 105" descr="A screen shot of a graph&#10;&#10;Description automatically generated">
            <a:extLst>
              <a:ext uri="{FF2B5EF4-FFF2-40B4-BE49-F238E27FC236}">
                <a16:creationId xmlns:a16="http://schemas.microsoft.com/office/drawing/2014/main" id="{CA9B7F61-0D9D-4D37-383B-1E817D683DC3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298" y="12878833"/>
            <a:ext cx="4680000" cy="4680000"/>
          </a:xfrm>
          <a:prstGeom prst="rect">
            <a:avLst/>
          </a:prstGeom>
        </p:spPr>
      </p:pic>
      <p:grpSp>
        <p:nvGrpSpPr>
          <p:cNvPr id="146" name="Group 145">
            <a:extLst>
              <a:ext uri="{FF2B5EF4-FFF2-40B4-BE49-F238E27FC236}">
                <a16:creationId xmlns:a16="http://schemas.microsoft.com/office/drawing/2014/main" id="{AF25A9C5-9983-A4EF-B44C-985E61179F1E}"/>
              </a:ext>
            </a:extLst>
          </p:cNvPr>
          <p:cNvGrpSpPr/>
          <p:nvPr/>
        </p:nvGrpSpPr>
        <p:grpSpPr>
          <a:xfrm>
            <a:off x="20168078" y="16208434"/>
            <a:ext cx="5040000" cy="3563230"/>
            <a:chOff x="20167288" y="16315563"/>
            <a:chExt cx="5040000" cy="3563230"/>
          </a:xfrm>
        </p:grpSpPr>
        <p:graphicFrame>
          <p:nvGraphicFramePr>
            <p:cNvPr id="120" name="Object 119">
              <a:extLst>
                <a:ext uri="{FF2B5EF4-FFF2-40B4-BE49-F238E27FC236}">
                  <a16:creationId xmlns:a16="http://schemas.microsoft.com/office/drawing/2014/main" id="{73D24B70-22E4-ABDD-2E8F-1280DDB3038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91872057"/>
                </p:ext>
              </p:extLst>
            </p:nvPr>
          </p:nvGraphicFramePr>
          <p:xfrm>
            <a:off x="20167288" y="16315563"/>
            <a:ext cx="5040000" cy="35632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7" imgW="9948029" imgH="7033088" progId="Prism9.Document">
                    <p:embed/>
                  </p:oleObj>
                </mc:Choice>
                <mc:Fallback>
                  <p:oleObj name="Prism 9" r:id="rId27" imgW="9948029" imgH="7033088" progId="Prism9.Document">
                    <p:embed/>
                    <p:pic>
                      <p:nvPicPr>
                        <p:cNvPr id="120" name="Object 119">
                          <a:extLst>
                            <a:ext uri="{FF2B5EF4-FFF2-40B4-BE49-F238E27FC236}">
                              <a16:creationId xmlns:a16="http://schemas.microsoft.com/office/drawing/2014/main" id="{73D24B70-22E4-ABDD-2E8F-1280DDB3038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8"/>
                        <a:stretch>
                          <a:fillRect/>
                        </a:stretch>
                      </p:blipFill>
                      <p:spPr>
                        <a:xfrm>
                          <a:off x="20167288" y="16315563"/>
                          <a:ext cx="5040000" cy="356323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5F5F602-0E14-4191-02EF-5910CE60D243}"/>
                </a:ext>
              </a:extLst>
            </p:cNvPr>
            <p:cNvSpPr txBox="1"/>
            <p:nvPr/>
          </p:nvSpPr>
          <p:spPr>
            <a:xfrm>
              <a:off x="22795992" y="16552166"/>
              <a:ext cx="1963212" cy="576293"/>
            </a:xfrm>
            <a:prstGeom prst="rect">
              <a:avLst/>
            </a:prstGeom>
            <a:noFill/>
          </p:spPr>
          <p:txBody>
            <a:bodyPr wrap="none" lIns="72000" tIns="72000" rIns="72000" bIns="72000">
              <a:spAutoFit/>
            </a:bodyPr>
            <a:lstStyle/>
            <a:p>
              <a:r>
                <a:rPr lang="en-US" sz="1400" dirty="0"/>
                <a:t>y = -0.1530x + 5.431</a:t>
              </a:r>
            </a:p>
            <a:p>
              <a:r>
                <a:rPr lang="en-US" sz="1400" dirty="0"/>
                <a:t>r = -0.1541, p = 0.6922</a:t>
              </a: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112FC151-7BCC-3C44-B1FF-E5F1E32B7162}"/>
              </a:ext>
            </a:extLst>
          </p:cNvPr>
          <p:cNvGrpSpPr/>
          <p:nvPr/>
        </p:nvGrpSpPr>
        <p:grpSpPr>
          <a:xfrm>
            <a:off x="24836603" y="16206632"/>
            <a:ext cx="5040000" cy="3563230"/>
            <a:chOff x="25207288" y="16313761"/>
            <a:chExt cx="5040000" cy="3563230"/>
          </a:xfrm>
        </p:grpSpPr>
        <p:graphicFrame>
          <p:nvGraphicFramePr>
            <p:cNvPr id="119" name="Object 118">
              <a:extLst>
                <a:ext uri="{FF2B5EF4-FFF2-40B4-BE49-F238E27FC236}">
                  <a16:creationId xmlns:a16="http://schemas.microsoft.com/office/drawing/2014/main" id="{29E06EF0-155C-375F-FEAB-2953E0F0DA0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43341018"/>
                </p:ext>
              </p:extLst>
            </p:nvPr>
          </p:nvGraphicFramePr>
          <p:xfrm>
            <a:off x="25207288" y="16313761"/>
            <a:ext cx="5040000" cy="35632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9" imgW="9948029" imgH="7033088" progId="Prism9.Document">
                    <p:embed/>
                  </p:oleObj>
                </mc:Choice>
                <mc:Fallback>
                  <p:oleObj name="Prism 9" r:id="rId29" imgW="9948029" imgH="7033088" progId="Prism9.Document">
                    <p:embed/>
                    <p:pic>
                      <p:nvPicPr>
                        <p:cNvPr id="119" name="Object 118">
                          <a:extLst>
                            <a:ext uri="{FF2B5EF4-FFF2-40B4-BE49-F238E27FC236}">
                              <a16:creationId xmlns:a16="http://schemas.microsoft.com/office/drawing/2014/main" id="{29E06EF0-155C-375F-FEAB-2953E0F0DA0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0"/>
                        <a:stretch>
                          <a:fillRect/>
                        </a:stretch>
                      </p:blipFill>
                      <p:spPr>
                        <a:xfrm>
                          <a:off x="25207288" y="16313761"/>
                          <a:ext cx="5040000" cy="356323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541EB952-A12A-3436-E237-8FF71956181F}"/>
                </a:ext>
              </a:extLst>
            </p:cNvPr>
            <p:cNvSpPr txBox="1"/>
            <p:nvPr/>
          </p:nvSpPr>
          <p:spPr>
            <a:xfrm>
              <a:off x="27895303" y="16552167"/>
              <a:ext cx="1903901" cy="576293"/>
            </a:xfrm>
            <a:prstGeom prst="rect">
              <a:avLst/>
            </a:prstGeom>
            <a:noFill/>
          </p:spPr>
          <p:txBody>
            <a:bodyPr wrap="none" lIns="72000" tIns="72000" rIns="72000" bIns="72000">
              <a:spAutoFit/>
            </a:bodyPr>
            <a:lstStyle/>
            <a:p>
              <a:r>
                <a:rPr lang="en-US" sz="1400" dirty="0"/>
                <a:t>y = 0.0357x + 5.028</a:t>
              </a:r>
            </a:p>
            <a:p>
              <a:r>
                <a:rPr lang="en-US" sz="1400" dirty="0"/>
                <a:t>r = 0.0673, p = 0.8634</a:t>
              </a: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F6C5FE9B-C26F-EA2C-FAD4-6C1BCE854B81}"/>
              </a:ext>
            </a:extLst>
          </p:cNvPr>
          <p:cNvGrpSpPr/>
          <p:nvPr/>
        </p:nvGrpSpPr>
        <p:grpSpPr>
          <a:xfrm>
            <a:off x="15470978" y="19765414"/>
            <a:ext cx="5040000" cy="3562662"/>
            <a:chOff x="15127288" y="19872543"/>
            <a:chExt cx="5040000" cy="3562662"/>
          </a:xfrm>
        </p:grpSpPr>
        <p:graphicFrame>
          <p:nvGraphicFramePr>
            <p:cNvPr id="125" name="Object 124">
              <a:extLst>
                <a:ext uri="{FF2B5EF4-FFF2-40B4-BE49-F238E27FC236}">
                  <a16:creationId xmlns:a16="http://schemas.microsoft.com/office/drawing/2014/main" id="{35E48063-F1FA-8222-7371-98040B036DE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1141168"/>
                </p:ext>
              </p:extLst>
            </p:nvPr>
          </p:nvGraphicFramePr>
          <p:xfrm>
            <a:off x="15127288" y="19872543"/>
            <a:ext cx="5040000" cy="35626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31" imgW="9949469" imgH="7033088" progId="Prism9.Document">
                    <p:embed/>
                  </p:oleObj>
                </mc:Choice>
                <mc:Fallback>
                  <p:oleObj name="Prism 9" r:id="rId31" imgW="9949469" imgH="7033088" progId="Prism9.Document">
                    <p:embed/>
                    <p:pic>
                      <p:nvPicPr>
                        <p:cNvPr id="125" name="Object 124">
                          <a:extLst>
                            <a:ext uri="{FF2B5EF4-FFF2-40B4-BE49-F238E27FC236}">
                              <a16:creationId xmlns:a16="http://schemas.microsoft.com/office/drawing/2014/main" id="{35E48063-F1FA-8222-7371-98040B036DE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2"/>
                        <a:stretch>
                          <a:fillRect/>
                        </a:stretch>
                      </p:blipFill>
                      <p:spPr>
                        <a:xfrm>
                          <a:off x="15127288" y="19872543"/>
                          <a:ext cx="5040000" cy="35626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E4B39323-CA4E-F11E-CB80-3BC60FA2A968}"/>
                </a:ext>
              </a:extLst>
            </p:cNvPr>
            <p:cNvSpPr txBox="1"/>
            <p:nvPr/>
          </p:nvSpPr>
          <p:spPr>
            <a:xfrm>
              <a:off x="15642530" y="20107324"/>
              <a:ext cx="1903901" cy="576293"/>
            </a:xfrm>
            <a:prstGeom prst="rect">
              <a:avLst/>
            </a:prstGeom>
            <a:noFill/>
          </p:spPr>
          <p:txBody>
            <a:bodyPr wrap="none" lIns="72000" tIns="72000" rIns="72000" bIns="72000">
              <a:spAutoFit/>
            </a:bodyPr>
            <a:lstStyle/>
            <a:p>
              <a:r>
                <a:rPr lang="en-US" sz="1400" dirty="0"/>
                <a:t>y = 0.4316x + 3.024</a:t>
              </a:r>
            </a:p>
            <a:p>
              <a:r>
                <a:rPr lang="en-US" sz="1400" dirty="0"/>
                <a:t>r = 0.3158, p = 0.4077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9C29077-C58A-0451-5D2E-D7237C43372F}"/>
              </a:ext>
            </a:extLst>
          </p:cNvPr>
          <p:cNvGrpSpPr/>
          <p:nvPr/>
        </p:nvGrpSpPr>
        <p:grpSpPr>
          <a:xfrm>
            <a:off x="20168077" y="19773466"/>
            <a:ext cx="5040000" cy="3560500"/>
            <a:chOff x="20167287" y="19880595"/>
            <a:chExt cx="5040000" cy="3560500"/>
          </a:xfrm>
        </p:grpSpPr>
        <p:graphicFrame>
          <p:nvGraphicFramePr>
            <p:cNvPr id="127" name="Object 126">
              <a:extLst>
                <a:ext uri="{FF2B5EF4-FFF2-40B4-BE49-F238E27FC236}">
                  <a16:creationId xmlns:a16="http://schemas.microsoft.com/office/drawing/2014/main" id="{341ADCD4-4FDB-DA23-25BC-70858F458E6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99655972"/>
                </p:ext>
              </p:extLst>
            </p:nvPr>
          </p:nvGraphicFramePr>
          <p:xfrm>
            <a:off x="20167287" y="19880595"/>
            <a:ext cx="5040000" cy="3560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33" imgW="9896169" imgH="6992031" progId="Prism9.Document">
                    <p:embed/>
                  </p:oleObj>
                </mc:Choice>
                <mc:Fallback>
                  <p:oleObj name="Prism 9" r:id="rId33" imgW="9896169" imgH="6992031" progId="Prism9.Document">
                    <p:embed/>
                    <p:pic>
                      <p:nvPicPr>
                        <p:cNvPr id="127" name="Object 126">
                          <a:extLst>
                            <a:ext uri="{FF2B5EF4-FFF2-40B4-BE49-F238E27FC236}">
                              <a16:creationId xmlns:a16="http://schemas.microsoft.com/office/drawing/2014/main" id="{341ADCD4-4FDB-DA23-25BC-70858F458E6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4"/>
                        <a:stretch>
                          <a:fillRect/>
                        </a:stretch>
                      </p:blipFill>
                      <p:spPr>
                        <a:xfrm>
                          <a:off x="20167287" y="19880595"/>
                          <a:ext cx="5040000" cy="35605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29EE6F7A-F47E-D342-4C69-4FD831689D52}"/>
                </a:ext>
              </a:extLst>
            </p:cNvPr>
            <p:cNvSpPr txBox="1"/>
            <p:nvPr/>
          </p:nvSpPr>
          <p:spPr>
            <a:xfrm>
              <a:off x="22795153" y="20107322"/>
              <a:ext cx="1963212" cy="576293"/>
            </a:xfrm>
            <a:prstGeom prst="rect">
              <a:avLst/>
            </a:prstGeom>
            <a:noFill/>
          </p:spPr>
          <p:txBody>
            <a:bodyPr wrap="none" lIns="72000" tIns="72000" rIns="72000" bIns="72000">
              <a:spAutoFit/>
            </a:bodyPr>
            <a:lstStyle/>
            <a:p>
              <a:r>
                <a:rPr lang="en-US" sz="1400" dirty="0"/>
                <a:t>y = -0.2368x + 6.480</a:t>
              </a:r>
            </a:p>
            <a:p>
              <a:r>
                <a:rPr lang="en-US" sz="1400" dirty="0"/>
                <a:t>r = -0.1469, p = 0.7061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76EC7ED-C3CB-8B15-85F4-A222EA46D904}"/>
              </a:ext>
            </a:extLst>
          </p:cNvPr>
          <p:cNvGrpSpPr/>
          <p:nvPr/>
        </p:nvGrpSpPr>
        <p:grpSpPr>
          <a:xfrm>
            <a:off x="24835764" y="19765414"/>
            <a:ext cx="5040000" cy="3562662"/>
            <a:chOff x="15126449" y="23441095"/>
            <a:chExt cx="5040000" cy="3562662"/>
          </a:xfrm>
        </p:grpSpPr>
        <p:graphicFrame>
          <p:nvGraphicFramePr>
            <p:cNvPr id="131" name="Object 130">
              <a:extLst>
                <a:ext uri="{FF2B5EF4-FFF2-40B4-BE49-F238E27FC236}">
                  <a16:creationId xmlns:a16="http://schemas.microsoft.com/office/drawing/2014/main" id="{55F1EEDA-0986-CAE0-D89D-38C7CBBD088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89612130"/>
                </p:ext>
              </p:extLst>
            </p:nvPr>
          </p:nvGraphicFramePr>
          <p:xfrm>
            <a:off x="15126449" y="23441095"/>
            <a:ext cx="5040000" cy="35626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35" imgW="9949469" imgH="7033088" progId="Prism9.Document">
                    <p:embed/>
                  </p:oleObj>
                </mc:Choice>
                <mc:Fallback>
                  <p:oleObj name="Prism 9" r:id="rId35" imgW="9949469" imgH="7033088" progId="Prism9.Document">
                    <p:embed/>
                    <p:pic>
                      <p:nvPicPr>
                        <p:cNvPr id="131" name="Object 130">
                          <a:extLst>
                            <a:ext uri="{FF2B5EF4-FFF2-40B4-BE49-F238E27FC236}">
                              <a16:creationId xmlns:a16="http://schemas.microsoft.com/office/drawing/2014/main" id="{55F1EEDA-0986-CAE0-D89D-38C7CBBD088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6"/>
                        <a:stretch>
                          <a:fillRect/>
                        </a:stretch>
                      </p:blipFill>
                      <p:spPr>
                        <a:xfrm>
                          <a:off x="15126449" y="23441095"/>
                          <a:ext cx="5040000" cy="35626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C276C5C5-00FE-89A3-C13A-4D62782C9D0C}"/>
                </a:ext>
              </a:extLst>
            </p:cNvPr>
            <p:cNvSpPr txBox="1"/>
            <p:nvPr/>
          </p:nvSpPr>
          <p:spPr>
            <a:xfrm>
              <a:off x="17812911" y="23678499"/>
              <a:ext cx="1903901" cy="576293"/>
            </a:xfrm>
            <a:prstGeom prst="rect">
              <a:avLst/>
            </a:prstGeom>
            <a:noFill/>
          </p:spPr>
          <p:txBody>
            <a:bodyPr wrap="none" lIns="72000" tIns="72000" rIns="72000" bIns="72000">
              <a:spAutoFit/>
            </a:bodyPr>
            <a:lstStyle/>
            <a:p>
              <a:r>
                <a:rPr lang="en-US" sz="1400" dirty="0"/>
                <a:t>y = 0.1762x + 4.435</a:t>
              </a:r>
            </a:p>
            <a:p>
              <a:r>
                <a:rPr lang="en-US" sz="1400" dirty="0"/>
                <a:t>r = 0.2139, p = 0.5805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CE0FA0F-44DB-5431-F0BA-4EBAB85C444E}"/>
              </a:ext>
            </a:extLst>
          </p:cNvPr>
          <p:cNvGrpSpPr/>
          <p:nvPr/>
        </p:nvGrpSpPr>
        <p:grpSpPr>
          <a:xfrm>
            <a:off x="15470138" y="23333966"/>
            <a:ext cx="5040000" cy="3562662"/>
            <a:chOff x="20167287" y="23444699"/>
            <a:chExt cx="5040000" cy="3562662"/>
          </a:xfrm>
        </p:grpSpPr>
        <p:graphicFrame>
          <p:nvGraphicFramePr>
            <p:cNvPr id="133" name="Object 132">
              <a:extLst>
                <a:ext uri="{FF2B5EF4-FFF2-40B4-BE49-F238E27FC236}">
                  <a16:creationId xmlns:a16="http://schemas.microsoft.com/office/drawing/2014/main" id="{18DA532B-5A07-CD57-36ED-9F82A230A55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32930141"/>
                </p:ext>
              </p:extLst>
            </p:nvPr>
          </p:nvGraphicFramePr>
          <p:xfrm>
            <a:off x="20167287" y="23444699"/>
            <a:ext cx="5040000" cy="35626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37" imgW="9949469" imgH="7033088" progId="Prism9.Document">
                    <p:embed/>
                  </p:oleObj>
                </mc:Choice>
                <mc:Fallback>
                  <p:oleObj name="Prism 9" r:id="rId37" imgW="9949469" imgH="7033088" progId="Prism9.Document">
                    <p:embed/>
                    <p:pic>
                      <p:nvPicPr>
                        <p:cNvPr id="133" name="Object 132">
                          <a:extLst>
                            <a:ext uri="{FF2B5EF4-FFF2-40B4-BE49-F238E27FC236}">
                              <a16:creationId xmlns:a16="http://schemas.microsoft.com/office/drawing/2014/main" id="{18DA532B-5A07-CD57-36ED-9F82A230A55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8"/>
                        <a:stretch>
                          <a:fillRect/>
                        </a:stretch>
                      </p:blipFill>
                      <p:spPr>
                        <a:xfrm>
                          <a:off x="20167287" y="23444699"/>
                          <a:ext cx="5040000" cy="35626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DC86B241-BB41-3D18-E7BE-F5B9ABF49847}"/>
                </a:ext>
              </a:extLst>
            </p:cNvPr>
            <p:cNvSpPr txBox="1"/>
            <p:nvPr/>
          </p:nvSpPr>
          <p:spPr>
            <a:xfrm>
              <a:off x="20679369" y="23678498"/>
              <a:ext cx="1949875" cy="576293"/>
            </a:xfrm>
            <a:prstGeom prst="rect">
              <a:avLst/>
            </a:prstGeom>
            <a:noFill/>
          </p:spPr>
          <p:txBody>
            <a:bodyPr wrap="none" lIns="72000" tIns="72000" rIns="72000" bIns="72000">
              <a:spAutoFit/>
            </a:bodyPr>
            <a:lstStyle/>
            <a:p>
              <a:r>
                <a:rPr lang="en-US" sz="1400" dirty="0"/>
                <a:t>y = -0.2087x + 6.590</a:t>
              </a:r>
            </a:p>
            <a:p>
              <a:r>
                <a:rPr lang="en-US" sz="1400" dirty="0"/>
                <a:t>r = -0.2114, p = 0.5851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69F37EC6-3C20-2804-802A-91A85BBAC7EE}"/>
              </a:ext>
            </a:extLst>
          </p:cNvPr>
          <p:cNvGrpSpPr/>
          <p:nvPr/>
        </p:nvGrpSpPr>
        <p:grpSpPr>
          <a:xfrm>
            <a:off x="20167238" y="23339856"/>
            <a:ext cx="5040000" cy="3562662"/>
            <a:chOff x="25206449" y="23450589"/>
            <a:chExt cx="5040000" cy="3562662"/>
          </a:xfrm>
        </p:grpSpPr>
        <p:graphicFrame>
          <p:nvGraphicFramePr>
            <p:cNvPr id="135" name="Object 134">
              <a:extLst>
                <a:ext uri="{FF2B5EF4-FFF2-40B4-BE49-F238E27FC236}">
                  <a16:creationId xmlns:a16="http://schemas.microsoft.com/office/drawing/2014/main" id="{1AE975F3-581E-AA17-F551-07EB461B160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0409096"/>
                </p:ext>
              </p:extLst>
            </p:nvPr>
          </p:nvGraphicFramePr>
          <p:xfrm>
            <a:off x="25206449" y="23450589"/>
            <a:ext cx="5040000" cy="35626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39" imgW="9949469" imgH="7033088" progId="Prism9.Document">
                    <p:embed/>
                  </p:oleObj>
                </mc:Choice>
                <mc:Fallback>
                  <p:oleObj name="Prism 9" r:id="rId39" imgW="9949469" imgH="7033088" progId="Prism9.Document">
                    <p:embed/>
                    <p:pic>
                      <p:nvPicPr>
                        <p:cNvPr id="135" name="Object 134">
                          <a:extLst>
                            <a:ext uri="{FF2B5EF4-FFF2-40B4-BE49-F238E27FC236}">
                              <a16:creationId xmlns:a16="http://schemas.microsoft.com/office/drawing/2014/main" id="{1AE975F3-581E-AA17-F551-07EB461B160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0"/>
                        <a:stretch>
                          <a:fillRect/>
                        </a:stretch>
                      </p:blipFill>
                      <p:spPr>
                        <a:xfrm>
                          <a:off x="25206449" y="23450589"/>
                          <a:ext cx="5040000" cy="35626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6F387AE2-7D93-2241-8846-3AE6C9188B93}"/>
                </a:ext>
              </a:extLst>
            </p:cNvPr>
            <p:cNvSpPr txBox="1"/>
            <p:nvPr/>
          </p:nvSpPr>
          <p:spPr>
            <a:xfrm>
              <a:off x="25717099" y="23678497"/>
              <a:ext cx="1963212" cy="576293"/>
            </a:xfrm>
            <a:prstGeom prst="rect">
              <a:avLst/>
            </a:prstGeom>
            <a:noFill/>
          </p:spPr>
          <p:txBody>
            <a:bodyPr wrap="none" lIns="72000" tIns="72000" rIns="72000" bIns="72000">
              <a:spAutoFit/>
            </a:bodyPr>
            <a:lstStyle/>
            <a:p>
              <a:r>
                <a:rPr lang="en-US" sz="1400" dirty="0"/>
                <a:t>y = -0.1558x + 5.158</a:t>
              </a:r>
            </a:p>
            <a:p>
              <a:r>
                <a:rPr lang="en-US" sz="1400" dirty="0"/>
                <a:t>r = -0.2481, p = 0.5198</a:t>
              </a:r>
            </a:p>
          </p:txBody>
        </p:sp>
      </p:grpSp>
      <p:sp>
        <p:nvSpPr>
          <p:cNvPr id="151" name="TextBox 150">
            <a:extLst>
              <a:ext uri="{FF2B5EF4-FFF2-40B4-BE49-F238E27FC236}">
                <a16:creationId xmlns:a16="http://schemas.microsoft.com/office/drawing/2014/main" id="{ECCB4695-1B7C-B65C-34DE-5D1A56665ADF}"/>
              </a:ext>
            </a:extLst>
          </p:cNvPr>
          <p:cNvSpPr txBox="1"/>
          <p:nvPr/>
        </p:nvSpPr>
        <p:spPr>
          <a:xfrm>
            <a:off x="365192" y="1649876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A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9BE3F612-1D83-A7D4-27C1-D077B14799BB}"/>
              </a:ext>
            </a:extLst>
          </p:cNvPr>
          <p:cNvSpPr txBox="1"/>
          <p:nvPr/>
        </p:nvSpPr>
        <p:spPr>
          <a:xfrm>
            <a:off x="15009028" y="1652121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B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310777B1-3592-7299-ACDB-D225A09865BA}"/>
              </a:ext>
            </a:extLst>
          </p:cNvPr>
          <p:cNvSpPr txBox="1"/>
          <p:nvPr/>
        </p:nvSpPr>
        <p:spPr>
          <a:xfrm>
            <a:off x="210520" y="32128693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H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ECA3E7D0-DA85-EC19-80E4-F3FBD186878E}"/>
              </a:ext>
            </a:extLst>
          </p:cNvPr>
          <p:cNvSpPr txBox="1"/>
          <p:nvPr/>
        </p:nvSpPr>
        <p:spPr>
          <a:xfrm>
            <a:off x="183106" y="12771748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1B68A22-32A1-6D38-8404-B4345A20523F}"/>
              </a:ext>
            </a:extLst>
          </p:cNvPr>
          <p:cNvSpPr txBox="1"/>
          <p:nvPr/>
        </p:nvSpPr>
        <p:spPr>
          <a:xfrm>
            <a:off x="20617116" y="2700206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F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79B5B8D6-994C-D325-2867-4A0B39B2942C}"/>
              </a:ext>
            </a:extLst>
          </p:cNvPr>
          <p:cNvSpPr txBox="1"/>
          <p:nvPr/>
        </p:nvSpPr>
        <p:spPr>
          <a:xfrm>
            <a:off x="15009028" y="12770729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D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BFE4F44-56E4-A40F-68D4-BAE8547CCB7B}"/>
              </a:ext>
            </a:extLst>
          </p:cNvPr>
          <p:cNvSpPr txBox="1"/>
          <p:nvPr/>
        </p:nvSpPr>
        <p:spPr>
          <a:xfrm>
            <a:off x="10820970" y="32128693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I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EAA7F66-3F2B-F7C7-C3FD-8695644F02EC}"/>
              </a:ext>
            </a:extLst>
          </p:cNvPr>
          <p:cNvGrpSpPr>
            <a:grpSpLocks noChangeAspect="1"/>
          </p:cNvGrpSpPr>
          <p:nvPr/>
        </p:nvGrpSpPr>
        <p:grpSpPr>
          <a:xfrm>
            <a:off x="735806" y="1683814"/>
            <a:ext cx="11364063" cy="10442307"/>
            <a:chOff x="735806" y="554266"/>
            <a:chExt cx="11364063" cy="10442307"/>
          </a:xfrm>
        </p:grpSpPr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E61CCD8B-DE30-3B6C-94F1-6007BD699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tretch>
              <a:fillRect/>
            </a:stretch>
          </p:blipFill>
          <p:spPr>
            <a:xfrm>
              <a:off x="2383290" y="554266"/>
              <a:ext cx="4320000" cy="2468574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4E3CAFA-C3A0-D972-9F4F-E20EF44E5020}"/>
                </a:ext>
              </a:extLst>
            </p:cNvPr>
            <p:cNvSpPr txBox="1"/>
            <p:nvPr/>
          </p:nvSpPr>
          <p:spPr>
            <a:xfrm>
              <a:off x="735806" y="1387646"/>
              <a:ext cx="150554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Normal</a:t>
              </a:r>
              <a:endParaRPr lang="ko-KR" altLang="en-US" sz="3200" dirty="0">
                <a:cs typeface="Calibri" panose="020F050202020403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5526AD8-1B91-787D-DBBD-2D4EE40A7708}"/>
                </a:ext>
              </a:extLst>
            </p:cNvPr>
            <p:cNvSpPr txBox="1"/>
            <p:nvPr/>
          </p:nvSpPr>
          <p:spPr>
            <a:xfrm>
              <a:off x="6710186" y="1143607"/>
              <a:ext cx="2023310" cy="892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 err="1">
                  <a:cs typeface="Calibri" panose="020F0502020204030204" pitchFamily="34" charset="0"/>
                </a:rPr>
                <a:t>ccRCC</a:t>
              </a:r>
              <a:endParaRPr lang="en-US" altLang="ko-KR" sz="3200" dirty="0">
                <a:cs typeface="Calibri" panose="020F0502020204030204" pitchFamily="34" charset="0"/>
              </a:endParaRPr>
            </a:p>
            <a:p>
              <a:pPr algn="ctr"/>
              <a:r>
                <a:rPr lang="en-US" altLang="ko-KR" sz="2000" dirty="0">
                  <a:cs typeface="Calibri" panose="020F0502020204030204" pitchFamily="34" charset="0"/>
                </a:rPr>
                <a:t>p &lt; 0.05, |fc| &gt; 2</a:t>
              </a:r>
              <a:endParaRPr lang="ko-KR" altLang="en-US" sz="2000" dirty="0"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E0428C0-FD9E-10F0-AB99-526BFEAA48A3}"/>
                </a:ext>
              </a:extLst>
            </p:cNvPr>
            <p:cNvSpPr txBox="1"/>
            <p:nvPr/>
          </p:nvSpPr>
          <p:spPr>
            <a:xfrm>
              <a:off x="761844" y="4512547"/>
              <a:ext cx="3124574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List of DE </a:t>
              </a:r>
              <a:r>
                <a:rPr lang="en-US" altLang="ko-KR" sz="3200" dirty="0" err="1">
                  <a:cs typeface="Calibri" panose="020F0502020204030204" pitchFamily="34" charset="0"/>
                </a:rPr>
                <a:t>miRs</a:t>
              </a:r>
              <a:r>
                <a:rPr lang="en-US" altLang="ko-KR" sz="3200" dirty="0">
                  <a:cs typeface="Calibri" panose="020F0502020204030204" pitchFamily="34" charset="0"/>
                </a:rPr>
                <a:t> </a:t>
              </a:r>
            </a:p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(103 </a:t>
              </a:r>
              <a:r>
                <a:rPr lang="en-US" altLang="ko-KR" sz="3200" dirty="0" err="1">
                  <a:cs typeface="Calibri" panose="020F0502020204030204" pitchFamily="34" charset="0"/>
                </a:rPr>
                <a:t>miRs</a:t>
              </a:r>
              <a:r>
                <a:rPr lang="en-US" altLang="ko-KR" sz="3200" dirty="0">
                  <a:cs typeface="Calibri" panose="020F0502020204030204" pitchFamily="34" charset="0"/>
                </a:rPr>
                <a:t>)</a:t>
              </a:r>
              <a:endParaRPr lang="ko-KR" altLang="en-US" sz="3200" dirty="0">
                <a:cs typeface="Calibri" panose="020F050202020403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AFD7052-08B5-A663-2B74-50A2D7173CD5}"/>
                </a:ext>
              </a:extLst>
            </p:cNvPr>
            <p:cNvSpPr txBox="1"/>
            <p:nvPr/>
          </p:nvSpPr>
          <p:spPr>
            <a:xfrm>
              <a:off x="8133911" y="4486111"/>
              <a:ext cx="396595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 err="1">
                  <a:cs typeface="Calibri" panose="020F0502020204030204" pitchFamily="34" charset="0"/>
                </a:rPr>
                <a:t>TargetScan</a:t>
              </a:r>
              <a:endParaRPr lang="en-US" altLang="ko-KR" sz="3200" dirty="0">
                <a:cs typeface="Calibri" panose="020F0502020204030204" pitchFamily="34" charset="0"/>
              </a:endParaRPr>
            </a:p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(</a:t>
              </a:r>
              <a:r>
                <a:rPr lang="en-US" altLang="ko-KR" sz="3200" dirty="0" err="1">
                  <a:cs typeface="Calibri" panose="020F0502020204030204" pitchFamily="34" charset="0"/>
                </a:rPr>
                <a:t>miRs</a:t>
              </a:r>
              <a:r>
                <a:rPr lang="en-US" altLang="ko-KR" sz="3200" dirty="0">
                  <a:cs typeface="Calibri" panose="020F0502020204030204" pitchFamily="34" charset="0"/>
                </a:rPr>
                <a:t> target APOL1)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C4836B8-C5D4-66A0-FB1D-0BC43D2DAB92}"/>
                </a:ext>
              </a:extLst>
            </p:cNvPr>
            <p:cNvSpPr txBox="1"/>
            <p:nvPr/>
          </p:nvSpPr>
          <p:spPr>
            <a:xfrm>
              <a:off x="3733296" y="7630517"/>
              <a:ext cx="28953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List of 28 </a:t>
              </a:r>
              <a:r>
                <a:rPr lang="en-US" altLang="ko-KR" sz="3200" dirty="0" err="1">
                  <a:cs typeface="Calibri" panose="020F0502020204030204" pitchFamily="34" charset="0"/>
                </a:rPr>
                <a:t>miRs</a:t>
              </a:r>
              <a:endParaRPr lang="ko-KR" altLang="en-US" sz="3200" dirty="0">
                <a:cs typeface="Calibri" panose="020F0502020204030204" pitchFamily="34" charset="0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A7F656E-6B9D-59D4-F780-09ED44362B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43290" y="1810321"/>
              <a:ext cx="0" cy="247194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772C724-F07D-4597-0CDC-CA71108AAEF4}"/>
                </a:ext>
              </a:extLst>
            </p:cNvPr>
            <p:cNvSpPr txBox="1"/>
            <p:nvPr/>
          </p:nvSpPr>
          <p:spPr>
            <a:xfrm>
              <a:off x="990706" y="9919355"/>
              <a:ext cx="3395480" cy="10772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16</a:t>
              </a:r>
            </a:p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upregulated </a:t>
              </a:r>
              <a:r>
                <a:rPr lang="en-US" altLang="ko-KR" sz="3200" dirty="0" err="1">
                  <a:cs typeface="Calibri" panose="020F0502020204030204" pitchFamily="34" charset="0"/>
                </a:rPr>
                <a:t>miRs</a:t>
              </a:r>
              <a:endParaRPr lang="ko-KR" altLang="en-US" sz="3200" dirty="0">
                <a:cs typeface="Calibri" panose="020F050202020403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C5BB8EB-66D7-E792-C07C-D9D696DD167C}"/>
                </a:ext>
              </a:extLst>
            </p:cNvPr>
            <p:cNvSpPr txBox="1"/>
            <p:nvPr/>
          </p:nvSpPr>
          <p:spPr>
            <a:xfrm>
              <a:off x="6028019" y="9919355"/>
              <a:ext cx="4055919" cy="10772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altLang="ko-KR" sz="3200" dirty="0">
                  <a:cs typeface="Calibri" panose="020F0502020204030204" pitchFamily="34" charset="0"/>
                </a:rPr>
                <a:t>12</a:t>
              </a:r>
            </a:p>
            <a:p>
              <a:pPr algn="ctr"/>
              <a:r>
                <a:rPr lang="en-US" altLang="ko-KR" sz="3200">
                  <a:cs typeface="Calibri" panose="020F0502020204030204" pitchFamily="34" charset="0"/>
                </a:rPr>
                <a:t>downregulated </a:t>
              </a:r>
              <a:r>
                <a:rPr lang="en-US" altLang="ko-KR" sz="3200" dirty="0" err="1">
                  <a:cs typeface="Calibri" panose="020F0502020204030204" pitchFamily="34" charset="0"/>
                </a:rPr>
                <a:t>miRs</a:t>
              </a:r>
              <a:endParaRPr lang="ko-KR" altLang="en-US" sz="3200" dirty="0">
                <a:cs typeface="Calibri" panose="020F0502020204030204" pitchFamily="34" charset="0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A08B128-17D5-90BC-B7D0-5F62BB91C40C}"/>
                </a:ext>
              </a:extLst>
            </p:cNvPr>
            <p:cNvCxnSpPr>
              <a:stCxn id="29" idx="2"/>
              <a:endCxn id="32" idx="0"/>
            </p:cNvCxnSpPr>
            <p:nvPr/>
          </p:nvCxnSpPr>
          <p:spPr>
            <a:xfrm flipH="1">
              <a:off x="2688446" y="8215292"/>
              <a:ext cx="2492522" cy="17040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6D5F79E-AA33-76AD-5D8C-F9CBF8A2C053}"/>
                </a:ext>
              </a:extLst>
            </p:cNvPr>
            <p:cNvCxnSpPr>
              <a:stCxn id="29" idx="2"/>
              <a:endCxn id="33" idx="0"/>
            </p:cNvCxnSpPr>
            <p:nvPr/>
          </p:nvCxnSpPr>
          <p:spPr>
            <a:xfrm>
              <a:off x="5180968" y="8215292"/>
              <a:ext cx="2875011" cy="17040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B79F35A-590F-52B0-2AF0-0622EC8C43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80973" y="5158569"/>
              <a:ext cx="0" cy="247194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91DC677C-6793-8FE5-2905-E29C0E7D4DA3}"/>
              </a:ext>
            </a:extLst>
          </p:cNvPr>
          <p:cNvSpPr txBox="1"/>
          <p:nvPr/>
        </p:nvSpPr>
        <p:spPr>
          <a:xfrm>
            <a:off x="0" y="42698"/>
            <a:ext cx="2993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Figure S2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A55ADA-7489-E9C7-EEE5-EBB64C3892F4}"/>
              </a:ext>
            </a:extLst>
          </p:cNvPr>
          <p:cNvSpPr txBox="1"/>
          <p:nvPr/>
        </p:nvSpPr>
        <p:spPr>
          <a:xfrm>
            <a:off x="18032459" y="35781097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K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1E377EAC-428B-D31F-4C47-93FE500479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22778"/>
              </p:ext>
            </p:extLst>
          </p:nvPr>
        </p:nvGraphicFramePr>
        <p:xfrm>
          <a:off x="25354055" y="27518659"/>
          <a:ext cx="4320000" cy="3743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3" imgW="9155010" imgH="7932753" progId="Prism9.Document">
                  <p:embed/>
                </p:oleObj>
              </mc:Choice>
              <mc:Fallback>
                <p:oleObj name="Prism 9" r:id="rId43" imgW="9155010" imgH="7932753" progId="Prism9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1E377EAC-428B-D31F-4C47-93FE500479B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25354055" y="27518659"/>
                        <a:ext cx="4320000" cy="37431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19CD185-CE47-66B8-0913-7864A50E8F31}"/>
              </a:ext>
            </a:extLst>
          </p:cNvPr>
          <p:cNvSpPr txBox="1"/>
          <p:nvPr/>
        </p:nvSpPr>
        <p:spPr>
          <a:xfrm>
            <a:off x="18205543" y="32090615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J</a:t>
            </a:r>
          </a:p>
        </p:txBody>
      </p:sp>
      <p:graphicFrame>
        <p:nvGraphicFramePr>
          <p:cNvPr id="9" name="차트 2">
            <a:extLst>
              <a:ext uri="{FF2B5EF4-FFF2-40B4-BE49-F238E27FC236}">
                <a16:creationId xmlns:a16="http://schemas.microsoft.com/office/drawing/2014/main" id="{639D53B0-37F5-5BBD-53EE-51EA412117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2989477"/>
              </p:ext>
            </p:extLst>
          </p:nvPr>
        </p:nvGraphicFramePr>
        <p:xfrm>
          <a:off x="15280381" y="27649220"/>
          <a:ext cx="504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266349B-141A-C091-6876-03CE6217DBD7}"/>
              </a:ext>
            </a:extLst>
          </p:cNvPr>
          <p:cNvSpPr txBox="1"/>
          <p:nvPr/>
        </p:nvSpPr>
        <p:spPr>
          <a:xfrm>
            <a:off x="25110452" y="26941334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G</a:t>
            </a: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1" name="Chart 10">
                <a:extLst>
                  <a:ext uri="{FF2B5EF4-FFF2-40B4-BE49-F238E27FC236}">
                    <a16:creationId xmlns:a16="http://schemas.microsoft.com/office/drawing/2014/main" id="{4EA646E4-EBA2-B3BD-AF6C-6C442D865BE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88224674"/>
                  </p:ext>
                </p:extLst>
              </p:nvPr>
            </p:nvGraphicFramePr>
            <p:xfrm>
              <a:off x="20814819" y="27509297"/>
              <a:ext cx="4320000" cy="36000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6"/>
              </a:graphicData>
            </a:graphic>
          </p:graphicFrame>
        </mc:Choice>
        <mc:Fallback xmlns="">
          <p:pic>
            <p:nvPicPr>
              <p:cNvPr id="11" name="Chart 10">
                <a:extLst>
                  <a:ext uri="{FF2B5EF4-FFF2-40B4-BE49-F238E27FC236}">
                    <a16:creationId xmlns:a16="http://schemas.microsoft.com/office/drawing/2014/main" id="{4EA646E4-EBA2-B3BD-AF6C-6C442D865BE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20814819" y="27509297"/>
                <a:ext cx="4320000" cy="36000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0A6AC321-D541-8355-E2D4-2C874901923F}"/>
              </a:ext>
            </a:extLst>
          </p:cNvPr>
          <p:cNvSpPr txBox="1"/>
          <p:nvPr/>
        </p:nvSpPr>
        <p:spPr>
          <a:xfrm>
            <a:off x="15250252" y="27002060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447802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6263395-EFEC-C0D2-E8C0-094BF2F02E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0041220"/>
              </p:ext>
            </p:extLst>
          </p:nvPr>
        </p:nvGraphicFramePr>
        <p:xfrm>
          <a:off x="726141" y="5653351"/>
          <a:ext cx="8905947" cy="61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3" imgW="9957032" imgH="6842567" progId="Prism9.Document">
                  <p:embed/>
                </p:oleObj>
              </mc:Choice>
              <mc:Fallback>
                <p:oleObj name="Prism 9" r:id="rId3" imgW="9957032" imgH="6842567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C6263395-EFEC-C0D2-E8C0-094BF2F02E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6141" y="5653351"/>
                        <a:ext cx="8905947" cy="61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6D30C073-E7CF-7094-E144-5CBA05F2B2D6}"/>
              </a:ext>
            </a:extLst>
          </p:cNvPr>
          <p:cNvGrpSpPr>
            <a:grpSpLocks noChangeAspect="1"/>
          </p:cNvGrpSpPr>
          <p:nvPr/>
        </p:nvGrpSpPr>
        <p:grpSpPr>
          <a:xfrm>
            <a:off x="11208393" y="1489050"/>
            <a:ext cx="14400000" cy="10248027"/>
            <a:chOff x="1826261" y="439040"/>
            <a:chExt cx="4488658" cy="3194437"/>
          </a:xfrm>
        </p:grpSpPr>
        <p:pic>
          <p:nvPicPr>
            <p:cNvPr id="4" name="Picture 3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E58ED50E-6765-15E1-E0C9-1B9A548799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5069" r="48668" b="7775"/>
            <a:stretch/>
          </p:blipFill>
          <p:spPr>
            <a:xfrm>
              <a:off x="4518525" y="624804"/>
              <a:ext cx="1796394" cy="28080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E64F236-8C51-F4A1-24BB-5CC6999F8161}"/>
                </a:ext>
              </a:extLst>
            </p:cNvPr>
            <p:cNvSpPr txBox="1"/>
            <p:nvPr/>
          </p:nvSpPr>
          <p:spPr>
            <a:xfrm>
              <a:off x="4969217" y="634329"/>
              <a:ext cx="391923" cy="329663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3200" dirty="0"/>
                <a:t>Con</a:t>
              </a:r>
            </a:p>
            <a:p>
              <a:r>
                <a:rPr lang="en-US" sz="3200" dirty="0"/>
                <a:t>Caki-1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021107D-DB1B-D674-76A8-00B251B7B9CD}"/>
                </a:ext>
              </a:extLst>
            </p:cNvPr>
            <p:cNvCxnSpPr/>
            <p:nvPr/>
          </p:nvCxnSpPr>
          <p:spPr>
            <a:xfrm flipH="1">
              <a:off x="5547585" y="1260000"/>
              <a:ext cx="0" cy="144000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357FA4-E1F0-080D-723B-FCE2E243D092}"/>
                </a:ext>
              </a:extLst>
            </p:cNvPr>
            <p:cNvSpPr txBox="1"/>
            <p:nvPr/>
          </p:nvSpPr>
          <p:spPr>
            <a:xfrm>
              <a:off x="4967630" y="1979202"/>
              <a:ext cx="434895" cy="329663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3200" dirty="0"/>
                <a:t>APOL1</a:t>
              </a:r>
            </a:p>
            <a:p>
              <a:r>
                <a:rPr lang="en-US" sz="3200" dirty="0"/>
                <a:t>Caki-1</a:t>
              </a:r>
            </a:p>
          </p:txBody>
        </p:sp>
        <p:pic>
          <p:nvPicPr>
            <p:cNvPr id="8" name="Picture 7" descr="A screenshot of a computer screen&#10;&#10;Description automatically generated with low confidence">
              <a:extLst>
                <a:ext uri="{FF2B5EF4-FFF2-40B4-BE49-F238E27FC236}">
                  <a16:creationId xmlns:a16="http://schemas.microsoft.com/office/drawing/2014/main" id="{5A89C61A-35A1-0A0E-78F8-3B0F4062BD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0" r="47060" b="7681"/>
            <a:stretch/>
          </p:blipFill>
          <p:spPr>
            <a:xfrm>
              <a:off x="3170805" y="627979"/>
              <a:ext cx="1800000" cy="2807906"/>
            </a:xfrm>
            <a:prstGeom prst="rect">
              <a:avLst/>
            </a:prstGeom>
          </p:spPr>
        </p:pic>
        <p:pic>
          <p:nvPicPr>
            <p:cNvPr id="9" name="Picture 8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F79F3A22-217B-49FF-19AC-11B195B2B0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94" r="47778" b="7714"/>
            <a:stretch/>
          </p:blipFill>
          <p:spPr>
            <a:xfrm>
              <a:off x="1826261" y="617791"/>
              <a:ext cx="1797139" cy="28152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0DAFD6A-59D9-3357-2D13-5F7324812B82}"/>
                </a:ext>
              </a:extLst>
            </p:cNvPr>
            <p:cNvSpPr txBox="1"/>
            <p:nvPr/>
          </p:nvSpPr>
          <p:spPr>
            <a:xfrm>
              <a:off x="5233424" y="439040"/>
              <a:ext cx="866792" cy="179638"/>
            </a:xfrm>
            <a:prstGeom prst="rect">
              <a:avLst/>
            </a:prstGeom>
            <a:noFill/>
          </p:spPr>
          <p:txBody>
            <a:bodyPr wrap="none" lIns="72000" tIns="72000" rIns="72000" bIns="72000" rtlCol="0">
              <a:spAutoFit/>
            </a:bodyPr>
            <a:lstStyle/>
            <a:p>
              <a:r>
                <a:rPr lang="en-US" sz="2800" dirty="0"/>
                <a:t>D5   D3    D1 D0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E1D0D76-E1F8-8DD9-784D-D137DF573235}"/>
                </a:ext>
              </a:extLst>
            </p:cNvPr>
            <p:cNvSpPr txBox="1"/>
            <p:nvPr/>
          </p:nvSpPr>
          <p:spPr>
            <a:xfrm>
              <a:off x="3617051" y="659534"/>
              <a:ext cx="434395" cy="329663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3200" dirty="0" err="1"/>
                <a:t>sh</a:t>
              </a:r>
              <a:r>
                <a:rPr lang="en-US" sz="3200" dirty="0"/>
                <a:t>-Con</a:t>
              </a:r>
            </a:p>
            <a:p>
              <a:r>
                <a:rPr lang="en-US" sz="3200" dirty="0"/>
                <a:t>786-O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51CB3A-7A16-C84C-BA28-1B5DB542570D}"/>
                </a:ext>
              </a:extLst>
            </p:cNvPr>
            <p:cNvSpPr txBox="1"/>
            <p:nvPr/>
          </p:nvSpPr>
          <p:spPr>
            <a:xfrm>
              <a:off x="3623516" y="1979202"/>
              <a:ext cx="612280" cy="329663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3200" dirty="0"/>
                <a:t>sh-APOL1</a:t>
              </a:r>
            </a:p>
            <a:p>
              <a:r>
                <a:rPr lang="en-US" sz="3200" dirty="0"/>
                <a:t>786-O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7820E7B-926D-8A21-88DE-45A2B5E053FA}"/>
                </a:ext>
              </a:extLst>
            </p:cNvPr>
            <p:cNvSpPr txBox="1"/>
            <p:nvPr/>
          </p:nvSpPr>
          <p:spPr>
            <a:xfrm>
              <a:off x="2276789" y="634328"/>
              <a:ext cx="434395" cy="329663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3200" dirty="0" err="1"/>
                <a:t>sh</a:t>
              </a:r>
              <a:r>
                <a:rPr lang="en-US" sz="3200" dirty="0"/>
                <a:t>-Con</a:t>
              </a:r>
            </a:p>
            <a:p>
              <a:r>
                <a:rPr lang="en-US" sz="3200" dirty="0"/>
                <a:t>A-498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B541ACB-92B9-55AE-258A-4830DF4BBE02}"/>
                </a:ext>
              </a:extLst>
            </p:cNvPr>
            <p:cNvSpPr txBox="1"/>
            <p:nvPr/>
          </p:nvSpPr>
          <p:spPr>
            <a:xfrm>
              <a:off x="2275680" y="1979202"/>
              <a:ext cx="612280" cy="329663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3200" dirty="0"/>
                <a:t>sh-APOL1</a:t>
              </a:r>
            </a:p>
            <a:p>
              <a:r>
                <a:rPr lang="en-US" sz="3200" dirty="0"/>
                <a:t>A-498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F800ED-675E-04D6-D29D-498A90F394CA}"/>
                </a:ext>
              </a:extLst>
            </p:cNvPr>
            <p:cNvSpPr txBox="1"/>
            <p:nvPr/>
          </p:nvSpPr>
          <p:spPr>
            <a:xfrm>
              <a:off x="3950528" y="3396277"/>
              <a:ext cx="471049" cy="237200"/>
            </a:xfrm>
            <a:prstGeom prst="rect">
              <a:avLst/>
            </a:prstGeom>
            <a:noFill/>
          </p:spPr>
          <p:txBody>
            <a:bodyPr wrap="none" lIns="72000" tIns="72000" rIns="72000" bIns="72000" rtlCol="0">
              <a:spAutoFit/>
            </a:bodyPr>
            <a:lstStyle/>
            <a:p>
              <a:r>
                <a:rPr lang="en-US" sz="4000" dirty="0"/>
                <a:t>CSFE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12378F4-21A8-E810-6C5D-55854E1E73B0}"/>
                </a:ext>
              </a:extLst>
            </p:cNvPr>
            <p:cNvSpPr txBox="1"/>
            <p:nvPr/>
          </p:nvSpPr>
          <p:spPr>
            <a:xfrm>
              <a:off x="4031753" y="439041"/>
              <a:ext cx="866792" cy="179638"/>
            </a:xfrm>
            <a:prstGeom prst="rect">
              <a:avLst/>
            </a:prstGeom>
            <a:noFill/>
          </p:spPr>
          <p:txBody>
            <a:bodyPr wrap="none" lIns="72000" tIns="72000" rIns="72000" bIns="72000" rtlCol="0">
              <a:spAutoFit/>
            </a:bodyPr>
            <a:lstStyle/>
            <a:p>
              <a:r>
                <a:rPr lang="en-US" sz="2800" dirty="0"/>
                <a:t>D5  D3     D1 D0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D8A04D6-424D-9FEE-8318-386609182092}"/>
                </a:ext>
              </a:extLst>
            </p:cNvPr>
            <p:cNvSpPr txBox="1"/>
            <p:nvPr/>
          </p:nvSpPr>
          <p:spPr>
            <a:xfrm>
              <a:off x="2562382" y="439041"/>
              <a:ext cx="928752" cy="179638"/>
            </a:xfrm>
            <a:prstGeom prst="rect">
              <a:avLst/>
            </a:prstGeom>
            <a:noFill/>
          </p:spPr>
          <p:txBody>
            <a:bodyPr wrap="none" lIns="72000" tIns="72000" rIns="72000" bIns="72000" rtlCol="0">
              <a:spAutoFit/>
            </a:bodyPr>
            <a:lstStyle/>
            <a:p>
              <a:r>
                <a:rPr lang="en-US" sz="2800" dirty="0"/>
                <a:t>D5   D3    D1   D0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AFF29E7-2F83-0C8A-6CAA-27CF11C28E22}"/>
                </a:ext>
              </a:extLst>
            </p:cNvPr>
            <p:cNvCxnSpPr>
              <a:cxnSpLocks/>
            </p:cNvCxnSpPr>
            <p:nvPr/>
          </p:nvCxnSpPr>
          <p:spPr>
            <a:xfrm>
              <a:off x="4372822" y="1080000"/>
              <a:ext cx="0" cy="162000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ADD859E-DC7F-0026-C73B-2CD3295AC261}"/>
                </a:ext>
              </a:extLst>
            </p:cNvPr>
            <p:cNvCxnSpPr>
              <a:cxnSpLocks/>
            </p:cNvCxnSpPr>
            <p:nvPr/>
          </p:nvCxnSpPr>
          <p:spPr>
            <a:xfrm>
              <a:off x="2935347" y="1166813"/>
              <a:ext cx="0" cy="1533187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1D7B688A-F320-97D6-4AFC-715456B9D8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5701109"/>
              </p:ext>
            </p:extLst>
          </p:nvPr>
        </p:nvGraphicFramePr>
        <p:xfrm>
          <a:off x="725553" y="1539850"/>
          <a:ext cx="4064308" cy="43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8" imgW="7468855" imgH="7938876" progId="Prism9.Document">
                  <p:embed/>
                </p:oleObj>
              </mc:Choice>
              <mc:Fallback>
                <p:oleObj name="Prism 9" r:id="rId8" imgW="7468855" imgH="7938876" progId="Prism9.Document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1D7B688A-F320-97D6-4AFC-715456B9D8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25553" y="1539850"/>
                        <a:ext cx="4064308" cy="43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F2EEEE12-C908-9370-5535-6E44E59262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6072950"/>
              </p:ext>
            </p:extLst>
          </p:nvPr>
        </p:nvGraphicFramePr>
        <p:xfrm>
          <a:off x="4207105" y="1539850"/>
          <a:ext cx="4068626" cy="43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0" imgW="7476417" imgH="7938876" progId="Prism9.Document">
                  <p:embed/>
                </p:oleObj>
              </mc:Choice>
              <mc:Fallback>
                <p:oleObj name="Prism 9" r:id="rId10" imgW="7476417" imgH="7938876" progId="Prism9.Document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F2EEEE12-C908-9370-5535-6E44E59262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207105" y="1539850"/>
                        <a:ext cx="4068626" cy="43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BB8DEDD9-B0BB-AE0E-A9C0-23DBC1071BCD}"/>
              </a:ext>
            </a:extLst>
          </p:cNvPr>
          <p:cNvSpPr txBox="1"/>
          <p:nvPr/>
        </p:nvSpPr>
        <p:spPr>
          <a:xfrm>
            <a:off x="739842" y="1367903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5BD6DA5-60C9-68BB-F384-A4CF56BED715}"/>
              </a:ext>
            </a:extLst>
          </p:cNvPr>
          <p:cNvSpPr txBox="1"/>
          <p:nvPr/>
        </p:nvSpPr>
        <p:spPr>
          <a:xfrm>
            <a:off x="11541537" y="1367767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147059D-E93A-21D3-CA18-B5996CE74690}"/>
              </a:ext>
            </a:extLst>
          </p:cNvPr>
          <p:cNvSpPr txBox="1"/>
          <p:nvPr/>
        </p:nvSpPr>
        <p:spPr>
          <a:xfrm>
            <a:off x="739842" y="5678826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</a:t>
            </a:r>
          </a:p>
        </p:txBody>
      </p: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1DB7630A-7ED9-D27B-38AF-C3DD1D2687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022020"/>
              </p:ext>
            </p:extLst>
          </p:nvPr>
        </p:nvGraphicFramePr>
        <p:xfrm>
          <a:off x="7713265" y="1612875"/>
          <a:ext cx="3923628" cy="37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2" imgW="7372698" imgH="7101878" progId="Prism9.Document">
                  <p:embed/>
                </p:oleObj>
              </mc:Choice>
              <mc:Fallback>
                <p:oleObj name="Prism 9" r:id="rId12" imgW="7372698" imgH="7101878" progId="Prism9.Document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:a16="http://schemas.microsoft.com/office/drawing/2014/main" id="{1DB7630A-7ED9-D27B-38AF-C3DD1D2687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713265" y="1612875"/>
                        <a:ext cx="3923628" cy="37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91DC677C-6793-8FE5-2905-E29C0E7D4DA3}"/>
              </a:ext>
            </a:extLst>
          </p:cNvPr>
          <p:cNvSpPr txBox="1"/>
          <p:nvPr/>
        </p:nvSpPr>
        <p:spPr>
          <a:xfrm>
            <a:off x="0" y="42698"/>
            <a:ext cx="2993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Figure S3</a:t>
            </a:r>
          </a:p>
        </p:txBody>
      </p:sp>
    </p:spTree>
    <p:extLst>
      <p:ext uri="{BB962C8B-B14F-4D97-AF65-F5344CB8AC3E}">
        <p14:creationId xmlns:p14="http://schemas.microsoft.com/office/powerpoint/2010/main" val="1979741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with red bars&#10;&#10;Description automatically generated with medium confidence">
            <a:extLst>
              <a:ext uri="{FF2B5EF4-FFF2-40B4-BE49-F238E27FC236}">
                <a16:creationId xmlns:a16="http://schemas.microsoft.com/office/drawing/2014/main" id="{4FC43E7D-F00C-C59C-8394-8C1FD8A17E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771" y="1654643"/>
            <a:ext cx="9146084" cy="7621736"/>
          </a:xfrm>
          <a:prstGeom prst="rect">
            <a:avLst/>
          </a:prstGeom>
        </p:spPr>
      </p:pic>
      <p:pic>
        <p:nvPicPr>
          <p:cNvPr id="17" name="Picture 16" descr="A graph of cell growth&#10;&#10;Description automatically generated with medium confidence">
            <a:extLst>
              <a:ext uri="{FF2B5EF4-FFF2-40B4-BE49-F238E27FC236}">
                <a16:creationId xmlns:a16="http://schemas.microsoft.com/office/drawing/2014/main" id="{53066DB5-1C95-5098-56E3-FFA3300B32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06" y="1654643"/>
            <a:ext cx="9146084" cy="7621736"/>
          </a:xfrm>
          <a:prstGeom prst="rect">
            <a:avLst/>
          </a:prstGeom>
        </p:spPr>
      </p:pic>
      <p:pic>
        <p:nvPicPr>
          <p:cNvPr id="19" name="Picture 18" descr="A graph of a graph with blue and white bars&#10;&#10;Description automatically generated with medium confidence">
            <a:extLst>
              <a:ext uri="{FF2B5EF4-FFF2-40B4-BE49-F238E27FC236}">
                <a16:creationId xmlns:a16="http://schemas.microsoft.com/office/drawing/2014/main" id="{C76F0FFF-BBA2-C962-8A7C-D352865CC2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5536" y="1654643"/>
            <a:ext cx="9146084" cy="76217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DC677C-6793-8FE5-2905-E29C0E7D4DA3}"/>
              </a:ext>
            </a:extLst>
          </p:cNvPr>
          <p:cNvSpPr txBox="1"/>
          <p:nvPr/>
        </p:nvSpPr>
        <p:spPr>
          <a:xfrm>
            <a:off x="0" y="42698"/>
            <a:ext cx="2993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Figure S4</a:t>
            </a:r>
          </a:p>
        </p:txBody>
      </p:sp>
    </p:spTree>
    <p:extLst>
      <p:ext uri="{BB962C8B-B14F-4D97-AF65-F5344CB8AC3E}">
        <p14:creationId xmlns:p14="http://schemas.microsoft.com/office/powerpoint/2010/main" val="4013386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2979</TotalTime>
  <Words>908</Words>
  <Application>Microsoft Office PowerPoint</Application>
  <PresentationFormat>Custom</PresentationFormat>
  <Paragraphs>263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Courier New</vt:lpstr>
      <vt:lpstr>Times New Roman</vt:lpstr>
      <vt:lpstr>Office Theme</vt:lpstr>
      <vt:lpstr>Prism 9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Linh Le Nguy Hoang</dc:creator>
  <cp:lastModifiedBy>Linh Le Nguy Hoang</cp:lastModifiedBy>
  <cp:revision>14</cp:revision>
  <dcterms:created xsi:type="dcterms:W3CDTF">2023-10-10T06:19:18Z</dcterms:created>
  <dcterms:modified xsi:type="dcterms:W3CDTF">2024-04-07T14:47:06Z</dcterms:modified>
</cp:coreProperties>
</file>