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21" autoAdjust="0"/>
    <p:restoredTop sz="94660"/>
  </p:normalViewPr>
  <p:slideViewPr>
    <p:cSldViewPr snapToGrid="0">
      <p:cViewPr varScale="1">
        <p:scale>
          <a:sx n="98" d="100"/>
          <a:sy n="98" d="100"/>
        </p:scale>
        <p:origin x="979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EA1FB-EDD7-430E-B48E-4581F1B78B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1B24D7-4C9F-4D4B-8907-772444E36C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117851-1953-447F-8380-9FF3FFA17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E9BA-F6BA-41DE-A988-6D04BF1CD9C1}" type="datetimeFigureOut">
              <a:rPr lang="en-GB" smtClean="0"/>
              <a:t>22/01/2024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6CFD2E-0909-4F04-8966-758E97B4D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6DC4EA-B8AB-412E-A0F5-A0C66DD29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EA1E-45E0-4DC0-B37C-5B60B2534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81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C039E-CC05-4317-AE23-AB4089588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7DF006-2E66-4D3C-AE0A-C2923B4F8E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4E096-336C-410E-AC37-47504488E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E9BA-F6BA-41DE-A988-6D04BF1CD9C1}" type="datetimeFigureOut">
              <a:rPr lang="en-GB" smtClean="0"/>
              <a:t>22/01/2024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F8297-4ECD-44D5-859C-580D89CB6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22F5A-F340-46FC-A078-8C282C9CF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EA1E-45E0-4DC0-B37C-5B60B2534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310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AA2557-5D40-403A-AF5E-2F68825269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35C581-BA1C-48A4-84CC-9F09C8BCEA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04CE9E-8590-43F1-BE6A-73DB66973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E9BA-F6BA-41DE-A988-6D04BF1CD9C1}" type="datetimeFigureOut">
              <a:rPr lang="en-GB" smtClean="0"/>
              <a:t>22/01/2024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1467F-0547-4294-8A77-E0CC8392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2941F-7F36-45CE-8C65-21A1EF887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EA1E-45E0-4DC0-B37C-5B60B2534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931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8D5EE-7A19-4B15-BFC9-6FCF4F739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21760-9E1F-482B-807B-E0E80EFA63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4541A-DDE6-4E35-91C4-4A9DB7E15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E9BA-F6BA-41DE-A988-6D04BF1CD9C1}" type="datetimeFigureOut">
              <a:rPr lang="en-GB" smtClean="0"/>
              <a:t>22/01/2024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9B120-D753-4C5E-AED0-7DEA0508A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CB7BE3-8A52-48D8-919F-46E9A4BEC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EA1E-45E0-4DC0-B37C-5B60B2534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840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6668B-4FB6-4E81-B440-440604DCD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E21670-DFFD-450F-A186-2FA8DD356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61795E-8851-47B6-A846-90DA6F0C6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E9BA-F6BA-41DE-A988-6D04BF1CD9C1}" type="datetimeFigureOut">
              <a:rPr lang="en-GB" smtClean="0"/>
              <a:t>22/01/2024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A894D-B96C-43BD-A1B1-033EF5A95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AF3E1-DC5D-45DF-888A-CB89E6638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EA1E-45E0-4DC0-B37C-5B60B2534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303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05743-4AC8-4B5F-9E0A-A70A90F14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F2617-AF81-4F55-992D-714FB3C34A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05FFA0-443B-4FA9-AE0F-27874CE9E7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AAB090-022F-416C-8175-3DD803059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E9BA-F6BA-41DE-A988-6D04BF1CD9C1}" type="datetimeFigureOut">
              <a:rPr lang="en-GB" smtClean="0"/>
              <a:t>22/01/2024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0DA208-871D-4921-B64B-39D38F42F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084BDC-6A97-451D-9D2F-43FFF692B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EA1E-45E0-4DC0-B37C-5B60B2534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677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49E5E-8FAB-4FAE-A513-EF5E67E5E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3DAC35-AF08-4337-B46D-924CEAC2ED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3E320C-1B1D-4ACF-A582-5ED18C6B14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E3B656-46BC-4088-B3A5-CE7C2A0821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5121EA-4C80-4566-A022-F9332D292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57FF45-3012-430D-9F27-98BA93503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E9BA-F6BA-41DE-A988-6D04BF1CD9C1}" type="datetimeFigureOut">
              <a:rPr lang="en-GB" smtClean="0"/>
              <a:t>22/01/2024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F4D8E3-AB7C-441C-B0F7-452F5FCF5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B8DC17-3179-4860-8505-90A4BD6D9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EA1E-45E0-4DC0-B37C-5B60B2534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768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51332-0840-436D-A219-4CEEAD8EA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EADA8B-A525-4A30-ADED-8D34DBA36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E9BA-F6BA-41DE-A988-6D04BF1CD9C1}" type="datetimeFigureOut">
              <a:rPr lang="en-GB" smtClean="0"/>
              <a:t>22/01/2024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2838BC-D80A-4EF2-891E-5DC346EC3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2C2821-4BBE-49A2-B88B-73E15465C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EA1E-45E0-4DC0-B37C-5B60B2534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972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807EA9-1E39-466A-A7C6-E508D2982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E9BA-F6BA-41DE-A988-6D04BF1CD9C1}" type="datetimeFigureOut">
              <a:rPr lang="en-GB" smtClean="0"/>
              <a:t>22/01/2024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3E229E-A152-41FF-AD40-0AFCA7200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59731B-C662-4947-A1CB-2A2807490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EA1E-45E0-4DC0-B37C-5B60B2534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095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8B34E-C0FF-4ED1-A318-4A66109BA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1DB8A-E76B-4A11-9FD8-CF8DB77705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735EA0-6821-4BF8-8330-13B8E254D1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D1840A-0D1D-4BC2-B274-6859ECF67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E9BA-F6BA-41DE-A988-6D04BF1CD9C1}" type="datetimeFigureOut">
              <a:rPr lang="en-GB" smtClean="0"/>
              <a:t>22/01/2024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C566CE-356D-4E49-A08C-734C195A5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8E5CDF-8AA3-4E8F-88F7-3B0F33B96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EA1E-45E0-4DC0-B37C-5B60B2534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882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39CC5-0533-49CC-8177-5CC55C8EB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50BECE-3763-4D73-AC4A-B5E2613F68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FECA5C-4339-4DFC-B8B7-AB27464C0D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30CEA7-13A8-4146-9B4A-330F726AB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1E9BA-F6BA-41DE-A988-6D04BF1CD9C1}" type="datetimeFigureOut">
              <a:rPr lang="en-GB" smtClean="0"/>
              <a:t>22/01/2024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043858-EBA3-40C1-A9BB-71D7E71CD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B7DE4B-0D3E-466A-971B-8CD6444AF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EA1E-45E0-4DC0-B37C-5B60B2534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965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5F4FFA-55B4-4448-B5C7-4B7F04364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DC9714-8CD0-4091-A6EB-2F6D5A0009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7A1389-77DB-424E-9DDC-F0897DA1FF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1E9BA-F6BA-41DE-A988-6D04BF1CD9C1}" type="datetimeFigureOut">
              <a:rPr lang="en-GB" smtClean="0"/>
              <a:t>22/01/2024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9D5F43-149E-4F38-B416-25EB7E4358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D4C843-27E7-4E85-AFEE-B8FFE51E0A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1EA1E-45E0-4DC0-B37C-5B60B2534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14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9D287BD-E6D1-493B-5955-03A1340E72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33401" t="20763" r="27499" b="22887"/>
          <a:stretch/>
        </p:blipFill>
        <p:spPr>
          <a:xfrm rot="16200000">
            <a:off x="8619625" y="-734868"/>
            <a:ext cx="1325563" cy="3754308"/>
          </a:xfrm>
          <a:prstGeom prst="rect">
            <a:avLst/>
          </a:prstGeo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083F1821-F423-F959-A0F0-D5FF43BEBC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50470" t="38558" r="29547" b="40206"/>
          <a:stretch/>
        </p:blipFill>
        <p:spPr>
          <a:xfrm rot="5400000">
            <a:off x="717686" y="841571"/>
            <a:ext cx="2873642" cy="236546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19DC050-205E-C2A4-6E65-B14C6A11E78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2000"/>
                    </a14:imgEffect>
                    <a14:imgEffect>
                      <a14:brightnessContrast bright="-16000" contrast="70000"/>
                    </a14:imgEffect>
                  </a14:imgLayer>
                </a14:imgProps>
              </a:ext>
            </a:extLst>
          </a:blip>
          <a:srcRect l="43071" t="42537" r="38201" b="31166"/>
          <a:stretch/>
        </p:blipFill>
        <p:spPr>
          <a:xfrm rot="5400000">
            <a:off x="4507732" y="23395"/>
            <a:ext cx="1607311" cy="2742333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F586E468-3C4C-0DC3-2604-870BCC444693}"/>
              </a:ext>
            </a:extLst>
          </p:cNvPr>
          <p:cNvGrpSpPr/>
          <p:nvPr/>
        </p:nvGrpSpPr>
        <p:grpSpPr>
          <a:xfrm>
            <a:off x="1103065" y="307408"/>
            <a:ext cx="2039114" cy="280073"/>
            <a:chOff x="1103065" y="2432407"/>
            <a:chExt cx="2039114" cy="280073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841D3A5-A8A9-FFA0-70A2-DE930D4EF9E0}"/>
                </a:ext>
              </a:extLst>
            </p:cNvPr>
            <p:cNvCxnSpPr/>
            <p:nvPr/>
          </p:nvCxnSpPr>
          <p:spPr>
            <a:xfrm>
              <a:off x="1808912" y="2586136"/>
              <a:ext cx="1333267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7B0C663-278C-864D-A87B-410F7CCDECB8}"/>
                </a:ext>
              </a:extLst>
            </p:cNvPr>
            <p:cNvCxnSpPr>
              <a:cxnSpLocks/>
            </p:cNvCxnSpPr>
            <p:nvPr/>
          </p:nvCxnSpPr>
          <p:spPr>
            <a:xfrm>
              <a:off x="1109254" y="2585174"/>
              <a:ext cx="65094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32FB026-915A-B71A-02E2-9685943ACB8C}"/>
                </a:ext>
              </a:extLst>
            </p:cNvPr>
            <p:cNvCxnSpPr>
              <a:cxnSpLocks/>
            </p:cNvCxnSpPr>
            <p:nvPr/>
          </p:nvCxnSpPr>
          <p:spPr>
            <a:xfrm>
              <a:off x="1103065" y="2712480"/>
              <a:ext cx="65094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67A723C-9FE8-B3F8-34E6-CC2BE40E6CB5}"/>
                </a:ext>
              </a:extLst>
            </p:cNvPr>
            <p:cNvCxnSpPr>
              <a:cxnSpLocks/>
            </p:cNvCxnSpPr>
            <p:nvPr/>
          </p:nvCxnSpPr>
          <p:spPr>
            <a:xfrm>
              <a:off x="1808912" y="2712480"/>
              <a:ext cx="65094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466D7FF-DFCA-6C2A-3705-D7FE766F1F3A}"/>
                </a:ext>
              </a:extLst>
            </p:cNvPr>
            <p:cNvCxnSpPr>
              <a:cxnSpLocks/>
            </p:cNvCxnSpPr>
            <p:nvPr/>
          </p:nvCxnSpPr>
          <p:spPr>
            <a:xfrm>
              <a:off x="2491231" y="2712480"/>
              <a:ext cx="65094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B362445-4C91-BFF0-0B43-4C92CE77F4E7}"/>
                </a:ext>
              </a:extLst>
            </p:cNvPr>
            <p:cNvSpPr txBox="1"/>
            <p:nvPr/>
          </p:nvSpPr>
          <p:spPr>
            <a:xfrm>
              <a:off x="1731293" y="2556431"/>
              <a:ext cx="504066" cy="1019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50" dirty="0">
                  <a:latin typeface="Arial" panose="020B0604020202090204" pitchFamily="34" charset="0"/>
                  <a:cs typeface="Arial" panose="020B0604020202090204" pitchFamily="34" charset="0"/>
                </a:rPr>
                <a:t>Small adipocytes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13F6BF1-1123-D701-8BFA-F316AC1FF2BE}"/>
                </a:ext>
              </a:extLst>
            </p:cNvPr>
            <p:cNvSpPr txBox="1"/>
            <p:nvPr/>
          </p:nvSpPr>
          <p:spPr>
            <a:xfrm>
              <a:off x="1249953" y="2432407"/>
              <a:ext cx="591893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50" dirty="0">
                  <a:latin typeface="Arial" panose="020B0604020202090204" pitchFamily="34" charset="0"/>
                  <a:cs typeface="Arial" panose="020B0604020202090204" pitchFamily="34" charset="0"/>
                </a:rPr>
                <a:t>Obese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065F7C3-0B9E-7A5B-E73D-5C28DD202192}"/>
                </a:ext>
              </a:extLst>
            </p:cNvPr>
            <p:cNvSpPr txBox="1"/>
            <p:nvPr/>
          </p:nvSpPr>
          <p:spPr>
            <a:xfrm>
              <a:off x="2134386" y="2445080"/>
              <a:ext cx="750526" cy="1923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50" dirty="0">
                  <a:latin typeface="Arial" panose="020B0604020202090204" pitchFamily="34" charset="0"/>
                  <a:cs typeface="Arial" panose="020B0604020202090204" pitchFamily="34" charset="0"/>
                </a:rPr>
                <a:t>Obese + T2DM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1E943019-C4C5-8703-809F-87F0B0803962}"/>
              </a:ext>
            </a:extLst>
          </p:cNvPr>
          <p:cNvSpPr txBox="1"/>
          <p:nvPr/>
        </p:nvSpPr>
        <p:spPr>
          <a:xfrm>
            <a:off x="1032440" y="431432"/>
            <a:ext cx="504066" cy="101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Small adipocytes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13A7465-A541-53BA-B8AC-D7AE30A56C63}"/>
              </a:ext>
            </a:extLst>
          </p:cNvPr>
          <p:cNvGrpSpPr/>
          <p:nvPr/>
        </p:nvGrpSpPr>
        <p:grpSpPr>
          <a:xfrm>
            <a:off x="4227483" y="312077"/>
            <a:ext cx="2085204" cy="272482"/>
            <a:chOff x="1103065" y="2439998"/>
            <a:chExt cx="2085204" cy="272482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1F4FCCC-E04B-9A27-66C1-46813971D29B}"/>
                </a:ext>
              </a:extLst>
            </p:cNvPr>
            <p:cNvCxnSpPr/>
            <p:nvPr/>
          </p:nvCxnSpPr>
          <p:spPr>
            <a:xfrm>
              <a:off x="1808912" y="2586136"/>
              <a:ext cx="1333267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6C69E2A2-D8AB-C7DA-85DD-371D0DA61D68}"/>
                </a:ext>
              </a:extLst>
            </p:cNvPr>
            <p:cNvCxnSpPr>
              <a:cxnSpLocks/>
            </p:cNvCxnSpPr>
            <p:nvPr/>
          </p:nvCxnSpPr>
          <p:spPr>
            <a:xfrm>
              <a:off x="1109254" y="2585174"/>
              <a:ext cx="65094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6E2E292-2762-0008-7BC5-A7D567E54183}"/>
                </a:ext>
              </a:extLst>
            </p:cNvPr>
            <p:cNvCxnSpPr>
              <a:cxnSpLocks/>
            </p:cNvCxnSpPr>
            <p:nvPr/>
          </p:nvCxnSpPr>
          <p:spPr>
            <a:xfrm>
              <a:off x="1103065" y="2712480"/>
              <a:ext cx="65094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C2A60AB-B56D-D0B4-E1AA-704148BDD374}"/>
                </a:ext>
              </a:extLst>
            </p:cNvPr>
            <p:cNvCxnSpPr>
              <a:cxnSpLocks/>
            </p:cNvCxnSpPr>
            <p:nvPr/>
          </p:nvCxnSpPr>
          <p:spPr>
            <a:xfrm>
              <a:off x="1808912" y="2712480"/>
              <a:ext cx="65094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45D268E-5483-4EE8-2FA5-4D685DB864E1}"/>
                </a:ext>
              </a:extLst>
            </p:cNvPr>
            <p:cNvCxnSpPr>
              <a:cxnSpLocks/>
            </p:cNvCxnSpPr>
            <p:nvPr/>
          </p:nvCxnSpPr>
          <p:spPr>
            <a:xfrm>
              <a:off x="2537321" y="2712480"/>
              <a:ext cx="65094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0F2CE58-FB37-6CFE-2537-46985468092B}"/>
                </a:ext>
              </a:extLst>
            </p:cNvPr>
            <p:cNvSpPr txBox="1"/>
            <p:nvPr/>
          </p:nvSpPr>
          <p:spPr>
            <a:xfrm>
              <a:off x="1731293" y="2556431"/>
              <a:ext cx="504066" cy="1019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50" dirty="0">
                  <a:latin typeface="Arial" panose="020B0604020202090204" pitchFamily="34" charset="0"/>
                  <a:cs typeface="Arial" panose="020B0604020202090204" pitchFamily="34" charset="0"/>
                </a:rPr>
                <a:t>Small adipocytes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3F20803-4DC3-61A2-BA84-645A0A611862}"/>
                </a:ext>
              </a:extLst>
            </p:cNvPr>
            <p:cNvSpPr txBox="1"/>
            <p:nvPr/>
          </p:nvSpPr>
          <p:spPr>
            <a:xfrm>
              <a:off x="1212254" y="2445080"/>
              <a:ext cx="429926" cy="1923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50" dirty="0">
                  <a:latin typeface="Arial" panose="020B0604020202090204" pitchFamily="34" charset="0"/>
                  <a:cs typeface="Arial" panose="020B0604020202090204" pitchFamily="34" charset="0"/>
                </a:rPr>
                <a:t>Obese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5F247A2-ADBF-D71D-6E61-138FA1568438}"/>
                </a:ext>
              </a:extLst>
            </p:cNvPr>
            <p:cNvSpPr txBox="1"/>
            <p:nvPr/>
          </p:nvSpPr>
          <p:spPr>
            <a:xfrm>
              <a:off x="2114214" y="2439998"/>
              <a:ext cx="857368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50" dirty="0">
                  <a:latin typeface="Arial" panose="020B0604020202090204" pitchFamily="34" charset="0"/>
                  <a:cs typeface="Arial" panose="020B0604020202090204" pitchFamily="34" charset="0"/>
                </a:rPr>
                <a:t>Obese + T2DM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1D29DC6-9374-A7F4-D8B6-C190D828D2C5}"/>
              </a:ext>
            </a:extLst>
          </p:cNvPr>
          <p:cNvGrpSpPr/>
          <p:nvPr/>
        </p:nvGrpSpPr>
        <p:grpSpPr>
          <a:xfrm>
            <a:off x="8443389" y="279054"/>
            <a:ext cx="2001818" cy="295754"/>
            <a:chOff x="1234382" y="2416726"/>
            <a:chExt cx="2001818" cy="295754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9AD0471-E267-A4E5-1B27-45BEF2784B21}"/>
                </a:ext>
              </a:extLst>
            </p:cNvPr>
            <p:cNvCxnSpPr>
              <a:cxnSpLocks/>
            </p:cNvCxnSpPr>
            <p:nvPr/>
          </p:nvCxnSpPr>
          <p:spPr>
            <a:xfrm>
              <a:off x="1918905" y="2585174"/>
              <a:ext cx="1223274" cy="96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846B7F8-CE46-929F-62E6-5291F133210C}"/>
                </a:ext>
              </a:extLst>
            </p:cNvPr>
            <p:cNvCxnSpPr>
              <a:cxnSpLocks/>
            </p:cNvCxnSpPr>
            <p:nvPr/>
          </p:nvCxnSpPr>
          <p:spPr>
            <a:xfrm>
              <a:off x="1256567" y="2585174"/>
              <a:ext cx="503635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95E9347-90B4-C6BC-5D5B-6966FDD19786}"/>
                </a:ext>
              </a:extLst>
            </p:cNvPr>
            <p:cNvCxnSpPr>
              <a:cxnSpLocks/>
            </p:cNvCxnSpPr>
            <p:nvPr/>
          </p:nvCxnSpPr>
          <p:spPr>
            <a:xfrm>
              <a:off x="1234382" y="2712480"/>
              <a:ext cx="6158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DF25681-6403-C9B6-D63B-D8F685E5BE57}"/>
                </a:ext>
              </a:extLst>
            </p:cNvPr>
            <p:cNvCxnSpPr>
              <a:cxnSpLocks/>
            </p:cNvCxnSpPr>
            <p:nvPr/>
          </p:nvCxnSpPr>
          <p:spPr>
            <a:xfrm>
              <a:off x="1890042" y="2712480"/>
              <a:ext cx="65094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F9022FA-339E-8226-65B6-BCFF3EB5583B}"/>
                </a:ext>
              </a:extLst>
            </p:cNvPr>
            <p:cNvCxnSpPr>
              <a:cxnSpLocks/>
            </p:cNvCxnSpPr>
            <p:nvPr/>
          </p:nvCxnSpPr>
          <p:spPr>
            <a:xfrm>
              <a:off x="2585252" y="2712480"/>
              <a:ext cx="650948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EF3098A-4C50-8D89-15CE-ABBAB039314B}"/>
                </a:ext>
              </a:extLst>
            </p:cNvPr>
            <p:cNvSpPr txBox="1"/>
            <p:nvPr/>
          </p:nvSpPr>
          <p:spPr>
            <a:xfrm>
              <a:off x="1805433" y="2573496"/>
              <a:ext cx="504066" cy="1019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50" dirty="0">
                  <a:latin typeface="Arial" panose="020B0604020202090204" pitchFamily="34" charset="0"/>
                  <a:cs typeface="Arial" panose="020B0604020202090204" pitchFamily="34" charset="0"/>
                </a:rPr>
                <a:t>Small adipocytes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36EC89B-2C67-4471-3810-949555DC9B2C}"/>
                </a:ext>
              </a:extLst>
            </p:cNvPr>
            <p:cNvSpPr txBox="1"/>
            <p:nvPr/>
          </p:nvSpPr>
          <p:spPr>
            <a:xfrm>
              <a:off x="1279428" y="2427739"/>
              <a:ext cx="452368" cy="1923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50" dirty="0">
                  <a:latin typeface="Arial" panose="020B0604020202090204" pitchFamily="34" charset="0"/>
                  <a:cs typeface="Arial" panose="020B0604020202090204" pitchFamily="34" charset="0"/>
                </a:rPr>
                <a:t> Obese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C3AB6D2-8B66-72EB-6D23-0690D884CAFD}"/>
                </a:ext>
              </a:extLst>
            </p:cNvPr>
            <p:cNvSpPr txBox="1"/>
            <p:nvPr/>
          </p:nvSpPr>
          <p:spPr>
            <a:xfrm>
              <a:off x="2200540" y="2416726"/>
              <a:ext cx="750526" cy="1923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50" dirty="0">
                  <a:latin typeface="Arial" panose="020B0604020202090204" pitchFamily="34" charset="0"/>
                  <a:cs typeface="Arial" panose="020B0604020202090204" pitchFamily="34" charset="0"/>
                </a:rPr>
                <a:t>Obese + T2DM</a:t>
              </a: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8FC9248A-B977-CECC-7EFF-B7AD8128C7CD}"/>
              </a:ext>
            </a:extLst>
          </p:cNvPr>
          <p:cNvSpPr txBox="1"/>
          <p:nvPr/>
        </p:nvSpPr>
        <p:spPr>
          <a:xfrm>
            <a:off x="4156858" y="422213"/>
            <a:ext cx="504066" cy="101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Small adipocytes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A19F244-2620-6080-37D0-42A4BAB53CF0}"/>
              </a:ext>
            </a:extLst>
          </p:cNvPr>
          <p:cNvSpPr txBox="1"/>
          <p:nvPr/>
        </p:nvSpPr>
        <p:spPr>
          <a:xfrm>
            <a:off x="8339617" y="431432"/>
            <a:ext cx="504066" cy="101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Small adipocytes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84AC4B2-82B5-9E8E-4E2C-0FCB4F533F8C}"/>
              </a:ext>
            </a:extLst>
          </p:cNvPr>
          <p:cNvSpPr txBox="1"/>
          <p:nvPr/>
        </p:nvSpPr>
        <p:spPr>
          <a:xfrm>
            <a:off x="3981768" y="74349"/>
            <a:ext cx="6447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PPAR𝛾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0486AEB-8CBD-B33A-9E0A-5997BACEB378}"/>
              </a:ext>
            </a:extLst>
          </p:cNvPr>
          <p:cNvSpPr txBox="1"/>
          <p:nvPr/>
        </p:nvSpPr>
        <p:spPr>
          <a:xfrm>
            <a:off x="883561" y="39754"/>
            <a:ext cx="6559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CEBP𝛼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BDBC5F1-D358-7010-ACB3-92AB0F66D10C}"/>
              </a:ext>
            </a:extLst>
          </p:cNvPr>
          <p:cNvSpPr txBox="1"/>
          <p:nvPr/>
        </p:nvSpPr>
        <p:spPr>
          <a:xfrm>
            <a:off x="7552893" y="107328"/>
            <a:ext cx="6270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β-Actin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25246A1-BF3C-839B-6400-E374BEB14FD5}"/>
              </a:ext>
            </a:extLst>
          </p:cNvPr>
          <p:cNvSpPr txBox="1"/>
          <p:nvPr/>
        </p:nvSpPr>
        <p:spPr>
          <a:xfrm>
            <a:off x="2408458" y="424569"/>
            <a:ext cx="1273695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Large adipocytes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867C8ED-C421-C3B7-09CF-B5D3535A7BBB}"/>
              </a:ext>
            </a:extLst>
          </p:cNvPr>
          <p:cNvSpPr txBox="1"/>
          <p:nvPr/>
        </p:nvSpPr>
        <p:spPr>
          <a:xfrm>
            <a:off x="5581510" y="434122"/>
            <a:ext cx="1273695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Large adipocytes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C31D2AB-D5C6-CC12-C2E0-4B684AC04A1E}"/>
              </a:ext>
            </a:extLst>
          </p:cNvPr>
          <p:cNvSpPr txBox="1"/>
          <p:nvPr/>
        </p:nvSpPr>
        <p:spPr>
          <a:xfrm>
            <a:off x="9700769" y="434939"/>
            <a:ext cx="1273695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Large adipocytes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B1C0EFE-B66D-080F-A44E-C4446BC86BE8}"/>
              </a:ext>
            </a:extLst>
          </p:cNvPr>
          <p:cNvCxnSpPr/>
          <p:nvPr/>
        </p:nvCxnSpPr>
        <p:spPr>
          <a:xfrm flipH="1">
            <a:off x="6682554" y="1362273"/>
            <a:ext cx="3294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0883A3A-B371-E1D5-5BD3-5E6A677E23D8}"/>
              </a:ext>
            </a:extLst>
          </p:cNvPr>
          <p:cNvCxnSpPr/>
          <p:nvPr/>
        </p:nvCxnSpPr>
        <p:spPr>
          <a:xfrm flipH="1">
            <a:off x="6682554" y="1429508"/>
            <a:ext cx="3294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A75D3DDB-8151-890B-F4D1-C54A8DB681C6}"/>
              </a:ext>
            </a:extLst>
          </p:cNvPr>
          <p:cNvCxnSpPr/>
          <p:nvPr/>
        </p:nvCxnSpPr>
        <p:spPr>
          <a:xfrm flipH="1">
            <a:off x="11024347" y="1153843"/>
            <a:ext cx="3294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68BB3D2E-82C4-2689-63AE-8C3048BB8D93}"/>
              </a:ext>
            </a:extLst>
          </p:cNvPr>
          <p:cNvCxnSpPr/>
          <p:nvPr/>
        </p:nvCxnSpPr>
        <p:spPr>
          <a:xfrm flipH="1">
            <a:off x="3142179" y="1420544"/>
            <a:ext cx="3294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8ECFB19C-E33B-94DA-54CD-5D32363AA294}"/>
              </a:ext>
            </a:extLst>
          </p:cNvPr>
          <p:cNvCxnSpPr/>
          <p:nvPr/>
        </p:nvCxnSpPr>
        <p:spPr>
          <a:xfrm flipH="1">
            <a:off x="3140987" y="1557255"/>
            <a:ext cx="3294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DA554531-62D5-59C8-4838-9AE981294D4D}"/>
              </a:ext>
            </a:extLst>
          </p:cNvPr>
          <p:cNvSpPr txBox="1"/>
          <p:nvPr/>
        </p:nvSpPr>
        <p:spPr>
          <a:xfrm>
            <a:off x="3140987" y="1290570"/>
            <a:ext cx="397866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/>
              <a:t>42kDa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BF852A3-3AFC-AD0C-8487-188A751C6C84}"/>
              </a:ext>
            </a:extLst>
          </p:cNvPr>
          <p:cNvSpPr txBox="1"/>
          <p:nvPr/>
        </p:nvSpPr>
        <p:spPr>
          <a:xfrm>
            <a:off x="3135996" y="1429508"/>
            <a:ext cx="397866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/>
              <a:t>28kDa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2BF5D02-165B-B503-CBEA-DB6A6C971AE2}"/>
              </a:ext>
            </a:extLst>
          </p:cNvPr>
          <p:cNvSpPr txBox="1"/>
          <p:nvPr/>
        </p:nvSpPr>
        <p:spPr>
          <a:xfrm>
            <a:off x="6682554" y="1220553"/>
            <a:ext cx="417102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/>
              <a:t>57 </a:t>
            </a:r>
            <a:r>
              <a:rPr lang="en-US" sz="650" dirty="0" err="1"/>
              <a:t>kDa</a:t>
            </a:r>
            <a:endParaRPr lang="en-US" sz="650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84F24EB-5325-79DA-674E-1688EA1679A5}"/>
              </a:ext>
            </a:extLst>
          </p:cNvPr>
          <p:cNvSpPr txBox="1"/>
          <p:nvPr/>
        </p:nvSpPr>
        <p:spPr>
          <a:xfrm>
            <a:off x="6700440" y="1377139"/>
            <a:ext cx="417102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/>
              <a:t>53 </a:t>
            </a:r>
            <a:r>
              <a:rPr lang="en-US" sz="650" dirty="0" err="1"/>
              <a:t>kDa</a:t>
            </a:r>
            <a:endParaRPr lang="en-US" sz="65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DB64605-7F32-F862-6FE5-4FE369062CE6}"/>
              </a:ext>
            </a:extLst>
          </p:cNvPr>
          <p:cNvSpPr txBox="1"/>
          <p:nvPr/>
        </p:nvSpPr>
        <p:spPr>
          <a:xfrm>
            <a:off x="11011674" y="1010618"/>
            <a:ext cx="417102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/>
              <a:t>42 </a:t>
            </a:r>
            <a:r>
              <a:rPr lang="en-US" sz="650" dirty="0" err="1"/>
              <a:t>kDa</a:t>
            </a:r>
            <a:endParaRPr lang="en-US" sz="65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2823343-13A2-4C96-82F6-640C7A9480F2}"/>
              </a:ext>
            </a:extLst>
          </p:cNvPr>
          <p:cNvSpPr/>
          <p:nvPr/>
        </p:nvSpPr>
        <p:spPr>
          <a:xfrm>
            <a:off x="1865322" y="1331532"/>
            <a:ext cx="1273695" cy="277627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C6886B5-542C-45EF-A1D5-1F689FA98474}"/>
              </a:ext>
            </a:extLst>
          </p:cNvPr>
          <p:cNvSpPr/>
          <p:nvPr/>
        </p:nvSpPr>
        <p:spPr>
          <a:xfrm>
            <a:off x="4905632" y="1345484"/>
            <a:ext cx="1471326" cy="130325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7E35E20-439A-49F8-B063-AF927E1B1DB7}"/>
              </a:ext>
            </a:extLst>
          </p:cNvPr>
          <p:cNvSpPr/>
          <p:nvPr/>
        </p:nvSpPr>
        <p:spPr>
          <a:xfrm>
            <a:off x="9127912" y="1049127"/>
            <a:ext cx="1471326" cy="282401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Content Placeholder 3">
            <a:extLst>
              <a:ext uri="{FF2B5EF4-FFF2-40B4-BE49-F238E27FC236}">
                <a16:creationId xmlns:a16="http://schemas.microsoft.com/office/drawing/2014/main" id="{47EC4EB4-3129-496F-AE0F-7854D4D0F8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15432" t="20762" r="50303" b="27265"/>
          <a:stretch/>
        </p:blipFill>
        <p:spPr>
          <a:xfrm rot="16200000">
            <a:off x="8878265" y="3078431"/>
            <a:ext cx="1598383" cy="331554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FDA7DC96-6661-4BA0-83ED-61DAE38F05C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100000"/>
                    </a14:imgEffect>
                    <a14:imgEffect>
                      <a14:brightnessContrast bright="23000" contrast="-5000"/>
                    </a14:imgEffect>
                  </a14:imgLayer>
                </a14:imgProps>
              </a:ext>
            </a:extLst>
          </a:blip>
          <a:srcRect l="16884" t="32540" r="57979" b="17880"/>
          <a:stretch/>
        </p:blipFill>
        <p:spPr>
          <a:xfrm rot="5400000">
            <a:off x="5534854" y="3351019"/>
            <a:ext cx="1275007" cy="2549345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6AF60A66-84D2-427F-B4A8-94331D283A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40088" t="60245" r="43972" b="17443"/>
          <a:stretch/>
        </p:blipFill>
        <p:spPr>
          <a:xfrm rot="5400000">
            <a:off x="1272339" y="3564701"/>
            <a:ext cx="2340277" cy="3187254"/>
          </a:xfrm>
          <a:prstGeom prst="rect">
            <a:avLst/>
          </a:prstGeom>
        </p:spPr>
      </p:pic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EE4038A-4A5D-46C6-9692-281FCB83406B}"/>
              </a:ext>
            </a:extLst>
          </p:cNvPr>
          <p:cNvCxnSpPr>
            <a:cxnSpLocks/>
          </p:cNvCxnSpPr>
          <p:nvPr/>
        </p:nvCxnSpPr>
        <p:spPr>
          <a:xfrm flipV="1">
            <a:off x="1571337" y="3821095"/>
            <a:ext cx="1480747" cy="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5952A25C-5F04-49B5-9993-2B1C14B6E802}"/>
              </a:ext>
            </a:extLst>
          </p:cNvPr>
          <p:cNvSpPr txBox="1"/>
          <p:nvPr/>
        </p:nvSpPr>
        <p:spPr>
          <a:xfrm>
            <a:off x="3125813" y="3786847"/>
            <a:ext cx="948207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Large  adipocytes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5B9F51B-C1E6-4362-AE7A-CFD1BC5E6D2A}"/>
              </a:ext>
            </a:extLst>
          </p:cNvPr>
          <p:cNvCxnSpPr>
            <a:cxnSpLocks/>
          </p:cNvCxnSpPr>
          <p:nvPr/>
        </p:nvCxnSpPr>
        <p:spPr>
          <a:xfrm>
            <a:off x="3193418" y="3821098"/>
            <a:ext cx="65094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36D313E2-1695-4C74-A9D5-B22786114654}"/>
              </a:ext>
            </a:extLst>
          </p:cNvPr>
          <p:cNvCxnSpPr>
            <a:cxnSpLocks/>
          </p:cNvCxnSpPr>
          <p:nvPr/>
        </p:nvCxnSpPr>
        <p:spPr>
          <a:xfrm>
            <a:off x="1571337" y="3940843"/>
            <a:ext cx="73732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F69C2B11-C0A8-4126-99E0-99C2D3208B35}"/>
              </a:ext>
            </a:extLst>
          </p:cNvPr>
          <p:cNvCxnSpPr>
            <a:cxnSpLocks/>
          </p:cNvCxnSpPr>
          <p:nvPr/>
        </p:nvCxnSpPr>
        <p:spPr>
          <a:xfrm>
            <a:off x="2375502" y="3937009"/>
            <a:ext cx="692240" cy="554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BE5A16A9-B441-4095-8EDB-FBB22FDC5C15}"/>
              </a:ext>
            </a:extLst>
          </p:cNvPr>
          <p:cNvCxnSpPr>
            <a:cxnSpLocks/>
          </p:cNvCxnSpPr>
          <p:nvPr/>
        </p:nvCxnSpPr>
        <p:spPr>
          <a:xfrm>
            <a:off x="3198685" y="3940843"/>
            <a:ext cx="75621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5A43BAA3-D96D-49C4-82D0-1CBF68554E15}"/>
              </a:ext>
            </a:extLst>
          </p:cNvPr>
          <p:cNvCxnSpPr/>
          <p:nvPr/>
        </p:nvCxnSpPr>
        <p:spPr>
          <a:xfrm>
            <a:off x="5094454" y="3834540"/>
            <a:ext cx="13332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3EBAD0C-F028-4E46-9A4F-AC42D22C693D}"/>
              </a:ext>
            </a:extLst>
          </p:cNvPr>
          <p:cNvCxnSpPr>
            <a:cxnSpLocks/>
          </p:cNvCxnSpPr>
          <p:nvPr/>
        </p:nvCxnSpPr>
        <p:spPr>
          <a:xfrm>
            <a:off x="6550618" y="3834540"/>
            <a:ext cx="65094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498ABFD0-C3A4-4346-8843-9B0AC4EBC02B}"/>
              </a:ext>
            </a:extLst>
          </p:cNvPr>
          <p:cNvCxnSpPr>
            <a:cxnSpLocks/>
          </p:cNvCxnSpPr>
          <p:nvPr/>
        </p:nvCxnSpPr>
        <p:spPr>
          <a:xfrm>
            <a:off x="5094454" y="3954285"/>
            <a:ext cx="65094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71AE760-34AC-4A3A-B4CB-B15F0B9BA767}"/>
              </a:ext>
            </a:extLst>
          </p:cNvPr>
          <p:cNvCxnSpPr>
            <a:cxnSpLocks/>
          </p:cNvCxnSpPr>
          <p:nvPr/>
        </p:nvCxnSpPr>
        <p:spPr>
          <a:xfrm>
            <a:off x="5817407" y="3954285"/>
            <a:ext cx="65630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429F9732-F884-4126-B1D3-63E47BDDEE99}"/>
              </a:ext>
            </a:extLst>
          </p:cNvPr>
          <p:cNvCxnSpPr>
            <a:cxnSpLocks/>
          </p:cNvCxnSpPr>
          <p:nvPr/>
        </p:nvCxnSpPr>
        <p:spPr>
          <a:xfrm>
            <a:off x="6585382" y="3954285"/>
            <a:ext cx="65094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6570A40E-E027-4921-8822-44FD4139920A}"/>
              </a:ext>
            </a:extLst>
          </p:cNvPr>
          <p:cNvCxnSpPr/>
          <p:nvPr/>
        </p:nvCxnSpPr>
        <p:spPr>
          <a:xfrm>
            <a:off x="8973920" y="3821095"/>
            <a:ext cx="13332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B57E847A-78F6-4499-8149-791DB4F5EE44}"/>
              </a:ext>
            </a:extLst>
          </p:cNvPr>
          <p:cNvCxnSpPr>
            <a:cxnSpLocks/>
          </p:cNvCxnSpPr>
          <p:nvPr/>
        </p:nvCxnSpPr>
        <p:spPr>
          <a:xfrm>
            <a:off x="10332368" y="3821095"/>
            <a:ext cx="65094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B27521CE-3785-4DF3-9DD8-90D7DFF3B2EC}"/>
              </a:ext>
            </a:extLst>
          </p:cNvPr>
          <p:cNvCxnSpPr>
            <a:cxnSpLocks/>
          </p:cNvCxnSpPr>
          <p:nvPr/>
        </p:nvCxnSpPr>
        <p:spPr>
          <a:xfrm>
            <a:off x="8973920" y="3940840"/>
            <a:ext cx="65094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F9BF847-2527-4791-AA66-4C905A43EF2D}"/>
              </a:ext>
            </a:extLst>
          </p:cNvPr>
          <p:cNvCxnSpPr>
            <a:cxnSpLocks/>
          </p:cNvCxnSpPr>
          <p:nvPr/>
        </p:nvCxnSpPr>
        <p:spPr>
          <a:xfrm>
            <a:off x="9640553" y="3940840"/>
            <a:ext cx="65094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1BCD862-BFFC-490F-A8C7-93A5CBDE9308}"/>
              </a:ext>
            </a:extLst>
          </p:cNvPr>
          <p:cNvCxnSpPr>
            <a:cxnSpLocks/>
          </p:cNvCxnSpPr>
          <p:nvPr/>
        </p:nvCxnSpPr>
        <p:spPr>
          <a:xfrm>
            <a:off x="10337635" y="3940840"/>
            <a:ext cx="65094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186CE70E-D6AB-4FD8-B705-28001688ECDF}"/>
              </a:ext>
            </a:extLst>
          </p:cNvPr>
          <p:cNvSpPr txBox="1"/>
          <p:nvPr/>
        </p:nvSpPr>
        <p:spPr>
          <a:xfrm>
            <a:off x="1552311" y="3786847"/>
            <a:ext cx="504066" cy="101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Small adipocytes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D99E11C9-AD73-4160-841D-A737D1E3C3C7}"/>
              </a:ext>
            </a:extLst>
          </p:cNvPr>
          <p:cNvSpPr txBox="1"/>
          <p:nvPr/>
        </p:nvSpPr>
        <p:spPr>
          <a:xfrm>
            <a:off x="5022404" y="3792423"/>
            <a:ext cx="504066" cy="101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Small adipocytes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DAC5981F-897F-4995-8454-07BA8C8EDCE2}"/>
              </a:ext>
            </a:extLst>
          </p:cNvPr>
          <p:cNvSpPr txBox="1"/>
          <p:nvPr/>
        </p:nvSpPr>
        <p:spPr>
          <a:xfrm>
            <a:off x="8902277" y="3783545"/>
            <a:ext cx="504066" cy="101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Small adipocytes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EC839DC6-F7FB-4557-9A67-0FF71901B120}"/>
              </a:ext>
            </a:extLst>
          </p:cNvPr>
          <p:cNvSpPr txBox="1"/>
          <p:nvPr/>
        </p:nvSpPr>
        <p:spPr>
          <a:xfrm>
            <a:off x="2310740" y="3781911"/>
            <a:ext cx="948207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Large adipocytes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8E6CEEC2-2952-4A87-9043-754AB7146116}"/>
              </a:ext>
            </a:extLst>
          </p:cNvPr>
          <p:cNvSpPr txBox="1"/>
          <p:nvPr/>
        </p:nvSpPr>
        <p:spPr>
          <a:xfrm>
            <a:off x="5733707" y="3795828"/>
            <a:ext cx="948207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Large  adipocytes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BE89F6-2F92-4FED-802E-44FB94B03359}"/>
              </a:ext>
            </a:extLst>
          </p:cNvPr>
          <p:cNvSpPr txBox="1"/>
          <p:nvPr/>
        </p:nvSpPr>
        <p:spPr>
          <a:xfrm>
            <a:off x="10250781" y="3784708"/>
            <a:ext cx="948207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Large  adipocytes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F17730C-D3BF-4199-B358-81026E689448}"/>
              </a:ext>
            </a:extLst>
          </p:cNvPr>
          <p:cNvSpPr txBox="1"/>
          <p:nvPr/>
        </p:nvSpPr>
        <p:spPr>
          <a:xfrm>
            <a:off x="6489705" y="3805211"/>
            <a:ext cx="948207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Large  adipocytes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7FD4F5B-BAC9-40EB-8649-9AFB0BFA377D}"/>
              </a:ext>
            </a:extLst>
          </p:cNvPr>
          <p:cNvSpPr txBox="1"/>
          <p:nvPr/>
        </p:nvSpPr>
        <p:spPr>
          <a:xfrm>
            <a:off x="9553754" y="3783102"/>
            <a:ext cx="948207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Large  adipocytes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D037AC6-6ADB-48E6-81C2-CE219B9434A3}"/>
              </a:ext>
            </a:extLst>
          </p:cNvPr>
          <p:cNvSpPr txBox="1"/>
          <p:nvPr/>
        </p:nvSpPr>
        <p:spPr>
          <a:xfrm>
            <a:off x="2106440" y="3663508"/>
            <a:ext cx="591893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Obese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D892541-5B7F-4AAD-B9B6-E1E982A8F2CC}"/>
              </a:ext>
            </a:extLst>
          </p:cNvPr>
          <p:cNvSpPr txBox="1"/>
          <p:nvPr/>
        </p:nvSpPr>
        <p:spPr>
          <a:xfrm>
            <a:off x="5575330" y="3675236"/>
            <a:ext cx="591893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Obese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27BC53C-9ACD-4936-973D-2530347ACD88}"/>
              </a:ext>
            </a:extLst>
          </p:cNvPr>
          <p:cNvSpPr txBox="1"/>
          <p:nvPr/>
        </p:nvSpPr>
        <p:spPr>
          <a:xfrm>
            <a:off x="9429033" y="3675236"/>
            <a:ext cx="591893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Obese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2812FA13-076D-43A8-890D-45ECF318F119}"/>
              </a:ext>
            </a:extLst>
          </p:cNvPr>
          <p:cNvSpPr txBox="1"/>
          <p:nvPr/>
        </p:nvSpPr>
        <p:spPr>
          <a:xfrm>
            <a:off x="3150185" y="3673752"/>
            <a:ext cx="750526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Obese + T2DM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6176EAC3-EEB5-4507-BAF1-6753ED8BFE6C}"/>
              </a:ext>
            </a:extLst>
          </p:cNvPr>
          <p:cNvSpPr txBox="1"/>
          <p:nvPr/>
        </p:nvSpPr>
        <p:spPr>
          <a:xfrm>
            <a:off x="6554332" y="3692159"/>
            <a:ext cx="750526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Obese + T2DM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8D3E514-AAFD-45DB-AB5F-4521347A22E5}"/>
              </a:ext>
            </a:extLst>
          </p:cNvPr>
          <p:cNvSpPr txBox="1"/>
          <p:nvPr/>
        </p:nvSpPr>
        <p:spPr>
          <a:xfrm>
            <a:off x="10264306" y="3682348"/>
            <a:ext cx="750526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50" dirty="0">
                <a:latin typeface="Arial" panose="020B0604020202090204" pitchFamily="34" charset="0"/>
                <a:cs typeface="Arial" panose="020B0604020202090204" pitchFamily="34" charset="0"/>
              </a:rPr>
              <a:t>Obese + T2DM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D899087-4CAE-4D6F-B3B3-4B19475866B0}"/>
              </a:ext>
            </a:extLst>
          </p:cNvPr>
          <p:cNvSpPr txBox="1"/>
          <p:nvPr/>
        </p:nvSpPr>
        <p:spPr>
          <a:xfrm>
            <a:off x="4915282" y="3457575"/>
            <a:ext cx="6447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PPAR𝛾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68573E2-A807-4D9B-B27F-721840C7BD22}"/>
              </a:ext>
            </a:extLst>
          </p:cNvPr>
          <p:cNvSpPr txBox="1"/>
          <p:nvPr/>
        </p:nvSpPr>
        <p:spPr>
          <a:xfrm>
            <a:off x="695087" y="3632958"/>
            <a:ext cx="6559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CEBP𝛼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2C3026E0-3894-47AE-B3A5-2336B390A4CF}"/>
              </a:ext>
            </a:extLst>
          </p:cNvPr>
          <p:cNvSpPr txBox="1"/>
          <p:nvPr/>
        </p:nvSpPr>
        <p:spPr>
          <a:xfrm>
            <a:off x="8034870" y="3538270"/>
            <a:ext cx="6270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β-Actin</a:t>
            </a: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7D8D8A0C-D9AF-45FA-ABE7-70F03963A8EC}"/>
              </a:ext>
            </a:extLst>
          </p:cNvPr>
          <p:cNvCxnSpPr/>
          <p:nvPr/>
        </p:nvCxnSpPr>
        <p:spPr>
          <a:xfrm flipH="1">
            <a:off x="4014977" y="4836247"/>
            <a:ext cx="3294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CE05CC81-84ED-4226-B896-D36F6EE2F0CF}"/>
              </a:ext>
            </a:extLst>
          </p:cNvPr>
          <p:cNvCxnSpPr/>
          <p:nvPr/>
        </p:nvCxnSpPr>
        <p:spPr>
          <a:xfrm flipH="1">
            <a:off x="7457122" y="4521367"/>
            <a:ext cx="3294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B5C31A7B-63D9-4841-93FA-0ED8D4C7F719}"/>
              </a:ext>
            </a:extLst>
          </p:cNvPr>
          <p:cNvCxnSpPr/>
          <p:nvPr/>
        </p:nvCxnSpPr>
        <p:spPr>
          <a:xfrm flipH="1">
            <a:off x="7457122" y="4575156"/>
            <a:ext cx="3294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3D058163-C027-464F-87AF-596ECF192B71}"/>
              </a:ext>
            </a:extLst>
          </p:cNvPr>
          <p:cNvCxnSpPr/>
          <p:nvPr/>
        </p:nvCxnSpPr>
        <p:spPr>
          <a:xfrm flipH="1">
            <a:off x="11363723" y="4678249"/>
            <a:ext cx="3294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63115B37-9F2E-499A-8B52-25BB9160E648}"/>
              </a:ext>
            </a:extLst>
          </p:cNvPr>
          <p:cNvSpPr txBox="1"/>
          <p:nvPr/>
        </p:nvSpPr>
        <p:spPr>
          <a:xfrm>
            <a:off x="3976291" y="4690952"/>
            <a:ext cx="397866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/>
              <a:t>42kDa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F74A153D-4BF0-4A9B-8B80-5ED631091937}"/>
              </a:ext>
            </a:extLst>
          </p:cNvPr>
          <p:cNvSpPr txBox="1"/>
          <p:nvPr/>
        </p:nvSpPr>
        <p:spPr>
          <a:xfrm>
            <a:off x="3954901" y="4845230"/>
            <a:ext cx="397866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/>
              <a:t>28kDa</a:t>
            </a:r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C7AC498E-8DBD-4CD7-9922-D9DFE8A7C7C0}"/>
              </a:ext>
            </a:extLst>
          </p:cNvPr>
          <p:cNvCxnSpPr/>
          <p:nvPr/>
        </p:nvCxnSpPr>
        <p:spPr>
          <a:xfrm flipH="1">
            <a:off x="4018341" y="4991635"/>
            <a:ext cx="3294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14F4443D-7525-4EC3-9628-D829BA1FF66D}"/>
              </a:ext>
            </a:extLst>
          </p:cNvPr>
          <p:cNvSpPr txBox="1"/>
          <p:nvPr/>
        </p:nvSpPr>
        <p:spPr>
          <a:xfrm>
            <a:off x="7394023" y="4369348"/>
            <a:ext cx="417102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/>
              <a:t>57 </a:t>
            </a:r>
            <a:r>
              <a:rPr lang="en-US" sz="650" dirty="0" err="1"/>
              <a:t>kDa</a:t>
            </a:r>
            <a:endParaRPr lang="en-US" sz="650" dirty="0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B7FF7662-5D0C-4DFF-BC53-634592C4E777}"/>
              </a:ext>
            </a:extLst>
          </p:cNvPr>
          <p:cNvSpPr txBox="1"/>
          <p:nvPr/>
        </p:nvSpPr>
        <p:spPr>
          <a:xfrm>
            <a:off x="7385013" y="4539382"/>
            <a:ext cx="417102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/>
              <a:t>53 </a:t>
            </a:r>
            <a:r>
              <a:rPr lang="en-US" sz="650" dirty="0" err="1"/>
              <a:t>kDa</a:t>
            </a:r>
            <a:endParaRPr lang="en-US" sz="650" dirty="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5AA79A73-5F6F-41D8-855D-DD55243B5E97}"/>
              </a:ext>
            </a:extLst>
          </p:cNvPr>
          <p:cNvSpPr txBox="1"/>
          <p:nvPr/>
        </p:nvSpPr>
        <p:spPr>
          <a:xfrm>
            <a:off x="11329516" y="4529511"/>
            <a:ext cx="397866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/>
              <a:t>42kDa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F4D52072-58BB-44A0-81BA-ECD77F74A602}"/>
              </a:ext>
            </a:extLst>
          </p:cNvPr>
          <p:cNvSpPr/>
          <p:nvPr/>
        </p:nvSpPr>
        <p:spPr>
          <a:xfrm>
            <a:off x="1571337" y="4759962"/>
            <a:ext cx="1582060" cy="277627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029D398D-9C2D-4D31-811F-A12F1E06BE6A}"/>
              </a:ext>
            </a:extLst>
          </p:cNvPr>
          <p:cNvSpPr/>
          <p:nvPr/>
        </p:nvSpPr>
        <p:spPr>
          <a:xfrm>
            <a:off x="5006619" y="4483393"/>
            <a:ext cx="1538997" cy="178646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1F63BEF7-B862-4752-B4BC-E62630FE7B38}"/>
              </a:ext>
            </a:extLst>
          </p:cNvPr>
          <p:cNvSpPr/>
          <p:nvPr/>
        </p:nvSpPr>
        <p:spPr>
          <a:xfrm>
            <a:off x="8955481" y="4646747"/>
            <a:ext cx="1376888" cy="178646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ACD536D3-AA1E-454E-A7DB-BD17EC2552E9}"/>
              </a:ext>
            </a:extLst>
          </p:cNvPr>
          <p:cNvSpPr txBox="1"/>
          <p:nvPr/>
        </p:nvSpPr>
        <p:spPr>
          <a:xfrm>
            <a:off x="-56550" y="0"/>
            <a:ext cx="8114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Figure 1c</a:t>
            </a:r>
          </a:p>
        </p:txBody>
      </p:sp>
    </p:spTree>
    <p:extLst>
      <p:ext uri="{BB962C8B-B14F-4D97-AF65-F5344CB8AC3E}">
        <p14:creationId xmlns:p14="http://schemas.microsoft.com/office/powerpoint/2010/main" val="3499153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88</Words>
  <Application>Microsoft Office PowerPoint</Application>
  <PresentationFormat>Widescreen</PresentationFormat>
  <Paragraphs>47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Olona Ferrer, Antoni M</dc:creator>
  <cp:lastModifiedBy>Jacques Behmoaras</cp:lastModifiedBy>
  <cp:revision>17</cp:revision>
  <dcterms:created xsi:type="dcterms:W3CDTF">2021-04-23T15:24:53Z</dcterms:created>
  <dcterms:modified xsi:type="dcterms:W3CDTF">2024-01-22T10:44:08Z</dcterms:modified>
</cp:coreProperties>
</file>