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BD8EA-BBDD-4134-8B6F-ED3BA96CFD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5481A5-D62B-4B2A-BDB7-8AD52EC22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F0D81-7B43-4457-BDC2-902692CD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53D52-D74A-4C8F-AE02-C45DCD704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D8D5F-982D-4BFF-BE61-D8BFA27C2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91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78AEA-68DA-4C0F-91F4-AC4DAB13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B3CE46-81E6-43CE-90F5-78B752481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CC1B1-E633-478E-B991-F9ACF37EF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1F32A-B474-4D75-993A-C8760D247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A6327-01BF-41DF-974E-BC1B5595A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89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FA3B0C-A0EA-447A-B91E-05C0C7232D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E8E895-27A2-4A6E-8B6D-E101F908C7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EBA2E-AFC1-4A7D-85B7-3960259D0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FC0CB-C589-49DE-B74F-187DC4E0E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7B637-3D14-4890-8458-316A833FB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50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6F69F-23BE-4107-AFC9-40E0CD352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04AC7-63D2-4E61-9F90-7B27FB0E0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6B063-EC5F-413B-AC83-6853A65D2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FE641-CB1E-42F7-8916-F1439DB71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51FF6-C05C-4BFF-8475-68A9F9018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5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796F8-AF73-4429-A20A-6E370122C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5EB75-BE61-460F-B510-4E29C31A8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3359C-78E3-4BF9-8582-B2734ED01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83086-DA06-4A3C-A508-07B3EE28E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EA57B-0B85-47EC-BECB-012A3B3E4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5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FACB6-AB30-4F89-B37C-8380392F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AA6BF-9630-4A01-8FAD-4B675D11C1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DDFED8-4EFD-4428-A98F-146752320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01B5F-26CD-4F3B-9C56-1B4922D78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AE3F8E-D156-4E55-B8E0-B56A0E87A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1CCB0C-2D64-4114-8A29-C8A35773B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3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00023-F5EE-4F43-AF6D-23E97B1C1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85104-39D1-436F-A5FB-24B04A20F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08E3F-9A45-4A75-9E21-53389F457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9365EF-C4E5-47E6-A4C4-671B6D88D0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28B4F2-4E37-4886-A8DC-AA35001E80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2CCE20-62E7-4F65-86EA-CDDA2C90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C99F47-0595-4B5F-98B2-4B25A67B4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3E726-4BEF-420E-BC4A-1A2FCF374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1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8B382-D04C-41F2-9DA7-3A6F998F1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31C79C-0167-414A-A5AB-81D0801F5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AF4DEB-592E-4D0E-BA7E-08B8D4E1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45FE5-E9D6-44D9-BBC9-2B9A706B6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7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3583C9-0E1E-489F-A4DB-C74970D7F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2F48A1-860D-47C3-A063-02F946EED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37CFC0-2799-462B-B1BE-B62A6F18F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15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19246-5A74-4F04-8564-274DFD2B5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0DCCD-3512-499C-8249-123AFC347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5B22BA-B4A7-42BE-83EB-9872D002A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D81EC-63D4-4C75-A7AE-FC8D1A42A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500F54-39A5-44DE-A5C9-B3CEC261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EEC6C3-1BAA-453B-93C2-832A99FFA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2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CDDA9-F551-40C9-8129-DBB334473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396921-DC84-437A-9A22-52683F8466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F83012-734A-46FE-8A08-A7C7FE8B9D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4DB2AC-F7D2-4E26-B19D-0362152B1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217270-72A2-47D3-BED8-399592F06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CC9F00-58F4-4003-85C2-2CB288646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27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4F7FF3-DF17-4DB1-AA2A-C4B4A04D2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F55DB-AE56-4B16-8209-7078C74E8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4E774-4A14-49C3-B6DF-31CE05B5DE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5278D-175F-43D3-9C5D-9AB4F79C19C5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AA069-6F2E-430B-B733-2927BAE688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6C297-225D-4A85-B10A-C5D393B292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FB107-2D7C-4CDD-852D-07B4B70AC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6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lane, airplane, flying, large&#10;&#10;Description automatically generated">
            <a:extLst>
              <a:ext uri="{FF2B5EF4-FFF2-40B4-BE49-F238E27FC236}">
                <a16:creationId xmlns:a16="http://schemas.microsoft.com/office/drawing/2014/main" id="{F120109D-E694-411C-8663-8952EEC598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8" t="42900" r="4132" b="18967"/>
          <a:stretch/>
        </p:blipFill>
        <p:spPr>
          <a:xfrm rot="21446496" flipH="1">
            <a:off x="2570827" y="1292668"/>
            <a:ext cx="6427005" cy="21379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7759A4-B7DF-483D-92BC-E0B3A1224BE8}"/>
              </a:ext>
            </a:extLst>
          </p:cNvPr>
          <p:cNvSpPr txBox="1"/>
          <p:nvPr/>
        </p:nvSpPr>
        <p:spPr>
          <a:xfrm>
            <a:off x="1957007" y="2958418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75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09B27-11C0-438C-B34A-FF2DAC79D1A7}"/>
              </a:ext>
            </a:extLst>
          </p:cNvPr>
          <p:cNvSpPr txBox="1"/>
          <p:nvPr/>
        </p:nvSpPr>
        <p:spPr>
          <a:xfrm>
            <a:off x="9178641" y="2874136"/>
            <a:ext cx="1491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CPT1a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8696027" y="3047344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1247BB2-06DE-4653-8389-7E31B57CE373}"/>
              </a:ext>
            </a:extLst>
          </p:cNvPr>
          <p:cNvSpPr txBox="1"/>
          <p:nvPr/>
        </p:nvSpPr>
        <p:spPr>
          <a:xfrm>
            <a:off x="1957007" y="2687228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1DB934-1F2E-4C99-8F16-54262CAD6011}"/>
              </a:ext>
            </a:extLst>
          </p:cNvPr>
          <p:cNvSpPr txBox="1"/>
          <p:nvPr/>
        </p:nvSpPr>
        <p:spPr>
          <a:xfrm>
            <a:off x="1968370" y="2379451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150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CBDEB9-1214-444C-9374-3C1A70ED9FB4}"/>
              </a:ext>
            </a:extLst>
          </p:cNvPr>
          <p:cNvSpPr txBox="1"/>
          <p:nvPr/>
        </p:nvSpPr>
        <p:spPr>
          <a:xfrm>
            <a:off x="3159490" y="589474"/>
            <a:ext cx="400110" cy="24393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400" dirty="0"/>
              <a:t>7353 Young CPT1 </a:t>
            </a:r>
            <a:r>
              <a:rPr lang="en-US" sz="1400" dirty="0" err="1"/>
              <a:t>hom</a:t>
            </a:r>
            <a:r>
              <a:rPr lang="en-US" sz="1400" dirty="0"/>
              <a:t> Pax8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7F0889-5C3F-4A13-B855-5CBF2E166581}"/>
              </a:ext>
            </a:extLst>
          </p:cNvPr>
          <p:cNvSpPr txBox="1"/>
          <p:nvPr/>
        </p:nvSpPr>
        <p:spPr>
          <a:xfrm>
            <a:off x="3845404" y="1294710"/>
            <a:ext cx="461665" cy="130248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2395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4735C7-EC93-47D4-8D22-BF1856FD5DB9}"/>
              </a:ext>
            </a:extLst>
          </p:cNvPr>
          <p:cNvSpPr txBox="1"/>
          <p:nvPr/>
        </p:nvSpPr>
        <p:spPr>
          <a:xfrm>
            <a:off x="4423645" y="1294710"/>
            <a:ext cx="461665" cy="142476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7762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D818D7-60D8-4175-B18C-76B73B9457D5}"/>
              </a:ext>
            </a:extLst>
          </p:cNvPr>
          <p:cNvSpPr txBox="1"/>
          <p:nvPr/>
        </p:nvSpPr>
        <p:spPr>
          <a:xfrm>
            <a:off x="5556855" y="1294710"/>
            <a:ext cx="461665" cy="170295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2578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73348A-CC52-4923-9153-0C36EBC506C1}"/>
              </a:ext>
            </a:extLst>
          </p:cNvPr>
          <p:cNvSpPr txBox="1"/>
          <p:nvPr/>
        </p:nvSpPr>
        <p:spPr>
          <a:xfrm>
            <a:off x="6186419" y="1294710"/>
            <a:ext cx="461665" cy="14809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2394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200669-09FE-4E3C-987D-FDF743F1998B}"/>
              </a:ext>
            </a:extLst>
          </p:cNvPr>
          <p:cNvSpPr txBox="1"/>
          <p:nvPr/>
        </p:nvSpPr>
        <p:spPr>
          <a:xfrm>
            <a:off x="6784815" y="1294710"/>
            <a:ext cx="461665" cy="170295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2397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1F87CD-96CB-46D4-8D64-D944946AEC1B}"/>
              </a:ext>
            </a:extLst>
          </p:cNvPr>
          <p:cNvSpPr txBox="1"/>
          <p:nvPr/>
        </p:nvSpPr>
        <p:spPr>
          <a:xfrm>
            <a:off x="7360518" y="1294710"/>
            <a:ext cx="461665" cy="170295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7602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A52438-FAC6-41E7-9955-F0A60E80A018}"/>
              </a:ext>
            </a:extLst>
          </p:cNvPr>
          <p:cNvSpPr txBox="1"/>
          <p:nvPr/>
        </p:nvSpPr>
        <p:spPr>
          <a:xfrm>
            <a:off x="7904425" y="1294710"/>
            <a:ext cx="461665" cy="170295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7763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9DBE5F-E055-450D-AD64-CAAE5B6868BF}"/>
              </a:ext>
            </a:extLst>
          </p:cNvPr>
          <p:cNvSpPr txBox="1"/>
          <p:nvPr/>
        </p:nvSpPr>
        <p:spPr>
          <a:xfrm>
            <a:off x="3878852" y="669305"/>
            <a:ext cx="1982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Old CPT1 </a:t>
            </a:r>
            <a:r>
              <a:rPr lang="en-US" sz="1400" dirty="0" err="1"/>
              <a:t>Hom</a:t>
            </a:r>
            <a:r>
              <a:rPr lang="en-US" sz="1400" dirty="0"/>
              <a:t> Pax8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FAE6B4-1ABE-424D-AF43-09CB89F720FD}"/>
              </a:ext>
            </a:extLst>
          </p:cNvPr>
          <p:cNvSpPr txBox="1"/>
          <p:nvPr/>
        </p:nvSpPr>
        <p:spPr>
          <a:xfrm>
            <a:off x="6211385" y="643201"/>
            <a:ext cx="1982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Old CPT1 </a:t>
            </a:r>
            <a:r>
              <a:rPr lang="en-US" sz="1400" dirty="0" err="1"/>
              <a:t>Hom</a:t>
            </a:r>
            <a:r>
              <a:rPr lang="en-US" sz="1400" dirty="0"/>
              <a:t> Pax8 LC1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A199CD90-4A7D-480E-96A1-2DFE81E38BE4}"/>
              </a:ext>
            </a:extLst>
          </p:cNvPr>
          <p:cNvSpPr/>
          <p:nvPr/>
        </p:nvSpPr>
        <p:spPr>
          <a:xfrm rot="5400000">
            <a:off x="4643761" y="40378"/>
            <a:ext cx="307777" cy="2109400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7A074C2C-65D1-4582-8AEC-8308C225CB99}"/>
              </a:ext>
            </a:extLst>
          </p:cNvPr>
          <p:cNvSpPr/>
          <p:nvPr/>
        </p:nvSpPr>
        <p:spPr>
          <a:xfrm rot="5400000">
            <a:off x="6922677" y="54549"/>
            <a:ext cx="307777" cy="2109400"/>
          </a:xfrm>
          <a:prstGeom prst="leftBrace">
            <a:avLst>
              <a:gd name="adj1" fmla="val 0"/>
              <a:gd name="adj2" fmla="val 510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3DDDCD-A308-423E-98ED-1647C6060106}"/>
              </a:ext>
            </a:extLst>
          </p:cNvPr>
          <p:cNvSpPr txBox="1"/>
          <p:nvPr/>
        </p:nvSpPr>
        <p:spPr>
          <a:xfrm>
            <a:off x="5003515" y="1294710"/>
            <a:ext cx="461665" cy="142476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2582</a:t>
            </a:r>
          </a:p>
        </p:txBody>
      </p:sp>
      <p:pic>
        <p:nvPicPr>
          <p:cNvPr id="23" name="Picture 22" descr="A picture containing guitar&#10;&#10;Description automatically generated">
            <a:extLst>
              <a:ext uri="{FF2B5EF4-FFF2-40B4-BE49-F238E27FC236}">
                <a16:creationId xmlns:a16="http://schemas.microsoft.com/office/drawing/2014/main" id="{F0ADC59A-EED1-4B76-8545-1D911B23E4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9" t="48173" r="6145" b="14778"/>
          <a:stretch/>
        </p:blipFill>
        <p:spPr>
          <a:xfrm flipH="1">
            <a:off x="2718930" y="4104811"/>
            <a:ext cx="5977097" cy="164208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D4CF986-DB38-4183-8CF7-3F8FF535C211}"/>
              </a:ext>
            </a:extLst>
          </p:cNvPr>
          <p:cNvSpPr txBox="1"/>
          <p:nvPr/>
        </p:nvSpPr>
        <p:spPr>
          <a:xfrm>
            <a:off x="2369311" y="4643950"/>
            <a:ext cx="459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0AB6A6-D01A-4175-93BF-27A070642216}"/>
              </a:ext>
            </a:extLst>
          </p:cNvPr>
          <p:cNvSpPr txBox="1"/>
          <p:nvPr/>
        </p:nvSpPr>
        <p:spPr>
          <a:xfrm>
            <a:off x="2199377" y="4102206"/>
            <a:ext cx="785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5AA4EE-7074-4711-BBBC-B44FE03C9BA4}"/>
              </a:ext>
            </a:extLst>
          </p:cNvPr>
          <p:cNvSpPr txBox="1"/>
          <p:nvPr/>
        </p:nvSpPr>
        <p:spPr>
          <a:xfrm>
            <a:off x="2387102" y="5189930"/>
            <a:ext cx="452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8F5E34-46CA-42BC-B88D-F410F1F418FE}"/>
              </a:ext>
            </a:extLst>
          </p:cNvPr>
          <p:cNvSpPr txBox="1"/>
          <p:nvPr/>
        </p:nvSpPr>
        <p:spPr>
          <a:xfrm>
            <a:off x="2387102" y="5431409"/>
            <a:ext cx="452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B630A14-CAB1-4F66-B0F9-4CE62A101F5C}"/>
              </a:ext>
            </a:extLst>
          </p:cNvPr>
          <p:cNvSpPr txBox="1"/>
          <p:nvPr/>
        </p:nvSpPr>
        <p:spPr>
          <a:xfrm>
            <a:off x="8880528" y="4574069"/>
            <a:ext cx="2019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Beta-actin (mouse)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795EE40-8FBC-4680-8ABD-1411C7504C6C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8397916" y="4747279"/>
            <a:ext cx="482612" cy="11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1H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92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7819843" y="1991236"/>
            <a:ext cx="751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Cpt1-b</a:t>
            </a:r>
            <a:endParaRPr lang="en-US" sz="16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7862375" y="2827039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GAPDH </a:t>
            </a:r>
            <a:endParaRPr lang="en-US" sz="16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325000" y="2813297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3698607" y="2963276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326258" y="2031199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75</a:t>
            </a:r>
            <a:endParaRPr lang="en-US" sz="1400" b="1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3703641" y="2185088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312432" y="1812089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100</a:t>
            </a:r>
            <a:endParaRPr lang="en-US" sz="1400" b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3698607" y="1965978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263212" y="2531805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50</a:t>
            </a:r>
            <a:endParaRPr lang="en-US" sz="14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636819" y="2681784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266756" y="1185249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</a:t>
            </a:r>
            <a:r>
              <a:rPr lang="en-US" sz="1200" baseline="30000" dirty="0" smtClean="0"/>
              <a:t>fl/</a:t>
            </a:r>
            <a:r>
              <a:rPr lang="en-US" sz="1200" baseline="30000" dirty="0" err="1" smtClean="0"/>
              <a:t>fl</a:t>
            </a:r>
            <a:endParaRPr lang="en-US" sz="12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6485116" y="1150257"/>
            <a:ext cx="719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</a:t>
            </a:r>
            <a:r>
              <a:rPr lang="en-US" sz="1200" baseline="30000" dirty="0" smtClean="0"/>
              <a:t>CKO</a:t>
            </a:r>
            <a:endParaRPr lang="en-US" sz="12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5586129" y="582669"/>
            <a:ext cx="1045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UUO mice</a:t>
            </a:r>
            <a:endParaRPr lang="en-US" sz="1600" b="1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144391" y="1471475"/>
            <a:ext cx="989642" cy="46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7381469">
            <a:off x="4698613" y="1127288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heart</a:t>
            </a:r>
            <a:endParaRPr lang="en-US" sz="1200" baseline="30000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6299691" y="1471475"/>
            <a:ext cx="1024138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2" t="23418" r="11562" b="47419"/>
          <a:stretch/>
        </p:blipFill>
        <p:spPr>
          <a:xfrm>
            <a:off x="3994032" y="2633548"/>
            <a:ext cx="3329797" cy="10265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" t="31999" r="18805" b="42593"/>
          <a:stretch/>
        </p:blipFill>
        <p:spPr>
          <a:xfrm>
            <a:off x="3972927" y="1559915"/>
            <a:ext cx="3364302" cy="862642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 rot="17381469">
            <a:off x="4336351" y="1218003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heart</a:t>
            </a:r>
            <a:endParaRPr lang="en-US" sz="1200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dirty="0" smtClean="0"/>
              <a:t>4D </a:t>
            </a:r>
            <a:endParaRPr lang="en-US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7337229" y="2185087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7351795" y="2984857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056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839" y="1222862"/>
            <a:ext cx="6057900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314" y="3364887"/>
            <a:ext cx="6067425" cy="1952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83431" y="2068701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GAPDH </a:t>
            </a:r>
            <a:endParaRPr lang="en-US" sz="1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1972119" y="2084089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345726" y="2234068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8272851" y="2226519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55465" y="3869165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B-actin</a:t>
            </a:r>
            <a:endParaRPr lang="en-US" sz="1600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8244885" y="4026983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1972119" y="3627015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50</a:t>
            </a:r>
            <a:endParaRPr lang="en-US" sz="1400" b="1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345726" y="3776994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1975103" y="4183156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348710" y="4333135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CBDEB9-1214-444C-9374-3C1A70ED9FB4}"/>
              </a:ext>
            </a:extLst>
          </p:cNvPr>
          <p:cNvSpPr txBox="1"/>
          <p:nvPr/>
        </p:nvSpPr>
        <p:spPr>
          <a:xfrm>
            <a:off x="3173324" y="253044"/>
            <a:ext cx="400110" cy="16965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400" dirty="0" smtClean="0"/>
              <a:t>Young </a:t>
            </a:r>
            <a:r>
              <a:rPr lang="en-US" sz="1400" dirty="0"/>
              <a:t>CPT1 </a:t>
            </a:r>
            <a:r>
              <a:rPr lang="en-US" sz="1400" dirty="0" err="1"/>
              <a:t>hom</a:t>
            </a:r>
            <a:r>
              <a:rPr lang="en-US" sz="1400" dirty="0"/>
              <a:t> Pax8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9DBE5F-E055-450D-AD64-CAAE5B6868BF}"/>
              </a:ext>
            </a:extLst>
          </p:cNvPr>
          <p:cNvSpPr txBox="1"/>
          <p:nvPr/>
        </p:nvSpPr>
        <p:spPr>
          <a:xfrm>
            <a:off x="3878852" y="669305"/>
            <a:ext cx="1982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Old CPT1 </a:t>
            </a:r>
            <a:r>
              <a:rPr lang="en-US" sz="1400" dirty="0" err="1"/>
              <a:t>Hom</a:t>
            </a:r>
            <a:r>
              <a:rPr lang="en-US" sz="1400" dirty="0"/>
              <a:t> Pax8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FAE6B4-1ABE-424D-AF43-09CB89F720FD}"/>
              </a:ext>
            </a:extLst>
          </p:cNvPr>
          <p:cNvSpPr txBox="1"/>
          <p:nvPr/>
        </p:nvSpPr>
        <p:spPr>
          <a:xfrm>
            <a:off x="6211385" y="643201"/>
            <a:ext cx="1982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Old CPT1 </a:t>
            </a:r>
            <a:r>
              <a:rPr lang="en-US" sz="1400" dirty="0" err="1"/>
              <a:t>Hom</a:t>
            </a:r>
            <a:r>
              <a:rPr lang="en-US" sz="1400" dirty="0"/>
              <a:t> Pax8 LC1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A199CD90-4A7D-480E-96A1-2DFE81E38BE4}"/>
              </a:ext>
            </a:extLst>
          </p:cNvPr>
          <p:cNvSpPr/>
          <p:nvPr/>
        </p:nvSpPr>
        <p:spPr>
          <a:xfrm rot="5400000">
            <a:off x="4643761" y="40378"/>
            <a:ext cx="307777" cy="2109400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7A074C2C-65D1-4582-8AEC-8308C225CB99}"/>
              </a:ext>
            </a:extLst>
          </p:cNvPr>
          <p:cNvSpPr/>
          <p:nvPr/>
        </p:nvSpPr>
        <p:spPr>
          <a:xfrm rot="5400000">
            <a:off x="6922677" y="54549"/>
            <a:ext cx="307777" cy="2109400"/>
          </a:xfrm>
          <a:prstGeom prst="leftBrace">
            <a:avLst>
              <a:gd name="adj1" fmla="val 0"/>
              <a:gd name="adj2" fmla="val 510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1972119" y="1656040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50</a:t>
            </a:r>
            <a:endParaRPr lang="en-US" sz="14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345726" y="1806019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</a:t>
            </a:r>
            <a:r>
              <a:rPr lang="en-US" smtClean="0"/>
              <a:t>4F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849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462" y="3177008"/>
            <a:ext cx="4789715" cy="3599004"/>
          </a:xfrm>
          <a:prstGeom prst="rect">
            <a:avLst/>
          </a:prstGeom>
        </p:spPr>
      </p:pic>
      <p:pic>
        <p:nvPicPr>
          <p:cNvPr id="4" name="Picture 3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BC04E15A-ADA0-484F-A701-807CC6B969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2" t="21080" r="7870" b="45964"/>
          <a:stretch/>
        </p:blipFill>
        <p:spPr>
          <a:xfrm flipH="1">
            <a:off x="2906029" y="958654"/>
            <a:ext cx="5961802" cy="19683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B11160-2763-4BC2-8EEC-D3CEA36CD785}"/>
              </a:ext>
            </a:extLst>
          </p:cNvPr>
          <p:cNvSpPr txBox="1"/>
          <p:nvPr/>
        </p:nvSpPr>
        <p:spPr>
          <a:xfrm>
            <a:off x="2332874" y="1136624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75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4E701C-4C30-4EA9-B595-3D8149402275}"/>
              </a:ext>
            </a:extLst>
          </p:cNvPr>
          <p:cNvSpPr txBox="1"/>
          <p:nvPr/>
        </p:nvSpPr>
        <p:spPr>
          <a:xfrm>
            <a:off x="2332874" y="1371016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ADC6F7-96EF-4535-A6F1-0ECFF13C3FE6}"/>
              </a:ext>
            </a:extLst>
          </p:cNvPr>
          <p:cNvSpPr txBox="1"/>
          <p:nvPr/>
        </p:nvSpPr>
        <p:spPr>
          <a:xfrm>
            <a:off x="2332874" y="1603388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80F1B8-1BF5-45C5-9A31-54F31ACD30A1}"/>
              </a:ext>
            </a:extLst>
          </p:cNvPr>
          <p:cNvSpPr txBox="1"/>
          <p:nvPr/>
        </p:nvSpPr>
        <p:spPr>
          <a:xfrm>
            <a:off x="2332874" y="1954536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308F79-65B4-419C-81A3-93CC5E1ADAE1}"/>
              </a:ext>
            </a:extLst>
          </p:cNvPr>
          <p:cNvSpPr txBox="1"/>
          <p:nvPr/>
        </p:nvSpPr>
        <p:spPr>
          <a:xfrm>
            <a:off x="2332874" y="2157440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59AAC2-F000-464F-B01F-D7E9B51E6693}"/>
              </a:ext>
            </a:extLst>
          </p:cNvPr>
          <p:cNvSpPr txBox="1"/>
          <p:nvPr/>
        </p:nvSpPr>
        <p:spPr>
          <a:xfrm>
            <a:off x="2332874" y="2512828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80F0D7-74B6-4050-9448-91A0F5DB2D4B}"/>
              </a:ext>
            </a:extLst>
          </p:cNvPr>
          <p:cNvCxnSpPr>
            <a:cxnSpLocks/>
          </p:cNvCxnSpPr>
          <p:nvPr/>
        </p:nvCxnSpPr>
        <p:spPr>
          <a:xfrm flipH="1">
            <a:off x="8776418" y="2032330"/>
            <a:ext cx="542261" cy="13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27486AE-28B5-4BE6-826E-5B90B08B4986}"/>
              </a:ext>
            </a:extLst>
          </p:cNvPr>
          <p:cNvSpPr txBox="1"/>
          <p:nvPr/>
        </p:nvSpPr>
        <p:spPr>
          <a:xfrm>
            <a:off x="9304986" y="1861016"/>
            <a:ext cx="87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35CE83-0624-4EA2-9003-3B5302CB4A13}"/>
              </a:ext>
            </a:extLst>
          </p:cNvPr>
          <p:cNvSpPr txBox="1"/>
          <p:nvPr/>
        </p:nvSpPr>
        <p:spPr>
          <a:xfrm>
            <a:off x="4030339" y="823706"/>
            <a:ext cx="461665" cy="130248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2395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629F26-5D40-4BF5-9334-67F7100639CB}"/>
              </a:ext>
            </a:extLst>
          </p:cNvPr>
          <p:cNvSpPr txBox="1"/>
          <p:nvPr/>
        </p:nvSpPr>
        <p:spPr>
          <a:xfrm>
            <a:off x="4608580" y="823707"/>
            <a:ext cx="461665" cy="142476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7762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80AB9C-0CAE-4EBC-9A81-AFC0E67BA813}"/>
              </a:ext>
            </a:extLst>
          </p:cNvPr>
          <p:cNvSpPr txBox="1"/>
          <p:nvPr/>
        </p:nvSpPr>
        <p:spPr>
          <a:xfrm>
            <a:off x="5741790" y="823706"/>
            <a:ext cx="461665" cy="170295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2578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45926D-7049-4A49-B32F-11961122503B}"/>
              </a:ext>
            </a:extLst>
          </p:cNvPr>
          <p:cNvSpPr txBox="1"/>
          <p:nvPr/>
        </p:nvSpPr>
        <p:spPr>
          <a:xfrm>
            <a:off x="6371354" y="823706"/>
            <a:ext cx="461665" cy="14809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2394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9C0B4-0582-4EA5-A286-D6B233F472B3}"/>
              </a:ext>
            </a:extLst>
          </p:cNvPr>
          <p:cNvSpPr txBox="1"/>
          <p:nvPr/>
        </p:nvSpPr>
        <p:spPr>
          <a:xfrm>
            <a:off x="6969750" y="823707"/>
            <a:ext cx="461665" cy="170295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2397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79296A-A227-4BCF-89E6-F3431FB7AE1C}"/>
              </a:ext>
            </a:extLst>
          </p:cNvPr>
          <p:cNvSpPr txBox="1"/>
          <p:nvPr/>
        </p:nvSpPr>
        <p:spPr>
          <a:xfrm>
            <a:off x="7545453" y="823707"/>
            <a:ext cx="461665" cy="170295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7602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F6CB94-AC11-4925-A35B-D3F8070AB4D6}"/>
              </a:ext>
            </a:extLst>
          </p:cNvPr>
          <p:cNvSpPr txBox="1"/>
          <p:nvPr/>
        </p:nvSpPr>
        <p:spPr>
          <a:xfrm>
            <a:off x="8089360" y="823707"/>
            <a:ext cx="461665" cy="170295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7763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8E3A04-FA00-4F49-9C43-A65B738DEEC7}"/>
              </a:ext>
            </a:extLst>
          </p:cNvPr>
          <p:cNvSpPr txBox="1"/>
          <p:nvPr/>
        </p:nvSpPr>
        <p:spPr>
          <a:xfrm>
            <a:off x="4063786" y="198302"/>
            <a:ext cx="1982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Old CPT1 </a:t>
            </a:r>
            <a:r>
              <a:rPr lang="en-US" sz="1400" dirty="0" err="1"/>
              <a:t>Hom</a:t>
            </a:r>
            <a:r>
              <a:rPr lang="en-US" sz="1400" dirty="0"/>
              <a:t> Pax8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4C9DF0-3D92-409E-86F2-F4011EDC27DB}"/>
              </a:ext>
            </a:extLst>
          </p:cNvPr>
          <p:cNvSpPr txBox="1"/>
          <p:nvPr/>
        </p:nvSpPr>
        <p:spPr>
          <a:xfrm>
            <a:off x="6396319" y="172198"/>
            <a:ext cx="1982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Old CPT1 </a:t>
            </a:r>
            <a:r>
              <a:rPr lang="en-US" sz="1400" dirty="0" err="1"/>
              <a:t>Hom</a:t>
            </a:r>
            <a:r>
              <a:rPr lang="en-US" sz="1400" dirty="0"/>
              <a:t> Pax8 LC1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956773A7-C2A5-4640-A4CC-A410210FF9AD}"/>
              </a:ext>
            </a:extLst>
          </p:cNvPr>
          <p:cNvSpPr/>
          <p:nvPr/>
        </p:nvSpPr>
        <p:spPr>
          <a:xfrm rot="5400000">
            <a:off x="4828696" y="-430626"/>
            <a:ext cx="307777" cy="2109400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0CD2259A-2E4E-4818-969F-DE311A78D7FE}"/>
              </a:ext>
            </a:extLst>
          </p:cNvPr>
          <p:cNvSpPr/>
          <p:nvPr/>
        </p:nvSpPr>
        <p:spPr>
          <a:xfrm rot="5400000">
            <a:off x="7107612" y="-416455"/>
            <a:ext cx="307777" cy="2109400"/>
          </a:xfrm>
          <a:prstGeom prst="leftBrace">
            <a:avLst>
              <a:gd name="adj1" fmla="val 0"/>
              <a:gd name="adj2" fmla="val 510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0F092C-AA08-44C9-BFA8-0952FF3A2EC2}"/>
              </a:ext>
            </a:extLst>
          </p:cNvPr>
          <p:cNvSpPr txBox="1"/>
          <p:nvPr/>
        </p:nvSpPr>
        <p:spPr>
          <a:xfrm>
            <a:off x="5188450" y="823707"/>
            <a:ext cx="461665" cy="142476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dirty="0"/>
              <a:t>2582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C6878B9-F351-47CF-B39F-83AC81632D6E}"/>
              </a:ext>
            </a:extLst>
          </p:cNvPr>
          <p:cNvSpPr txBox="1"/>
          <p:nvPr/>
        </p:nvSpPr>
        <p:spPr>
          <a:xfrm>
            <a:off x="3446022" y="118470"/>
            <a:ext cx="400110" cy="24393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400" dirty="0"/>
              <a:t>7353 young mouse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308F79-65B4-419C-81A3-93CC5E1ADAE1}"/>
              </a:ext>
            </a:extLst>
          </p:cNvPr>
          <p:cNvSpPr txBox="1"/>
          <p:nvPr/>
        </p:nvSpPr>
        <p:spPr>
          <a:xfrm>
            <a:off x="8175679" y="4501498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20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980F0D7-74B6-4050-9448-91A0F5DB2D4B}"/>
              </a:ext>
            </a:extLst>
          </p:cNvPr>
          <p:cNvCxnSpPr>
            <a:cxnSpLocks/>
          </p:cNvCxnSpPr>
          <p:nvPr/>
        </p:nvCxnSpPr>
        <p:spPr>
          <a:xfrm flipH="1">
            <a:off x="8089360" y="4655386"/>
            <a:ext cx="542261" cy="13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27486AE-28B5-4BE6-826E-5B90B08B4986}"/>
              </a:ext>
            </a:extLst>
          </p:cNvPr>
          <p:cNvSpPr txBox="1"/>
          <p:nvPr/>
        </p:nvSpPr>
        <p:spPr>
          <a:xfrm>
            <a:off x="8843892" y="4501497"/>
            <a:ext cx="87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p16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14286" y="3177009"/>
            <a:ext cx="1631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Membrane was originally blotted for </a:t>
            </a:r>
            <a:r>
              <a:rPr lang="en-US" sz="1200" dirty="0" smtClean="0"/>
              <a:t>alpha tubulin and </a:t>
            </a:r>
            <a:r>
              <a:rPr lang="en-US" sz="1200" dirty="0"/>
              <a:t>GAPDH (above), then membrane cut to save on antibody and blotted for p16 below.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3I</a:t>
            </a:r>
            <a:endParaRPr lang="en-US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980F0D7-74B6-4050-9448-91A0F5DB2D4B}"/>
              </a:ext>
            </a:extLst>
          </p:cNvPr>
          <p:cNvCxnSpPr>
            <a:cxnSpLocks/>
          </p:cNvCxnSpPr>
          <p:nvPr/>
        </p:nvCxnSpPr>
        <p:spPr>
          <a:xfrm flipH="1">
            <a:off x="8248916" y="4362330"/>
            <a:ext cx="542261" cy="13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290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3708BF-6AD4-492F-8B68-E749B67700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996" y="2546604"/>
            <a:ext cx="2350008" cy="1764792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CAB6ECF1-CC05-400E-8DBA-0B920023FC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915" y="667087"/>
            <a:ext cx="7355561" cy="55238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CD0272-69B0-46A2-AE69-B6CBE39700AA}"/>
              </a:ext>
            </a:extLst>
          </p:cNvPr>
          <p:cNvSpPr txBox="1"/>
          <p:nvPr/>
        </p:nvSpPr>
        <p:spPr>
          <a:xfrm rot="18172921">
            <a:off x="8105810" y="214362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4663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D88E6F-5AFA-4E89-AF70-8FEA5BEA8861}"/>
              </a:ext>
            </a:extLst>
          </p:cNvPr>
          <p:cNvSpPr txBox="1"/>
          <p:nvPr/>
        </p:nvSpPr>
        <p:spPr>
          <a:xfrm rot="18177988">
            <a:off x="7523049" y="212888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4449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D2B125-E17F-400E-9F1F-1FE2D7A3E230}"/>
              </a:ext>
            </a:extLst>
          </p:cNvPr>
          <p:cNvSpPr txBox="1"/>
          <p:nvPr/>
        </p:nvSpPr>
        <p:spPr>
          <a:xfrm rot="18509953">
            <a:off x="6949776" y="212495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2265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58BCEF9-DD92-4ECA-9BBC-8CF72EE2A5B0}"/>
              </a:ext>
            </a:extLst>
          </p:cNvPr>
          <p:cNvCxnSpPr/>
          <p:nvPr/>
        </p:nvCxnSpPr>
        <p:spPr>
          <a:xfrm>
            <a:off x="6928457" y="1953951"/>
            <a:ext cx="171626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5B1AAC2-8BCA-40E8-BB58-E828D0586D36}"/>
              </a:ext>
            </a:extLst>
          </p:cNvPr>
          <p:cNvSpPr txBox="1"/>
          <p:nvPr/>
        </p:nvSpPr>
        <p:spPr>
          <a:xfrm>
            <a:off x="7331843" y="1577264"/>
            <a:ext cx="85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injured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3EE0E7-6E51-40F7-A4B1-830A4B74D4C3}"/>
              </a:ext>
            </a:extLst>
          </p:cNvPr>
          <p:cNvSpPr txBox="1"/>
          <p:nvPr/>
        </p:nvSpPr>
        <p:spPr>
          <a:xfrm rot="18499773">
            <a:off x="6447245" y="2139610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3269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9E7ED5-71A3-47C5-BBBC-7DC7EB62A47A}"/>
              </a:ext>
            </a:extLst>
          </p:cNvPr>
          <p:cNvSpPr txBox="1"/>
          <p:nvPr/>
        </p:nvSpPr>
        <p:spPr>
          <a:xfrm rot="18577335">
            <a:off x="5906992" y="2104820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2915</a:t>
            </a:r>
          </a:p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DEF88D-98F3-4A95-995A-5D1D4C549717}"/>
              </a:ext>
            </a:extLst>
          </p:cNvPr>
          <p:cNvSpPr/>
          <p:nvPr/>
        </p:nvSpPr>
        <p:spPr>
          <a:xfrm rot="18683835">
            <a:off x="5199745" y="2200298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2914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B622CF-8864-4C3E-96E7-9F40E4FB5970}"/>
              </a:ext>
            </a:extLst>
          </p:cNvPr>
          <p:cNvSpPr txBox="1"/>
          <p:nvPr/>
        </p:nvSpPr>
        <p:spPr>
          <a:xfrm rot="18730015">
            <a:off x="4687665" y="2198412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2912</a:t>
            </a:r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B5DDD9-0D5E-48DA-A19B-39F94185D7A8}"/>
              </a:ext>
            </a:extLst>
          </p:cNvPr>
          <p:cNvSpPr txBox="1"/>
          <p:nvPr/>
        </p:nvSpPr>
        <p:spPr>
          <a:xfrm rot="19168584">
            <a:off x="4105199" y="2223438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2755</a:t>
            </a:r>
          </a:p>
          <a:p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FF70CBB-EF52-4BC8-9196-9272EC5A9FA8}"/>
              </a:ext>
            </a:extLst>
          </p:cNvPr>
          <p:cNvCxnSpPr>
            <a:cxnSpLocks/>
          </p:cNvCxnSpPr>
          <p:nvPr/>
        </p:nvCxnSpPr>
        <p:spPr>
          <a:xfrm flipV="1">
            <a:off x="4229951" y="1948102"/>
            <a:ext cx="2528628" cy="116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845CC88-CCD5-4605-9134-36A1E494CD64}"/>
              </a:ext>
            </a:extLst>
          </p:cNvPr>
          <p:cNvSpPr txBox="1"/>
          <p:nvPr/>
        </p:nvSpPr>
        <p:spPr>
          <a:xfrm>
            <a:off x="4991262" y="1648691"/>
            <a:ext cx="109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uninjured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56F0E3-E200-430E-9164-D01839025BDD}"/>
              </a:ext>
            </a:extLst>
          </p:cNvPr>
          <p:cNvCxnSpPr>
            <a:cxnSpLocks/>
          </p:cNvCxnSpPr>
          <p:nvPr/>
        </p:nvCxnSpPr>
        <p:spPr>
          <a:xfrm flipV="1">
            <a:off x="6104617" y="3819380"/>
            <a:ext cx="3006871" cy="39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D652487-B3FE-45B6-AB26-91F3F76CC5AB}"/>
              </a:ext>
            </a:extLst>
          </p:cNvPr>
          <p:cNvSpPr txBox="1"/>
          <p:nvPr/>
        </p:nvSpPr>
        <p:spPr>
          <a:xfrm>
            <a:off x="7240500" y="3466376"/>
            <a:ext cx="85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injured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5B15E93-7382-4E67-A70B-FF17E84E5015}"/>
              </a:ext>
            </a:extLst>
          </p:cNvPr>
          <p:cNvCxnSpPr>
            <a:cxnSpLocks/>
          </p:cNvCxnSpPr>
          <p:nvPr/>
        </p:nvCxnSpPr>
        <p:spPr>
          <a:xfrm>
            <a:off x="4313634" y="3858980"/>
            <a:ext cx="146267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391D07C-2A32-45AA-918F-D50B7772F1C9}"/>
              </a:ext>
            </a:extLst>
          </p:cNvPr>
          <p:cNvSpPr txBox="1"/>
          <p:nvPr/>
        </p:nvSpPr>
        <p:spPr>
          <a:xfrm>
            <a:off x="4550155" y="3452594"/>
            <a:ext cx="109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uninjured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CD9CB0-FED7-41AC-AD46-B5E3547045D5}"/>
              </a:ext>
            </a:extLst>
          </p:cNvPr>
          <p:cNvSpPr txBox="1"/>
          <p:nvPr/>
        </p:nvSpPr>
        <p:spPr>
          <a:xfrm rot="18296505">
            <a:off x="8785116" y="4067390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3184</a:t>
            </a:r>
          </a:p>
          <a:p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612AA3-A967-437D-9B3B-EF6E01D422DC}"/>
              </a:ext>
            </a:extLst>
          </p:cNvPr>
          <p:cNvSpPr txBox="1"/>
          <p:nvPr/>
        </p:nvSpPr>
        <p:spPr>
          <a:xfrm rot="18201405">
            <a:off x="8289805" y="4065059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4672</a:t>
            </a:r>
          </a:p>
          <a:p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059AC0-133E-4A73-A85B-08D7A18C8D0F}"/>
              </a:ext>
            </a:extLst>
          </p:cNvPr>
          <p:cNvSpPr txBox="1"/>
          <p:nvPr/>
        </p:nvSpPr>
        <p:spPr>
          <a:xfrm rot="18543581">
            <a:off x="7630728" y="410439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3182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FECC3D-1E13-48F2-B026-989E336E7133}"/>
              </a:ext>
            </a:extLst>
          </p:cNvPr>
          <p:cNvSpPr txBox="1"/>
          <p:nvPr/>
        </p:nvSpPr>
        <p:spPr>
          <a:xfrm rot="18024107">
            <a:off x="7199063" y="4025112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2266</a:t>
            </a:r>
          </a:p>
          <a:p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4205D8-291A-4104-BAA7-3D160581E713}"/>
              </a:ext>
            </a:extLst>
          </p:cNvPr>
          <p:cNvSpPr txBox="1"/>
          <p:nvPr/>
        </p:nvSpPr>
        <p:spPr>
          <a:xfrm rot="18357978">
            <a:off x="6565185" y="4087479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4506</a:t>
            </a:r>
          </a:p>
          <a:p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05B3BF-2AB4-4825-95E2-246284D37D34}"/>
              </a:ext>
            </a:extLst>
          </p:cNvPr>
          <p:cNvSpPr txBox="1"/>
          <p:nvPr/>
        </p:nvSpPr>
        <p:spPr>
          <a:xfrm rot="18450259">
            <a:off x="5973822" y="4085769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3185</a:t>
            </a:r>
          </a:p>
          <a:p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FB9D6BD-3704-4C07-A24E-CB45FB59A481}"/>
              </a:ext>
            </a:extLst>
          </p:cNvPr>
          <p:cNvSpPr/>
          <p:nvPr/>
        </p:nvSpPr>
        <p:spPr>
          <a:xfrm rot="18713467">
            <a:off x="5317545" y="417484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3269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50501F-C87E-490A-9AF9-EF0B165A5774}"/>
              </a:ext>
            </a:extLst>
          </p:cNvPr>
          <p:cNvSpPr txBox="1"/>
          <p:nvPr/>
        </p:nvSpPr>
        <p:spPr>
          <a:xfrm rot="18530304">
            <a:off x="4888757" y="4079057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2915</a:t>
            </a:r>
          </a:p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78A760F-6E87-4F04-9CFB-3501FF414230}"/>
              </a:ext>
            </a:extLst>
          </p:cNvPr>
          <p:cNvSpPr txBox="1"/>
          <p:nvPr/>
        </p:nvSpPr>
        <p:spPr>
          <a:xfrm rot="18080533">
            <a:off x="4349349" y="404425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2912</a:t>
            </a:r>
          </a:p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17759A4-B7DF-483D-92BC-E0B3A1224BE8}"/>
              </a:ext>
            </a:extLst>
          </p:cNvPr>
          <p:cNvSpPr txBox="1"/>
          <p:nvPr/>
        </p:nvSpPr>
        <p:spPr>
          <a:xfrm>
            <a:off x="3161691" y="2943910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75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247BB2-06DE-4653-8389-7E31B57CE373}"/>
              </a:ext>
            </a:extLst>
          </p:cNvPr>
          <p:cNvSpPr txBox="1"/>
          <p:nvPr/>
        </p:nvSpPr>
        <p:spPr>
          <a:xfrm>
            <a:off x="3089121" y="2716262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1DB934-1F2E-4C99-8F16-54262CAD6011}"/>
              </a:ext>
            </a:extLst>
          </p:cNvPr>
          <p:cNvSpPr txBox="1"/>
          <p:nvPr/>
        </p:nvSpPr>
        <p:spPr>
          <a:xfrm>
            <a:off x="3144032" y="2422993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150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B909B27-11C0-438C-B34A-FF2DAC79D1A7}"/>
              </a:ext>
            </a:extLst>
          </p:cNvPr>
          <p:cNvSpPr txBox="1"/>
          <p:nvPr/>
        </p:nvSpPr>
        <p:spPr>
          <a:xfrm>
            <a:off x="9899759" y="4793314"/>
            <a:ext cx="1491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CPT1a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9417145" y="4966522"/>
            <a:ext cx="482614" cy="114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4 A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77139" y="3032750"/>
            <a:ext cx="1631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See next slide for loading control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1194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057" y="1183633"/>
            <a:ext cx="6357257" cy="47741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4A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ADC6F7-96EF-4535-A6F1-0ECFF13C3FE6}"/>
              </a:ext>
            </a:extLst>
          </p:cNvPr>
          <p:cNvSpPr txBox="1"/>
          <p:nvPr/>
        </p:nvSpPr>
        <p:spPr>
          <a:xfrm>
            <a:off x="3914925" y="2735500"/>
            <a:ext cx="87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37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980F0D7-74B6-4050-9448-91A0F5DB2D4B}"/>
              </a:ext>
            </a:extLst>
          </p:cNvPr>
          <p:cNvCxnSpPr>
            <a:cxnSpLocks/>
          </p:cNvCxnSpPr>
          <p:nvPr/>
        </p:nvCxnSpPr>
        <p:spPr>
          <a:xfrm flipH="1">
            <a:off x="9168304" y="3178955"/>
            <a:ext cx="542261" cy="13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27486AE-28B5-4BE6-826E-5B90B08B4986}"/>
              </a:ext>
            </a:extLst>
          </p:cNvPr>
          <p:cNvSpPr txBox="1"/>
          <p:nvPr/>
        </p:nvSpPr>
        <p:spPr>
          <a:xfrm>
            <a:off x="9696872" y="3007641"/>
            <a:ext cx="87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980F0D7-74B6-4050-9448-91A0F5DB2D4B}"/>
              </a:ext>
            </a:extLst>
          </p:cNvPr>
          <p:cNvCxnSpPr>
            <a:cxnSpLocks/>
          </p:cNvCxnSpPr>
          <p:nvPr/>
        </p:nvCxnSpPr>
        <p:spPr>
          <a:xfrm flipH="1">
            <a:off x="8626044" y="2351314"/>
            <a:ext cx="1945757" cy="551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27486AE-28B5-4BE6-826E-5B90B08B4986}"/>
              </a:ext>
            </a:extLst>
          </p:cNvPr>
          <p:cNvSpPr txBox="1"/>
          <p:nvPr/>
        </p:nvSpPr>
        <p:spPr>
          <a:xfrm>
            <a:off x="10571801" y="2075101"/>
            <a:ext cx="1518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Blot had previously been stained for VDAC1  which is higher band (not included in the manuscript)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7776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65" t="13990" r="10836" b="31044"/>
          <a:stretch/>
        </p:blipFill>
        <p:spPr>
          <a:xfrm>
            <a:off x="1336927" y="3442094"/>
            <a:ext cx="3588756" cy="194496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9" t="34533" r="20364" b="17301"/>
          <a:stretch/>
        </p:blipFill>
        <p:spPr>
          <a:xfrm>
            <a:off x="1337094" y="1587260"/>
            <a:ext cx="3588589" cy="182017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798005" y="1797190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50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1171612" y="1947169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14696" y="2028304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188303" y="2178283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26160" y="2707508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20</a:t>
            </a:r>
            <a:endParaRPr lang="en-US" sz="14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1199767" y="2857487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20550" y="2482136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25</a:t>
            </a:r>
            <a:endParaRPr lang="en-US" sz="1400" b="1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1194157" y="2632115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37241" y="3034130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15</a:t>
            </a:r>
            <a:endParaRPr lang="en-US" sz="1400" b="1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1202222" y="3184109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631078" y="1474590"/>
            <a:ext cx="1440446" cy="155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232677" y="1485749"/>
            <a:ext cx="1661830" cy="44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069262" y="1075487"/>
            <a:ext cx="807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 </a:t>
            </a:r>
            <a:r>
              <a:rPr lang="en-US" sz="1200" dirty="0" err="1" smtClean="0"/>
              <a:t>fl</a:t>
            </a:r>
            <a:r>
              <a:rPr lang="en-US" sz="1200" dirty="0" smtClean="0"/>
              <a:t>/</a:t>
            </a:r>
            <a:r>
              <a:rPr lang="en-US" sz="1200" dirty="0" err="1" smtClean="0"/>
              <a:t>fl</a:t>
            </a:r>
            <a:endParaRPr lang="en-US" sz="1200" baseline="30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5443907" y="1802158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V</a:t>
            </a:r>
            <a:endParaRPr lang="en-US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5443906" y="1966467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III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5451253" y="2104966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IV</a:t>
            </a:r>
            <a:endParaRPr lang="en-US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5386502" y="2444833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II</a:t>
            </a:r>
            <a:endParaRPr lang="en-US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5451252" y="2857487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</a:t>
            </a:r>
            <a:endParaRPr lang="en-US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76107" y="4381020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50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1325463" y="4490580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75380" y="4612134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1325463" y="4825211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5386501" y="4452102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Symbol" panose="05050102010706020507" pitchFamily="18" charset="2"/>
              </a:rPr>
              <a:t>b</a:t>
            </a:r>
            <a:r>
              <a:rPr lang="en-US" sz="1200" dirty="0" smtClean="0"/>
              <a:t>-actin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3743312" y="1073296"/>
            <a:ext cx="754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 </a:t>
            </a:r>
            <a:r>
              <a:rPr lang="en-US" sz="1200" baseline="30000" dirty="0" smtClean="0"/>
              <a:t>CKO</a:t>
            </a:r>
            <a:endParaRPr lang="en-US" sz="1200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2869034" y="812692"/>
            <a:ext cx="87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Aged mice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7 C</a:t>
            </a:r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943488" y="1970795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957030" y="2096288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968639" y="2197519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963989" y="2583333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943487" y="3002564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903888" y="4630417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01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flipV="1">
            <a:off x="1727650" y="1004371"/>
            <a:ext cx="365760" cy="6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16612" y="1004371"/>
            <a:ext cx="1087916" cy="89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8224833">
            <a:off x="2409608" y="316070"/>
            <a:ext cx="107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Cpt1a </a:t>
            </a:r>
            <a:r>
              <a:rPr lang="en-US" sz="1200" dirty="0" err="1" smtClean="0"/>
              <a:t>fl</a:t>
            </a:r>
            <a:r>
              <a:rPr lang="en-US" sz="1200" dirty="0" smtClean="0"/>
              <a:t>/</a:t>
            </a:r>
            <a:r>
              <a:rPr lang="en-US" sz="1200" dirty="0" err="1" smtClean="0"/>
              <a:t>fl</a:t>
            </a:r>
            <a:r>
              <a:rPr lang="en-US" sz="1200" dirty="0" smtClean="0"/>
              <a:t> + AA</a:t>
            </a:r>
            <a:endParaRPr lang="en-US" sz="1200" baseline="30000" dirty="0"/>
          </a:p>
        </p:txBody>
      </p:sp>
      <p:sp>
        <p:nvSpPr>
          <p:cNvPr id="15" name="TextBox 14"/>
          <p:cNvSpPr txBox="1"/>
          <p:nvPr/>
        </p:nvSpPr>
        <p:spPr>
          <a:xfrm rot="18224833">
            <a:off x="1791519" y="492523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heart</a:t>
            </a:r>
            <a:endParaRPr lang="en-US" sz="1200" baseline="30000" dirty="0"/>
          </a:p>
        </p:txBody>
      </p:sp>
      <p:sp>
        <p:nvSpPr>
          <p:cNvPr id="16" name="TextBox 15"/>
          <p:cNvSpPr txBox="1"/>
          <p:nvPr/>
        </p:nvSpPr>
        <p:spPr>
          <a:xfrm rot="18224833">
            <a:off x="3618450" y="284854"/>
            <a:ext cx="1081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Cpt1a CKO+ AA</a:t>
            </a:r>
            <a:endParaRPr lang="en-US" sz="1200" baseline="30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4779974" y="1544736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V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4779974" y="1701485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III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4779974" y="1860010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IV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4826292" y="2177522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II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4781018" y="2562137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</a:t>
            </a:r>
            <a:endParaRPr lang="en-US" sz="12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446088" y="1024021"/>
            <a:ext cx="1176994" cy="11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" t="17972" r="15238" b="15559"/>
          <a:stretch/>
        </p:blipFill>
        <p:spPr>
          <a:xfrm>
            <a:off x="1466652" y="1067823"/>
            <a:ext cx="2924355" cy="19064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93388" y="1594169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50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266995" y="1744148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910079" y="1825283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83686" y="1975262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98998" y="2400233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20</a:t>
            </a:r>
            <a:endParaRPr lang="en-US" sz="14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272605" y="2550212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93388" y="2174861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25</a:t>
            </a:r>
            <a:endParaRPr lang="en-US" sz="1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66995" y="2324840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910079" y="2726855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15</a:t>
            </a:r>
            <a:endParaRPr lang="en-US" sz="1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75060" y="2876834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6" t="10452" r="9346" b="23409"/>
          <a:stretch/>
        </p:blipFill>
        <p:spPr>
          <a:xfrm>
            <a:off x="1360896" y="3165894"/>
            <a:ext cx="3398808" cy="214797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5239776" y="3873683"/>
            <a:ext cx="806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b-actin</a:t>
            </a:r>
          </a:p>
          <a:p>
            <a:endParaRPr lang="en-US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28815" y="3723704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50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1202422" y="3873683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828815" y="4017173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1202422" y="4167152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4E</a:t>
            </a:r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381775" y="1717581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381775" y="1870501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391007" y="1953976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381775" y="2323019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391007" y="2702280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4759704" y="4029765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744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28030" r="22543" b="31880"/>
          <a:stretch/>
        </p:blipFill>
        <p:spPr>
          <a:xfrm>
            <a:off x="7453941" y="1448103"/>
            <a:ext cx="2753834" cy="13078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t="28357" r="22804" b="31228"/>
          <a:stretch/>
        </p:blipFill>
        <p:spPr>
          <a:xfrm>
            <a:off x="4339088" y="1458735"/>
            <a:ext cx="3018620" cy="13184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972688" y="1514878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50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46295" y="1664857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989379" y="1745992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362986" y="1895971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978298" y="2279306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20</a:t>
            </a:r>
            <a:endParaRPr lang="en-US" sz="1400" b="1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351905" y="2429285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972688" y="2053934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25</a:t>
            </a:r>
            <a:endParaRPr lang="en-US" sz="140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346295" y="2203913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3989379" y="2605928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15</a:t>
            </a:r>
            <a:endParaRPr lang="en-US" sz="1400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354360" y="2755907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10672264" y="1382080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V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10670503" y="1548786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III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10673307" y="1739146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IV</a:t>
            </a:r>
            <a:endParaRPr lang="en-US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10672264" y="2024664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II</a:t>
            </a:r>
            <a:endParaRPr lang="en-US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10690389" y="2328929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Cplx</a:t>
            </a:r>
            <a:r>
              <a:rPr lang="en-US" sz="1200" dirty="0" smtClean="0"/>
              <a:t> I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227964" y="1064278"/>
            <a:ext cx="84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 CKO</a:t>
            </a:r>
            <a:endParaRPr lang="en-US" sz="1200" baseline="300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6128358" y="1341278"/>
            <a:ext cx="10037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98442" y="1064278"/>
            <a:ext cx="796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 WT</a:t>
            </a:r>
            <a:endParaRPr lang="en-US" sz="1200" baseline="300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4898836" y="1341278"/>
            <a:ext cx="10037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421792" y="787278"/>
            <a:ext cx="961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UUO injured</a:t>
            </a:r>
            <a:endParaRPr lang="en-US" sz="1200" baseline="300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9" t="6470" r="19350" b="41119"/>
          <a:stretch/>
        </p:blipFill>
        <p:spPr>
          <a:xfrm>
            <a:off x="4496463" y="3258613"/>
            <a:ext cx="2881223" cy="172528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16E5F5D-43A6-46C3-B295-238B302D671F}"/>
              </a:ext>
            </a:extLst>
          </p:cNvPr>
          <p:cNvSpPr txBox="1"/>
          <p:nvPr/>
        </p:nvSpPr>
        <p:spPr>
          <a:xfrm>
            <a:off x="7840322" y="3780802"/>
            <a:ext cx="627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b-actin</a:t>
            </a:r>
            <a:endParaRPr 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4170255" y="3698098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50</a:t>
            </a:r>
            <a:endParaRPr lang="en-US" sz="1400" b="1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4543862" y="3848077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4174980" y="3919302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527171" y="4078385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4G</a:t>
            </a:r>
            <a:endParaRPr lang="en-US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10207775" y="1659127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10207775" y="1802258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10207775" y="1884512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10207775" y="2192454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7357708" y="3919302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10207775" y="2488937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517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37" b="37177"/>
          <a:stretch/>
        </p:blipFill>
        <p:spPr>
          <a:xfrm>
            <a:off x="2918278" y="1440073"/>
            <a:ext cx="4295683" cy="1391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7308" y="1107301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</a:t>
            </a:r>
            <a:r>
              <a:rPr lang="en-US" sz="1200" baseline="30000" dirty="0" smtClean="0"/>
              <a:t>fl/</a:t>
            </a:r>
            <a:r>
              <a:rPr lang="en-US" sz="1200" baseline="30000" dirty="0" err="1" smtClean="0"/>
              <a:t>fl</a:t>
            </a:r>
            <a:endParaRPr lang="en-US" sz="12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26382" y="1116973"/>
            <a:ext cx="719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</a:t>
            </a:r>
            <a:r>
              <a:rPr lang="en-US" sz="1200" baseline="30000" dirty="0" smtClean="0"/>
              <a:t>CKO</a:t>
            </a:r>
            <a:endParaRPr lang="en-US" sz="12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5018890" y="767937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Old mice</a:t>
            </a:r>
            <a:endParaRPr lang="en-US" sz="1600" b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684136" y="1673958"/>
            <a:ext cx="10037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16994" y="1673958"/>
            <a:ext cx="10037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213961" y="2212351"/>
            <a:ext cx="751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Cpt1-b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213961" y="3313970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GAPDH</a:t>
            </a:r>
            <a:endParaRPr lang="en-US" sz="1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4" t="36770" r="23624" b="45898"/>
          <a:stretch/>
        </p:blipFill>
        <p:spPr>
          <a:xfrm>
            <a:off x="3307521" y="3180211"/>
            <a:ext cx="3380408" cy="82874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2845974" y="3344747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3219581" y="3494726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2815532" y="2381628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75</a:t>
            </a:r>
            <a:endParaRPr lang="en-US" sz="1400" b="1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3192915" y="2535517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2801706" y="2162518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100</a:t>
            </a:r>
            <a:endParaRPr lang="en-US" sz="14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3187881" y="2316407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2806740" y="1943407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150</a:t>
            </a:r>
            <a:endParaRPr lang="en-US" sz="1400" b="1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3192915" y="2097296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3358933" y="1163349"/>
            <a:ext cx="109356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Heart sample</a:t>
            </a:r>
            <a:endParaRPr lang="en-US" sz="1300" baseline="30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3767355" y="1187224"/>
            <a:ext cx="109356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Heart sample</a:t>
            </a:r>
            <a:endParaRPr lang="en-US" sz="1300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dirty="0" smtClean="0"/>
              <a:t>4B 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6619186" y="2381628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6690189" y="3498189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335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210216" y="1982957"/>
            <a:ext cx="751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Cpt1-b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281969" y="2787487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GAPDH </a:t>
            </a:r>
            <a:endParaRPr lang="en-US" sz="16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" t="32654" r="13385" b="33738"/>
          <a:stretch/>
        </p:blipFill>
        <p:spPr>
          <a:xfrm>
            <a:off x="3320171" y="1378543"/>
            <a:ext cx="3424686" cy="10928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" t="41245" r="13782" b="39894"/>
          <a:stretch/>
        </p:blipFill>
        <p:spPr>
          <a:xfrm>
            <a:off x="3320171" y="2638632"/>
            <a:ext cx="3455377" cy="61331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2667790" y="2681255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37</a:t>
            </a:r>
            <a:endParaRPr lang="en-US" sz="1400" b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041397" y="2831234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50956" y="982754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</a:t>
            </a:r>
            <a:r>
              <a:rPr lang="en-US" sz="1200" baseline="30000" dirty="0" smtClean="0"/>
              <a:t>fl/</a:t>
            </a:r>
            <a:r>
              <a:rPr lang="en-US" sz="1200" baseline="30000" dirty="0" err="1" smtClean="0"/>
              <a:t>fl</a:t>
            </a:r>
            <a:endParaRPr lang="en-US" sz="1200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5733930" y="1003698"/>
            <a:ext cx="719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Cpt1a</a:t>
            </a:r>
            <a:r>
              <a:rPr lang="en-US" sz="1200" baseline="30000" dirty="0" smtClean="0"/>
              <a:t>CKO</a:t>
            </a:r>
            <a:endParaRPr lang="en-US" sz="12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4951789" y="760264"/>
            <a:ext cx="886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AA mice</a:t>
            </a:r>
            <a:endParaRPr lang="en-US" sz="1600" b="1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3986351" y="1315445"/>
            <a:ext cx="1278452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7381469">
            <a:off x="3576124" y="960319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heart</a:t>
            </a:r>
            <a:endParaRPr lang="en-US" sz="1200" baseline="300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497096" y="1329910"/>
            <a:ext cx="1278452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2756180" y="2013734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75</a:t>
            </a:r>
            <a:endParaRPr lang="en-US" sz="14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133563" y="2150371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104E307-C8B5-4D4E-BC61-FE0FC850E995}"/>
              </a:ext>
            </a:extLst>
          </p:cNvPr>
          <p:cNvSpPr txBox="1"/>
          <p:nvPr/>
        </p:nvSpPr>
        <p:spPr>
          <a:xfrm>
            <a:off x="2742354" y="1794624"/>
            <a:ext cx="461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100</a:t>
            </a:r>
            <a:endParaRPr lang="en-US" sz="1400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128529" y="1948513"/>
            <a:ext cx="274320" cy="8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371771"/>
            <a:ext cx="315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dirty="0" smtClean="0"/>
              <a:t>4E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6727602" y="2157685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C7E1E26-25FD-4AD3-B650-B6B58CB519A3}"/>
              </a:ext>
            </a:extLst>
          </p:cNvPr>
          <p:cNvCxnSpPr>
            <a:cxnSpLocks/>
          </p:cNvCxnSpPr>
          <p:nvPr/>
        </p:nvCxnSpPr>
        <p:spPr>
          <a:xfrm flipH="1" flipV="1">
            <a:off x="6799355" y="2945305"/>
            <a:ext cx="482614" cy="11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39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7190</TotalTime>
  <Words>293</Words>
  <Application>Microsoft Office PowerPoint</Application>
  <PresentationFormat>Widescreen</PresentationFormat>
  <Paragraphs>169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Ivanova, Alla V</dc:creator>
  <cp:lastModifiedBy>Gewin, Leslie</cp:lastModifiedBy>
  <cp:revision>32</cp:revision>
  <dcterms:created xsi:type="dcterms:W3CDTF">2021-04-13T15:52:26Z</dcterms:created>
  <dcterms:modified xsi:type="dcterms:W3CDTF">2023-12-12T03:50:21Z</dcterms:modified>
</cp:coreProperties>
</file>