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81" r:id="rId2"/>
    <p:sldId id="276" r:id="rId3"/>
    <p:sldId id="279" r:id="rId4"/>
    <p:sldId id="263" r:id="rId5"/>
    <p:sldId id="275" r:id="rId6"/>
    <p:sldId id="277" r:id="rId7"/>
    <p:sldId id="269" r:id="rId8"/>
    <p:sldId id="272" r:id="rId9"/>
    <p:sldId id="280" r:id="rId10"/>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92"/>
    <p:restoredTop sz="95839"/>
  </p:normalViewPr>
  <p:slideViewPr>
    <p:cSldViewPr snapToGrid="0" snapToObjects="1">
      <p:cViewPr>
        <p:scale>
          <a:sx n="400" d="100"/>
          <a:sy n="400" d="100"/>
        </p:scale>
        <p:origin x="304" y="-1040"/>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3409E2-360B-F041-85FC-3154F693F135}" type="datetimeFigureOut">
              <a:rPr lang="en-US" smtClean="0"/>
              <a:t>1/18/24</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4AF1A-6A9A-9340-9419-D692EEDF8F2F}" type="slidenum">
              <a:rPr lang="en-US" smtClean="0"/>
              <a:t>‹#›</a:t>
            </a:fld>
            <a:endParaRPr lang="en-US"/>
          </a:p>
        </p:txBody>
      </p:sp>
    </p:spTree>
    <p:extLst>
      <p:ext uri="{BB962C8B-B14F-4D97-AF65-F5344CB8AC3E}">
        <p14:creationId xmlns:p14="http://schemas.microsoft.com/office/powerpoint/2010/main" val="3733103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14AF1A-6A9A-9340-9419-D692EEDF8F2F}" type="slidenum">
              <a:rPr lang="en-US" smtClean="0"/>
              <a:t>3</a:t>
            </a:fld>
            <a:endParaRPr lang="en-US"/>
          </a:p>
        </p:txBody>
      </p:sp>
    </p:spTree>
    <p:extLst>
      <p:ext uri="{BB962C8B-B14F-4D97-AF65-F5344CB8AC3E}">
        <p14:creationId xmlns:p14="http://schemas.microsoft.com/office/powerpoint/2010/main" val="2465245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14AF1A-6A9A-9340-9419-D692EEDF8F2F}" type="slidenum">
              <a:rPr lang="en-US" smtClean="0"/>
              <a:t>4</a:t>
            </a:fld>
            <a:endParaRPr lang="en-US"/>
          </a:p>
        </p:txBody>
      </p:sp>
    </p:spTree>
    <p:extLst>
      <p:ext uri="{BB962C8B-B14F-4D97-AF65-F5344CB8AC3E}">
        <p14:creationId xmlns:p14="http://schemas.microsoft.com/office/powerpoint/2010/main" val="842333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14AF1A-6A9A-9340-9419-D692EEDF8F2F}" type="slidenum">
              <a:rPr lang="en-US" smtClean="0"/>
              <a:t>8</a:t>
            </a:fld>
            <a:endParaRPr lang="en-US"/>
          </a:p>
        </p:txBody>
      </p:sp>
    </p:spTree>
    <p:extLst>
      <p:ext uri="{BB962C8B-B14F-4D97-AF65-F5344CB8AC3E}">
        <p14:creationId xmlns:p14="http://schemas.microsoft.com/office/powerpoint/2010/main" val="3822342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14AF1A-6A9A-9340-9419-D692EEDF8F2F}" type="slidenum">
              <a:rPr lang="en-US" smtClean="0"/>
              <a:t>9</a:t>
            </a:fld>
            <a:endParaRPr lang="en-US"/>
          </a:p>
        </p:txBody>
      </p:sp>
    </p:spTree>
    <p:extLst>
      <p:ext uri="{BB962C8B-B14F-4D97-AF65-F5344CB8AC3E}">
        <p14:creationId xmlns:p14="http://schemas.microsoft.com/office/powerpoint/2010/main" val="1717343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309904F-8645-4646-A77B-1AE7C2790C09}" type="datetimeFigureOut">
              <a:rPr lang="en-US" smtClean="0"/>
              <a:t>1/18/24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3276427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9904F-8645-4646-A77B-1AE7C2790C09}" type="datetimeFigureOut">
              <a:rPr lang="en-US" smtClean="0"/>
              <a:t>1/18/24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4160095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9904F-8645-4646-A77B-1AE7C2790C09}" type="datetimeFigureOut">
              <a:rPr lang="en-US" smtClean="0"/>
              <a:t>1/18/24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162260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9904F-8645-4646-A77B-1AE7C2790C09}" type="datetimeFigureOut">
              <a:rPr lang="en-US" smtClean="0"/>
              <a:t>1/18/24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592650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9904F-8645-4646-A77B-1AE7C2790C09}" type="datetimeFigureOut">
              <a:rPr lang="en-US" smtClean="0"/>
              <a:t>1/18/24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975473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309904F-8645-4646-A77B-1AE7C2790C09}" type="datetimeFigureOut">
              <a:rPr lang="en-US" smtClean="0"/>
              <a:t>1/18/24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3082073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09904F-8645-4646-A77B-1AE7C2790C09}" type="datetimeFigureOut">
              <a:rPr lang="en-US" smtClean="0"/>
              <a:t>1/18/24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1732315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309904F-8645-4646-A77B-1AE7C2790C09}" type="datetimeFigureOut">
              <a:rPr lang="en-US" smtClean="0"/>
              <a:t>1/18/24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1223844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9904F-8645-4646-A77B-1AE7C2790C09}" type="datetimeFigureOut">
              <a:rPr lang="en-US" smtClean="0"/>
              <a:t>1/18/24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97520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309904F-8645-4646-A77B-1AE7C2790C09}" type="datetimeFigureOut">
              <a:rPr lang="en-US" smtClean="0"/>
              <a:t>1/18/24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3451578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309904F-8645-4646-A77B-1AE7C2790C09}" type="datetimeFigureOut">
              <a:rPr lang="en-US" smtClean="0"/>
              <a:t>1/18/24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065800-60BE-374F-B949-DB1B01F3E7C5}" type="slidenum">
              <a:rPr lang="en-US" smtClean="0"/>
              <a:t>‹#›</a:t>
            </a:fld>
            <a:endParaRPr lang="en-US"/>
          </a:p>
        </p:txBody>
      </p:sp>
    </p:spTree>
    <p:extLst>
      <p:ext uri="{BB962C8B-B14F-4D97-AF65-F5344CB8AC3E}">
        <p14:creationId xmlns:p14="http://schemas.microsoft.com/office/powerpoint/2010/main" val="2756914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5309904F-8645-4646-A77B-1AE7C2790C09}" type="datetimeFigureOut">
              <a:rPr lang="en-US" smtClean="0"/>
              <a:t>1/18/24</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59065800-60BE-374F-B949-DB1B01F3E7C5}" type="slidenum">
              <a:rPr lang="en-US" smtClean="0"/>
              <a:t>‹#›</a:t>
            </a:fld>
            <a:endParaRPr lang="en-US"/>
          </a:p>
        </p:txBody>
      </p:sp>
    </p:spTree>
    <p:extLst>
      <p:ext uri="{BB962C8B-B14F-4D97-AF65-F5344CB8AC3E}">
        <p14:creationId xmlns:p14="http://schemas.microsoft.com/office/powerpoint/2010/main" val="682252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1.xml"/><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emf"/><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5" Type="http://schemas.openxmlformats.org/officeDocument/2006/relationships/image" Target="../media/image28.tiff"/><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8076DD6-0004-2640-ACA9-3701021C9037}"/>
              </a:ext>
            </a:extLst>
          </p:cNvPr>
          <p:cNvSpPr txBox="1"/>
          <p:nvPr/>
        </p:nvSpPr>
        <p:spPr>
          <a:xfrm>
            <a:off x="92985" y="104937"/>
            <a:ext cx="19908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Supplemental Figure 1</a:t>
            </a:r>
          </a:p>
        </p:txBody>
      </p:sp>
      <p:pic>
        <p:nvPicPr>
          <p:cNvPr id="6" name="Picture 5">
            <a:extLst>
              <a:ext uri="{FF2B5EF4-FFF2-40B4-BE49-F238E27FC236}">
                <a16:creationId xmlns:a16="http://schemas.microsoft.com/office/drawing/2014/main" id="{028535D6-C3D3-F645-8638-EE6ED82C7C01}"/>
              </a:ext>
            </a:extLst>
          </p:cNvPr>
          <p:cNvPicPr>
            <a:picLocks noChangeAspect="1"/>
          </p:cNvPicPr>
          <p:nvPr/>
        </p:nvPicPr>
        <p:blipFill rotWithShape="1">
          <a:blip r:embed="rId2"/>
          <a:srcRect r="50297"/>
          <a:stretch/>
        </p:blipFill>
        <p:spPr>
          <a:xfrm>
            <a:off x="590697" y="820127"/>
            <a:ext cx="4224371" cy="2700114"/>
          </a:xfrm>
          <a:prstGeom prst="rect">
            <a:avLst/>
          </a:prstGeom>
        </p:spPr>
      </p:pic>
      <p:pic>
        <p:nvPicPr>
          <p:cNvPr id="8" name="Picture 7">
            <a:extLst>
              <a:ext uri="{FF2B5EF4-FFF2-40B4-BE49-F238E27FC236}">
                <a16:creationId xmlns:a16="http://schemas.microsoft.com/office/drawing/2014/main" id="{BA6B5D7F-89DA-BA41-8BF3-F15D712FDB4F}"/>
              </a:ext>
            </a:extLst>
          </p:cNvPr>
          <p:cNvPicPr>
            <a:picLocks noChangeAspect="1"/>
          </p:cNvPicPr>
          <p:nvPr/>
        </p:nvPicPr>
        <p:blipFill rotWithShape="1">
          <a:blip r:embed="rId2"/>
          <a:srcRect l="49803"/>
          <a:stretch/>
        </p:blipFill>
        <p:spPr>
          <a:xfrm>
            <a:off x="669527" y="2923646"/>
            <a:ext cx="4266348" cy="2700114"/>
          </a:xfrm>
          <a:prstGeom prst="rect">
            <a:avLst/>
          </a:prstGeom>
        </p:spPr>
      </p:pic>
      <p:sp>
        <p:nvSpPr>
          <p:cNvPr id="9" name="Text Placeholder 2">
            <a:extLst>
              <a:ext uri="{FF2B5EF4-FFF2-40B4-BE49-F238E27FC236}">
                <a16:creationId xmlns:a16="http://schemas.microsoft.com/office/drawing/2014/main" id="{A15FE4D1-B2AF-604A-B23A-4BD229669010}"/>
              </a:ext>
            </a:extLst>
          </p:cNvPr>
          <p:cNvSpPr>
            <a:spLocks noGrp="1"/>
          </p:cNvSpPr>
          <p:nvPr>
            <p:ph type="body" idx="1"/>
          </p:nvPr>
        </p:nvSpPr>
        <p:spPr>
          <a:xfrm>
            <a:off x="471487" y="5740877"/>
            <a:ext cx="5915025" cy="2488645"/>
          </a:xfrm>
        </p:spPr>
        <p:txBody>
          <a:bodyPr>
            <a:noAutofit/>
          </a:bodyPr>
          <a:lstStyle/>
          <a:p>
            <a:r>
              <a:rPr lang="en-US" sz="1200" b="1" dirty="0">
                <a:latin typeface="Helvetica" pitchFamily="2" charset="0"/>
              </a:rPr>
              <a:t>Supplemental Figure 1. Competition assay gating strategy. </a:t>
            </a:r>
            <a:r>
              <a:rPr lang="en-US" sz="1200" dirty="0">
                <a:latin typeface="Helvetica" pitchFamily="2" charset="0"/>
              </a:rPr>
              <a:t>Representative images of the gating strategy used in Figures 2E and 5F. </a:t>
            </a:r>
          </a:p>
        </p:txBody>
      </p:sp>
    </p:spTree>
    <p:extLst>
      <p:ext uri="{BB962C8B-B14F-4D97-AF65-F5344CB8AC3E}">
        <p14:creationId xmlns:p14="http://schemas.microsoft.com/office/powerpoint/2010/main" val="412522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8D19F3AF-5E2F-4382-8AB1-69A6487DD9B1}"/>
              </a:ext>
            </a:extLst>
          </p:cNvPr>
          <p:cNvSpPr txBox="1"/>
          <p:nvPr/>
        </p:nvSpPr>
        <p:spPr>
          <a:xfrm>
            <a:off x="92988" y="453437"/>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55" name="TextBox 54">
            <a:extLst>
              <a:ext uri="{FF2B5EF4-FFF2-40B4-BE49-F238E27FC236}">
                <a16:creationId xmlns:a16="http://schemas.microsoft.com/office/drawing/2014/main" id="{A42D3A29-C9A7-3C49-A02A-1C56FA88E918}"/>
              </a:ext>
            </a:extLst>
          </p:cNvPr>
          <p:cNvSpPr txBox="1"/>
          <p:nvPr/>
        </p:nvSpPr>
        <p:spPr>
          <a:xfrm>
            <a:off x="92985" y="104937"/>
            <a:ext cx="1990800" cy="276999"/>
          </a:xfrm>
          <a:prstGeom prst="rect">
            <a:avLst/>
          </a:prstGeom>
          <a:noFill/>
        </p:spPr>
        <p:txBody>
          <a:bodyPr wrap="square" rtlCol="0">
            <a:spAutoFit/>
          </a:bodyPr>
          <a:lstStyle/>
          <a:p>
            <a:r>
              <a:rPr lang="en-US" sz="1200" dirty="0">
                <a:latin typeface="Helvetica" pitchFamily="2" charset="0"/>
                <a:cs typeface="Arial" panose="020B0604020202020204" pitchFamily="34" charset="0"/>
              </a:rPr>
              <a:t>Supplemental Figure 2</a:t>
            </a:r>
          </a:p>
        </p:txBody>
      </p:sp>
      <p:sp>
        <p:nvSpPr>
          <p:cNvPr id="3" name="Text Placeholder 2">
            <a:extLst>
              <a:ext uri="{FF2B5EF4-FFF2-40B4-BE49-F238E27FC236}">
                <a16:creationId xmlns:a16="http://schemas.microsoft.com/office/drawing/2014/main" id="{C6899360-766D-5A47-9862-377893440049}"/>
              </a:ext>
            </a:extLst>
          </p:cNvPr>
          <p:cNvSpPr>
            <a:spLocks noGrp="1"/>
          </p:cNvSpPr>
          <p:nvPr>
            <p:ph type="body" idx="1"/>
          </p:nvPr>
        </p:nvSpPr>
        <p:spPr>
          <a:xfrm>
            <a:off x="296228" y="4087286"/>
            <a:ext cx="5915025" cy="1189564"/>
          </a:xfrm>
        </p:spPr>
        <p:txBody>
          <a:bodyPr>
            <a:normAutofit/>
          </a:bodyPr>
          <a:lstStyle/>
          <a:p>
            <a:r>
              <a:rPr lang="en-US" sz="1200" b="1" dirty="0">
                <a:latin typeface="Helvetica" pitchFamily="2" charset="0"/>
              </a:rPr>
              <a:t>Supplemental Figure 2. MET effector activation. </a:t>
            </a:r>
            <a:r>
              <a:rPr lang="en-US" sz="1200" dirty="0">
                <a:latin typeface="Helvetica" pitchFamily="2" charset="0"/>
              </a:rPr>
              <a:t>(A) Phospho-protein expression (size) and log2 fold change relative to vehicle (color) upon </a:t>
            </a:r>
            <a:r>
              <a:rPr lang="en-US" sz="1200" dirty="0" err="1">
                <a:latin typeface="Helvetica" pitchFamily="2" charset="0"/>
              </a:rPr>
              <a:t>capmatinib</a:t>
            </a:r>
            <a:r>
              <a:rPr lang="en-US" sz="1200" dirty="0">
                <a:latin typeface="Helvetica" pitchFamily="2" charset="0"/>
              </a:rPr>
              <a:t> (100 nM), trametinib (100 nM), or combination (</a:t>
            </a:r>
            <a:r>
              <a:rPr lang="en-US" sz="1200" dirty="0" err="1">
                <a:latin typeface="Helvetica" pitchFamily="2" charset="0"/>
              </a:rPr>
              <a:t>capmatinib</a:t>
            </a:r>
            <a:r>
              <a:rPr lang="en-US" sz="1200" dirty="0">
                <a:latin typeface="Helvetica" pitchFamily="2" charset="0"/>
              </a:rPr>
              <a:t> 100 nM, trametinib 100 nM) treatment for 2 and 48 hours. Proteins with a greater than 2 log2 fold change are labeled above with their fold change.</a:t>
            </a:r>
            <a:endParaRPr lang="en-US" sz="1200" dirty="0"/>
          </a:p>
        </p:txBody>
      </p:sp>
      <p:pic>
        <p:nvPicPr>
          <p:cNvPr id="11" name="Picture 10" descr="A picture containing chart&#10;&#10;Description automatically generated">
            <a:extLst>
              <a:ext uri="{FF2B5EF4-FFF2-40B4-BE49-F238E27FC236}">
                <a16:creationId xmlns:a16="http://schemas.microsoft.com/office/drawing/2014/main" id="{07EB252D-1A61-0B44-9B8E-3F2AC63E14EC}"/>
              </a:ext>
            </a:extLst>
          </p:cNvPr>
          <p:cNvPicPr>
            <a:picLocks noChangeAspect="1"/>
          </p:cNvPicPr>
          <p:nvPr/>
        </p:nvPicPr>
        <p:blipFill>
          <a:blip r:embed="rId2"/>
          <a:stretch>
            <a:fillRect/>
          </a:stretch>
        </p:blipFill>
        <p:spPr>
          <a:xfrm>
            <a:off x="499469" y="453437"/>
            <a:ext cx="4194010" cy="3145508"/>
          </a:xfrm>
          <a:prstGeom prst="rect">
            <a:avLst/>
          </a:prstGeom>
        </p:spPr>
      </p:pic>
    </p:spTree>
    <p:extLst>
      <p:ext uri="{BB962C8B-B14F-4D97-AF65-F5344CB8AC3E}">
        <p14:creationId xmlns:p14="http://schemas.microsoft.com/office/powerpoint/2010/main" val="3848472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Picture 124" descr="A graph with numbers and lines&#10;&#10;Description automatically generated">
            <a:extLst>
              <a:ext uri="{FF2B5EF4-FFF2-40B4-BE49-F238E27FC236}">
                <a16:creationId xmlns:a16="http://schemas.microsoft.com/office/drawing/2014/main" id="{C49D99A4-C7B6-6434-69DB-C6F39C92F20F}"/>
              </a:ext>
            </a:extLst>
          </p:cNvPr>
          <p:cNvPicPr>
            <a:picLocks noChangeAspect="1"/>
          </p:cNvPicPr>
          <p:nvPr/>
        </p:nvPicPr>
        <p:blipFill>
          <a:blip r:embed="rId3"/>
          <a:stretch>
            <a:fillRect/>
          </a:stretch>
        </p:blipFill>
        <p:spPr>
          <a:xfrm>
            <a:off x="3694326" y="6251320"/>
            <a:ext cx="1600815" cy="1467414"/>
          </a:xfrm>
          <a:prstGeom prst="rect">
            <a:avLst/>
          </a:prstGeom>
        </p:spPr>
      </p:pic>
      <p:pic>
        <p:nvPicPr>
          <p:cNvPr id="118" name="Picture 117">
            <a:extLst>
              <a:ext uri="{FF2B5EF4-FFF2-40B4-BE49-F238E27FC236}">
                <a16:creationId xmlns:a16="http://schemas.microsoft.com/office/drawing/2014/main" id="{993D3B0D-FB80-F2A6-3043-EC9C7F885A00}"/>
              </a:ext>
            </a:extLst>
          </p:cNvPr>
          <p:cNvPicPr>
            <a:picLocks noChangeAspect="1"/>
          </p:cNvPicPr>
          <p:nvPr/>
        </p:nvPicPr>
        <p:blipFill rotWithShape="1">
          <a:blip r:embed="rId4"/>
          <a:srcRect l="5659" t="14438"/>
          <a:stretch/>
        </p:blipFill>
        <p:spPr>
          <a:xfrm>
            <a:off x="421034" y="2829567"/>
            <a:ext cx="1421789" cy="1461759"/>
          </a:xfrm>
          <a:prstGeom prst="rect">
            <a:avLst/>
          </a:prstGeom>
        </p:spPr>
      </p:pic>
      <p:pic>
        <p:nvPicPr>
          <p:cNvPr id="105" name="Picture 104">
            <a:extLst>
              <a:ext uri="{FF2B5EF4-FFF2-40B4-BE49-F238E27FC236}">
                <a16:creationId xmlns:a16="http://schemas.microsoft.com/office/drawing/2014/main" id="{81C7EAF4-4F52-FA8A-5A8A-680D3BF95EE1}"/>
              </a:ext>
            </a:extLst>
          </p:cNvPr>
          <p:cNvPicPr>
            <a:picLocks noChangeAspect="1"/>
          </p:cNvPicPr>
          <p:nvPr/>
        </p:nvPicPr>
        <p:blipFill rotWithShape="1">
          <a:blip r:embed="rId5"/>
          <a:srcRect l="5465" t="14413"/>
          <a:stretch/>
        </p:blipFill>
        <p:spPr>
          <a:xfrm>
            <a:off x="414798" y="6242758"/>
            <a:ext cx="1418945" cy="1467413"/>
          </a:xfrm>
          <a:prstGeom prst="rect">
            <a:avLst/>
          </a:prstGeom>
        </p:spPr>
      </p:pic>
      <p:pic>
        <p:nvPicPr>
          <p:cNvPr id="106" name="Picture 105">
            <a:extLst>
              <a:ext uri="{FF2B5EF4-FFF2-40B4-BE49-F238E27FC236}">
                <a16:creationId xmlns:a16="http://schemas.microsoft.com/office/drawing/2014/main" id="{43AF409B-A84A-B8B1-C08D-8070605E4BC4}"/>
              </a:ext>
            </a:extLst>
          </p:cNvPr>
          <p:cNvPicPr>
            <a:picLocks noChangeAspect="1"/>
          </p:cNvPicPr>
          <p:nvPr/>
        </p:nvPicPr>
        <p:blipFill rotWithShape="1">
          <a:blip r:embed="rId6"/>
          <a:srcRect l="6115" t="14805"/>
          <a:stretch/>
        </p:blipFill>
        <p:spPr>
          <a:xfrm>
            <a:off x="3540271" y="4540795"/>
            <a:ext cx="1414915" cy="1465875"/>
          </a:xfrm>
          <a:prstGeom prst="rect">
            <a:avLst/>
          </a:prstGeom>
        </p:spPr>
      </p:pic>
      <p:pic>
        <p:nvPicPr>
          <p:cNvPr id="107" name="Picture 106">
            <a:extLst>
              <a:ext uri="{FF2B5EF4-FFF2-40B4-BE49-F238E27FC236}">
                <a16:creationId xmlns:a16="http://schemas.microsoft.com/office/drawing/2014/main" id="{F472A588-77BD-6AF0-1769-ED248903B24F}"/>
              </a:ext>
            </a:extLst>
          </p:cNvPr>
          <p:cNvPicPr>
            <a:picLocks noChangeAspect="1"/>
          </p:cNvPicPr>
          <p:nvPr/>
        </p:nvPicPr>
        <p:blipFill rotWithShape="1">
          <a:blip r:embed="rId7"/>
          <a:srcRect l="5188" t="14707"/>
          <a:stretch/>
        </p:blipFill>
        <p:spPr>
          <a:xfrm>
            <a:off x="414799" y="4537910"/>
            <a:ext cx="1428890" cy="1462369"/>
          </a:xfrm>
          <a:prstGeom prst="rect">
            <a:avLst/>
          </a:prstGeom>
        </p:spPr>
      </p:pic>
      <p:pic>
        <p:nvPicPr>
          <p:cNvPr id="108" name="Picture 107">
            <a:extLst>
              <a:ext uri="{FF2B5EF4-FFF2-40B4-BE49-F238E27FC236}">
                <a16:creationId xmlns:a16="http://schemas.microsoft.com/office/drawing/2014/main" id="{2BD200C4-F456-AF74-04B1-6AC0630525C5}"/>
              </a:ext>
            </a:extLst>
          </p:cNvPr>
          <p:cNvPicPr>
            <a:picLocks noChangeAspect="1"/>
          </p:cNvPicPr>
          <p:nvPr/>
        </p:nvPicPr>
        <p:blipFill rotWithShape="1">
          <a:blip r:embed="rId8"/>
          <a:srcRect l="5537" t="14502"/>
          <a:stretch/>
        </p:blipFill>
        <p:spPr>
          <a:xfrm>
            <a:off x="3527384" y="2830270"/>
            <a:ext cx="1423610" cy="1465875"/>
          </a:xfrm>
          <a:prstGeom prst="rect">
            <a:avLst/>
          </a:prstGeom>
        </p:spPr>
      </p:pic>
      <p:pic>
        <p:nvPicPr>
          <p:cNvPr id="109" name="Picture 108">
            <a:extLst>
              <a:ext uri="{FF2B5EF4-FFF2-40B4-BE49-F238E27FC236}">
                <a16:creationId xmlns:a16="http://schemas.microsoft.com/office/drawing/2014/main" id="{DFF9D335-BAD7-75A4-377A-91895C000A1D}"/>
              </a:ext>
            </a:extLst>
          </p:cNvPr>
          <p:cNvPicPr>
            <a:picLocks noChangeAspect="1"/>
          </p:cNvPicPr>
          <p:nvPr/>
        </p:nvPicPr>
        <p:blipFill rotWithShape="1">
          <a:blip r:embed="rId9"/>
          <a:srcRect l="5659" t="14420"/>
          <a:stretch/>
        </p:blipFill>
        <p:spPr>
          <a:xfrm>
            <a:off x="3530559" y="1110313"/>
            <a:ext cx="1421790" cy="1462062"/>
          </a:xfrm>
          <a:prstGeom prst="rect">
            <a:avLst/>
          </a:prstGeom>
        </p:spPr>
      </p:pic>
      <p:pic>
        <p:nvPicPr>
          <p:cNvPr id="110" name="Picture 109">
            <a:extLst>
              <a:ext uri="{FF2B5EF4-FFF2-40B4-BE49-F238E27FC236}">
                <a16:creationId xmlns:a16="http://schemas.microsoft.com/office/drawing/2014/main" id="{EDB118F9-B402-F884-4B89-AEAB1AA460B7}"/>
              </a:ext>
            </a:extLst>
          </p:cNvPr>
          <p:cNvPicPr>
            <a:picLocks noChangeAspect="1"/>
          </p:cNvPicPr>
          <p:nvPr/>
        </p:nvPicPr>
        <p:blipFill rotWithShape="1">
          <a:blip r:embed="rId10"/>
          <a:srcRect l="5411" t="13799" r="1751" b="4435"/>
          <a:stretch/>
        </p:blipFill>
        <p:spPr>
          <a:xfrm>
            <a:off x="419304" y="1112962"/>
            <a:ext cx="1421789" cy="1461758"/>
          </a:xfrm>
          <a:prstGeom prst="rect">
            <a:avLst/>
          </a:prstGeom>
        </p:spPr>
      </p:pic>
      <p:pic>
        <p:nvPicPr>
          <p:cNvPr id="111" name="Picture 110">
            <a:extLst>
              <a:ext uri="{FF2B5EF4-FFF2-40B4-BE49-F238E27FC236}">
                <a16:creationId xmlns:a16="http://schemas.microsoft.com/office/drawing/2014/main" id="{9A05D22F-3D56-5767-C1CD-DA359CB06264}"/>
              </a:ext>
            </a:extLst>
          </p:cNvPr>
          <p:cNvPicPr>
            <a:picLocks noChangeAspect="1"/>
          </p:cNvPicPr>
          <p:nvPr/>
        </p:nvPicPr>
        <p:blipFill rotWithShape="1">
          <a:blip r:embed="rId11"/>
          <a:srcRect l="6115" t="14610"/>
          <a:stretch/>
        </p:blipFill>
        <p:spPr>
          <a:xfrm>
            <a:off x="1966778" y="6244247"/>
            <a:ext cx="1414915" cy="1464024"/>
          </a:xfrm>
          <a:prstGeom prst="rect">
            <a:avLst/>
          </a:prstGeom>
        </p:spPr>
      </p:pic>
      <p:pic>
        <p:nvPicPr>
          <p:cNvPr id="112" name="Picture 111">
            <a:extLst>
              <a:ext uri="{FF2B5EF4-FFF2-40B4-BE49-F238E27FC236}">
                <a16:creationId xmlns:a16="http://schemas.microsoft.com/office/drawing/2014/main" id="{38C50C7D-74ED-DA7A-0CD7-0D57B1164FFA}"/>
              </a:ext>
            </a:extLst>
          </p:cNvPr>
          <p:cNvPicPr>
            <a:picLocks noChangeAspect="1"/>
          </p:cNvPicPr>
          <p:nvPr/>
        </p:nvPicPr>
        <p:blipFill rotWithShape="1">
          <a:blip r:embed="rId12"/>
          <a:srcRect l="6115" t="14502"/>
          <a:stretch/>
        </p:blipFill>
        <p:spPr>
          <a:xfrm>
            <a:off x="5076213" y="4536156"/>
            <a:ext cx="1414915" cy="1465876"/>
          </a:xfrm>
          <a:prstGeom prst="rect">
            <a:avLst/>
          </a:prstGeom>
        </p:spPr>
      </p:pic>
      <p:pic>
        <p:nvPicPr>
          <p:cNvPr id="113" name="Picture 112">
            <a:extLst>
              <a:ext uri="{FF2B5EF4-FFF2-40B4-BE49-F238E27FC236}">
                <a16:creationId xmlns:a16="http://schemas.microsoft.com/office/drawing/2014/main" id="{0FAF7A5C-511F-E49B-C276-4D1C6CFA308F}"/>
              </a:ext>
            </a:extLst>
          </p:cNvPr>
          <p:cNvPicPr>
            <a:picLocks noChangeAspect="1"/>
          </p:cNvPicPr>
          <p:nvPr/>
        </p:nvPicPr>
        <p:blipFill rotWithShape="1">
          <a:blip r:embed="rId13"/>
          <a:srcRect l="4802" t="14345"/>
          <a:stretch/>
        </p:blipFill>
        <p:spPr>
          <a:xfrm>
            <a:off x="1948132" y="4532641"/>
            <a:ext cx="1428890" cy="1473797"/>
          </a:xfrm>
          <a:prstGeom prst="rect">
            <a:avLst/>
          </a:prstGeom>
        </p:spPr>
      </p:pic>
      <p:pic>
        <p:nvPicPr>
          <p:cNvPr id="114" name="Picture 113">
            <a:extLst>
              <a:ext uri="{FF2B5EF4-FFF2-40B4-BE49-F238E27FC236}">
                <a16:creationId xmlns:a16="http://schemas.microsoft.com/office/drawing/2014/main" id="{21602BDC-804A-0B89-EECD-E1632A29F3CA}"/>
              </a:ext>
            </a:extLst>
          </p:cNvPr>
          <p:cNvPicPr>
            <a:picLocks noChangeAspect="1"/>
          </p:cNvPicPr>
          <p:nvPr/>
        </p:nvPicPr>
        <p:blipFill rotWithShape="1">
          <a:blip r:embed="rId14"/>
          <a:srcRect l="5537" t="14502"/>
          <a:stretch/>
        </p:blipFill>
        <p:spPr>
          <a:xfrm>
            <a:off x="5064343" y="2832536"/>
            <a:ext cx="1423610" cy="1465875"/>
          </a:xfrm>
          <a:prstGeom prst="rect">
            <a:avLst/>
          </a:prstGeom>
        </p:spPr>
      </p:pic>
      <p:pic>
        <p:nvPicPr>
          <p:cNvPr id="115" name="Picture 114">
            <a:extLst>
              <a:ext uri="{FF2B5EF4-FFF2-40B4-BE49-F238E27FC236}">
                <a16:creationId xmlns:a16="http://schemas.microsoft.com/office/drawing/2014/main" id="{AE4F8AFC-9EFE-3C8A-3713-29BAE6E745F1}"/>
              </a:ext>
            </a:extLst>
          </p:cNvPr>
          <p:cNvPicPr>
            <a:picLocks noChangeAspect="1"/>
          </p:cNvPicPr>
          <p:nvPr/>
        </p:nvPicPr>
        <p:blipFill rotWithShape="1">
          <a:blip r:embed="rId15"/>
          <a:srcRect l="5537" t="14743"/>
          <a:stretch/>
        </p:blipFill>
        <p:spPr>
          <a:xfrm>
            <a:off x="1958032" y="2831924"/>
            <a:ext cx="1423610" cy="1461759"/>
          </a:xfrm>
          <a:prstGeom prst="rect">
            <a:avLst/>
          </a:prstGeom>
        </p:spPr>
      </p:pic>
      <p:pic>
        <p:nvPicPr>
          <p:cNvPr id="116" name="Picture 115">
            <a:extLst>
              <a:ext uri="{FF2B5EF4-FFF2-40B4-BE49-F238E27FC236}">
                <a16:creationId xmlns:a16="http://schemas.microsoft.com/office/drawing/2014/main" id="{5DB2DFCD-6059-A820-BCBB-DBD18362614B}"/>
              </a:ext>
            </a:extLst>
          </p:cNvPr>
          <p:cNvPicPr>
            <a:picLocks noChangeAspect="1"/>
          </p:cNvPicPr>
          <p:nvPr/>
        </p:nvPicPr>
        <p:blipFill rotWithShape="1">
          <a:blip r:embed="rId16"/>
          <a:srcRect l="5275" t="14194"/>
          <a:stretch/>
        </p:blipFill>
        <p:spPr>
          <a:xfrm>
            <a:off x="5061208" y="1103264"/>
            <a:ext cx="1421790" cy="1471152"/>
          </a:xfrm>
          <a:prstGeom prst="rect">
            <a:avLst/>
          </a:prstGeom>
        </p:spPr>
      </p:pic>
      <p:pic>
        <p:nvPicPr>
          <p:cNvPr id="117" name="Picture 116">
            <a:extLst>
              <a:ext uri="{FF2B5EF4-FFF2-40B4-BE49-F238E27FC236}">
                <a16:creationId xmlns:a16="http://schemas.microsoft.com/office/drawing/2014/main" id="{F990E173-94E2-60BF-0229-659F68704EC0}"/>
              </a:ext>
            </a:extLst>
          </p:cNvPr>
          <p:cNvPicPr>
            <a:picLocks noChangeAspect="1"/>
          </p:cNvPicPr>
          <p:nvPr/>
        </p:nvPicPr>
        <p:blipFill rotWithShape="1">
          <a:blip r:embed="rId17"/>
          <a:srcRect l="5275" t="14420"/>
          <a:stretch/>
        </p:blipFill>
        <p:spPr>
          <a:xfrm>
            <a:off x="1958032" y="1112658"/>
            <a:ext cx="1421790" cy="1462062"/>
          </a:xfrm>
          <a:prstGeom prst="rect">
            <a:avLst/>
          </a:prstGeom>
        </p:spPr>
      </p:pic>
      <p:sp>
        <p:nvSpPr>
          <p:cNvPr id="4" name="TextBox 3">
            <a:extLst>
              <a:ext uri="{FF2B5EF4-FFF2-40B4-BE49-F238E27FC236}">
                <a16:creationId xmlns:a16="http://schemas.microsoft.com/office/drawing/2014/main" id="{9759A82E-BCEF-5B4B-AA6F-92719CF2FAD4}"/>
              </a:ext>
            </a:extLst>
          </p:cNvPr>
          <p:cNvSpPr txBox="1"/>
          <p:nvPr/>
        </p:nvSpPr>
        <p:spPr>
          <a:xfrm>
            <a:off x="92985" y="104937"/>
            <a:ext cx="1990800" cy="276999"/>
          </a:xfrm>
          <a:prstGeom prst="rect">
            <a:avLst/>
          </a:prstGeom>
          <a:noFill/>
        </p:spPr>
        <p:txBody>
          <a:bodyPr wrap="square" rtlCol="0">
            <a:spAutoFit/>
          </a:bodyPr>
          <a:lstStyle/>
          <a:p>
            <a:r>
              <a:rPr lang="en-US" sz="1200" dirty="0">
                <a:latin typeface="Helvetica" pitchFamily="2" charset="0"/>
                <a:cs typeface="Arial" panose="020B0604020202020204" pitchFamily="34" charset="0"/>
              </a:rPr>
              <a:t>Supplemental Figure 3</a:t>
            </a:r>
          </a:p>
        </p:txBody>
      </p:sp>
      <p:sp>
        <p:nvSpPr>
          <p:cNvPr id="5" name="Text Placeholder 2">
            <a:extLst>
              <a:ext uri="{FF2B5EF4-FFF2-40B4-BE49-F238E27FC236}">
                <a16:creationId xmlns:a16="http://schemas.microsoft.com/office/drawing/2014/main" id="{C1502BC7-FA93-BD93-5DFB-4EBB6BA6702B}"/>
              </a:ext>
            </a:extLst>
          </p:cNvPr>
          <p:cNvSpPr txBox="1">
            <a:spLocks/>
          </p:cNvSpPr>
          <p:nvPr/>
        </p:nvSpPr>
        <p:spPr>
          <a:xfrm>
            <a:off x="83844" y="7946050"/>
            <a:ext cx="6774156" cy="1093013"/>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500" kern="1200">
                <a:solidFill>
                  <a:schemeClr val="tx1">
                    <a:tint val="75000"/>
                  </a:schemeClr>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9pPr>
          </a:lstStyle>
          <a:p>
            <a:r>
              <a:rPr lang="en-US" sz="1200" b="1" dirty="0">
                <a:latin typeface="Helvetica" pitchFamily="2" charset="0"/>
              </a:rPr>
              <a:t>Supplemental Figure 3. Response to MET inhibition is correlated with response to p53 stabilization. </a:t>
            </a:r>
            <a:r>
              <a:rPr lang="en-US" sz="1200" dirty="0">
                <a:latin typeface="Helvetica" pitchFamily="2" charset="0"/>
              </a:rPr>
              <a:t>(A) Individual MI-773 and </a:t>
            </a:r>
            <a:r>
              <a:rPr lang="en-US" sz="1200" dirty="0" err="1">
                <a:latin typeface="Helvetica" pitchFamily="2" charset="0"/>
              </a:rPr>
              <a:t>capmatinib</a:t>
            </a:r>
            <a:r>
              <a:rPr lang="en-US" sz="1200" dirty="0">
                <a:latin typeface="Helvetica" pitchFamily="2" charset="0"/>
              </a:rPr>
              <a:t> dose response curves used to derive IC50s plotted in Figure 1C. (B) Individual Spearman’s correlation between </a:t>
            </a:r>
            <a:r>
              <a:rPr lang="en-US" sz="1200" dirty="0" err="1">
                <a:latin typeface="Helvetica" pitchFamily="2" charset="0"/>
              </a:rPr>
              <a:t>capmatinib</a:t>
            </a:r>
            <a:r>
              <a:rPr lang="en-US" sz="1200" dirty="0">
                <a:latin typeface="Helvetica" pitchFamily="2" charset="0"/>
              </a:rPr>
              <a:t> and MI-773 IC50 (µM) used to generate the correlation matrix in shown in Figure 1D.</a:t>
            </a:r>
          </a:p>
          <a:p>
            <a:r>
              <a:rPr lang="en-US" sz="1200" dirty="0">
                <a:latin typeface="Helvetica" pitchFamily="2" charset="0"/>
              </a:rPr>
              <a:t> </a:t>
            </a:r>
            <a:endParaRPr lang="en-US" sz="1200" dirty="0"/>
          </a:p>
        </p:txBody>
      </p:sp>
      <p:sp>
        <p:nvSpPr>
          <p:cNvPr id="21" name="TextBox 20">
            <a:extLst>
              <a:ext uri="{FF2B5EF4-FFF2-40B4-BE49-F238E27FC236}">
                <a16:creationId xmlns:a16="http://schemas.microsoft.com/office/drawing/2014/main" id="{9B71F34B-EB29-7B5B-5F37-8DD86097ACBE}"/>
              </a:ext>
            </a:extLst>
          </p:cNvPr>
          <p:cNvSpPr txBox="1"/>
          <p:nvPr/>
        </p:nvSpPr>
        <p:spPr>
          <a:xfrm>
            <a:off x="3775383" y="1103877"/>
            <a:ext cx="955675" cy="200055"/>
          </a:xfrm>
          <a:prstGeom prst="rect">
            <a:avLst/>
          </a:prstGeom>
          <a:noFill/>
        </p:spPr>
        <p:txBody>
          <a:bodyPr wrap="square" rtlCol="0">
            <a:spAutoFit/>
          </a:bodyPr>
          <a:lstStyle/>
          <a:p>
            <a:pPr algn="ctr"/>
            <a:r>
              <a:rPr lang="en-US" sz="700" dirty="0">
                <a:latin typeface="Helvetica" pitchFamily="2" charset="0"/>
              </a:rPr>
              <a:t>998 </a:t>
            </a:r>
            <a:r>
              <a:rPr lang="en-US" sz="700" dirty="0" err="1">
                <a:latin typeface="Helvetica" pitchFamily="2" charset="0"/>
              </a:rPr>
              <a:t>nM</a:t>
            </a:r>
            <a:endParaRPr lang="en-US" sz="700" dirty="0">
              <a:latin typeface="Helvetica" pitchFamily="2" charset="0"/>
            </a:endParaRPr>
          </a:p>
        </p:txBody>
      </p:sp>
      <p:sp>
        <p:nvSpPr>
          <p:cNvPr id="22" name="TextBox 21">
            <a:extLst>
              <a:ext uri="{FF2B5EF4-FFF2-40B4-BE49-F238E27FC236}">
                <a16:creationId xmlns:a16="http://schemas.microsoft.com/office/drawing/2014/main" id="{E4479DEF-0E2A-B6CF-41B2-743310E2C812}"/>
              </a:ext>
            </a:extLst>
          </p:cNvPr>
          <p:cNvSpPr txBox="1"/>
          <p:nvPr/>
        </p:nvSpPr>
        <p:spPr>
          <a:xfrm>
            <a:off x="3694326" y="2816661"/>
            <a:ext cx="1124754" cy="200055"/>
          </a:xfrm>
          <a:prstGeom prst="rect">
            <a:avLst/>
          </a:prstGeom>
          <a:noFill/>
        </p:spPr>
        <p:txBody>
          <a:bodyPr wrap="square" rtlCol="0">
            <a:spAutoFit/>
          </a:bodyPr>
          <a:lstStyle/>
          <a:p>
            <a:pPr algn="ctr"/>
            <a:r>
              <a:rPr lang="en-US" sz="700" dirty="0">
                <a:latin typeface="Helvetica" pitchFamily="2" charset="0"/>
              </a:rPr>
              <a:t>1.58 µM</a:t>
            </a:r>
          </a:p>
        </p:txBody>
      </p:sp>
      <p:sp>
        <p:nvSpPr>
          <p:cNvPr id="24" name="TextBox 23">
            <a:extLst>
              <a:ext uri="{FF2B5EF4-FFF2-40B4-BE49-F238E27FC236}">
                <a16:creationId xmlns:a16="http://schemas.microsoft.com/office/drawing/2014/main" id="{19D08D80-8F3C-14C9-3324-4026EFDDB661}"/>
              </a:ext>
            </a:extLst>
          </p:cNvPr>
          <p:cNvSpPr txBox="1"/>
          <p:nvPr/>
        </p:nvSpPr>
        <p:spPr>
          <a:xfrm>
            <a:off x="5365464" y="1103877"/>
            <a:ext cx="955675" cy="200055"/>
          </a:xfrm>
          <a:prstGeom prst="rect">
            <a:avLst/>
          </a:prstGeom>
          <a:noFill/>
        </p:spPr>
        <p:txBody>
          <a:bodyPr wrap="square" rtlCol="0">
            <a:spAutoFit/>
          </a:bodyPr>
          <a:lstStyle/>
          <a:p>
            <a:pPr algn="ctr"/>
            <a:r>
              <a:rPr lang="en-US" sz="700" dirty="0">
                <a:latin typeface="Helvetica" pitchFamily="2" charset="0"/>
              </a:rPr>
              <a:t>20.4 </a:t>
            </a:r>
            <a:r>
              <a:rPr lang="en-US" sz="700" dirty="0" err="1">
                <a:latin typeface="Helvetica" pitchFamily="2" charset="0"/>
              </a:rPr>
              <a:t>nM</a:t>
            </a:r>
            <a:endParaRPr lang="en-US" sz="700" dirty="0">
              <a:latin typeface="Helvetica" pitchFamily="2" charset="0"/>
            </a:endParaRPr>
          </a:p>
        </p:txBody>
      </p:sp>
      <p:sp>
        <p:nvSpPr>
          <p:cNvPr id="25" name="TextBox 24">
            <a:extLst>
              <a:ext uri="{FF2B5EF4-FFF2-40B4-BE49-F238E27FC236}">
                <a16:creationId xmlns:a16="http://schemas.microsoft.com/office/drawing/2014/main" id="{B027F978-496F-CB0E-34FD-F9B4EDE46417}"/>
              </a:ext>
            </a:extLst>
          </p:cNvPr>
          <p:cNvSpPr txBox="1"/>
          <p:nvPr/>
        </p:nvSpPr>
        <p:spPr>
          <a:xfrm>
            <a:off x="5285528" y="2816661"/>
            <a:ext cx="1124754" cy="200055"/>
          </a:xfrm>
          <a:prstGeom prst="rect">
            <a:avLst/>
          </a:prstGeom>
          <a:noFill/>
        </p:spPr>
        <p:txBody>
          <a:bodyPr wrap="square" rtlCol="0">
            <a:spAutoFit/>
          </a:bodyPr>
          <a:lstStyle/>
          <a:p>
            <a:pPr algn="ctr"/>
            <a:r>
              <a:rPr lang="en-US" sz="700" dirty="0">
                <a:latin typeface="Helvetica" pitchFamily="2" charset="0"/>
              </a:rPr>
              <a:t>299 </a:t>
            </a:r>
            <a:r>
              <a:rPr lang="en-US" sz="700" dirty="0" err="1">
                <a:latin typeface="Helvetica" pitchFamily="2" charset="0"/>
              </a:rPr>
              <a:t>nM</a:t>
            </a:r>
            <a:endParaRPr lang="en-US" sz="700" dirty="0">
              <a:latin typeface="Helvetica" pitchFamily="2" charset="0"/>
            </a:endParaRPr>
          </a:p>
        </p:txBody>
      </p:sp>
      <p:sp>
        <p:nvSpPr>
          <p:cNvPr id="26" name="TextBox 25">
            <a:extLst>
              <a:ext uri="{FF2B5EF4-FFF2-40B4-BE49-F238E27FC236}">
                <a16:creationId xmlns:a16="http://schemas.microsoft.com/office/drawing/2014/main" id="{CAE4276E-2D10-6292-A279-F8873F3D141B}"/>
              </a:ext>
            </a:extLst>
          </p:cNvPr>
          <p:cNvSpPr txBox="1"/>
          <p:nvPr/>
        </p:nvSpPr>
        <p:spPr>
          <a:xfrm>
            <a:off x="665750" y="1105654"/>
            <a:ext cx="955675" cy="200055"/>
          </a:xfrm>
          <a:prstGeom prst="rect">
            <a:avLst/>
          </a:prstGeom>
          <a:noFill/>
        </p:spPr>
        <p:txBody>
          <a:bodyPr wrap="square" rtlCol="0">
            <a:spAutoFit/>
          </a:bodyPr>
          <a:lstStyle/>
          <a:p>
            <a:pPr algn="ctr"/>
            <a:r>
              <a:rPr lang="en-US" sz="700" dirty="0">
                <a:latin typeface="Helvetica" pitchFamily="2" charset="0"/>
              </a:rPr>
              <a:t>676 </a:t>
            </a:r>
            <a:r>
              <a:rPr lang="en-US" sz="700" dirty="0" err="1">
                <a:latin typeface="Helvetica" pitchFamily="2" charset="0"/>
              </a:rPr>
              <a:t>nM</a:t>
            </a:r>
            <a:endParaRPr lang="en-US" sz="700" dirty="0">
              <a:latin typeface="Helvetica" pitchFamily="2" charset="0"/>
            </a:endParaRPr>
          </a:p>
        </p:txBody>
      </p:sp>
      <p:sp>
        <p:nvSpPr>
          <p:cNvPr id="27" name="TextBox 26">
            <a:extLst>
              <a:ext uri="{FF2B5EF4-FFF2-40B4-BE49-F238E27FC236}">
                <a16:creationId xmlns:a16="http://schemas.microsoft.com/office/drawing/2014/main" id="{38813DE6-F5ED-1AC1-375B-C90FDD0891DB}"/>
              </a:ext>
            </a:extLst>
          </p:cNvPr>
          <p:cNvSpPr txBox="1"/>
          <p:nvPr/>
        </p:nvSpPr>
        <p:spPr>
          <a:xfrm>
            <a:off x="2233897" y="1104184"/>
            <a:ext cx="955675" cy="200055"/>
          </a:xfrm>
          <a:prstGeom prst="rect">
            <a:avLst/>
          </a:prstGeom>
          <a:noFill/>
        </p:spPr>
        <p:txBody>
          <a:bodyPr wrap="square" rtlCol="0">
            <a:spAutoFit/>
          </a:bodyPr>
          <a:lstStyle/>
          <a:p>
            <a:pPr algn="ctr"/>
            <a:r>
              <a:rPr lang="en-US" sz="700" dirty="0">
                <a:latin typeface="Helvetica" pitchFamily="2" charset="0"/>
              </a:rPr>
              <a:t>443 </a:t>
            </a:r>
            <a:r>
              <a:rPr lang="en-US" sz="700" dirty="0" err="1">
                <a:latin typeface="Helvetica" pitchFamily="2" charset="0"/>
              </a:rPr>
              <a:t>nM</a:t>
            </a:r>
            <a:endParaRPr lang="en-US" sz="700" dirty="0">
              <a:latin typeface="Helvetica" pitchFamily="2" charset="0"/>
            </a:endParaRPr>
          </a:p>
        </p:txBody>
      </p:sp>
      <p:sp>
        <p:nvSpPr>
          <p:cNvPr id="29" name="TextBox 28">
            <a:extLst>
              <a:ext uri="{FF2B5EF4-FFF2-40B4-BE49-F238E27FC236}">
                <a16:creationId xmlns:a16="http://schemas.microsoft.com/office/drawing/2014/main" id="{6E726DDF-71AF-7274-8850-D29CC4E2003C}"/>
              </a:ext>
            </a:extLst>
          </p:cNvPr>
          <p:cNvSpPr txBox="1"/>
          <p:nvPr/>
        </p:nvSpPr>
        <p:spPr>
          <a:xfrm>
            <a:off x="3582311" y="2620786"/>
            <a:ext cx="2945662"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ST88-3</a:t>
            </a:r>
          </a:p>
        </p:txBody>
      </p:sp>
      <p:sp>
        <p:nvSpPr>
          <p:cNvPr id="30" name="TextBox 29">
            <a:extLst>
              <a:ext uri="{FF2B5EF4-FFF2-40B4-BE49-F238E27FC236}">
                <a16:creationId xmlns:a16="http://schemas.microsoft.com/office/drawing/2014/main" id="{6B0D10AA-87D0-76E1-537E-07160E0BD74F}"/>
              </a:ext>
            </a:extLst>
          </p:cNvPr>
          <p:cNvSpPr txBox="1"/>
          <p:nvPr/>
        </p:nvSpPr>
        <p:spPr>
          <a:xfrm>
            <a:off x="464276" y="905334"/>
            <a:ext cx="2945662"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ST88-14</a:t>
            </a:r>
          </a:p>
        </p:txBody>
      </p:sp>
      <p:sp>
        <p:nvSpPr>
          <p:cNvPr id="31" name="TextBox 30">
            <a:extLst>
              <a:ext uri="{FF2B5EF4-FFF2-40B4-BE49-F238E27FC236}">
                <a16:creationId xmlns:a16="http://schemas.microsoft.com/office/drawing/2014/main" id="{A82B9CE9-6E50-0609-DF55-CAE0E43F7383}"/>
              </a:ext>
            </a:extLst>
          </p:cNvPr>
          <p:cNvSpPr txBox="1"/>
          <p:nvPr/>
        </p:nvSpPr>
        <p:spPr>
          <a:xfrm>
            <a:off x="459249" y="2618208"/>
            <a:ext cx="2945662"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SNF96.2</a:t>
            </a:r>
          </a:p>
        </p:txBody>
      </p:sp>
      <p:sp>
        <p:nvSpPr>
          <p:cNvPr id="32" name="TextBox 31">
            <a:extLst>
              <a:ext uri="{FF2B5EF4-FFF2-40B4-BE49-F238E27FC236}">
                <a16:creationId xmlns:a16="http://schemas.microsoft.com/office/drawing/2014/main" id="{63CF175B-6281-B4FA-C3B7-6198DF0595EF}"/>
              </a:ext>
            </a:extLst>
          </p:cNvPr>
          <p:cNvSpPr txBox="1"/>
          <p:nvPr/>
        </p:nvSpPr>
        <p:spPr>
          <a:xfrm>
            <a:off x="665749" y="2824629"/>
            <a:ext cx="955675" cy="200055"/>
          </a:xfrm>
          <a:prstGeom prst="rect">
            <a:avLst/>
          </a:prstGeom>
          <a:noFill/>
        </p:spPr>
        <p:txBody>
          <a:bodyPr wrap="square" rtlCol="0">
            <a:spAutoFit/>
          </a:bodyPr>
          <a:lstStyle/>
          <a:p>
            <a:pPr algn="ctr"/>
            <a:r>
              <a:rPr lang="en-US" sz="700" dirty="0">
                <a:latin typeface="Helvetica" pitchFamily="2" charset="0"/>
              </a:rPr>
              <a:t>1.24 µM</a:t>
            </a:r>
          </a:p>
        </p:txBody>
      </p:sp>
      <p:sp>
        <p:nvSpPr>
          <p:cNvPr id="33" name="TextBox 32">
            <a:extLst>
              <a:ext uri="{FF2B5EF4-FFF2-40B4-BE49-F238E27FC236}">
                <a16:creationId xmlns:a16="http://schemas.microsoft.com/office/drawing/2014/main" id="{671FF22D-4A78-6F2E-3BBF-44164D3C2503}"/>
              </a:ext>
            </a:extLst>
          </p:cNvPr>
          <p:cNvSpPr txBox="1"/>
          <p:nvPr/>
        </p:nvSpPr>
        <p:spPr>
          <a:xfrm>
            <a:off x="2233896" y="2820745"/>
            <a:ext cx="955675" cy="200055"/>
          </a:xfrm>
          <a:prstGeom prst="rect">
            <a:avLst/>
          </a:prstGeom>
          <a:noFill/>
        </p:spPr>
        <p:txBody>
          <a:bodyPr wrap="square" rtlCol="0">
            <a:spAutoFit/>
          </a:bodyPr>
          <a:lstStyle/>
          <a:p>
            <a:pPr algn="ctr"/>
            <a:r>
              <a:rPr lang="en-US" sz="700" dirty="0">
                <a:latin typeface="Helvetica" pitchFamily="2" charset="0"/>
              </a:rPr>
              <a:t>NA (25 µM)</a:t>
            </a:r>
          </a:p>
        </p:txBody>
      </p:sp>
      <p:sp>
        <p:nvSpPr>
          <p:cNvPr id="34" name="TextBox 33">
            <a:extLst>
              <a:ext uri="{FF2B5EF4-FFF2-40B4-BE49-F238E27FC236}">
                <a16:creationId xmlns:a16="http://schemas.microsoft.com/office/drawing/2014/main" id="{BA2C2925-2033-BA32-75FB-B47315201A68}"/>
              </a:ext>
            </a:extLst>
          </p:cNvPr>
          <p:cNvSpPr txBox="1"/>
          <p:nvPr/>
        </p:nvSpPr>
        <p:spPr>
          <a:xfrm>
            <a:off x="665748" y="4520314"/>
            <a:ext cx="955675" cy="200055"/>
          </a:xfrm>
          <a:prstGeom prst="rect">
            <a:avLst/>
          </a:prstGeom>
          <a:noFill/>
        </p:spPr>
        <p:txBody>
          <a:bodyPr wrap="square" rtlCol="0">
            <a:spAutoFit/>
          </a:bodyPr>
          <a:lstStyle/>
          <a:p>
            <a:pPr algn="ctr"/>
            <a:r>
              <a:rPr lang="en-US" sz="700" dirty="0">
                <a:latin typeface="Helvetica" pitchFamily="2" charset="0"/>
              </a:rPr>
              <a:t>21.5 µM</a:t>
            </a:r>
          </a:p>
        </p:txBody>
      </p:sp>
      <p:sp>
        <p:nvSpPr>
          <p:cNvPr id="35" name="TextBox 34">
            <a:extLst>
              <a:ext uri="{FF2B5EF4-FFF2-40B4-BE49-F238E27FC236}">
                <a16:creationId xmlns:a16="http://schemas.microsoft.com/office/drawing/2014/main" id="{0F946456-78E9-42BF-2E5D-AA2EFE600FC9}"/>
              </a:ext>
            </a:extLst>
          </p:cNvPr>
          <p:cNvSpPr txBox="1"/>
          <p:nvPr/>
        </p:nvSpPr>
        <p:spPr>
          <a:xfrm>
            <a:off x="2232421" y="4519886"/>
            <a:ext cx="955675" cy="200055"/>
          </a:xfrm>
          <a:prstGeom prst="rect">
            <a:avLst/>
          </a:prstGeom>
          <a:noFill/>
        </p:spPr>
        <p:txBody>
          <a:bodyPr wrap="square" rtlCol="0">
            <a:spAutoFit/>
          </a:bodyPr>
          <a:lstStyle/>
          <a:p>
            <a:pPr algn="ctr"/>
            <a:r>
              <a:rPr lang="en-US" sz="700" dirty="0">
                <a:latin typeface="Helvetica" pitchFamily="2" charset="0"/>
              </a:rPr>
              <a:t>NA (25 µM)</a:t>
            </a:r>
          </a:p>
        </p:txBody>
      </p:sp>
      <p:sp>
        <p:nvSpPr>
          <p:cNvPr id="36" name="TextBox 35">
            <a:extLst>
              <a:ext uri="{FF2B5EF4-FFF2-40B4-BE49-F238E27FC236}">
                <a16:creationId xmlns:a16="http://schemas.microsoft.com/office/drawing/2014/main" id="{AF1EB666-F535-FABB-DD38-3481A9070AF7}"/>
              </a:ext>
            </a:extLst>
          </p:cNvPr>
          <p:cNvSpPr txBox="1"/>
          <p:nvPr/>
        </p:nvSpPr>
        <p:spPr>
          <a:xfrm>
            <a:off x="665748" y="6229688"/>
            <a:ext cx="955675" cy="200055"/>
          </a:xfrm>
          <a:prstGeom prst="rect">
            <a:avLst/>
          </a:prstGeom>
          <a:noFill/>
        </p:spPr>
        <p:txBody>
          <a:bodyPr wrap="square" rtlCol="0">
            <a:spAutoFit/>
          </a:bodyPr>
          <a:lstStyle/>
          <a:p>
            <a:pPr algn="ctr"/>
            <a:r>
              <a:rPr lang="en-US" sz="700" dirty="0">
                <a:latin typeface="Helvetica" pitchFamily="2" charset="0"/>
              </a:rPr>
              <a:t>NA (25 µM)</a:t>
            </a:r>
          </a:p>
        </p:txBody>
      </p:sp>
      <p:sp>
        <p:nvSpPr>
          <p:cNvPr id="37" name="TextBox 36">
            <a:extLst>
              <a:ext uri="{FF2B5EF4-FFF2-40B4-BE49-F238E27FC236}">
                <a16:creationId xmlns:a16="http://schemas.microsoft.com/office/drawing/2014/main" id="{E6746022-4C0F-24F8-722E-D27061CCC05B}"/>
              </a:ext>
            </a:extLst>
          </p:cNvPr>
          <p:cNvSpPr txBox="1"/>
          <p:nvPr/>
        </p:nvSpPr>
        <p:spPr>
          <a:xfrm>
            <a:off x="2227033" y="6231738"/>
            <a:ext cx="955675" cy="200055"/>
          </a:xfrm>
          <a:prstGeom prst="rect">
            <a:avLst/>
          </a:prstGeom>
          <a:noFill/>
        </p:spPr>
        <p:txBody>
          <a:bodyPr wrap="square" rtlCol="0">
            <a:spAutoFit/>
          </a:bodyPr>
          <a:lstStyle/>
          <a:p>
            <a:pPr algn="ctr"/>
            <a:r>
              <a:rPr lang="en-US" sz="700" dirty="0">
                <a:latin typeface="Helvetica" pitchFamily="2" charset="0"/>
              </a:rPr>
              <a:t>NA (25 µM)</a:t>
            </a:r>
          </a:p>
        </p:txBody>
      </p:sp>
      <p:sp>
        <p:nvSpPr>
          <p:cNvPr id="38" name="TextBox 37">
            <a:extLst>
              <a:ext uri="{FF2B5EF4-FFF2-40B4-BE49-F238E27FC236}">
                <a16:creationId xmlns:a16="http://schemas.microsoft.com/office/drawing/2014/main" id="{76166B22-B6C5-247B-39C5-A473EB5C798E}"/>
              </a:ext>
            </a:extLst>
          </p:cNvPr>
          <p:cNvSpPr txBox="1"/>
          <p:nvPr/>
        </p:nvSpPr>
        <p:spPr>
          <a:xfrm>
            <a:off x="3568775" y="4319753"/>
            <a:ext cx="2955715"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SNF02.2</a:t>
            </a:r>
          </a:p>
        </p:txBody>
      </p:sp>
      <p:sp>
        <p:nvSpPr>
          <p:cNvPr id="39" name="TextBox 38">
            <a:extLst>
              <a:ext uri="{FF2B5EF4-FFF2-40B4-BE49-F238E27FC236}">
                <a16:creationId xmlns:a16="http://schemas.microsoft.com/office/drawing/2014/main" id="{AF39586A-593B-7614-AC7E-4D546651D154}"/>
              </a:ext>
            </a:extLst>
          </p:cNvPr>
          <p:cNvSpPr txBox="1"/>
          <p:nvPr/>
        </p:nvSpPr>
        <p:spPr>
          <a:xfrm>
            <a:off x="459249" y="4323464"/>
            <a:ext cx="2955715"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90-8</a:t>
            </a:r>
          </a:p>
        </p:txBody>
      </p:sp>
      <p:sp>
        <p:nvSpPr>
          <p:cNvPr id="42" name="TextBox 41">
            <a:extLst>
              <a:ext uri="{FF2B5EF4-FFF2-40B4-BE49-F238E27FC236}">
                <a16:creationId xmlns:a16="http://schemas.microsoft.com/office/drawing/2014/main" id="{6EDDEC0B-5B19-972F-C0AD-67FD280FE82B}"/>
              </a:ext>
            </a:extLst>
          </p:cNvPr>
          <p:cNvSpPr txBox="1"/>
          <p:nvPr/>
        </p:nvSpPr>
        <p:spPr>
          <a:xfrm>
            <a:off x="465811" y="6026755"/>
            <a:ext cx="2959000"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STS26T</a:t>
            </a:r>
          </a:p>
        </p:txBody>
      </p:sp>
      <p:sp>
        <p:nvSpPr>
          <p:cNvPr id="43" name="TextBox 42">
            <a:extLst>
              <a:ext uri="{FF2B5EF4-FFF2-40B4-BE49-F238E27FC236}">
                <a16:creationId xmlns:a16="http://schemas.microsoft.com/office/drawing/2014/main" id="{9C6E39B7-E10D-A72A-E556-AB970B657958}"/>
              </a:ext>
            </a:extLst>
          </p:cNvPr>
          <p:cNvSpPr txBox="1"/>
          <p:nvPr/>
        </p:nvSpPr>
        <p:spPr>
          <a:xfrm>
            <a:off x="3633284" y="641419"/>
            <a:ext cx="1294949" cy="200055"/>
          </a:xfrm>
          <a:prstGeom prst="rect">
            <a:avLst/>
          </a:prstGeom>
          <a:solidFill>
            <a:schemeClr val="bg2">
              <a:lumMod val="90000"/>
            </a:schemeClr>
          </a:solidFill>
          <a:ln>
            <a:solidFill>
              <a:schemeClr val="bg2">
                <a:lumMod val="50000"/>
              </a:schemeClr>
            </a:solidFill>
          </a:ln>
        </p:spPr>
        <p:txBody>
          <a:bodyPr wrap="square" rtlCol="0">
            <a:spAutoFit/>
          </a:bodyPr>
          <a:lstStyle/>
          <a:p>
            <a:pPr algn="ctr"/>
            <a:r>
              <a:rPr lang="en-US" sz="700" dirty="0">
                <a:latin typeface="Helvetica" pitchFamily="2" charset="0"/>
              </a:rPr>
              <a:t>MI-773</a:t>
            </a:r>
          </a:p>
        </p:txBody>
      </p:sp>
      <p:sp>
        <p:nvSpPr>
          <p:cNvPr id="44" name="TextBox 43">
            <a:extLst>
              <a:ext uri="{FF2B5EF4-FFF2-40B4-BE49-F238E27FC236}">
                <a16:creationId xmlns:a16="http://schemas.microsoft.com/office/drawing/2014/main" id="{2F4DA69F-F1B6-59AF-C514-00890F15EA77}"/>
              </a:ext>
            </a:extLst>
          </p:cNvPr>
          <p:cNvSpPr txBox="1"/>
          <p:nvPr/>
        </p:nvSpPr>
        <p:spPr>
          <a:xfrm>
            <a:off x="5196179" y="636886"/>
            <a:ext cx="1294949" cy="200055"/>
          </a:xfrm>
          <a:prstGeom prst="rect">
            <a:avLst/>
          </a:prstGeom>
          <a:solidFill>
            <a:schemeClr val="bg2">
              <a:lumMod val="90000"/>
            </a:schemeClr>
          </a:solidFill>
          <a:ln>
            <a:solidFill>
              <a:schemeClr val="bg2">
                <a:lumMod val="50000"/>
              </a:schemeClr>
            </a:solidFill>
          </a:ln>
        </p:spPr>
        <p:txBody>
          <a:bodyPr wrap="square" rtlCol="0">
            <a:spAutoFit/>
          </a:bodyPr>
          <a:lstStyle/>
          <a:p>
            <a:pPr algn="ctr"/>
            <a:r>
              <a:rPr lang="en-US" sz="700" dirty="0">
                <a:latin typeface="Helvetica" pitchFamily="2" charset="0"/>
              </a:rPr>
              <a:t>Capmatinib</a:t>
            </a:r>
          </a:p>
        </p:txBody>
      </p:sp>
      <p:sp>
        <p:nvSpPr>
          <p:cNvPr id="45" name="TextBox 44">
            <a:extLst>
              <a:ext uri="{FF2B5EF4-FFF2-40B4-BE49-F238E27FC236}">
                <a16:creationId xmlns:a16="http://schemas.microsoft.com/office/drawing/2014/main" id="{D9DB8DC4-93AC-E87A-433A-E38068CF9336}"/>
              </a:ext>
            </a:extLst>
          </p:cNvPr>
          <p:cNvSpPr txBox="1"/>
          <p:nvPr/>
        </p:nvSpPr>
        <p:spPr>
          <a:xfrm>
            <a:off x="498302" y="641419"/>
            <a:ext cx="1294949" cy="200055"/>
          </a:xfrm>
          <a:prstGeom prst="rect">
            <a:avLst/>
          </a:prstGeom>
          <a:solidFill>
            <a:schemeClr val="bg2">
              <a:lumMod val="90000"/>
            </a:schemeClr>
          </a:solidFill>
          <a:ln>
            <a:solidFill>
              <a:schemeClr val="bg2">
                <a:lumMod val="50000"/>
              </a:schemeClr>
            </a:solidFill>
          </a:ln>
        </p:spPr>
        <p:txBody>
          <a:bodyPr wrap="square" rtlCol="0">
            <a:spAutoFit/>
          </a:bodyPr>
          <a:lstStyle/>
          <a:p>
            <a:pPr algn="ctr"/>
            <a:r>
              <a:rPr lang="en-US" sz="700" dirty="0">
                <a:latin typeface="Helvetica" pitchFamily="2" charset="0"/>
              </a:rPr>
              <a:t>MI-773</a:t>
            </a:r>
          </a:p>
        </p:txBody>
      </p:sp>
      <p:sp>
        <p:nvSpPr>
          <p:cNvPr id="46" name="TextBox 45">
            <a:extLst>
              <a:ext uri="{FF2B5EF4-FFF2-40B4-BE49-F238E27FC236}">
                <a16:creationId xmlns:a16="http://schemas.microsoft.com/office/drawing/2014/main" id="{0DCDF581-32D2-D493-623C-BD64CA78EE28}"/>
              </a:ext>
            </a:extLst>
          </p:cNvPr>
          <p:cNvSpPr txBox="1"/>
          <p:nvPr/>
        </p:nvSpPr>
        <p:spPr>
          <a:xfrm>
            <a:off x="2064261" y="634746"/>
            <a:ext cx="1294949" cy="200055"/>
          </a:xfrm>
          <a:prstGeom prst="rect">
            <a:avLst/>
          </a:prstGeom>
          <a:solidFill>
            <a:schemeClr val="bg2">
              <a:lumMod val="90000"/>
            </a:schemeClr>
          </a:solidFill>
          <a:ln>
            <a:solidFill>
              <a:schemeClr val="bg2">
                <a:lumMod val="50000"/>
              </a:schemeClr>
            </a:solidFill>
          </a:ln>
        </p:spPr>
        <p:txBody>
          <a:bodyPr wrap="square" rtlCol="0">
            <a:spAutoFit/>
          </a:bodyPr>
          <a:lstStyle/>
          <a:p>
            <a:pPr algn="ctr"/>
            <a:r>
              <a:rPr lang="en-US" sz="700" dirty="0">
                <a:latin typeface="Helvetica" pitchFamily="2" charset="0"/>
              </a:rPr>
              <a:t>Capmatinib</a:t>
            </a:r>
          </a:p>
        </p:txBody>
      </p:sp>
      <p:sp>
        <p:nvSpPr>
          <p:cNvPr id="69" name="TextBox 68">
            <a:extLst>
              <a:ext uri="{FF2B5EF4-FFF2-40B4-BE49-F238E27FC236}">
                <a16:creationId xmlns:a16="http://schemas.microsoft.com/office/drawing/2014/main" id="{231EF5B4-F726-878B-258E-3BDF6EF0D418}"/>
              </a:ext>
            </a:extLst>
          </p:cNvPr>
          <p:cNvSpPr txBox="1"/>
          <p:nvPr/>
        </p:nvSpPr>
        <p:spPr>
          <a:xfrm>
            <a:off x="3578828" y="904691"/>
            <a:ext cx="2945662" cy="200055"/>
          </a:xfrm>
          <a:prstGeom prst="rect">
            <a:avLst/>
          </a:prstGeom>
          <a:solidFill>
            <a:schemeClr val="bg2"/>
          </a:solidFill>
          <a:ln>
            <a:solidFill>
              <a:schemeClr val="bg2">
                <a:lumMod val="50000"/>
              </a:schemeClr>
            </a:solidFill>
          </a:ln>
        </p:spPr>
        <p:txBody>
          <a:bodyPr wrap="square" rtlCol="0">
            <a:spAutoFit/>
          </a:bodyPr>
          <a:lstStyle/>
          <a:p>
            <a:pPr algn="ctr"/>
            <a:r>
              <a:rPr lang="en-US" sz="700" dirty="0">
                <a:latin typeface="Helvetica" pitchFamily="2" charset="0"/>
              </a:rPr>
              <a:t>T265</a:t>
            </a:r>
          </a:p>
        </p:txBody>
      </p:sp>
      <p:sp>
        <p:nvSpPr>
          <p:cNvPr id="101" name="TextBox 100">
            <a:extLst>
              <a:ext uri="{FF2B5EF4-FFF2-40B4-BE49-F238E27FC236}">
                <a16:creationId xmlns:a16="http://schemas.microsoft.com/office/drawing/2014/main" id="{281EB143-8161-09B1-5439-36DCF6982191}"/>
              </a:ext>
            </a:extLst>
          </p:cNvPr>
          <p:cNvSpPr txBox="1"/>
          <p:nvPr/>
        </p:nvSpPr>
        <p:spPr>
          <a:xfrm>
            <a:off x="83844" y="591913"/>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102" name="TextBox 101">
            <a:extLst>
              <a:ext uri="{FF2B5EF4-FFF2-40B4-BE49-F238E27FC236}">
                <a16:creationId xmlns:a16="http://schemas.microsoft.com/office/drawing/2014/main" id="{4FA25A7C-126E-A14D-D79C-FAA885F71460}"/>
              </a:ext>
            </a:extLst>
          </p:cNvPr>
          <p:cNvSpPr txBox="1"/>
          <p:nvPr/>
        </p:nvSpPr>
        <p:spPr>
          <a:xfrm>
            <a:off x="3576095" y="6153982"/>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a:t>
            </a:r>
          </a:p>
        </p:txBody>
      </p:sp>
      <p:sp>
        <p:nvSpPr>
          <p:cNvPr id="119" name="TextBox 118">
            <a:extLst>
              <a:ext uri="{FF2B5EF4-FFF2-40B4-BE49-F238E27FC236}">
                <a16:creationId xmlns:a16="http://schemas.microsoft.com/office/drawing/2014/main" id="{D2FC3752-8217-3E37-6D0F-B09CE037BC0C}"/>
              </a:ext>
            </a:extLst>
          </p:cNvPr>
          <p:cNvSpPr txBox="1"/>
          <p:nvPr/>
        </p:nvSpPr>
        <p:spPr>
          <a:xfrm>
            <a:off x="3775382" y="4519886"/>
            <a:ext cx="955675" cy="200055"/>
          </a:xfrm>
          <a:prstGeom prst="rect">
            <a:avLst/>
          </a:prstGeom>
          <a:noFill/>
        </p:spPr>
        <p:txBody>
          <a:bodyPr wrap="square" rtlCol="0">
            <a:spAutoFit/>
          </a:bodyPr>
          <a:lstStyle/>
          <a:p>
            <a:pPr algn="ctr"/>
            <a:r>
              <a:rPr lang="en-US" sz="700" dirty="0">
                <a:latin typeface="Helvetica" pitchFamily="2" charset="0"/>
              </a:rPr>
              <a:t>NA (25 µM)</a:t>
            </a:r>
          </a:p>
        </p:txBody>
      </p:sp>
      <p:sp>
        <p:nvSpPr>
          <p:cNvPr id="120" name="TextBox 119">
            <a:extLst>
              <a:ext uri="{FF2B5EF4-FFF2-40B4-BE49-F238E27FC236}">
                <a16:creationId xmlns:a16="http://schemas.microsoft.com/office/drawing/2014/main" id="{9426D324-BDD8-61B9-450A-A571CBC04567}"/>
              </a:ext>
            </a:extLst>
          </p:cNvPr>
          <p:cNvSpPr txBox="1"/>
          <p:nvPr/>
        </p:nvSpPr>
        <p:spPr>
          <a:xfrm>
            <a:off x="5366466" y="4519886"/>
            <a:ext cx="955675" cy="200055"/>
          </a:xfrm>
          <a:prstGeom prst="rect">
            <a:avLst/>
          </a:prstGeom>
          <a:noFill/>
        </p:spPr>
        <p:txBody>
          <a:bodyPr wrap="square" rtlCol="0">
            <a:spAutoFit/>
          </a:bodyPr>
          <a:lstStyle/>
          <a:p>
            <a:pPr algn="ctr"/>
            <a:r>
              <a:rPr lang="en-US" sz="700" dirty="0">
                <a:latin typeface="Helvetica" pitchFamily="2" charset="0"/>
              </a:rPr>
              <a:t>NA (25 µM)</a:t>
            </a:r>
          </a:p>
        </p:txBody>
      </p:sp>
      <p:sp>
        <p:nvSpPr>
          <p:cNvPr id="123" name="TextBox 122">
            <a:extLst>
              <a:ext uri="{FF2B5EF4-FFF2-40B4-BE49-F238E27FC236}">
                <a16:creationId xmlns:a16="http://schemas.microsoft.com/office/drawing/2014/main" id="{DD954982-B6B5-FCB8-6B87-3CF386102FEE}"/>
              </a:ext>
            </a:extLst>
          </p:cNvPr>
          <p:cNvSpPr txBox="1"/>
          <p:nvPr/>
        </p:nvSpPr>
        <p:spPr>
          <a:xfrm>
            <a:off x="4614264" y="6764329"/>
            <a:ext cx="811783" cy="307777"/>
          </a:xfrm>
          <a:prstGeom prst="rect">
            <a:avLst/>
          </a:prstGeom>
          <a:noFill/>
        </p:spPr>
        <p:txBody>
          <a:bodyPr wrap="square" rtlCol="0">
            <a:spAutoFit/>
          </a:bodyPr>
          <a:lstStyle/>
          <a:p>
            <a:r>
              <a:rPr lang="en-US" sz="700" dirty="0">
                <a:latin typeface="Helvetica" pitchFamily="2" charset="0"/>
              </a:rPr>
              <a:t>rho = 0.785</a:t>
            </a:r>
          </a:p>
          <a:p>
            <a:r>
              <a:rPr lang="en-US" sz="700" dirty="0">
                <a:latin typeface="Helvetica" pitchFamily="2" charset="0"/>
              </a:rPr>
              <a:t>p = 0.036</a:t>
            </a:r>
          </a:p>
        </p:txBody>
      </p:sp>
    </p:spTree>
    <p:extLst>
      <p:ext uri="{BB962C8B-B14F-4D97-AF65-F5344CB8AC3E}">
        <p14:creationId xmlns:p14="http://schemas.microsoft.com/office/powerpoint/2010/main" val="2628332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showing different colored squares&#10;&#10;Description automatically generated">
            <a:extLst>
              <a:ext uri="{FF2B5EF4-FFF2-40B4-BE49-F238E27FC236}">
                <a16:creationId xmlns:a16="http://schemas.microsoft.com/office/drawing/2014/main" id="{DE264294-F55D-B082-9461-AC1D50E42D14}"/>
              </a:ext>
            </a:extLst>
          </p:cNvPr>
          <p:cNvPicPr>
            <a:picLocks noChangeAspect="1"/>
          </p:cNvPicPr>
          <p:nvPr/>
        </p:nvPicPr>
        <p:blipFill>
          <a:blip r:embed="rId3"/>
          <a:stretch>
            <a:fillRect/>
          </a:stretch>
        </p:blipFill>
        <p:spPr>
          <a:xfrm>
            <a:off x="607489" y="4026618"/>
            <a:ext cx="2631644" cy="1842151"/>
          </a:xfrm>
          <a:prstGeom prst="rect">
            <a:avLst/>
          </a:prstGeom>
        </p:spPr>
      </p:pic>
      <p:sp>
        <p:nvSpPr>
          <p:cNvPr id="19" name="TextBox 18">
            <a:extLst>
              <a:ext uri="{FF2B5EF4-FFF2-40B4-BE49-F238E27FC236}">
                <a16:creationId xmlns:a16="http://schemas.microsoft.com/office/drawing/2014/main" id="{8D19F3AF-5E2F-4382-8AB1-69A6487DD9B1}"/>
              </a:ext>
            </a:extLst>
          </p:cNvPr>
          <p:cNvSpPr txBox="1"/>
          <p:nvPr/>
        </p:nvSpPr>
        <p:spPr>
          <a:xfrm>
            <a:off x="92988" y="453437"/>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20" name="TextBox 19">
            <a:extLst>
              <a:ext uri="{FF2B5EF4-FFF2-40B4-BE49-F238E27FC236}">
                <a16:creationId xmlns:a16="http://schemas.microsoft.com/office/drawing/2014/main" id="{ADC963E2-2FB1-46ED-9DE8-91B668EEF899}"/>
              </a:ext>
            </a:extLst>
          </p:cNvPr>
          <p:cNvSpPr txBox="1"/>
          <p:nvPr/>
        </p:nvSpPr>
        <p:spPr>
          <a:xfrm>
            <a:off x="2395092" y="453437"/>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a:t>
            </a:r>
          </a:p>
        </p:txBody>
      </p:sp>
      <p:sp>
        <p:nvSpPr>
          <p:cNvPr id="55" name="TextBox 54">
            <a:extLst>
              <a:ext uri="{FF2B5EF4-FFF2-40B4-BE49-F238E27FC236}">
                <a16:creationId xmlns:a16="http://schemas.microsoft.com/office/drawing/2014/main" id="{A42D3A29-C9A7-3C49-A02A-1C56FA88E918}"/>
              </a:ext>
            </a:extLst>
          </p:cNvPr>
          <p:cNvSpPr txBox="1"/>
          <p:nvPr/>
        </p:nvSpPr>
        <p:spPr>
          <a:xfrm>
            <a:off x="92985" y="104937"/>
            <a:ext cx="1990800" cy="276999"/>
          </a:xfrm>
          <a:prstGeom prst="rect">
            <a:avLst/>
          </a:prstGeom>
          <a:noFill/>
        </p:spPr>
        <p:txBody>
          <a:bodyPr wrap="square" rtlCol="0">
            <a:spAutoFit/>
          </a:bodyPr>
          <a:lstStyle/>
          <a:p>
            <a:r>
              <a:rPr lang="en-US" sz="1200" dirty="0">
                <a:latin typeface="Helvetica" pitchFamily="2" charset="0"/>
                <a:cs typeface="Arial" panose="020B0604020202020204" pitchFamily="34" charset="0"/>
              </a:rPr>
              <a:t>Supplemental Figure 4</a:t>
            </a:r>
          </a:p>
        </p:txBody>
      </p:sp>
      <p:sp>
        <p:nvSpPr>
          <p:cNvPr id="3" name="Text Placeholder 2">
            <a:extLst>
              <a:ext uri="{FF2B5EF4-FFF2-40B4-BE49-F238E27FC236}">
                <a16:creationId xmlns:a16="http://schemas.microsoft.com/office/drawing/2014/main" id="{C6899360-766D-5A47-9862-377893440049}"/>
              </a:ext>
            </a:extLst>
          </p:cNvPr>
          <p:cNvSpPr>
            <a:spLocks noGrp="1"/>
          </p:cNvSpPr>
          <p:nvPr>
            <p:ph type="body" idx="1"/>
          </p:nvPr>
        </p:nvSpPr>
        <p:spPr>
          <a:xfrm>
            <a:off x="379707" y="6039124"/>
            <a:ext cx="5915025" cy="2954071"/>
          </a:xfrm>
        </p:spPr>
        <p:txBody>
          <a:bodyPr>
            <a:normAutofit/>
          </a:bodyPr>
          <a:lstStyle/>
          <a:p>
            <a:r>
              <a:rPr lang="en-US" sz="1200" b="1" dirty="0">
                <a:latin typeface="Helvetica" pitchFamily="2" charset="0"/>
              </a:rPr>
              <a:t>Supplemental Figure 4. P53 knockout by targeting exon 4 of </a:t>
            </a:r>
            <a:r>
              <a:rPr lang="en-US" sz="1200" b="1" i="1" dirty="0">
                <a:latin typeface="Helvetica" pitchFamily="2" charset="0"/>
              </a:rPr>
              <a:t>Trp53</a:t>
            </a:r>
            <a:r>
              <a:rPr lang="en-US" sz="1200" b="1" dirty="0">
                <a:latin typeface="Helvetica" pitchFamily="2" charset="0"/>
              </a:rPr>
              <a:t> with CRISPR-Cas9. </a:t>
            </a:r>
            <a:r>
              <a:rPr lang="en-US" sz="1200" dirty="0">
                <a:latin typeface="Helvetica" pitchFamily="2" charset="0"/>
              </a:rPr>
              <a:t>(A) Western blot of P53 expression in NF1-MET and NF1-MET;sgP53 cells grown in 10% FBS and treated with HGF (100 mg/mL) or </a:t>
            </a:r>
            <a:r>
              <a:rPr lang="en-US" sz="1200" dirty="0" err="1">
                <a:latin typeface="Helvetica" pitchFamily="2" charset="0"/>
              </a:rPr>
              <a:t>capmatinib</a:t>
            </a:r>
            <a:r>
              <a:rPr lang="en-US" sz="1200" dirty="0">
                <a:latin typeface="Helvetica" pitchFamily="2" charset="0"/>
              </a:rPr>
              <a:t> (100 </a:t>
            </a:r>
            <a:r>
              <a:rPr lang="en-US" sz="1200" dirty="0" err="1">
                <a:latin typeface="Helvetica" pitchFamily="2" charset="0"/>
              </a:rPr>
              <a:t>nM</a:t>
            </a:r>
            <a:r>
              <a:rPr lang="en-US" sz="1200" dirty="0">
                <a:latin typeface="Helvetica" pitchFamily="2" charset="0"/>
              </a:rPr>
              <a:t>) for 24 hours. (B) Baseline (logarithmic phase growth in 10% FBS) expression of Cdkn1a (which encodes the P53 target gene, p21) by RT-qPCR. Points (● and ■) are the results of two independent experiments of 4 replicates each. (C) </a:t>
            </a:r>
            <a:r>
              <a:rPr lang="en-US" sz="1200" dirty="0">
                <a:latin typeface="Helvetica" pitchFamily="2" charset="0"/>
                <a:ea typeface="Calibri" panose="020F0502020204030204" pitchFamily="34" charset="0"/>
                <a:cs typeface="Times New Roman" panose="02020603050405020304" pitchFamily="18" charset="0"/>
              </a:rPr>
              <a:t>Percent viability of all murine cell lines after 72 hours of </a:t>
            </a:r>
            <a:r>
              <a:rPr lang="en-US" sz="1200" dirty="0" err="1">
                <a:latin typeface="Helvetica" pitchFamily="2" charset="0"/>
                <a:ea typeface="Calibri" panose="020F0502020204030204" pitchFamily="34" charset="0"/>
                <a:cs typeface="Times New Roman" panose="02020603050405020304" pitchFamily="18" charset="0"/>
              </a:rPr>
              <a:t>capmatinib</a:t>
            </a:r>
            <a:r>
              <a:rPr lang="en-US" sz="1200" dirty="0">
                <a:latin typeface="Helvetica" pitchFamily="2" charset="0"/>
                <a:ea typeface="Calibri" panose="020F0502020204030204" pitchFamily="34" charset="0"/>
                <a:cs typeface="Times New Roman" panose="02020603050405020304" pitchFamily="18" charset="0"/>
              </a:rPr>
              <a:t> (100 </a:t>
            </a:r>
            <a:r>
              <a:rPr lang="en-US" sz="1200" dirty="0" err="1">
                <a:latin typeface="Helvetica" pitchFamily="2" charset="0"/>
                <a:ea typeface="Calibri" panose="020F0502020204030204" pitchFamily="34" charset="0"/>
                <a:cs typeface="Times New Roman" panose="02020603050405020304" pitchFamily="18" charset="0"/>
              </a:rPr>
              <a:t>nM</a:t>
            </a:r>
            <a:r>
              <a:rPr lang="en-US" sz="1200" dirty="0">
                <a:latin typeface="Helvetica" pitchFamily="2" charset="0"/>
                <a:ea typeface="Calibri" panose="020F0502020204030204" pitchFamily="34" charset="0"/>
                <a:cs typeface="Times New Roman" panose="02020603050405020304" pitchFamily="18" charset="0"/>
              </a:rPr>
              <a:t>), trametinib (40 </a:t>
            </a:r>
            <a:r>
              <a:rPr lang="en-US" sz="1200" dirty="0" err="1">
                <a:latin typeface="Helvetica" pitchFamily="2" charset="0"/>
                <a:ea typeface="Calibri" panose="020F0502020204030204" pitchFamily="34" charset="0"/>
                <a:cs typeface="Times New Roman" panose="02020603050405020304" pitchFamily="18" charset="0"/>
              </a:rPr>
              <a:t>nM</a:t>
            </a:r>
            <a:r>
              <a:rPr lang="en-US" sz="1200" dirty="0">
                <a:latin typeface="Helvetica" pitchFamily="2" charset="0"/>
                <a:ea typeface="Calibri" panose="020F0502020204030204" pitchFamily="34" charset="0"/>
                <a:cs typeface="Times New Roman" panose="02020603050405020304" pitchFamily="18" charset="0"/>
              </a:rPr>
              <a:t>) or combination (</a:t>
            </a:r>
            <a:r>
              <a:rPr lang="en-US" sz="1200" dirty="0" err="1">
                <a:latin typeface="Helvetica" pitchFamily="2" charset="0"/>
                <a:ea typeface="Calibri" panose="020F0502020204030204" pitchFamily="34" charset="0"/>
                <a:cs typeface="Times New Roman" panose="02020603050405020304" pitchFamily="18" charset="0"/>
              </a:rPr>
              <a:t>capmatinib</a:t>
            </a:r>
            <a:r>
              <a:rPr lang="en-US" sz="1200" dirty="0">
                <a:latin typeface="Helvetica" pitchFamily="2" charset="0"/>
                <a:ea typeface="Calibri" panose="020F0502020204030204" pitchFamily="34" charset="0"/>
                <a:cs typeface="Times New Roman" panose="02020603050405020304" pitchFamily="18" charset="0"/>
              </a:rPr>
              <a:t> 100 </a:t>
            </a:r>
            <a:r>
              <a:rPr lang="en-US" sz="1200" dirty="0" err="1">
                <a:latin typeface="Helvetica" pitchFamily="2" charset="0"/>
                <a:ea typeface="Calibri" panose="020F0502020204030204" pitchFamily="34" charset="0"/>
                <a:cs typeface="Times New Roman" panose="02020603050405020304" pitchFamily="18" charset="0"/>
              </a:rPr>
              <a:t>nM</a:t>
            </a:r>
            <a:r>
              <a:rPr lang="en-US" sz="1200" dirty="0">
                <a:latin typeface="Helvetica" pitchFamily="2" charset="0"/>
                <a:ea typeface="Calibri" panose="020F0502020204030204" pitchFamily="34" charset="0"/>
                <a:cs typeface="Times New Roman" panose="02020603050405020304" pitchFamily="18" charset="0"/>
              </a:rPr>
              <a:t>, trametinib 40 </a:t>
            </a:r>
            <a:r>
              <a:rPr lang="en-US" sz="1200" dirty="0" err="1">
                <a:latin typeface="Helvetica" pitchFamily="2" charset="0"/>
                <a:ea typeface="Calibri" panose="020F0502020204030204" pitchFamily="34" charset="0"/>
                <a:cs typeface="Times New Roman" panose="02020603050405020304" pitchFamily="18" charset="0"/>
              </a:rPr>
              <a:t>nM</a:t>
            </a:r>
            <a:r>
              <a:rPr lang="en-US" sz="1200" dirty="0">
                <a:latin typeface="Helvetica" pitchFamily="2" charset="0"/>
                <a:ea typeface="Calibri" panose="020F0502020204030204" pitchFamily="34" charset="0"/>
                <a:cs typeface="Times New Roman" panose="02020603050405020304" pitchFamily="18" charset="0"/>
              </a:rPr>
              <a:t>) treatment. (D) WGS coverage at Cdkn2a locus in NF1-MET and NF1-P53 cell lines. </a:t>
            </a:r>
            <a:r>
              <a:rPr lang="en-US" sz="1200" dirty="0">
                <a:latin typeface="Helvetica" pitchFamily="2" charset="0"/>
              </a:rPr>
              <a:t>E) Mean doubling time of NF1-MET and NF1-MET;sgP53 cell lines from 3 independent experiments. (F) Growth trend estimates (+/- 95% confidence intervals) for vehicle or </a:t>
            </a:r>
            <a:r>
              <a:rPr lang="en-US" sz="1200" dirty="0" err="1">
                <a:latin typeface="Helvetica" pitchFamily="2" charset="0"/>
              </a:rPr>
              <a:t>capmatinib</a:t>
            </a:r>
            <a:r>
              <a:rPr lang="en-US" sz="1200" dirty="0">
                <a:latin typeface="Helvetica" pitchFamily="2" charset="0"/>
              </a:rPr>
              <a:t> (30mg/kg BID) treated NF1-MET and NF1-MET;sgP53 xenografts. Points (● and ■) are the results of two independent experiments of 5 mice in each treatment group. Shaded bars indicate the combined results of 10 mice in each treatment group. (G) Pairwise comparison of growth trend estimates in vehicle treated NF1-MET and NF1-MET;sgP53 tumors (p-value = 4.7e-4). </a:t>
            </a:r>
            <a:endParaRPr lang="en-US" sz="1200" dirty="0"/>
          </a:p>
        </p:txBody>
      </p:sp>
      <p:pic>
        <p:nvPicPr>
          <p:cNvPr id="2" name="Picture 1">
            <a:extLst>
              <a:ext uri="{FF2B5EF4-FFF2-40B4-BE49-F238E27FC236}">
                <a16:creationId xmlns:a16="http://schemas.microsoft.com/office/drawing/2014/main" id="{93664652-D584-9A42-9BF8-67B765442178}"/>
              </a:ext>
            </a:extLst>
          </p:cNvPr>
          <p:cNvPicPr>
            <a:picLocks noChangeAspect="1"/>
          </p:cNvPicPr>
          <p:nvPr/>
        </p:nvPicPr>
        <p:blipFill>
          <a:blip r:embed="rId4"/>
          <a:stretch>
            <a:fillRect/>
          </a:stretch>
        </p:blipFill>
        <p:spPr>
          <a:xfrm>
            <a:off x="2682841" y="482834"/>
            <a:ext cx="1090633" cy="1669840"/>
          </a:xfrm>
          <a:prstGeom prst="rect">
            <a:avLst/>
          </a:prstGeom>
        </p:spPr>
      </p:pic>
      <p:pic>
        <p:nvPicPr>
          <p:cNvPr id="89" name="Picture 88" descr="A picture containing drawing&#10;&#10;Description automatically generated">
            <a:extLst>
              <a:ext uri="{FF2B5EF4-FFF2-40B4-BE49-F238E27FC236}">
                <a16:creationId xmlns:a16="http://schemas.microsoft.com/office/drawing/2014/main" id="{22EFE725-7948-6B42-9CC5-8730C25490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2051" y="2454641"/>
            <a:ext cx="2317109" cy="1029826"/>
          </a:xfrm>
          <a:prstGeom prst="rect">
            <a:avLst/>
          </a:prstGeom>
        </p:spPr>
      </p:pic>
      <p:sp>
        <p:nvSpPr>
          <p:cNvPr id="90" name="TextBox 89">
            <a:extLst>
              <a:ext uri="{FF2B5EF4-FFF2-40B4-BE49-F238E27FC236}">
                <a16:creationId xmlns:a16="http://schemas.microsoft.com/office/drawing/2014/main" id="{D70706A2-81EA-B545-A571-34907371BD89}"/>
              </a:ext>
            </a:extLst>
          </p:cNvPr>
          <p:cNvSpPr txBox="1"/>
          <p:nvPr/>
        </p:nvSpPr>
        <p:spPr>
          <a:xfrm>
            <a:off x="4064670" y="453436"/>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a:t>
            </a:r>
          </a:p>
        </p:txBody>
      </p:sp>
      <p:sp>
        <p:nvSpPr>
          <p:cNvPr id="16" name="TextBox 15">
            <a:extLst>
              <a:ext uri="{FF2B5EF4-FFF2-40B4-BE49-F238E27FC236}">
                <a16:creationId xmlns:a16="http://schemas.microsoft.com/office/drawing/2014/main" id="{BC53848C-05B2-9F43-A0E1-8BCA1AAB6D35}"/>
              </a:ext>
            </a:extLst>
          </p:cNvPr>
          <p:cNvSpPr txBox="1"/>
          <p:nvPr/>
        </p:nvSpPr>
        <p:spPr>
          <a:xfrm>
            <a:off x="509402" y="3888120"/>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F</a:t>
            </a:r>
          </a:p>
        </p:txBody>
      </p:sp>
      <p:sp>
        <p:nvSpPr>
          <p:cNvPr id="17" name="TextBox 16">
            <a:extLst>
              <a:ext uri="{FF2B5EF4-FFF2-40B4-BE49-F238E27FC236}">
                <a16:creationId xmlns:a16="http://schemas.microsoft.com/office/drawing/2014/main" id="{358CAD93-8574-E443-91CC-585CA0F14D3D}"/>
              </a:ext>
            </a:extLst>
          </p:cNvPr>
          <p:cNvSpPr txBox="1"/>
          <p:nvPr/>
        </p:nvSpPr>
        <p:spPr>
          <a:xfrm>
            <a:off x="3337220" y="3888119"/>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G</a:t>
            </a:r>
          </a:p>
        </p:txBody>
      </p:sp>
      <p:pic>
        <p:nvPicPr>
          <p:cNvPr id="6" name="Picture 5" descr="A graph with green and purple dots&#10;&#10;Description automatically generated">
            <a:extLst>
              <a:ext uri="{FF2B5EF4-FFF2-40B4-BE49-F238E27FC236}">
                <a16:creationId xmlns:a16="http://schemas.microsoft.com/office/drawing/2014/main" id="{2DCBF02A-14A9-6E84-AA60-D9097191AC6D}"/>
              </a:ext>
            </a:extLst>
          </p:cNvPr>
          <p:cNvPicPr>
            <a:picLocks noChangeAspect="1"/>
          </p:cNvPicPr>
          <p:nvPr/>
        </p:nvPicPr>
        <p:blipFill>
          <a:blip r:embed="rId6"/>
          <a:stretch>
            <a:fillRect/>
          </a:stretch>
        </p:blipFill>
        <p:spPr>
          <a:xfrm>
            <a:off x="3743701" y="4165118"/>
            <a:ext cx="2317109" cy="1029826"/>
          </a:xfrm>
          <a:prstGeom prst="rect">
            <a:avLst/>
          </a:prstGeom>
        </p:spPr>
      </p:pic>
      <p:pic>
        <p:nvPicPr>
          <p:cNvPr id="7" name="Picture 6" descr="A graph with numbers and dots&#10;&#10;Description automatically generated">
            <a:extLst>
              <a:ext uri="{FF2B5EF4-FFF2-40B4-BE49-F238E27FC236}">
                <a16:creationId xmlns:a16="http://schemas.microsoft.com/office/drawing/2014/main" id="{ABB0DA38-A379-F3EF-D618-BB39939697CF}"/>
              </a:ext>
            </a:extLst>
          </p:cNvPr>
          <p:cNvPicPr>
            <a:picLocks noChangeAspect="1"/>
          </p:cNvPicPr>
          <p:nvPr/>
        </p:nvPicPr>
        <p:blipFill>
          <a:blip r:embed="rId7"/>
          <a:stretch>
            <a:fillRect/>
          </a:stretch>
        </p:blipFill>
        <p:spPr>
          <a:xfrm>
            <a:off x="4510360" y="507999"/>
            <a:ext cx="1866208" cy="1586277"/>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A917A690-F659-44B5-34C0-9133C0A4ED74}"/>
              </a:ext>
            </a:extLst>
          </p:cNvPr>
          <p:cNvPicPr>
            <a:picLocks noChangeAspect="1"/>
          </p:cNvPicPr>
          <p:nvPr/>
        </p:nvPicPr>
        <p:blipFill rotWithShape="1">
          <a:blip r:embed="rId8"/>
          <a:srcRect l="15026" t="24019" r="1304" b="5324"/>
          <a:stretch/>
        </p:blipFill>
        <p:spPr>
          <a:xfrm>
            <a:off x="618189" y="2485270"/>
            <a:ext cx="3582922" cy="1020226"/>
          </a:xfrm>
          <a:prstGeom prst="rect">
            <a:avLst/>
          </a:prstGeom>
        </p:spPr>
      </p:pic>
      <p:sp>
        <p:nvSpPr>
          <p:cNvPr id="11" name="TextBox 10">
            <a:extLst>
              <a:ext uri="{FF2B5EF4-FFF2-40B4-BE49-F238E27FC236}">
                <a16:creationId xmlns:a16="http://schemas.microsoft.com/office/drawing/2014/main" id="{0105DEE9-44EE-5A73-4FC3-2F0776A164A9}"/>
              </a:ext>
            </a:extLst>
          </p:cNvPr>
          <p:cNvSpPr txBox="1"/>
          <p:nvPr/>
        </p:nvSpPr>
        <p:spPr>
          <a:xfrm>
            <a:off x="1524079" y="2296923"/>
            <a:ext cx="1704078" cy="200055"/>
          </a:xfrm>
          <a:prstGeom prst="rect">
            <a:avLst/>
          </a:prstGeom>
          <a:noFill/>
        </p:spPr>
        <p:txBody>
          <a:bodyPr wrap="square" rtlCol="0">
            <a:spAutoFit/>
          </a:bodyPr>
          <a:lstStyle/>
          <a:p>
            <a:pPr algn="ctr"/>
            <a:r>
              <a:rPr lang="en-US" sz="700" dirty="0">
                <a:latin typeface="Helvetica" pitchFamily="2" charset="0"/>
              </a:rPr>
              <a:t>Chr4:89,272,292-89,295,899</a:t>
            </a:r>
          </a:p>
        </p:txBody>
      </p:sp>
      <p:sp>
        <p:nvSpPr>
          <p:cNvPr id="12" name="TextBox 11">
            <a:extLst>
              <a:ext uri="{FF2B5EF4-FFF2-40B4-BE49-F238E27FC236}">
                <a16:creationId xmlns:a16="http://schemas.microsoft.com/office/drawing/2014/main" id="{1E2A73E2-4720-E11B-37A1-087E6090EFAA}"/>
              </a:ext>
            </a:extLst>
          </p:cNvPr>
          <p:cNvSpPr txBox="1"/>
          <p:nvPr/>
        </p:nvSpPr>
        <p:spPr>
          <a:xfrm>
            <a:off x="1633141" y="3473583"/>
            <a:ext cx="1704078" cy="200055"/>
          </a:xfrm>
          <a:prstGeom prst="rect">
            <a:avLst/>
          </a:prstGeom>
          <a:noFill/>
        </p:spPr>
        <p:txBody>
          <a:bodyPr wrap="square" rtlCol="0">
            <a:spAutoFit/>
          </a:bodyPr>
          <a:lstStyle/>
          <a:p>
            <a:pPr algn="ctr"/>
            <a:r>
              <a:rPr lang="en-US" sz="700" i="1" dirty="0">
                <a:latin typeface="Helvetica" pitchFamily="2" charset="0"/>
              </a:rPr>
              <a:t>Cdkn2a</a:t>
            </a:r>
          </a:p>
        </p:txBody>
      </p:sp>
      <p:sp>
        <p:nvSpPr>
          <p:cNvPr id="13" name="TextBox 12">
            <a:extLst>
              <a:ext uri="{FF2B5EF4-FFF2-40B4-BE49-F238E27FC236}">
                <a16:creationId xmlns:a16="http://schemas.microsoft.com/office/drawing/2014/main" id="{4B07AA61-FCBA-6B19-0DC5-7C5A5BD1A4B5}"/>
              </a:ext>
            </a:extLst>
          </p:cNvPr>
          <p:cNvSpPr txBox="1"/>
          <p:nvPr/>
        </p:nvSpPr>
        <p:spPr>
          <a:xfrm>
            <a:off x="-63040" y="2929852"/>
            <a:ext cx="718535" cy="338554"/>
          </a:xfrm>
          <a:prstGeom prst="rect">
            <a:avLst/>
          </a:prstGeom>
          <a:noFill/>
        </p:spPr>
        <p:txBody>
          <a:bodyPr wrap="square" rtlCol="0">
            <a:spAutoFit/>
          </a:bodyPr>
          <a:lstStyle/>
          <a:p>
            <a:pPr algn="r"/>
            <a:r>
              <a:rPr lang="en-US" sz="700" dirty="0">
                <a:latin typeface="Helvetica" pitchFamily="2" charset="0"/>
              </a:rPr>
              <a:t>NF1-MET</a:t>
            </a:r>
          </a:p>
          <a:p>
            <a:pPr algn="r"/>
            <a:endParaRPr lang="en-US" sz="200" dirty="0">
              <a:latin typeface="Helvetica" pitchFamily="2" charset="0"/>
            </a:endParaRPr>
          </a:p>
          <a:p>
            <a:pPr algn="r"/>
            <a:r>
              <a:rPr lang="en-US" sz="700" dirty="0">
                <a:latin typeface="Helvetica" pitchFamily="2" charset="0"/>
              </a:rPr>
              <a:t>NF1-P53</a:t>
            </a:r>
          </a:p>
        </p:txBody>
      </p:sp>
      <p:sp>
        <p:nvSpPr>
          <p:cNvPr id="14" name="TextBox 13">
            <a:extLst>
              <a:ext uri="{FF2B5EF4-FFF2-40B4-BE49-F238E27FC236}">
                <a16:creationId xmlns:a16="http://schemas.microsoft.com/office/drawing/2014/main" id="{9F011607-5A4D-D939-0F1C-1181B2350F72}"/>
              </a:ext>
            </a:extLst>
          </p:cNvPr>
          <p:cNvSpPr txBox="1"/>
          <p:nvPr/>
        </p:nvSpPr>
        <p:spPr>
          <a:xfrm>
            <a:off x="4267910" y="2195938"/>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E</a:t>
            </a:r>
          </a:p>
        </p:txBody>
      </p:sp>
      <p:sp>
        <p:nvSpPr>
          <p:cNvPr id="15" name="TextBox 14">
            <a:extLst>
              <a:ext uri="{FF2B5EF4-FFF2-40B4-BE49-F238E27FC236}">
                <a16:creationId xmlns:a16="http://schemas.microsoft.com/office/drawing/2014/main" id="{2A5246ED-2ADA-EC36-87A3-A17F55664E25}"/>
              </a:ext>
            </a:extLst>
          </p:cNvPr>
          <p:cNvSpPr txBox="1"/>
          <p:nvPr/>
        </p:nvSpPr>
        <p:spPr>
          <a:xfrm>
            <a:off x="92985" y="2205944"/>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D</a:t>
            </a:r>
          </a:p>
        </p:txBody>
      </p:sp>
      <p:pic>
        <p:nvPicPr>
          <p:cNvPr id="18" name="Picture 17">
            <a:extLst>
              <a:ext uri="{FF2B5EF4-FFF2-40B4-BE49-F238E27FC236}">
                <a16:creationId xmlns:a16="http://schemas.microsoft.com/office/drawing/2014/main" id="{8929AEA6-DE97-3C68-1707-5DE231ABD08E}"/>
              </a:ext>
            </a:extLst>
          </p:cNvPr>
          <p:cNvPicPr>
            <a:picLocks noChangeAspect="1"/>
          </p:cNvPicPr>
          <p:nvPr/>
        </p:nvPicPr>
        <p:blipFill>
          <a:blip r:embed="rId9"/>
          <a:stretch>
            <a:fillRect/>
          </a:stretch>
        </p:blipFill>
        <p:spPr>
          <a:xfrm>
            <a:off x="170555" y="665526"/>
            <a:ext cx="1999641" cy="806205"/>
          </a:xfrm>
          <a:prstGeom prst="rect">
            <a:avLst/>
          </a:prstGeom>
        </p:spPr>
      </p:pic>
    </p:spTree>
    <p:extLst>
      <p:ext uri="{BB962C8B-B14F-4D97-AF65-F5344CB8AC3E}">
        <p14:creationId xmlns:p14="http://schemas.microsoft.com/office/powerpoint/2010/main" val="742708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mjETIECAAAECBAgQIECAAAECBAgQINBJQAC0E5NOBAgQIECAAAECBAgQIECAAAECBAj0UUAAtI9vzZgJECBAgAABAgQIECBAgAABAgQIEOgkIADaiUknAgQIECBAgAABAgQIECBAgAABAgT6KPAXtI3cl1t1pXUAAAAASUVORK5CYII=">
            <a:extLst>
              <a:ext uri="{FF2B5EF4-FFF2-40B4-BE49-F238E27FC236}">
                <a16:creationId xmlns:a16="http://schemas.microsoft.com/office/drawing/2014/main" id="{F7857E21-AA0D-474C-B2E1-A586D0D9141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582363" y="1046985"/>
            <a:ext cx="3169325" cy="2487469"/>
          </a:xfrm>
          <a:prstGeom prst="rect">
            <a:avLst/>
          </a:prstGeom>
          <a:noFill/>
          <a:ln>
            <a:noFill/>
          </a:ln>
        </p:spPr>
      </p:pic>
      <p:pic>
        <p:nvPicPr>
          <p:cNvPr id="6" name="Picture 5" descr="Chart&#10;&#10;Description automatically generated">
            <a:extLst>
              <a:ext uri="{FF2B5EF4-FFF2-40B4-BE49-F238E27FC236}">
                <a16:creationId xmlns:a16="http://schemas.microsoft.com/office/drawing/2014/main" id="{50683126-E4F0-7D4D-9C94-136E0A742AD5}"/>
              </a:ext>
            </a:extLst>
          </p:cNvPr>
          <p:cNvPicPr>
            <a:picLocks noChangeAspect="1"/>
          </p:cNvPicPr>
          <p:nvPr/>
        </p:nvPicPr>
        <p:blipFill rotWithShape="1">
          <a:blip r:embed="rId3"/>
          <a:srcRect r="38443" b="56871"/>
          <a:stretch/>
        </p:blipFill>
        <p:spPr>
          <a:xfrm>
            <a:off x="211920" y="832580"/>
            <a:ext cx="3370443" cy="3341808"/>
          </a:xfrm>
          <a:prstGeom prst="rect">
            <a:avLst/>
          </a:prstGeom>
        </p:spPr>
      </p:pic>
      <p:pic>
        <p:nvPicPr>
          <p:cNvPr id="5" name="Picture 4" descr="A picture containing graphical user interface&#10;&#10;Description automatically generated">
            <a:extLst>
              <a:ext uri="{FF2B5EF4-FFF2-40B4-BE49-F238E27FC236}">
                <a16:creationId xmlns:a16="http://schemas.microsoft.com/office/drawing/2014/main" id="{143F1C58-1D35-554D-A35B-786BF89D4600}"/>
              </a:ext>
            </a:extLst>
          </p:cNvPr>
          <p:cNvPicPr>
            <a:picLocks noChangeAspect="1"/>
          </p:cNvPicPr>
          <p:nvPr/>
        </p:nvPicPr>
        <p:blipFill>
          <a:blip r:embed="rId4"/>
          <a:stretch>
            <a:fillRect/>
          </a:stretch>
        </p:blipFill>
        <p:spPr>
          <a:xfrm>
            <a:off x="467916" y="4625032"/>
            <a:ext cx="2146423" cy="1696574"/>
          </a:xfrm>
          <a:prstGeom prst="rect">
            <a:avLst/>
          </a:prstGeom>
        </p:spPr>
      </p:pic>
      <p:sp>
        <p:nvSpPr>
          <p:cNvPr id="7" name="Text Placeholder 2">
            <a:extLst>
              <a:ext uri="{FF2B5EF4-FFF2-40B4-BE49-F238E27FC236}">
                <a16:creationId xmlns:a16="http://schemas.microsoft.com/office/drawing/2014/main" id="{BB9DF27C-1476-B14E-B00C-2E5D1A26ECA3}"/>
              </a:ext>
            </a:extLst>
          </p:cNvPr>
          <p:cNvSpPr txBox="1">
            <a:spLocks/>
          </p:cNvSpPr>
          <p:nvPr/>
        </p:nvSpPr>
        <p:spPr>
          <a:xfrm>
            <a:off x="467916" y="7136468"/>
            <a:ext cx="5915025" cy="2007532"/>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500" kern="1200">
                <a:solidFill>
                  <a:schemeClr val="tx1">
                    <a:tint val="75000"/>
                  </a:schemeClr>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9pPr>
          </a:lstStyle>
          <a:p>
            <a:r>
              <a:rPr lang="en-US" sz="1200" b="1" dirty="0">
                <a:latin typeface="Helvetica" pitchFamily="2" charset="0"/>
              </a:rPr>
              <a:t>Supplemental Figure 5. Differential gene expression in p53 knockout MPNST cells. </a:t>
            </a:r>
            <a:r>
              <a:rPr lang="en-US" sz="1200" dirty="0" err="1">
                <a:latin typeface="Helvetica" pitchFamily="2" charset="0"/>
              </a:rPr>
              <a:t>Dotplots</a:t>
            </a:r>
            <a:r>
              <a:rPr lang="en-US" sz="1200" dirty="0">
                <a:latin typeface="Helvetica" pitchFamily="2" charset="0"/>
              </a:rPr>
              <a:t> of top 30 GO terms shown in Figure 3B (A) and Figure 3C (B). (C) Partially supervised hierarchical clustering of known p53 target genes. Genes that were significantly decreased at least 50% by p53 loss are in bold. (D) </a:t>
            </a:r>
            <a:r>
              <a:rPr lang="en-US" sz="1200" dirty="0" err="1">
                <a:latin typeface="Helvetica" pitchFamily="2" charset="0"/>
              </a:rPr>
              <a:t>Dotplots</a:t>
            </a:r>
            <a:r>
              <a:rPr lang="en-US" sz="1200" dirty="0">
                <a:latin typeface="Helvetica" pitchFamily="2" charset="0"/>
              </a:rPr>
              <a:t> of top 30 GO terms shown in Figure 4D.</a:t>
            </a:r>
          </a:p>
        </p:txBody>
      </p:sp>
      <p:sp>
        <p:nvSpPr>
          <p:cNvPr id="8" name="TextBox 7">
            <a:extLst>
              <a:ext uri="{FF2B5EF4-FFF2-40B4-BE49-F238E27FC236}">
                <a16:creationId xmlns:a16="http://schemas.microsoft.com/office/drawing/2014/main" id="{6DF6FB64-F558-264C-BC66-61263D5F0FA7}"/>
              </a:ext>
            </a:extLst>
          </p:cNvPr>
          <p:cNvSpPr txBox="1"/>
          <p:nvPr/>
        </p:nvSpPr>
        <p:spPr>
          <a:xfrm>
            <a:off x="211921" y="769986"/>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9" name="TextBox 8">
            <a:extLst>
              <a:ext uri="{FF2B5EF4-FFF2-40B4-BE49-F238E27FC236}">
                <a16:creationId xmlns:a16="http://schemas.microsoft.com/office/drawing/2014/main" id="{9FA027D8-8236-4042-A18D-D1D6C91BCD4A}"/>
              </a:ext>
            </a:extLst>
          </p:cNvPr>
          <p:cNvSpPr txBox="1"/>
          <p:nvPr/>
        </p:nvSpPr>
        <p:spPr>
          <a:xfrm>
            <a:off x="3273516" y="769986"/>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a:t>
            </a:r>
          </a:p>
        </p:txBody>
      </p:sp>
      <p:sp>
        <p:nvSpPr>
          <p:cNvPr id="10" name="TextBox 9">
            <a:extLst>
              <a:ext uri="{FF2B5EF4-FFF2-40B4-BE49-F238E27FC236}">
                <a16:creationId xmlns:a16="http://schemas.microsoft.com/office/drawing/2014/main" id="{6A5A4CB6-5949-F742-8C90-F9000DF324F0}"/>
              </a:ext>
            </a:extLst>
          </p:cNvPr>
          <p:cNvSpPr txBox="1"/>
          <p:nvPr/>
        </p:nvSpPr>
        <p:spPr>
          <a:xfrm>
            <a:off x="211879" y="4395591"/>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a:t>
            </a:r>
          </a:p>
        </p:txBody>
      </p:sp>
      <p:sp>
        <p:nvSpPr>
          <p:cNvPr id="11" name="TextBox 10">
            <a:extLst>
              <a:ext uri="{FF2B5EF4-FFF2-40B4-BE49-F238E27FC236}">
                <a16:creationId xmlns:a16="http://schemas.microsoft.com/office/drawing/2014/main" id="{FEDA2DF8-286C-784C-97DA-FC76FF71E622}"/>
              </a:ext>
            </a:extLst>
          </p:cNvPr>
          <p:cNvSpPr txBox="1"/>
          <p:nvPr/>
        </p:nvSpPr>
        <p:spPr>
          <a:xfrm>
            <a:off x="92985" y="104937"/>
            <a:ext cx="1990800" cy="276999"/>
          </a:xfrm>
          <a:prstGeom prst="rect">
            <a:avLst/>
          </a:prstGeom>
          <a:noFill/>
        </p:spPr>
        <p:txBody>
          <a:bodyPr wrap="square" rtlCol="0">
            <a:spAutoFit/>
          </a:bodyPr>
          <a:lstStyle/>
          <a:p>
            <a:r>
              <a:rPr lang="en-US" sz="1200" dirty="0">
                <a:latin typeface="Helvetica" pitchFamily="2" charset="0"/>
                <a:cs typeface="Arial" panose="020B0604020202020204" pitchFamily="34" charset="0"/>
              </a:rPr>
              <a:t>Supplemental Figure 5</a:t>
            </a:r>
          </a:p>
        </p:txBody>
      </p:sp>
      <p:pic>
        <p:nvPicPr>
          <p:cNvPr id="2" name="Picture 1">
            <a:extLst>
              <a:ext uri="{FF2B5EF4-FFF2-40B4-BE49-F238E27FC236}">
                <a16:creationId xmlns:a16="http://schemas.microsoft.com/office/drawing/2014/main" id="{A1790337-14BB-B840-8306-BC26DF636866}"/>
              </a:ext>
            </a:extLst>
          </p:cNvPr>
          <p:cNvPicPr>
            <a:picLocks noChangeAspect="1"/>
          </p:cNvPicPr>
          <p:nvPr/>
        </p:nvPicPr>
        <p:blipFill>
          <a:blip r:embed="rId5"/>
          <a:stretch>
            <a:fillRect/>
          </a:stretch>
        </p:blipFill>
        <p:spPr>
          <a:xfrm>
            <a:off x="3506763" y="4395591"/>
            <a:ext cx="3288173" cy="2348695"/>
          </a:xfrm>
          <a:prstGeom prst="rect">
            <a:avLst/>
          </a:prstGeom>
        </p:spPr>
      </p:pic>
      <p:sp>
        <p:nvSpPr>
          <p:cNvPr id="12" name="TextBox 11">
            <a:extLst>
              <a:ext uri="{FF2B5EF4-FFF2-40B4-BE49-F238E27FC236}">
                <a16:creationId xmlns:a16="http://schemas.microsoft.com/office/drawing/2014/main" id="{31E5A326-48CD-8E42-9006-8AE45BAD3B9B}"/>
              </a:ext>
            </a:extLst>
          </p:cNvPr>
          <p:cNvSpPr txBox="1"/>
          <p:nvPr/>
        </p:nvSpPr>
        <p:spPr>
          <a:xfrm>
            <a:off x="3273516" y="4401588"/>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3818489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BB9DF27C-1476-B14E-B00C-2E5D1A26ECA3}"/>
              </a:ext>
            </a:extLst>
          </p:cNvPr>
          <p:cNvSpPr txBox="1">
            <a:spLocks/>
          </p:cNvSpPr>
          <p:nvPr/>
        </p:nvSpPr>
        <p:spPr>
          <a:xfrm>
            <a:off x="471487" y="3568234"/>
            <a:ext cx="5915025" cy="673566"/>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500" kern="1200">
                <a:solidFill>
                  <a:schemeClr val="tx1">
                    <a:tint val="75000"/>
                  </a:schemeClr>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350" kern="1200">
                <a:solidFill>
                  <a:schemeClr val="tx1">
                    <a:tint val="75000"/>
                  </a:schemeClr>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6pPr>
            <a:lvl7pPr marL="20574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7pPr>
            <a:lvl8pPr marL="24003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8pPr>
            <a:lvl9pPr marL="2743200" indent="0" algn="l" defTabSz="685800" rtl="0" eaLnBrk="1" latinLnBrk="0" hangingPunct="1">
              <a:lnSpc>
                <a:spcPct val="90000"/>
              </a:lnSpc>
              <a:spcBef>
                <a:spcPts val="375"/>
              </a:spcBef>
              <a:buFont typeface="Arial" panose="020B0604020202020204" pitchFamily="34" charset="0"/>
              <a:buNone/>
              <a:defRPr sz="1200" kern="1200">
                <a:solidFill>
                  <a:schemeClr val="tx1">
                    <a:tint val="75000"/>
                  </a:schemeClr>
                </a:solidFill>
                <a:latin typeface="+mn-lt"/>
                <a:ea typeface="+mn-ea"/>
                <a:cs typeface="+mn-cs"/>
              </a:defRPr>
            </a:lvl9pPr>
          </a:lstStyle>
          <a:p>
            <a:r>
              <a:rPr lang="en-US" sz="1200" b="1" dirty="0">
                <a:latin typeface="Helvetica" pitchFamily="2" charset="0"/>
              </a:rPr>
              <a:t>Supplemental Figure 6. p53 knockout induces EGFR activation. </a:t>
            </a:r>
            <a:r>
              <a:rPr lang="en-US" sz="1200" dirty="0">
                <a:latin typeface="Helvetica" pitchFamily="2" charset="0"/>
              </a:rPr>
              <a:t>(A) Time course western blot of NF1-MET and NF1-MET;sgP53 cells stimulated with EGF for 5 minutes to 1 day.  </a:t>
            </a:r>
          </a:p>
        </p:txBody>
      </p:sp>
      <p:sp>
        <p:nvSpPr>
          <p:cNvPr id="11" name="TextBox 10">
            <a:extLst>
              <a:ext uri="{FF2B5EF4-FFF2-40B4-BE49-F238E27FC236}">
                <a16:creationId xmlns:a16="http://schemas.microsoft.com/office/drawing/2014/main" id="{FEDA2DF8-286C-784C-97DA-FC76FF71E622}"/>
              </a:ext>
            </a:extLst>
          </p:cNvPr>
          <p:cNvSpPr txBox="1"/>
          <p:nvPr/>
        </p:nvSpPr>
        <p:spPr>
          <a:xfrm>
            <a:off x="92985" y="104937"/>
            <a:ext cx="1990800" cy="276999"/>
          </a:xfrm>
          <a:prstGeom prst="rect">
            <a:avLst/>
          </a:prstGeom>
          <a:noFill/>
        </p:spPr>
        <p:txBody>
          <a:bodyPr wrap="square" rtlCol="0">
            <a:spAutoFit/>
          </a:bodyPr>
          <a:lstStyle/>
          <a:p>
            <a:r>
              <a:rPr lang="en-US" sz="1200" dirty="0">
                <a:latin typeface="Helvetica" pitchFamily="2" charset="0"/>
                <a:cs typeface="Arial" panose="020B0604020202020204" pitchFamily="34" charset="0"/>
              </a:rPr>
              <a:t>Supplemental Figure 6</a:t>
            </a:r>
          </a:p>
        </p:txBody>
      </p:sp>
      <p:pic>
        <p:nvPicPr>
          <p:cNvPr id="39" name="Picture 38" descr="A picture containing text, electronics&#10;&#10;Description automatically generated">
            <a:extLst>
              <a:ext uri="{FF2B5EF4-FFF2-40B4-BE49-F238E27FC236}">
                <a16:creationId xmlns:a16="http://schemas.microsoft.com/office/drawing/2014/main" id="{536560C6-F3C5-B745-8F23-8DCAF05E514B}"/>
              </a:ext>
            </a:extLst>
          </p:cNvPr>
          <p:cNvPicPr>
            <a:picLocks noChangeAspect="1"/>
          </p:cNvPicPr>
          <p:nvPr/>
        </p:nvPicPr>
        <p:blipFill>
          <a:blip r:embed="rId2"/>
          <a:stretch>
            <a:fillRect/>
          </a:stretch>
        </p:blipFill>
        <p:spPr>
          <a:xfrm>
            <a:off x="92985" y="908485"/>
            <a:ext cx="3269059" cy="1981450"/>
          </a:xfrm>
          <a:prstGeom prst="rect">
            <a:avLst/>
          </a:prstGeom>
        </p:spPr>
      </p:pic>
    </p:spTree>
    <p:extLst>
      <p:ext uri="{BB962C8B-B14F-4D97-AF65-F5344CB8AC3E}">
        <p14:creationId xmlns:p14="http://schemas.microsoft.com/office/powerpoint/2010/main" val="666842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21ACDA0-E5F0-5E46-9992-75DBE9DA90B6}"/>
              </a:ext>
            </a:extLst>
          </p:cNvPr>
          <p:cNvPicPr>
            <a:picLocks noChangeAspect="1"/>
          </p:cNvPicPr>
          <p:nvPr/>
        </p:nvPicPr>
        <p:blipFill rotWithShape="1">
          <a:blip r:embed="rId2">
            <a:extLst>
              <a:ext uri="{28A0092B-C50C-407E-A947-70E740481C1C}">
                <a14:useLocalDpi xmlns:a14="http://schemas.microsoft.com/office/drawing/2010/main" val="0"/>
              </a:ext>
            </a:extLst>
          </a:blip>
          <a:srcRect l="49868" t="10926"/>
          <a:stretch/>
        </p:blipFill>
        <p:spPr>
          <a:xfrm>
            <a:off x="2516642" y="602095"/>
            <a:ext cx="2142216" cy="1903115"/>
          </a:xfrm>
          <a:prstGeom prst="rect">
            <a:avLst/>
          </a:prstGeom>
        </p:spPr>
      </p:pic>
      <p:pic>
        <p:nvPicPr>
          <p:cNvPr id="6" name="Picture 5">
            <a:extLst>
              <a:ext uri="{FF2B5EF4-FFF2-40B4-BE49-F238E27FC236}">
                <a16:creationId xmlns:a16="http://schemas.microsoft.com/office/drawing/2014/main" id="{33A86305-4CC0-D742-98A1-E173AC19B994}"/>
              </a:ext>
            </a:extLst>
          </p:cNvPr>
          <p:cNvPicPr>
            <a:picLocks noChangeAspect="1"/>
          </p:cNvPicPr>
          <p:nvPr/>
        </p:nvPicPr>
        <p:blipFill rotWithShape="1">
          <a:blip r:embed="rId3">
            <a:extLst>
              <a:ext uri="{28A0092B-C50C-407E-A947-70E740481C1C}">
                <a14:useLocalDpi xmlns:a14="http://schemas.microsoft.com/office/drawing/2010/main" val="0"/>
              </a:ext>
            </a:extLst>
          </a:blip>
          <a:srcRect l="49868" t="10926"/>
          <a:stretch/>
        </p:blipFill>
        <p:spPr>
          <a:xfrm>
            <a:off x="207504" y="602095"/>
            <a:ext cx="2142215" cy="1903114"/>
          </a:xfrm>
          <a:prstGeom prst="rect">
            <a:avLst/>
          </a:prstGeom>
        </p:spPr>
      </p:pic>
      <p:sp>
        <p:nvSpPr>
          <p:cNvPr id="7" name="Text Placeholder 6">
            <a:extLst>
              <a:ext uri="{FF2B5EF4-FFF2-40B4-BE49-F238E27FC236}">
                <a16:creationId xmlns:a16="http://schemas.microsoft.com/office/drawing/2014/main" id="{1B4C1B20-A451-43AF-9AF8-4F81E6A277AF}"/>
              </a:ext>
            </a:extLst>
          </p:cNvPr>
          <p:cNvSpPr>
            <a:spLocks noGrp="1"/>
          </p:cNvSpPr>
          <p:nvPr>
            <p:ph type="body" idx="1"/>
          </p:nvPr>
        </p:nvSpPr>
        <p:spPr>
          <a:xfrm>
            <a:off x="381000" y="2834292"/>
            <a:ext cx="6022278" cy="778858"/>
          </a:xfrm>
        </p:spPr>
        <p:txBody>
          <a:bodyPr>
            <a:normAutofit/>
          </a:bodyPr>
          <a:lstStyle/>
          <a:p>
            <a:r>
              <a:rPr lang="en-US" sz="1200" b="1" dirty="0">
                <a:latin typeface="Helvetica" pitchFamily="2" charset="0"/>
              </a:rPr>
              <a:t>Supplemental Figure 7. MPNST cell lines are resistant to AKT inhibition. </a:t>
            </a:r>
            <a:r>
              <a:rPr lang="en-US" sz="1200" dirty="0">
                <a:latin typeface="Helvetica" pitchFamily="2" charset="0"/>
              </a:rPr>
              <a:t>Dose response matrices for AKT (</a:t>
            </a:r>
            <a:r>
              <a:rPr lang="en-US" sz="1200" dirty="0" err="1">
                <a:latin typeface="Helvetica" pitchFamily="2" charset="0"/>
              </a:rPr>
              <a:t>afuresertib</a:t>
            </a:r>
            <a:r>
              <a:rPr lang="en-US" sz="1200" dirty="0">
                <a:latin typeface="Helvetica" pitchFamily="2" charset="0"/>
              </a:rPr>
              <a:t>) and MEK (trametinib) inhibitor combinations in the NF1-MET (A) and NF1-MET;sgP53 (B) cell lines. Color and labels indicate % inhibition. </a:t>
            </a:r>
            <a:endParaRPr lang="en-US" sz="1200" dirty="0"/>
          </a:p>
          <a:p>
            <a:endParaRPr lang="en-US" dirty="0"/>
          </a:p>
        </p:txBody>
      </p:sp>
      <p:sp>
        <p:nvSpPr>
          <p:cNvPr id="19" name="TextBox 18">
            <a:extLst>
              <a:ext uri="{FF2B5EF4-FFF2-40B4-BE49-F238E27FC236}">
                <a16:creationId xmlns:a16="http://schemas.microsoft.com/office/drawing/2014/main" id="{8D19F3AF-5E2F-4382-8AB1-69A6487DD9B1}"/>
              </a:ext>
            </a:extLst>
          </p:cNvPr>
          <p:cNvSpPr txBox="1"/>
          <p:nvPr/>
        </p:nvSpPr>
        <p:spPr>
          <a:xfrm>
            <a:off x="92988" y="453437"/>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20" name="TextBox 19">
            <a:extLst>
              <a:ext uri="{FF2B5EF4-FFF2-40B4-BE49-F238E27FC236}">
                <a16:creationId xmlns:a16="http://schemas.microsoft.com/office/drawing/2014/main" id="{ADC963E2-2FB1-46ED-9DE8-91B668EEF899}"/>
              </a:ext>
            </a:extLst>
          </p:cNvPr>
          <p:cNvSpPr txBox="1"/>
          <p:nvPr/>
        </p:nvSpPr>
        <p:spPr>
          <a:xfrm>
            <a:off x="2352420" y="453437"/>
            <a:ext cx="25108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a:t>
            </a:r>
          </a:p>
        </p:txBody>
      </p:sp>
      <p:sp>
        <p:nvSpPr>
          <p:cNvPr id="55" name="TextBox 54">
            <a:extLst>
              <a:ext uri="{FF2B5EF4-FFF2-40B4-BE49-F238E27FC236}">
                <a16:creationId xmlns:a16="http://schemas.microsoft.com/office/drawing/2014/main" id="{A42D3A29-C9A7-3C49-A02A-1C56FA88E918}"/>
              </a:ext>
            </a:extLst>
          </p:cNvPr>
          <p:cNvSpPr txBox="1"/>
          <p:nvPr/>
        </p:nvSpPr>
        <p:spPr>
          <a:xfrm>
            <a:off x="92985" y="104937"/>
            <a:ext cx="230731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Supplemental Figure 7</a:t>
            </a:r>
          </a:p>
        </p:txBody>
      </p:sp>
    </p:spTree>
    <p:extLst>
      <p:ext uri="{BB962C8B-B14F-4D97-AF65-F5344CB8AC3E}">
        <p14:creationId xmlns:p14="http://schemas.microsoft.com/office/powerpoint/2010/main" val="3075139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10;&#10;Description automatically generated">
            <a:extLst>
              <a:ext uri="{FF2B5EF4-FFF2-40B4-BE49-F238E27FC236}">
                <a16:creationId xmlns:a16="http://schemas.microsoft.com/office/drawing/2014/main" id="{672A87CE-1BA1-654D-B74E-48449CE7AB80}"/>
              </a:ext>
            </a:extLst>
          </p:cNvPr>
          <p:cNvPicPr>
            <a:picLocks noChangeAspect="1"/>
          </p:cNvPicPr>
          <p:nvPr/>
        </p:nvPicPr>
        <p:blipFill>
          <a:blip r:embed="rId3"/>
          <a:stretch>
            <a:fillRect/>
          </a:stretch>
        </p:blipFill>
        <p:spPr>
          <a:xfrm>
            <a:off x="431913" y="3239047"/>
            <a:ext cx="3105944" cy="3105944"/>
          </a:xfrm>
          <a:prstGeom prst="rect">
            <a:avLst/>
          </a:prstGeom>
        </p:spPr>
      </p:pic>
      <p:sp>
        <p:nvSpPr>
          <p:cNvPr id="19" name="TextBox 18">
            <a:extLst>
              <a:ext uri="{FF2B5EF4-FFF2-40B4-BE49-F238E27FC236}">
                <a16:creationId xmlns:a16="http://schemas.microsoft.com/office/drawing/2014/main" id="{8D19F3AF-5E2F-4382-8AB1-69A6487DD9B1}"/>
              </a:ext>
            </a:extLst>
          </p:cNvPr>
          <p:cNvSpPr txBox="1"/>
          <p:nvPr/>
        </p:nvSpPr>
        <p:spPr>
          <a:xfrm>
            <a:off x="92988" y="453437"/>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55" name="TextBox 54">
            <a:extLst>
              <a:ext uri="{FF2B5EF4-FFF2-40B4-BE49-F238E27FC236}">
                <a16:creationId xmlns:a16="http://schemas.microsoft.com/office/drawing/2014/main" id="{A42D3A29-C9A7-3C49-A02A-1C56FA88E918}"/>
              </a:ext>
            </a:extLst>
          </p:cNvPr>
          <p:cNvSpPr txBox="1"/>
          <p:nvPr/>
        </p:nvSpPr>
        <p:spPr>
          <a:xfrm>
            <a:off x="92985" y="104937"/>
            <a:ext cx="19908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Supplemental Figure 8</a:t>
            </a:r>
          </a:p>
        </p:txBody>
      </p:sp>
      <p:sp>
        <p:nvSpPr>
          <p:cNvPr id="3" name="Text Placeholder 2">
            <a:extLst>
              <a:ext uri="{FF2B5EF4-FFF2-40B4-BE49-F238E27FC236}">
                <a16:creationId xmlns:a16="http://schemas.microsoft.com/office/drawing/2014/main" id="{C6899360-766D-5A47-9862-377893440049}"/>
              </a:ext>
            </a:extLst>
          </p:cNvPr>
          <p:cNvSpPr>
            <a:spLocks noGrp="1"/>
          </p:cNvSpPr>
          <p:nvPr>
            <p:ph type="body" idx="1"/>
          </p:nvPr>
        </p:nvSpPr>
        <p:spPr>
          <a:xfrm>
            <a:off x="250371" y="6797172"/>
            <a:ext cx="6136141" cy="2488645"/>
          </a:xfrm>
        </p:spPr>
        <p:txBody>
          <a:bodyPr>
            <a:noAutofit/>
          </a:bodyPr>
          <a:lstStyle/>
          <a:p>
            <a:r>
              <a:rPr lang="en-US" sz="1200" b="1" dirty="0">
                <a:latin typeface="Helvetica" pitchFamily="2" charset="0"/>
              </a:rPr>
              <a:t>Supplemental Figure 8. Effects of p53 loss and mTOR inhibition on cell signaling. </a:t>
            </a:r>
            <a:r>
              <a:rPr lang="en-US" sz="1200" dirty="0">
                <a:latin typeface="Helvetica" pitchFamily="2" charset="0"/>
              </a:rPr>
              <a:t>(A) Representative images of phospho-MET localization (red) upon 5 minutes of HGF stimulation after 2-hour pretreatment with vehicle or combination everolimus (20 nM) and trametinib (40 nM). (B) Phospho-protein expression (size) and log2 fold change relative to vehicle (color) upon everolimus (80 nM) or Bez235 (80 nM) treatment for 2 and 48 hours. Proteins with a greater than 2 log2 fold change are labeled above with their fold change. </a:t>
            </a:r>
          </a:p>
        </p:txBody>
      </p:sp>
      <p:sp>
        <p:nvSpPr>
          <p:cNvPr id="20" name="TextBox 19">
            <a:extLst>
              <a:ext uri="{FF2B5EF4-FFF2-40B4-BE49-F238E27FC236}">
                <a16:creationId xmlns:a16="http://schemas.microsoft.com/office/drawing/2014/main" id="{ADC963E2-2FB1-46ED-9DE8-91B668EEF899}"/>
              </a:ext>
            </a:extLst>
          </p:cNvPr>
          <p:cNvSpPr txBox="1"/>
          <p:nvPr/>
        </p:nvSpPr>
        <p:spPr>
          <a:xfrm>
            <a:off x="158826" y="3200429"/>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a:t>
            </a:r>
          </a:p>
        </p:txBody>
      </p:sp>
      <p:pic>
        <p:nvPicPr>
          <p:cNvPr id="5" name="Picture 4" descr="A picture containing indoor&#10;&#10;Description automatically generated">
            <a:extLst>
              <a:ext uri="{FF2B5EF4-FFF2-40B4-BE49-F238E27FC236}">
                <a16:creationId xmlns:a16="http://schemas.microsoft.com/office/drawing/2014/main" id="{D6819879-39A9-5B41-8ACE-4060CF2AC188}"/>
              </a:ext>
            </a:extLst>
          </p:cNvPr>
          <p:cNvPicPr>
            <a:picLocks noChangeAspect="1"/>
          </p:cNvPicPr>
          <p:nvPr/>
        </p:nvPicPr>
        <p:blipFill>
          <a:blip r:embed="rId4"/>
          <a:stretch>
            <a:fillRect/>
          </a:stretch>
        </p:blipFill>
        <p:spPr>
          <a:xfrm>
            <a:off x="158826" y="502335"/>
            <a:ext cx="4738888" cy="2568557"/>
          </a:xfrm>
          <a:prstGeom prst="rect">
            <a:avLst/>
          </a:prstGeom>
        </p:spPr>
      </p:pic>
    </p:spTree>
    <p:extLst>
      <p:ext uri="{BB962C8B-B14F-4D97-AF65-F5344CB8AC3E}">
        <p14:creationId xmlns:p14="http://schemas.microsoft.com/office/powerpoint/2010/main" val="4217542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of a number of different colored bars&#10;&#10;Description automatically generated with medium confidence">
            <a:extLst>
              <a:ext uri="{FF2B5EF4-FFF2-40B4-BE49-F238E27FC236}">
                <a16:creationId xmlns:a16="http://schemas.microsoft.com/office/drawing/2014/main" id="{B1A116F5-64EB-11E8-1DB4-1FE8A29EBFEA}"/>
              </a:ext>
            </a:extLst>
          </p:cNvPr>
          <p:cNvPicPr>
            <a:picLocks noChangeAspect="1"/>
          </p:cNvPicPr>
          <p:nvPr/>
        </p:nvPicPr>
        <p:blipFill>
          <a:blip r:embed="rId3"/>
          <a:stretch>
            <a:fillRect/>
          </a:stretch>
        </p:blipFill>
        <p:spPr>
          <a:xfrm>
            <a:off x="119370" y="467564"/>
            <a:ext cx="4032701" cy="1861247"/>
          </a:xfrm>
          <a:prstGeom prst="rect">
            <a:avLst/>
          </a:prstGeom>
        </p:spPr>
      </p:pic>
      <p:sp>
        <p:nvSpPr>
          <p:cNvPr id="19" name="TextBox 18">
            <a:extLst>
              <a:ext uri="{FF2B5EF4-FFF2-40B4-BE49-F238E27FC236}">
                <a16:creationId xmlns:a16="http://schemas.microsoft.com/office/drawing/2014/main" id="{8D19F3AF-5E2F-4382-8AB1-69A6487DD9B1}"/>
              </a:ext>
            </a:extLst>
          </p:cNvPr>
          <p:cNvSpPr txBox="1"/>
          <p:nvPr/>
        </p:nvSpPr>
        <p:spPr>
          <a:xfrm>
            <a:off x="92988" y="366349"/>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a:t>
            </a:r>
          </a:p>
        </p:txBody>
      </p:sp>
      <p:sp>
        <p:nvSpPr>
          <p:cNvPr id="32" name="TextBox 31">
            <a:extLst>
              <a:ext uri="{FF2B5EF4-FFF2-40B4-BE49-F238E27FC236}">
                <a16:creationId xmlns:a16="http://schemas.microsoft.com/office/drawing/2014/main" id="{7FE86524-E6BF-4885-BB2B-891711D772A9}"/>
              </a:ext>
            </a:extLst>
          </p:cNvPr>
          <p:cNvSpPr txBox="1"/>
          <p:nvPr/>
        </p:nvSpPr>
        <p:spPr>
          <a:xfrm>
            <a:off x="92986" y="2298588"/>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a:t>
            </a:r>
          </a:p>
        </p:txBody>
      </p:sp>
      <p:sp>
        <p:nvSpPr>
          <p:cNvPr id="52" name="TextBox 51">
            <a:extLst>
              <a:ext uri="{FF2B5EF4-FFF2-40B4-BE49-F238E27FC236}">
                <a16:creationId xmlns:a16="http://schemas.microsoft.com/office/drawing/2014/main" id="{7E0F1B1D-F07B-E643-92E0-530CC14441A1}"/>
              </a:ext>
            </a:extLst>
          </p:cNvPr>
          <p:cNvSpPr txBox="1"/>
          <p:nvPr/>
        </p:nvSpPr>
        <p:spPr>
          <a:xfrm>
            <a:off x="68123" y="4223828"/>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D</a:t>
            </a:r>
          </a:p>
        </p:txBody>
      </p:sp>
      <p:sp>
        <p:nvSpPr>
          <p:cNvPr id="55" name="TextBox 54">
            <a:extLst>
              <a:ext uri="{FF2B5EF4-FFF2-40B4-BE49-F238E27FC236}">
                <a16:creationId xmlns:a16="http://schemas.microsoft.com/office/drawing/2014/main" id="{A42D3A29-C9A7-3C49-A02A-1C56FA88E918}"/>
              </a:ext>
            </a:extLst>
          </p:cNvPr>
          <p:cNvSpPr txBox="1"/>
          <p:nvPr/>
        </p:nvSpPr>
        <p:spPr>
          <a:xfrm>
            <a:off x="92985" y="104937"/>
            <a:ext cx="19908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Supplemental Figure 9</a:t>
            </a:r>
          </a:p>
        </p:txBody>
      </p:sp>
      <p:sp>
        <p:nvSpPr>
          <p:cNvPr id="3" name="Text Placeholder 2">
            <a:extLst>
              <a:ext uri="{FF2B5EF4-FFF2-40B4-BE49-F238E27FC236}">
                <a16:creationId xmlns:a16="http://schemas.microsoft.com/office/drawing/2014/main" id="{C6899360-766D-5A47-9862-377893440049}"/>
              </a:ext>
            </a:extLst>
          </p:cNvPr>
          <p:cNvSpPr>
            <a:spLocks noGrp="1"/>
          </p:cNvSpPr>
          <p:nvPr>
            <p:ph type="body" idx="1"/>
          </p:nvPr>
        </p:nvSpPr>
        <p:spPr>
          <a:xfrm>
            <a:off x="205973" y="6502466"/>
            <a:ext cx="6564459" cy="2488645"/>
          </a:xfrm>
        </p:spPr>
        <p:txBody>
          <a:bodyPr>
            <a:noAutofit/>
          </a:bodyPr>
          <a:lstStyle/>
          <a:p>
            <a:r>
              <a:rPr lang="en-US" sz="1200" b="1" dirty="0">
                <a:latin typeface="Helvetica" pitchFamily="2" charset="0"/>
              </a:rPr>
              <a:t>Supplemental Figure 9. Effects of p53 loss and mTOR inhibition on apoptosis, senescence, and differentiation pathways. </a:t>
            </a:r>
            <a:r>
              <a:rPr lang="en-US" sz="1200" dirty="0">
                <a:latin typeface="Helvetica" pitchFamily="2" charset="0"/>
              </a:rPr>
              <a:t>(A) Apoptotic stages measured by flow cytometry for annexin V and/or </a:t>
            </a:r>
            <a:r>
              <a:rPr lang="en-US" sz="1200" dirty="0" err="1">
                <a:latin typeface="Helvetica" pitchFamily="2" charset="0"/>
              </a:rPr>
              <a:t>dapi</a:t>
            </a:r>
            <a:r>
              <a:rPr lang="en-US" sz="1200" dirty="0">
                <a:latin typeface="Helvetica" pitchFamily="2" charset="0"/>
              </a:rPr>
              <a:t> positive cells after 24-96 hours of treatment with combination everolimus (20 nM) and trametinib (40 </a:t>
            </a:r>
            <a:r>
              <a:rPr lang="en-US" sz="1200" dirty="0" err="1">
                <a:latin typeface="Helvetica" pitchFamily="2" charset="0"/>
              </a:rPr>
              <a:t>nM</a:t>
            </a:r>
            <a:r>
              <a:rPr lang="en-US" sz="1200" dirty="0">
                <a:latin typeface="Helvetica" pitchFamily="2" charset="0"/>
              </a:rPr>
              <a:t>). (B) Statistical comparison of apoptosis in treated cells relative to vehicle. (C) Expression (relative to housekeeping gene PPIA) of cellular </a:t>
            </a:r>
            <a:r>
              <a:rPr lang="en-US" sz="1200" dirty="0" err="1">
                <a:latin typeface="Helvetica" pitchFamily="2" charset="0"/>
              </a:rPr>
              <a:t>senecense</a:t>
            </a:r>
            <a:r>
              <a:rPr lang="en-US" sz="1200" dirty="0">
                <a:latin typeface="Helvetica" pitchFamily="2" charset="0"/>
              </a:rPr>
              <a:t> markers upon treatment with combination </a:t>
            </a:r>
            <a:r>
              <a:rPr lang="en-US" sz="1200" dirty="0" err="1">
                <a:latin typeface="Helvetica" pitchFamily="2" charset="0"/>
              </a:rPr>
              <a:t>everolimus</a:t>
            </a:r>
            <a:r>
              <a:rPr lang="en-US" sz="1200" dirty="0">
                <a:latin typeface="Helvetica" pitchFamily="2" charset="0"/>
              </a:rPr>
              <a:t> (20 </a:t>
            </a:r>
            <a:r>
              <a:rPr lang="en-US" sz="1200" dirty="0" err="1">
                <a:latin typeface="Helvetica" pitchFamily="2" charset="0"/>
              </a:rPr>
              <a:t>nM</a:t>
            </a:r>
            <a:r>
              <a:rPr lang="en-US" sz="1200" dirty="0">
                <a:latin typeface="Helvetica" pitchFamily="2" charset="0"/>
              </a:rPr>
              <a:t>) and trametinib (40 </a:t>
            </a:r>
            <a:r>
              <a:rPr lang="en-US" sz="1200" dirty="0" err="1">
                <a:latin typeface="Helvetica" pitchFamily="2" charset="0"/>
              </a:rPr>
              <a:t>nM</a:t>
            </a:r>
            <a:r>
              <a:rPr lang="en-US" sz="1200" dirty="0">
                <a:latin typeface="Helvetica" pitchFamily="2" charset="0"/>
              </a:rPr>
              <a:t>) over time. !l10 and Il1B were not expressed at any timepoint. (D) Representative images of beta-galactosidase staining after 7 days of treatment with vehicle or combination everolimus (20 nM) and trametinib (40 nM). (E) Expression (relative to the housekeeping gene PPIA) of cell fate markers by </a:t>
            </a:r>
            <a:r>
              <a:rPr lang="en-US" sz="1200" dirty="0" err="1">
                <a:latin typeface="Helvetica" pitchFamily="2" charset="0"/>
              </a:rPr>
              <a:t>qRT</a:t>
            </a:r>
            <a:r>
              <a:rPr lang="en-US" sz="1200" dirty="0">
                <a:latin typeface="Helvetica" pitchFamily="2" charset="0"/>
              </a:rPr>
              <a:t>-PCR upon treatment with combination everolimus (20 nM) and trametinib (40 nM). </a:t>
            </a:r>
          </a:p>
        </p:txBody>
      </p:sp>
      <p:sp>
        <p:nvSpPr>
          <p:cNvPr id="20" name="TextBox 19">
            <a:extLst>
              <a:ext uri="{FF2B5EF4-FFF2-40B4-BE49-F238E27FC236}">
                <a16:creationId xmlns:a16="http://schemas.microsoft.com/office/drawing/2014/main" id="{ADC963E2-2FB1-46ED-9DE8-91B668EEF899}"/>
              </a:ext>
            </a:extLst>
          </p:cNvPr>
          <p:cNvSpPr txBox="1"/>
          <p:nvPr/>
        </p:nvSpPr>
        <p:spPr>
          <a:xfrm>
            <a:off x="3933894" y="366348"/>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a:t>
            </a:r>
          </a:p>
        </p:txBody>
      </p:sp>
      <p:pic>
        <p:nvPicPr>
          <p:cNvPr id="16" name="Picture 15" descr="A close-up of some paper&#10;&#10;Description automatically generated with medium confidence">
            <a:extLst>
              <a:ext uri="{FF2B5EF4-FFF2-40B4-BE49-F238E27FC236}">
                <a16:creationId xmlns:a16="http://schemas.microsoft.com/office/drawing/2014/main" id="{3F640B6E-7457-AC4E-A556-71661719EF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973" y="4276178"/>
            <a:ext cx="3437340" cy="1918302"/>
          </a:xfrm>
          <a:prstGeom prst="rect">
            <a:avLst/>
          </a:prstGeom>
        </p:spPr>
      </p:pic>
      <p:pic>
        <p:nvPicPr>
          <p:cNvPr id="17" name="Picture 16" descr="Timeline&#10;&#10;Description automatically generated">
            <a:extLst>
              <a:ext uri="{FF2B5EF4-FFF2-40B4-BE49-F238E27FC236}">
                <a16:creationId xmlns:a16="http://schemas.microsoft.com/office/drawing/2014/main" id="{A4C227BB-70D5-1F4F-8B28-36D431442412}"/>
              </a:ext>
            </a:extLst>
          </p:cNvPr>
          <p:cNvPicPr>
            <a:picLocks noChangeAspect="1"/>
          </p:cNvPicPr>
          <p:nvPr/>
        </p:nvPicPr>
        <p:blipFill>
          <a:blip r:embed="rId5"/>
          <a:stretch>
            <a:fillRect/>
          </a:stretch>
        </p:blipFill>
        <p:spPr>
          <a:xfrm>
            <a:off x="4340375" y="467564"/>
            <a:ext cx="2253109" cy="1408193"/>
          </a:xfrm>
          <a:prstGeom prst="rect">
            <a:avLst/>
          </a:prstGeom>
        </p:spPr>
      </p:pic>
      <p:pic>
        <p:nvPicPr>
          <p:cNvPr id="12" name="Picture 11" descr="Chart, line chart&#10;&#10;Description automatically generated">
            <a:extLst>
              <a:ext uri="{FF2B5EF4-FFF2-40B4-BE49-F238E27FC236}">
                <a16:creationId xmlns:a16="http://schemas.microsoft.com/office/drawing/2014/main" id="{DAF596B4-639E-C444-8D92-65879B440CE7}"/>
              </a:ext>
            </a:extLst>
          </p:cNvPr>
          <p:cNvPicPr>
            <a:picLocks noChangeAspect="1"/>
          </p:cNvPicPr>
          <p:nvPr/>
        </p:nvPicPr>
        <p:blipFill rotWithShape="1">
          <a:blip r:embed="rId6"/>
          <a:srcRect r="28816"/>
          <a:stretch/>
        </p:blipFill>
        <p:spPr>
          <a:xfrm>
            <a:off x="3768687" y="4953198"/>
            <a:ext cx="2824797" cy="1102315"/>
          </a:xfrm>
          <a:prstGeom prst="rect">
            <a:avLst/>
          </a:prstGeom>
        </p:spPr>
      </p:pic>
      <p:sp>
        <p:nvSpPr>
          <p:cNvPr id="21" name="TextBox 20">
            <a:extLst>
              <a:ext uri="{FF2B5EF4-FFF2-40B4-BE49-F238E27FC236}">
                <a16:creationId xmlns:a16="http://schemas.microsoft.com/office/drawing/2014/main" id="{BEC4277D-D18D-F44D-AD22-9DB7FC48954F}"/>
              </a:ext>
            </a:extLst>
          </p:cNvPr>
          <p:cNvSpPr txBox="1"/>
          <p:nvPr/>
        </p:nvSpPr>
        <p:spPr>
          <a:xfrm>
            <a:off x="3675004" y="4443274"/>
            <a:ext cx="40648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E</a:t>
            </a:r>
          </a:p>
        </p:txBody>
      </p:sp>
      <p:pic>
        <p:nvPicPr>
          <p:cNvPr id="4" name="Picture 3" descr="A graph of a number of numbers and a number of dots&#10;&#10;Description automatically generated with medium confidence">
            <a:extLst>
              <a:ext uri="{FF2B5EF4-FFF2-40B4-BE49-F238E27FC236}">
                <a16:creationId xmlns:a16="http://schemas.microsoft.com/office/drawing/2014/main" id="{8FF3FEDC-9565-9E3D-EC2F-BDE029DD55FC}"/>
              </a:ext>
            </a:extLst>
          </p:cNvPr>
          <p:cNvPicPr>
            <a:picLocks noChangeAspect="1"/>
          </p:cNvPicPr>
          <p:nvPr/>
        </p:nvPicPr>
        <p:blipFill>
          <a:blip r:embed="rId7"/>
          <a:stretch>
            <a:fillRect/>
          </a:stretch>
        </p:blipFill>
        <p:spPr>
          <a:xfrm>
            <a:off x="271362" y="2405478"/>
            <a:ext cx="4670752" cy="1779334"/>
          </a:xfrm>
          <a:prstGeom prst="rect">
            <a:avLst/>
          </a:prstGeom>
        </p:spPr>
      </p:pic>
      <p:pic>
        <p:nvPicPr>
          <p:cNvPr id="2" name="Picture 1" descr="Chart, line chart&#10;&#10;Description automatically generated">
            <a:extLst>
              <a:ext uri="{FF2B5EF4-FFF2-40B4-BE49-F238E27FC236}">
                <a16:creationId xmlns:a16="http://schemas.microsoft.com/office/drawing/2014/main" id="{111A8E9A-BB90-B125-F072-6F2ADDCC8465}"/>
              </a:ext>
            </a:extLst>
          </p:cNvPr>
          <p:cNvPicPr>
            <a:picLocks noChangeAspect="1"/>
          </p:cNvPicPr>
          <p:nvPr/>
        </p:nvPicPr>
        <p:blipFill rotWithShape="1">
          <a:blip r:embed="rId6"/>
          <a:srcRect l="71184" t="28130" b="30831"/>
          <a:stretch/>
        </p:blipFill>
        <p:spPr>
          <a:xfrm>
            <a:off x="4774525" y="4500827"/>
            <a:ext cx="1143534" cy="452371"/>
          </a:xfrm>
          <a:prstGeom prst="rect">
            <a:avLst/>
          </a:prstGeom>
        </p:spPr>
      </p:pic>
    </p:spTree>
    <p:extLst>
      <p:ext uri="{BB962C8B-B14F-4D97-AF65-F5344CB8AC3E}">
        <p14:creationId xmlns:p14="http://schemas.microsoft.com/office/powerpoint/2010/main" val="37404108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115901</TotalTime>
  <Words>976</Words>
  <Application>Microsoft Macintosh PowerPoint</Application>
  <PresentationFormat>Letter Paper (8.5x11 in)</PresentationFormat>
  <Paragraphs>78</Paragraphs>
  <Slides>9</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Grit, Jamie</dc:creator>
  <cp:lastModifiedBy>Jamie Grit</cp:lastModifiedBy>
  <cp:revision>72</cp:revision>
  <cp:lastPrinted>2022-03-01T16:21:10Z</cp:lastPrinted>
  <dcterms:created xsi:type="dcterms:W3CDTF">2022-03-01T14:39:46Z</dcterms:created>
  <dcterms:modified xsi:type="dcterms:W3CDTF">2024-01-18T19:12:09Z</dcterms:modified>
</cp:coreProperties>
</file>