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484" r:id="rId2"/>
    <p:sldId id="482" r:id="rId3"/>
    <p:sldId id="483" r:id="rId4"/>
    <p:sldId id="492" r:id="rId5"/>
    <p:sldId id="493" r:id="rId6"/>
  </p:sldIdLst>
  <p:sldSz cx="6264275" cy="9906000"/>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guide id="3" pos="197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nsrv" initials="i"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66FFFF"/>
    <a:srgbClr val="FFFF99"/>
    <a:srgbClr val="92D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655" autoAdjust="0"/>
    <p:restoredTop sz="95707" autoAdjust="0"/>
  </p:normalViewPr>
  <p:slideViewPr>
    <p:cSldViewPr>
      <p:cViewPr varScale="1">
        <p:scale>
          <a:sx n="57" d="100"/>
          <a:sy n="57" d="100"/>
        </p:scale>
        <p:origin x="2352" y="45"/>
      </p:cViewPr>
      <p:guideLst>
        <p:guide orient="horz" pos="3120"/>
        <p:guide pos="2160"/>
        <p:guide pos="1973"/>
      </p:guideLst>
    </p:cSldViewPr>
  </p:slideViewPr>
  <p:outlineViewPr>
    <p:cViewPr>
      <p:scale>
        <a:sx n="33" d="100"/>
        <a:sy n="33" d="100"/>
      </p:scale>
      <p:origin x="0" y="0"/>
    </p:cViewPr>
  </p:outlineViewPr>
  <p:notesTextViewPr>
    <p:cViewPr>
      <p:scale>
        <a:sx n="66" d="100"/>
        <a:sy n="66" d="100"/>
      </p:scale>
      <p:origin x="0" y="0"/>
    </p:cViewPr>
  </p:notesTextViewPr>
  <p:sorterViewPr>
    <p:cViewPr>
      <p:scale>
        <a:sx n="150" d="100"/>
        <a:sy n="150" d="100"/>
      </p:scale>
      <p:origin x="0" y="6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Chart%20in%20Microsoft%20Word"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Chart%20in%20Microsoft%20Word"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Chart%20in%20Microsoft%20Word"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835767113337437"/>
          <c:y val="4.3562499894609572E-2"/>
          <c:w val="0.82199776546159853"/>
          <c:h val="0.69298111010123664"/>
        </c:manualLayout>
      </c:layout>
      <c:barChart>
        <c:barDir val="col"/>
        <c:grouping val="clustered"/>
        <c:varyColors val="0"/>
        <c:ser>
          <c:idx val="0"/>
          <c:order val="0"/>
          <c:tx>
            <c:strRef>
              <c:f>'[Chart in Microsoft Word]Sheet4'!$J$22</c:f>
              <c:strCache>
                <c:ptCount val="1"/>
                <c:pt idx="0">
                  <c:v>av</c:v>
                </c:pt>
              </c:strCache>
            </c:strRef>
          </c:tx>
          <c:spPr>
            <a:solidFill>
              <a:schemeClr val="tx1"/>
            </a:solidFill>
          </c:spPr>
          <c:invertIfNegative val="0"/>
          <c:errBars>
            <c:errBarType val="plus"/>
            <c:errValType val="cust"/>
            <c:noEndCap val="0"/>
            <c:plus>
              <c:numRef>
                <c:f>'[Chart in Microsoft Word]Sheet4'!$K$23:$K$28</c:f>
                <c:numCache>
                  <c:formatCode>General</c:formatCode>
                  <c:ptCount val="6"/>
                  <c:pt idx="0">
                    <c:v>0.61765089761186354</c:v>
                  </c:pt>
                  <c:pt idx="1">
                    <c:v>0.13780714016363232</c:v>
                  </c:pt>
                  <c:pt idx="2">
                    <c:v>0.29558088385863385</c:v>
                  </c:pt>
                  <c:pt idx="3">
                    <c:v>0.53296084053427162</c:v>
                  </c:pt>
                  <c:pt idx="4">
                    <c:v>2.6799132979068527E-2</c:v>
                  </c:pt>
                  <c:pt idx="5">
                    <c:v>1.5543906459324186E-2</c:v>
                  </c:pt>
                </c:numCache>
              </c:numRef>
            </c:plus>
            <c:minus>
              <c:numLit>
                <c:formatCode>General</c:formatCode>
                <c:ptCount val="1"/>
                <c:pt idx="0">
                  <c:v>1</c:v>
                </c:pt>
              </c:numLit>
            </c:minus>
          </c:errBars>
          <c:cat>
            <c:strRef>
              <c:f>'[Chart in Microsoft Word]Sheet4'!$I$23:$I$28</c:f>
              <c:strCache>
                <c:ptCount val="6"/>
                <c:pt idx="0">
                  <c:v>CON</c:v>
                </c:pt>
                <c:pt idx="1">
                  <c:v>25uM TPEN</c:v>
                </c:pt>
                <c:pt idx="2">
                  <c:v>50uM TPEN</c:v>
                </c:pt>
                <c:pt idx="3">
                  <c:v>STAT3 inh</c:v>
                </c:pt>
                <c:pt idx="4">
                  <c:v>50uM Zinc</c:v>
                </c:pt>
                <c:pt idx="5">
                  <c:v>100uM Zinc</c:v>
                </c:pt>
              </c:strCache>
            </c:strRef>
          </c:cat>
          <c:val>
            <c:numRef>
              <c:f>'[Chart in Microsoft Word]Sheet4'!$J$23:$J$28</c:f>
              <c:numCache>
                <c:formatCode>General</c:formatCode>
                <c:ptCount val="6"/>
                <c:pt idx="0">
                  <c:v>0.90164440185537231</c:v>
                </c:pt>
                <c:pt idx="1">
                  <c:v>0.72069403357116923</c:v>
                </c:pt>
                <c:pt idx="2">
                  <c:v>0.71602864663980725</c:v>
                </c:pt>
                <c:pt idx="3">
                  <c:v>0.92655746420221308</c:v>
                </c:pt>
                <c:pt idx="4">
                  <c:v>5.3500474366029319E-3</c:v>
                </c:pt>
                <c:pt idx="5">
                  <c:v>8.464973582137875E-3</c:v>
                </c:pt>
              </c:numCache>
            </c:numRef>
          </c:val>
          <c:extLst>
            <c:ext xmlns:c16="http://schemas.microsoft.com/office/drawing/2014/chart" uri="{C3380CC4-5D6E-409C-BE32-E72D297353CC}">
              <c16:uniqueId val="{00000000-C8FC-4753-BA2B-0CC7DB175493}"/>
            </c:ext>
          </c:extLst>
        </c:ser>
        <c:dLbls>
          <c:showLegendKey val="0"/>
          <c:showVal val="0"/>
          <c:showCatName val="0"/>
          <c:showSerName val="0"/>
          <c:showPercent val="0"/>
          <c:showBubbleSize val="0"/>
        </c:dLbls>
        <c:gapWidth val="150"/>
        <c:axId val="340793232"/>
        <c:axId val="385659832"/>
      </c:barChart>
      <c:catAx>
        <c:axId val="340793232"/>
        <c:scaling>
          <c:orientation val="minMax"/>
        </c:scaling>
        <c:delete val="0"/>
        <c:axPos val="b"/>
        <c:numFmt formatCode="General" sourceLinked="1"/>
        <c:majorTickMark val="out"/>
        <c:minorTickMark val="none"/>
        <c:tickLblPos val="nextTo"/>
        <c:txPr>
          <a:bodyPr/>
          <a:lstStyle/>
          <a:p>
            <a:pPr>
              <a:defRPr sz="800">
                <a:latin typeface="Arial" panose="020B0604020202020204" pitchFamily="34" charset="0"/>
                <a:cs typeface="Arial" panose="020B0604020202020204" pitchFamily="34" charset="0"/>
              </a:defRPr>
            </a:pPr>
            <a:endParaRPr lang="en-US"/>
          </a:p>
        </c:txPr>
        <c:crossAx val="385659832"/>
        <c:crosses val="autoZero"/>
        <c:auto val="1"/>
        <c:lblAlgn val="ctr"/>
        <c:lblOffset val="100"/>
        <c:noMultiLvlLbl val="0"/>
      </c:catAx>
      <c:valAx>
        <c:axId val="385659832"/>
        <c:scaling>
          <c:orientation val="minMax"/>
        </c:scaling>
        <c:delete val="0"/>
        <c:axPos val="l"/>
        <c:title>
          <c:tx>
            <c:rich>
              <a:bodyPr/>
              <a:lstStyle/>
              <a:p>
                <a:pPr>
                  <a:defRPr sz="800" b="0">
                    <a:latin typeface="Arial" panose="020B0604020202020204" pitchFamily="34" charset="0"/>
                    <a:cs typeface="Arial" panose="020B0604020202020204" pitchFamily="34" charset="0"/>
                  </a:defRPr>
                </a:pPr>
                <a:r>
                  <a:rPr lang="en-GB" sz="800" b="0" dirty="0">
                    <a:latin typeface="Arial" panose="020B0604020202020204" pitchFamily="34" charset="0"/>
                    <a:cs typeface="Arial" panose="020B0604020202020204" pitchFamily="34" charset="0"/>
                  </a:rPr>
                  <a:t>Density unit</a:t>
                </a:r>
              </a:p>
            </c:rich>
          </c:tx>
          <c:overlay val="0"/>
        </c:title>
        <c:numFmt formatCode="General" sourceLinked="1"/>
        <c:majorTickMark val="out"/>
        <c:minorTickMark val="none"/>
        <c:tickLblPos val="nextTo"/>
        <c:txPr>
          <a:bodyPr/>
          <a:lstStyle/>
          <a:p>
            <a:pPr>
              <a:defRPr sz="800">
                <a:latin typeface="Arial" panose="020B0604020202020204" pitchFamily="34" charset="0"/>
                <a:cs typeface="Arial" panose="020B0604020202020204" pitchFamily="34" charset="0"/>
              </a:defRPr>
            </a:pPr>
            <a:endParaRPr lang="en-US"/>
          </a:p>
        </c:txPr>
        <c:crossAx val="340793232"/>
        <c:crosses val="autoZero"/>
        <c:crossBetween val="between"/>
      </c:valAx>
      <c:spPr>
        <a:ln>
          <a:noFill/>
        </a:ln>
      </c:spPr>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'[Chart in Microsoft Word]Sheet4'!$J$2</c:f>
              <c:strCache>
                <c:ptCount val="1"/>
                <c:pt idx="0">
                  <c:v>av</c:v>
                </c:pt>
              </c:strCache>
            </c:strRef>
          </c:tx>
          <c:spPr>
            <a:solidFill>
              <a:schemeClr val="tx1"/>
            </a:solidFill>
          </c:spPr>
          <c:invertIfNegative val="0"/>
          <c:errBars>
            <c:errBarType val="plus"/>
            <c:errValType val="cust"/>
            <c:noEndCap val="0"/>
            <c:plus>
              <c:numRef>
                <c:f>'[Chart in Microsoft Word]Sheet4'!$K$3:$K$8</c:f>
                <c:numCache>
                  <c:formatCode>General</c:formatCode>
                  <c:ptCount val="6"/>
                  <c:pt idx="0">
                    <c:v>1.3176586363338075E-2</c:v>
                  </c:pt>
                  <c:pt idx="1">
                    <c:v>3.8450651077753084E-2</c:v>
                  </c:pt>
                  <c:pt idx="2">
                    <c:v>5.9369063837274354E-2</c:v>
                  </c:pt>
                  <c:pt idx="3">
                    <c:v>0.14439445501501627</c:v>
                  </c:pt>
                  <c:pt idx="4">
                    <c:v>1.6653935027357025E-2</c:v>
                  </c:pt>
                  <c:pt idx="5">
                    <c:v>2.6198407156981644E-3</c:v>
                  </c:pt>
                </c:numCache>
              </c:numRef>
            </c:plus>
            <c:minus>
              <c:numLit>
                <c:formatCode>General</c:formatCode>
                <c:ptCount val="1"/>
                <c:pt idx="0">
                  <c:v>1</c:v>
                </c:pt>
              </c:numLit>
            </c:minus>
          </c:errBars>
          <c:cat>
            <c:strRef>
              <c:f>'[Chart in Microsoft Word]Sheet4'!$I$3:$I$8</c:f>
              <c:strCache>
                <c:ptCount val="6"/>
                <c:pt idx="0">
                  <c:v>CON</c:v>
                </c:pt>
                <c:pt idx="1">
                  <c:v>25uM TPEN</c:v>
                </c:pt>
                <c:pt idx="2">
                  <c:v>50uM TPEN</c:v>
                </c:pt>
                <c:pt idx="3">
                  <c:v>STAT3 inh</c:v>
                </c:pt>
                <c:pt idx="4">
                  <c:v>50uM Zinc</c:v>
                </c:pt>
                <c:pt idx="5">
                  <c:v>100uM Zinc</c:v>
                </c:pt>
              </c:strCache>
            </c:strRef>
          </c:cat>
          <c:val>
            <c:numRef>
              <c:f>'[Chart in Microsoft Word]Sheet4'!$J$3:$J$8</c:f>
              <c:numCache>
                <c:formatCode>General</c:formatCode>
                <c:ptCount val="6"/>
                <c:pt idx="0">
                  <c:v>0.88630076911823907</c:v>
                </c:pt>
                <c:pt idx="1">
                  <c:v>0.86959831592867365</c:v>
                </c:pt>
                <c:pt idx="2">
                  <c:v>0.75541493275287641</c:v>
                </c:pt>
                <c:pt idx="3">
                  <c:v>0.92348574092697699</c:v>
                </c:pt>
                <c:pt idx="4">
                  <c:v>0.2631202392043594</c:v>
                </c:pt>
                <c:pt idx="5">
                  <c:v>2.250294148207686E-2</c:v>
                </c:pt>
              </c:numCache>
            </c:numRef>
          </c:val>
          <c:extLst>
            <c:ext xmlns:c16="http://schemas.microsoft.com/office/drawing/2014/chart" uri="{C3380CC4-5D6E-409C-BE32-E72D297353CC}">
              <c16:uniqueId val="{00000000-4009-4A50-ACDA-BF8FBB90F948}"/>
            </c:ext>
          </c:extLst>
        </c:ser>
        <c:dLbls>
          <c:showLegendKey val="0"/>
          <c:showVal val="0"/>
          <c:showCatName val="0"/>
          <c:showSerName val="0"/>
          <c:showPercent val="0"/>
          <c:showBubbleSize val="0"/>
        </c:dLbls>
        <c:gapWidth val="150"/>
        <c:axId val="385653168"/>
        <c:axId val="385653560"/>
      </c:barChart>
      <c:catAx>
        <c:axId val="385653168"/>
        <c:scaling>
          <c:orientation val="minMax"/>
        </c:scaling>
        <c:delete val="0"/>
        <c:axPos val="b"/>
        <c:numFmt formatCode="General" sourceLinked="1"/>
        <c:majorTickMark val="out"/>
        <c:minorTickMark val="none"/>
        <c:tickLblPos val="nextTo"/>
        <c:txPr>
          <a:bodyPr/>
          <a:lstStyle/>
          <a:p>
            <a:pPr>
              <a:defRPr sz="800">
                <a:latin typeface="Arial" panose="020B0604020202020204" pitchFamily="34" charset="0"/>
                <a:cs typeface="Arial" panose="020B0604020202020204" pitchFamily="34" charset="0"/>
              </a:defRPr>
            </a:pPr>
            <a:endParaRPr lang="en-US"/>
          </a:p>
        </c:txPr>
        <c:crossAx val="385653560"/>
        <c:crosses val="autoZero"/>
        <c:auto val="1"/>
        <c:lblAlgn val="ctr"/>
        <c:lblOffset val="100"/>
        <c:noMultiLvlLbl val="0"/>
      </c:catAx>
      <c:valAx>
        <c:axId val="385653560"/>
        <c:scaling>
          <c:orientation val="minMax"/>
          <c:max val="2"/>
        </c:scaling>
        <c:delete val="0"/>
        <c:axPos val="l"/>
        <c:title>
          <c:tx>
            <c:rich>
              <a:bodyPr/>
              <a:lstStyle/>
              <a:p>
                <a:pPr>
                  <a:defRPr b="0"/>
                </a:pPr>
                <a:r>
                  <a:rPr lang="en-GB" sz="800" b="0" dirty="0">
                    <a:latin typeface="Arial" panose="020B0604020202020204" pitchFamily="34" charset="0"/>
                    <a:cs typeface="Arial" panose="020B0604020202020204" pitchFamily="34" charset="0"/>
                  </a:rPr>
                  <a:t>Density unit</a:t>
                </a:r>
              </a:p>
            </c:rich>
          </c:tx>
          <c:overlay val="0"/>
        </c:title>
        <c:numFmt formatCode="General" sourceLinked="1"/>
        <c:majorTickMark val="out"/>
        <c:minorTickMark val="none"/>
        <c:tickLblPos val="nextTo"/>
        <c:txPr>
          <a:bodyPr/>
          <a:lstStyle/>
          <a:p>
            <a:pPr>
              <a:defRPr sz="800">
                <a:latin typeface="Arial" panose="020B0604020202020204" pitchFamily="34" charset="0"/>
                <a:cs typeface="Arial" panose="020B0604020202020204" pitchFamily="34" charset="0"/>
              </a:defRPr>
            </a:pPr>
            <a:endParaRPr lang="en-US"/>
          </a:p>
        </c:txPr>
        <c:crossAx val="385653168"/>
        <c:crosses val="autoZero"/>
        <c:crossBetween val="between"/>
      </c:valAx>
      <c:spPr>
        <a:ln>
          <a:noFill/>
        </a:ln>
      </c:spPr>
    </c:plotArea>
    <c:plotVisOnly val="1"/>
    <c:dispBlanksAs val="gap"/>
    <c:showDLblsOverMax val="0"/>
  </c:chart>
  <c:spPr>
    <a:ln>
      <a:noFill/>
    </a:ln>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'[Chart in Microsoft Word]Sheet4'!$J$11</c:f>
              <c:strCache>
                <c:ptCount val="1"/>
                <c:pt idx="0">
                  <c:v>av</c:v>
                </c:pt>
              </c:strCache>
            </c:strRef>
          </c:tx>
          <c:spPr>
            <a:solidFill>
              <a:schemeClr val="tx1"/>
            </a:solidFill>
          </c:spPr>
          <c:invertIfNegative val="0"/>
          <c:errBars>
            <c:errBarType val="plus"/>
            <c:errValType val="cust"/>
            <c:noEndCap val="0"/>
            <c:plus>
              <c:numRef>
                <c:f>'[Chart in Microsoft Word]Sheet4'!$K$12:$K$17</c:f>
                <c:numCache>
                  <c:formatCode>General</c:formatCode>
                  <c:ptCount val="6"/>
                  <c:pt idx="0">
                    <c:v>6.8034853423000571E-2</c:v>
                  </c:pt>
                  <c:pt idx="1">
                    <c:v>9.4396301913564962E-2</c:v>
                  </c:pt>
                  <c:pt idx="2">
                    <c:v>1.0281378183925794E-2</c:v>
                  </c:pt>
                  <c:pt idx="3">
                    <c:v>4.2356710883602981E-2</c:v>
                  </c:pt>
                  <c:pt idx="4">
                    <c:v>0.14180120838580657</c:v>
                  </c:pt>
                  <c:pt idx="5">
                    <c:v>4.7620907656162663E-2</c:v>
                  </c:pt>
                </c:numCache>
              </c:numRef>
            </c:plus>
            <c:minus>
              <c:numLit>
                <c:formatCode>General</c:formatCode>
                <c:ptCount val="1"/>
                <c:pt idx="0">
                  <c:v>1</c:v>
                </c:pt>
              </c:numLit>
            </c:minus>
          </c:errBars>
          <c:cat>
            <c:strRef>
              <c:f>'[Chart in Microsoft Word]Sheet4'!$I$12:$I$17</c:f>
              <c:strCache>
                <c:ptCount val="6"/>
                <c:pt idx="0">
                  <c:v>CON</c:v>
                </c:pt>
                <c:pt idx="1">
                  <c:v>25uM TPEN</c:v>
                </c:pt>
                <c:pt idx="2">
                  <c:v>50uM TPEN</c:v>
                </c:pt>
                <c:pt idx="3">
                  <c:v>STAT3 inh</c:v>
                </c:pt>
                <c:pt idx="4">
                  <c:v>50uM Zinc</c:v>
                </c:pt>
                <c:pt idx="5">
                  <c:v>100uM Zinc</c:v>
                </c:pt>
              </c:strCache>
            </c:strRef>
          </c:cat>
          <c:val>
            <c:numRef>
              <c:f>'[Chart in Microsoft Word]Sheet4'!$J$12:$J$17</c:f>
              <c:numCache>
                <c:formatCode>General</c:formatCode>
                <c:ptCount val="6"/>
                <c:pt idx="0">
                  <c:v>0.29821406912664034</c:v>
                </c:pt>
                <c:pt idx="1">
                  <c:v>0.28357398950201523</c:v>
                </c:pt>
                <c:pt idx="2">
                  <c:v>0.29906170178127417</c:v>
                </c:pt>
                <c:pt idx="3">
                  <c:v>0.30439562553014338</c:v>
                </c:pt>
                <c:pt idx="4">
                  <c:v>0.56009482890191287</c:v>
                </c:pt>
                <c:pt idx="5">
                  <c:v>0.45682214760793555</c:v>
                </c:pt>
              </c:numCache>
            </c:numRef>
          </c:val>
          <c:extLst>
            <c:ext xmlns:c16="http://schemas.microsoft.com/office/drawing/2014/chart" uri="{C3380CC4-5D6E-409C-BE32-E72D297353CC}">
              <c16:uniqueId val="{00000000-F89A-47B2-83BE-3DEB7CC47915}"/>
            </c:ext>
          </c:extLst>
        </c:ser>
        <c:dLbls>
          <c:showLegendKey val="0"/>
          <c:showVal val="0"/>
          <c:showCatName val="0"/>
          <c:showSerName val="0"/>
          <c:showPercent val="0"/>
          <c:showBubbleSize val="0"/>
        </c:dLbls>
        <c:gapWidth val="150"/>
        <c:axId val="385658264"/>
        <c:axId val="385658656"/>
      </c:barChart>
      <c:catAx>
        <c:axId val="385658264"/>
        <c:scaling>
          <c:orientation val="minMax"/>
        </c:scaling>
        <c:delete val="0"/>
        <c:axPos val="b"/>
        <c:numFmt formatCode="General" sourceLinked="0"/>
        <c:majorTickMark val="out"/>
        <c:minorTickMark val="none"/>
        <c:tickLblPos val="nextTo"/>
        <c:txPr>
          <a:bodyPr/>
          <a:lstStyle/>
          <a:p>
            <a:pPr>
              <a:defRPr sz="800">
                <a:latin typeface="Arial" panose="020B0604020202020204" pitchFamily="34" charset="0"/>
                <a:cs typeface="Arial" panose="020B0604020202020204" pitchFamily="34" charset="0"/>
              </a:defRPr>
            </a:pPr>
            <a:endParaRPr lang="en-US"/>
          </a:p>
        </c:txPr>
        <c:crossAx val="385658656"/>
        <c:crosses val="autoZero"/>
        <c:auto val="1"/>
        <c:lblAlgn val="ctr"/>
        <c:lblOffset val="100"/>
        <c:noMultiLvlLbl val="0"/>
      </c:catAx>
      <c:valAx>
        <c:axId val="385658656"/>
        <c:scaling>
          <c:orientation val="minMax"/>
        </c:scaling>
        <c:delete val="0"/>
        <c:axPos val="l"/>
        <c:title>
          <c:tx>
            <c:rich>
              <a:bodyPr/>
              <a:lstStyle/>
              <a:p>
                <a:pPr>
                  <a:defRPr sz="800" b="0">
                    <a:latin typeface="Arial" panose="020B0604020202020204" pitchFamily="34" charset="0"/>
                    <a:cs typeface="Arial" panose="020B0604020202020204" pitchFamily="34" charset="0"/>
                  </a:defRPr>
                </a:pPr>
                <a:r>
                  <a:rPr lang="en-GB" sz="800" b="0" dirty="0">
                    <a:latin typeface="Arial" panose="020B0604020202020204" pitchFamily="34" charset="0"/>
                    <a:cs typeface="Arial" panose="020B0604020202020204" pitchFamily="34" charset="0"/>
                  </a:rPr>
                  <a:t>Density</a:t>
                </a:r>
                <a:r>
                  <a:rPr lang="en-GB" sz="800" b="0" baseline="0" dirty="0">
                    <a:latin typeface="Arial" panose="020B0604020202020204" pitchFamily="34" charset="0"/>
                    <a:cs typeface="Arial" panose="020B0604020202020204" pitchFamily="34" charset="0"/>
                  </a:rPr>
                  <a:t> unit</a:t>
                </a:r>
                <a:endParaRPr lang="en-GB" sz="800" b="0" dirty="0">
                  <a:latin typeface="Arial" panose="020B0604020202020204" pitchFamily="34" charset="0"/>
                  <a:cs typeface="Arial" panose="020B0604020202020204" pitchFamily="34" charset="0"/>
                </a:endParaRPr>
              </a:p>
            </c:rich>
          </c:tx>
          <c:overlay val="0"/>
        </c:title>
        <c:numFmt formatCode="General" sourceLinked="1"/>
        <c:majorTickMark val="out"/>
        <c:minorTickMark val="none"/>
        <c:tickLblPos val="nextTo"/>
        <c:txPr>
          <a:bodyPr/>
          <a:lstStyle/>
          <a:p>
            <a:pPr>
              <a:defRPr sz="800">
                <a:latin typeface="Arial" panose="020B0604020202020204" pitchFamily="34" charset="0"/>
                <a:cs typeface="Arial" panose="020B0604020202020204" pitchFamily="34" charset="0"/>
              </a:defRPr>
            </a:pPr>
            <a:endParaRPr lang="en-US"/>
          </a:p>
        </c:txPr>
        <c:crossAx val="385658264"/>
        <c:crosses val="autoZero"/>
        <c:crossBetween val="between"/>
      </c:valAx>
      <c:spPr>
        <a:ln>
          <a:noFill/>
        </a:ln>
      </c:spPr>
    </c:plotArea>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97285"/>
          </a:xfrm>
          <a:prstGeom prst="rect">
            <a:avLst/>
          </a:prstGeom>
        </p:spPr>
        <p:txBody>
          <a:bodyPr vert="horz" lIns="91440" tIns="45720" rIns="91440" bIns="45720" rtlCol="0"/>
          <a:lstStyle>
            <a:lvl1pPr algn="r">
              <a:defRPr sz="1200"/>
            </a:lvl1pPr>
          </a:lstStyle>
          <a:p>
            <a:fld id="{C6FEF80C-AFE8-4CB9-87EE-F17BEB2B0677}" type="datetimeFigureOut">
              <a:rPr lang="en-GB" smtClean="0"/>
              <a:t>30/01/2020</a:t>
            </a:fld>
            <a:endParaRPr lang="en-GB"/>
          </a:p>
        </p:txBody>
      </p:sp>
      <p:sp>
        <p:nvSpPr>
          <p:cNvPr id="4" name="Slide Image Placeholder 3"/>
          <p:cNvSpPr>
            <a:spLocks noGrp="1" noRot="1" noChangeAspect="1"/>
          </p:cNvSpPr>
          <p:nvPr>
            <p:ph type="sldImg" idx="2"/>
          </p:nvPr>
        </p:nvSpPr>
        <p:spPr>
          <a:xfrm>
            <a:off x="2249488" y="746125"/>
            <a:ext cx="2359025" cy="3730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724204"/>
            <a:ext cx="5486400" cy="447556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46678"/>
            <a:ext cx="2971800" cy="49728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9446678"/>
            <a:ext cx="2971800" cy="497285"/>
          </a:xfrm>
          <a:prstGeom prst="rect">
            <a:avLst/>
          </a:prstGeom>
        </p:spPr>
        <p:txBody>
          <a:bodyPr vert="horz" lIns="91440" tIns="45720" rIns="91440" bIns="45720" rtlCol="0" anchor="b"/>
          <a:lstStyle>
            <a:lvl1pPr algn="r">
              <a:defRPr sz="1200"/>
            </a:lvl1pPr>
          </a:lstStyle>
          <a:p>
            <a:fld id="{058B7F75-B255-4CBA-BCF9-5476159DC5BC}" type="slidenum">
              <a:rPr lang="en-GB" smtClean="0"/>
              <a:t>‹#›</a:t>
            </a:fld>
            <a:endParaRPr lang="en-GB"/>
          </a:p>
        </p:txBody>
      </p:sp>
    </p:spTree>
    <p:extLst>
      <p:ext uri="{BB962C8B-B14F-4D97-AF65-F5344CB8AC3E}">
        <p14:creationId xmlns:p14="http://schemas.microsoft.com/office/powerpoint/2010/main" val="1617431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a:t>FACS cell cycle 2014-10-24.xlsx</a:t>
            </a:r>
            <a:endParaRPr lang="en-GB" dirty="0"/>
          </a:p>
          <a:p>
            <a:endParaRPr lang="en-GB" dirty="0"/>
          </a:p>
        </p:txBody>
      </p:sp>
      <p:sp>
        <p:nvSpPr>
          <p:cNvPr id="4" name="Slide Number Placeholder 3"/>
          <p:cNvSpPr>
            <a:spLocks noGrp="1"/>
          </p:cNvSpPr>
          <p:nvPr>
            <p:ph type="sldNum" sz="quarter" idx="10"/>
          </p:nvPr>
        </p:nvSpPr>
        <p:spPr/>
        <p:txBody>
          <a:bodyPr/>
          <a:lstStyle/>
          <a:p>
            <a:fld id="{058B7F75-B255-4CBA-BCF9-5476159DC5BC}" type="slidenum">
              <a:rPr lang="en-GB" smtClean="0"/>
              <a:t>1</a:t>
            </a:fld>
            <a:endParaRPr lang="en-GB"/>
          </a:p>
        </p:txBody>
      </p:sp>
    </p:spTree>
    <p:extLst>
      <p:ext uri="{BB962C8B-B14F-4D97-AF65-F5344CB8AC3E}">
        <p14:creationId xmlns:p14="http://schemas.microsoft.com/office/powerpoint/2010/main" val="2899386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914400" rtl="0" eaLnBrk="1" fontAlgn="auto" latinLnBrk="0" hangingPunct="1">
              <a:lnSpc>
                <a:spcPct val="100000"/>
              </a:lnSpc>
              <a:spcBef>
                <a:spcPts val="0"/>
              </a:spcBef>
              <a:spcAft>
                <a:spcPts val="0"/>
              </a:spcAft>
              <a:buClrTx/>
              <a:buSzTx/>
              <a:buFontTx/>
              <a:buAutoNum type="alphaUcPeriod"/>
              <a:tabLst/>
              <a:defRPr/>
            </a:pPr>
            <a:r>
              <a:rPr lang="en-GB" baseline="0" dirty="0"/>
              <a:t>From thesis result collections</a:t>
            </a:r>
          </a:p>
          <a:p>
            <a:pPr marL="228600" marR="0" indent="-228600" algn="l" defTabSz="914400" rtl="0" eaLnBrk="1" fontAlgn="auto" latinLnBrk="0" hangingPunct="1">
              <a:lnSpc>
                <a:spcPct val="100000"/>
              </a:lnSpc>
              <a:spcBef>
                <a:spcPts val="0"/>
              </a:spcBef>
              <a:spcAft>
                <a:spcPts val="0"/>
              </a:spcAft>
              <a:buClrTx/>
              <a:buSzTx/>
              <a:buFontTx/>
              <a:buAutoNum type="alphaUcPeriod"/>
              <a:tabLst/>
              <a:defRPr/>
            </a:pPr>
            <a:endParaRPr lang="en-GB" baseline="0" dirty="0"/>
          </a:p>
          <a:p>
            <a:pPr marL="228600" marR="0" indent="-228600" algn="l" defTabSz="914400" rtl="0" eaLnBrk="1" fontAlgn="auto" latinLnBrk="0" hangingPunct="1">
              <a:lnSpc>
                <a:spcPct val="100000"/>
              </a:lnSpc>
              <a:spcBef>
                <a:spcPts val="0"/>
              </a:spcBef>
              <a:spcAft>
                <a:spcPts val="0"/>
              </a:spcAft>
              <a:buClrTx/>
              <a:buSzTx/>
              <a:buFontTx/>
              <a:buAutoNum type="alphaUcPeriod"/>
              <a:tabLst/>
              <a:defRPr/>
            </a:pPr>
            <a:endParaRPr lang="en-GB" baseline="0" dirty="0"/>
          </a:p>
          <a:p>
            <a:endParaRPr lang="en-GB" dirty="0"/>
          </a:p>
        </p:txBody>
      </p:sp>
      <p:sp>
        <p:nvSpPr>
          <p:cNvPr id="4" name="Slide Number Placeholder 3"/>
          <p:cNvSpPr>
            <a:spLocks noGrp="1"/>
          </p:cNvSpPr>
          <p:nvPr>
            <p:ph type="sldNum" sz="quarter" idx="10"/>
          </p:nvPr>
        </p:nvSpPr>
        <p:spPr/>
        <p:txBody>
          <a:bodyPr/>
          <a:lstStyle/>
          <a:p>
            <a:fld id="{058B7F75-B255-4CBA-BCF9-5476159DC5BC}" type="slidenum">
              <a:rPr lang="en-GB" smtClean="0"/>
              <a:t>2</a:t>
            </a:fld>
            <a:endParaRPr lang="en-GB"/>
          </a:p>
        </p:txBody>
      </p:sp>
    </p:spTree>
    <p:extLst>
      <p:ext uri="{BB962C8B-B14F-4D97-AF65-F5344CB8AC3E}">
        <p14:creationId xmlns:p14="http://schemas.microsoft.com/office/powerpoint/2010/main" val="22375862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indent="-228600" algn="l" defTabSz="914400" rtl="0" eaLnBrk="1" fontAlgn="auto" latinLnBrk="0" hangingPunct="1">
              <a:lnSpc>
                <a:spcPct val="100000"/>
              </a:lnSpc>
              <a:spcBef>
                <a:spcPts val="0"/>
              </a:spcBef>
              <a:spcAft>
                <a:spcPts val="0"/>
              </a:spcAft>
              <a:buClrTx/>
              <a:buSzTx/>
              <a:buFontTx/>
              <a:buAutoNum type="alphaUcPeriod"/>
              <a:tabLst/>
              <a:defRPr/>
            </a:pPr>
            <a:r>
              <a:rPr lang="en-GB" dirty="0"/>
              <a:t>From previous manuscript</a:t>
            </a:r>
          </a:p>
          <a:p>
            <a:pPr marL="228600" marR="0" indent="-228600" algn="l" defTabSz="914400" rtl="0" eaLnBrk="1" fontAlgn="auto" latinLnBrk="0" hangingPunct="1">
              <a:lnSpc>
                <a:spcPct val="100000"/>
              </a:lnSpc>
              <a:spcBef>
                <a:spcPts val="0"/>
              </a:spcBef>
              <a:spcAft>
                <a:spcPts val="0"/>
              </a:spcAft>
              <a:buClrTx/>
              <a:buSzTx/>
              <a:buFontTx/>
              <a:buAutoNum type="alphaUcPeriod"/>
              <a:tabLst/>
              <a:defRPr/>
            </a:pPr>
            <a:r>
              <a:rPr lang="en-GB" dirty="0"/>
              <a:t>From previous manuscript</a:t>
            </a:r>
          </a:p>
          <a:p>
            <a:pPr marL="228600" marR="0" indent="-228600" algn="l" defTabSz="914400" rtl="0" eaLnBrk="1" fontAlgn="auto" latinLnBrk="0" hangingPunct="1">
              <a:lnSpc>
                <a:spcPct val="100000"/>
              </a:lnSpc>
              <a:spcBef>
                <a:spcPts val="0"/>
              </a:spcBef>
              <a:spcAft>
                <a:spcPts val="0"/>
              </a:spcAft>
              <a:buClrTx/>
              <a:buSzTx/>
              <a:buFontTx/>
              <a:buAutoNum type="alphaUcPeriod"/>
              <a:tabLst/>
              <a:defRPr/>
            </a:pPr>
            <a:r>
              <a:rPr lang="en-GB" dirty="0"/>
              <a:t>From previous manuscript</a:t>
            </a:r>
          </a:p>
          <a:p>
            <a:pPr marL="228600" marR="0" indent="-228600" algn="l" defTabSz="914400" rtl="0" eaLnBrk="1" fontAlgn="auto" latinLnBrk="0" hangingPunct="1">
              <a:lnSpc>
                <a:spcPct val="100000"/>
              </a:lnSpc>
              <a:spcBef>
                <a:spcPts val="0"/>
              </a:spcBef>
              <a:spcAft>
                <a:spcPts val="0"/>
              </a:spcAft>
              <a:buClrTx/>
              <a:buSzTx/>
              <a:buFontTx/>
              <a:buAutoNum type="alphaUcPeriod"/>
              <a:tabLst/>
              <a:defRPr/>
            </a:pPr>
            <a:r>
              <a:rPr lang="en-GB" baseline="0" dirty="0"/>
              <a:t>Data of PLA for figures.xlsx</a:t>
            </a:r>
          </a:p>
          <a:p>
            <a:endParaRPr lang="en-GB" dirty="0"/>
          </a:p>
        </p:txBody>
      </p:sp>
      <p:sp>
        <p:nvSpPr>
          <p:cNvPr id="4" name="Slide Number Placeholder 3"/>
          <p:cNvSpPr>
            <a:spLocks noGrp="1"/>
          </p:cNvSpPr>
          <p:nvPr>
            <p:ph type="sldNum" sz="quarter" idx="10"/>
          </p:nvPr>
        </p:nvSpPr>
        <p:spPr/>
        <p:txBody>
          <a:bodyPr/>
          <a:lstStyle/>
          <a:p>
            <a:fld id="{058B7F75-B255-4CBA-BCF9-5476159DC5BC}" type="slidenum">
              <a:rPr lang="en-GB" smtClean="0"/>
              <a:t>3</a:t>
            </a:fld>
            <a:endParaRPr lang="en-GB"/>
          </a:p>
        </p:txBody>
      </p:sp>
    </p:spTree>
    <p:extLst>
      <p:ext uri="{BB962C8B-B14F-4D97-AF65-F5344CB8AC3E}">
        <p14:creationId xmlns:p14="http://schemas.microsoft.com/office/powerpoint/2010/main" val="260670086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69821" y="3077300"/>
            <a:ext cx="5324634" cy="2123369"/>
          </a:xfrm>
        </p:spPr>
        <p:txBody>
          <a:bodyPr/>
          <a:lstStyle/>
          <a:p>
            <a:r>
              <a:rPr lang="en-US"/>
              <a:t>Click to edit Master title style</a:t>
            </a:r>
            <a:endParaRPr lang="en-GB"/>
          </a:p>
        </p:txBody>
      </p:sp>
      <p:sp>
        <p:nvSpPr>
          <p:cNvPr id="3" name="Subtitle 2"/>
          <p:cNvSpPr>
            <a:spLocks noGrp="1"/>
          </p:cNvSpPr>
          <p:nvPr>
            <p:ph type="subTitle" idx="1"/>
          </p:nvPr>
        </p:nvSpPr>
        <p:spPr>
          <a:xfrm>
            <a:off x="939641" y="5613401"/>
            <a:ext cx="4384993"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4718360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0864788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541599" y="396718"/>
            <a:ext cx="1409462" cy="8452203"/>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13214" y="396718"/>
            <a:ext cx="4123981" cy="845220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121576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193639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94835" y="6365524"/>
            <a:ext cx="5324634" cy="1967442"/>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494835" y="4198600"/>
            <a:ext cx="5324634"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274386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313214" y="2311402"/>
            <a:ext cx="2766721"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3184340" y="2311402"/>
            <a:ext cx="2766721"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228502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313216" y="2217386"/>
            <a:ext cx="276780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13216" y="3141486"/>
            <a:ext cx="276780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3182177" y="2217386"/>
            <a:ext cx="2768896"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182177" y="3141486"/>
            <a:ext cx="2768896"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808452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924356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210871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3224" y="394406"/>
            <a:ext cx="2060904" cy="1678517"/>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2449169" y="394423"/>
            <a:ext cx="3501904"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313224" y="2072924"/>
            <a:ext cx="2060904"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94383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27842" y="6934200"/>
            <a:ext cx="3758565" cy="818622"/>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227842" y="885119"/>
            <a:ext cx="3758565"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227842" y="7752822"/>
            <a:ext cx="3758565"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7429166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13214" y="396699"/>
            <a:ext cx="5637848" cy="1651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313214" y="2311402"/>
            <a:ext cx="5637848" cy="65375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313214" y="9181413"/>
            <a:ext cx="1461664"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08D61948-8368-4A81-B871-8671F9F31B84}" type="datetimeFigureOut">
              <a:rPr lang="en-GB" smtClean="0">
                <a:solidFill>
                  <a:prstClr val="black">
                    <a:tint val="75000"/>
                  </a:prstClr>
                </a:solidFill>
              </a:rPr>
              <a:pPr/>
              <a:t>30/01/2020</a:t>
            </a:fld>
            <a:endParaRPr lang="en-GB">
              <a:solidFill>
                <a:prstClr val="black">
                  <a:tint val="75000"/>
                </a:prstClr>
              </a:solidFill>
            </a:endParaRPr>
          </a:p>
        </p:txBody>
      </p:sp>
      <p:sp>
        <p:nvSpPr>
          <p:cNvPr id="5" name="Footer Placeholder 4"/>
          <p:cNvSpPr>
            <a:spLocks noGrp="1"/>
          </p:cNvSpPr>
          <p:nvPr>
            <p:ph type="ftr" sz="quarter" idx="3"/>
          </p:nvPr>
        </p:nvSpPr>
        <p:spPr>
          <a:xfrm>
            <a:off x="2140294" y="9181413"/>
            <a:ext cx="1983687"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4489397" y="9181413"/>
            <a:ext cx="1461664"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B126F018-EFC8-489D-83B2-2C5255D75607}"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4040327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3.png"/><Relationship Id="rId12" Type="http://schemas.microsoft.com/office/2007/relationships/hdphoto" Target="../media/hdphoto5.wdp"/><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5.png"/><Relationship Id="rId5" Type="http://schemas.openxmlformats.org/officeDocument/2006/relationships/image" Target="../media/image2.png"/><Relationship Id="rId15" Type="http://schemas.openxmlformats.org/officeDocument/2006/relationships/image" Target="../media/image7.png"/><Relationship Id="rId10" Type="http://schemas.microsoft.com/office/2007/relationships/hdphoto" Target="../media/hdphoto4.wdp"/><Relationship Id="rId4" Type="http://schemas.microsoft.com/office/2007/relationships/hdphoto" Target="../media/hdphoto1.wdp"/><Relationship Id="rId9" Type="http://schemas.openxmlformats.org/officeDocument/2006/relationships/image" Target="../media/image4.png"/><Relationship Id="rId14" Type="http://schemas.microsoft.com/office/2007/relationships/hdphoto" Target="../media/hdphoto6.wdp"/></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7" Type="http://schemas.microsoft.com/office/2007/relationships/hdphoto" Target="../media/hdphoto8.wdp"/><Relationship Id="rId2" Type="http://schemas.openxmlformats.org/officeDocument/2006/relationships/image" Target="../media/image20.png"/><Relationship Id="rId1" Type="http://schemas.openxmlformats.org/officeDocument/2006/relationships/slideLayout" Target="../slideLayouts/slideLayout6.xml"/><Relationship Id="rId6" Type="http://schemas.openxmlformats.org/officeDocument/2006/relationships/image" Target="../media/image23.png"/><Relationship Id="rId5" Type="http://schemas.microsoft.com/office/2007/relationships/hdphoto" Target="../media/hdphoto7.wdp"/><Relationship Id="rId4" Type="http://schemas.openxmlformats.org/officeDocument/2006/relationships/image" Target="../media/image22.png"/></Relationships>
</file>

<file path=ppt/slides/_rels/slide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txBox="1">
            <a:spLocks/>
          </p:cNvSpPr>
          <p:nvPr/>
        </p:nvSpPr>
        <p:spPr>
          <a:xfrm>
            <a:off x="313214" y="0"/>
            <a:ext cx="5637848" cy="360000"/>
          </a:xfrm>
          <a:prstGeom prst="rect">
            <a:avLst/>
          </a:prstGeom>
        </p:spPr>
        <p:txBody>
          <a:bodyPr vert="horz" lIns="91440" tIns="45720" rIns="91440" bIns="45720" rtlCol="0" anchor="t">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GB" sz="1200" b="1" dirty="0">
                <a:solidFill>
                  <a:prstClr val="black"/>
                </a:solidFill>
                <a:latin typeface="Arial" panose="020B0604020202020204" pitchFamily="34" charset="0"/>
                <a:ea typeface="+mn-ea"/>
                <a:cs typeface="Arial" panose="020B0604020202020204" pitchFamily="34" charset="0"/>
              </a:rPr>
              <a:t>Supplementary Figure S1</a:t>
            </a:r>
            <a:endParaRPr lang="en-GB" dirty="0"/>
          </a:p>
        </p:txBody>
      </p:sp>
      <p:grpSp>
        <p:nvGrpSpPr>
          <p:cNvPr id="11" name="Group 10"/>
          <p:cNvGrpSpPr>
            <a:grpSpLocks noChangeAspect="1"/>
          </p:cNvGrpSpPr>
          <p:nvPr/>
        </p:nvGrpSpPr>
        <p:grpSpPr>
          <a:xfrm>
            <a:off x="820203" y="724527"/>
            <a:ext cx="2886884" cy="961200"/>
            <a:chOff x="1473558" y="2368821"/>
            <a:chExt cx="4325391" cy="1440157"/>
          </a:xfrm>
        </p:grpSpPr>
        <p:pic>
          <p:nvPicPr>
            <p:cNvPr id="12" name="Picture 11"/>
            <p:cNvPicPr>
              <a:picLocks noChangeAspect="1"/>
            </p:cNvPicPr>
            <p:nvPr/>
          </p:nvPicPr>
          <p:blipFill>
            <a:blip r:embed="rId3">
              <a:extLst>
                <a:ext uri="{BEBA8EAE-BF5A-486C-A8C5-ECC9F3942E4B}">
                  <a14:imgProps xmlns:a14="http://schemas.microsoft.com/office/drawing/2010/main">
                    <a14:imgLayer r:embed="rId4">
                      <a14:imgEffect>
                        <a14:brightnessContrast bright="20000"/>
                      </a14:imgEffect>
                    </a14:imgLayer>
                  </a14:imgProps>
                </a:ext>
              </a:extLst>
            </a:blip>
            <a:stretch>
              <a:fillRect/>
            </a:stretch>
          </p:blipFill>
          <p:spPr>
            <a:xfrm>
              <a:off x="4358949" y="2368821"/>
              <a:ext cx="1440000" cy="1440000"/>
            </a:xfrm>
            <a:prstGeom prst="rect">
              <a:avLst/>
            </a:prstGeom>
            <a:ln>
              <a:solidFill>
                <a:schemeClr val="bg1"/>
              </a:solidFill>
            </a:ln>
          </p:spPr>
        </p:pic>
        <p:pic>
          <p:nvPicPr>
            <p:cNvPr id="13" name="Picture 12"/>
            <p:cNvPicPr>
              <a:picLocks noChangeAspect="1"/>
            </p:cNvPicPr>
            <p:nvPr/>
          </p:nvPicPr>
          <p:blipFill>
            <a:blip r:embed="rId5">
              <a:extLst>
                <a:ext uri="{BEBA8EAE-BF5A-486C-A8C5-ECC9F3942E4B}">
                  <a14:imgProps xmlns:a14="http://schemas.microsoft.com/office/drawing/2010/main">
                    <a14:imgLayer r:embed="rId6">
                      <a14:imgEffect>
                        <a14:brightnessContrast bright="20000"/>
                      </a14:imgEffect>
                    </a14:imgLayer>
                  </a14:imgProps>
                </a:ext>
              </a:extLst>
            </a:blip>
            <a:stretch>
              <a:fillRect/>
            </a:stretch>
          </p:blipFill>
          <p:spPr>
            <a:xfrm>
              <a:off x="1473558" y="2368978"/>
              <a:ext cx="1440000" cy="1440000"/>
            </a:xfrm>
            <a:prstGeom prst="rect">
              <a:avLst/>
            </a:prstGeom>
            <a:ln>
              <a:solidFill>
                <a:schemeClr val="bg1"/>
              </a:solidFill>
            </a:ln>
          </p:spPr>
        </p:pic>
        <p:pic>
          <p:nvPicPr>
            <p:cNvPr id="14" name="Picture 13"/>
            <p:cNvPicPr>
              <a:picLocks noChangeAspect="1"/>
            </p:cNvPicPr>
            <p:nvPr/>
          </p:nvPicPr>
          <p:blipFill>
            <a:blip r:embed="rId7">
              <a:extLst>
                <a:ext uri="{BEBA8EAE-BF5A-486C-A8C5-ECC9F3942E4B}">
                  <a14:imgProps xmlns:a14="http://schemas.microsoft.com/office/drawing/2010/main">
                    <a14:imgLayer r:embed="rId8">
                      <a14:imgEffect>
                        <a14:brightnessContrast bright="20000"/>
                      </a14:imgEffect>
                    </a14:imgLayer>
                  </a14:imgProps>
                </a:ext>
              </a:extLst>
            </a:blip>
            <a:stretch>
              <a:fillRect/>
            </a:stretch>
          </p:blipFill>
          <p:spPr>
            <a:xfrm>
              <a:off x="2918949" y="2368821"/>
              <a:ext cx="1440000" cy="1440000"/>
            </a:xfrm>
            <a:prstGeom prst="rect">
              <a:avLst/>
            </a:prstGeom>
            <a:ln>
              <a:solidFill>
                <a:schemeClr val="bg1"/>
              </a:solidFill>
            </a:ln>
          </p:spPr>
        </p:pic>
        <p:sp>
          <p:nvSpPr>
            <p:cNvPr id="15" name="AutoShape 9"/>
            <p:cNvSpPr>
              <a:spLocks noChangeArrowheads="1"/>
            </p:cNvSpPr>
            <p:nvPr/>
          </p:nvSpPr>
          <p:spPr bwMode="auto">
            <a:xfrm rot="8268999">
              <a:off x="1800374" y="2459627"/>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16" name="AutoShape 9"/>
            <p:cNvSpPr>
              <a:spLocks noChangeArrowheads="1"/>
            </p:cNvSpPr>
            <p:nvPr/>
          </p:nvSpPr>
          <p:spPr bwMode="auto">
            <a:xfrm rot="8268999">
              <a:off x="2801080" y="2448074"/>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17" name="AutoShape 9"/>
            <p:cNvSpPr>
              <a:spLocks noChangeArrowheads="1"/>
            </p:cNvSpPr>
            <p:nvPr/>
          </p:nvSpPr>
          <p:spPr bwMode="auto">
            <a:xfrm rot="8268999">
              <a:off x="2771146" y="2914363"/>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18" name="AutoShape 9"/>
            <p:cNvSpPr>
              <a:spLocks noChangeArrowheads="1"/>
            </p:cNvSpPr>
            <p:nvPr/>
          </p:nvSpPr>
          <p:spPr bwMode="auto">
            <a:xfrm rot="8268999">
              <a:off x="2430046" y="2747790"/>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19" name="AutoShape 9"/>
            <p:cNvSpPr>
              <a:spLocks noChangeArrowheads="1"/>
            </p:cNvSpPr>
            <p:nvPr/>
          </p:nvSpPr>
          <p:spPr bwMode="auto">
            <a:xfrm rot="8268999">
              <a:off x="1888507" y="2851341"/>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0" name="AutoShape 9"/>
            <p:cNvSpPr>
              <a:spLocks noChangeArrowheads="1"/>
            </p:cNvSpPr>
            <p:nvPr/>
          </p:nvSpPr>
          <p:spPr bwMode="auto">
            <a:xfrm rot="8268999">
              <a:off x="1567058" y="2665716"/>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1" name="AutoShape 9"/>
            <p:cNvSpPr>
              <a:spLocks noChangeArrowheads="1"/>
            </p:cNvSpPr>
            <p:nvPr/>
          </p:nvSpPr>
          <p:spPr bwMode="auto">
            <a:xfrm rot="8268999">
              <a:off x="2332311" y="3194122"/>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2" name="AutoShape 9"/>
            <p:cNvSpPr>
              <a:spLocks noChangeArrowheads="1"/>
            </p:cNvSpPr>
            <p:nvPr/>
          </p:nvSpPr>
          <p:spPr bwMode="auto">
            <a:xfrm rot="8268999">
              <a:off x="2662531" y="3145195"/>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3" name="AutoShape 9"/>
            <p:cNvSpPr>
              <a:spLocks noChangeArrowheads="1"/>
            </p:cNvSpPr>
            <p:nvPr/>
          </p:nvSpPr>
          <p:spPr bwMode="auto">
            <a:xfrm rot="8268999">
              <a:off x="2533998" y="3539748"/>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4" name="AutoShape 9"/>
            <p:cNvSpPr>
              <a:spLocks noChangeArrowheads="1"/>
            </p:cNvSpPr>
            <p:nvPr/>
          </p:nvSpPr>
          <p:spPr bwMode="auto">
            <a:xfrm rot="8268999">
              <a:off x="3255248" y="2459626"/>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5" name="AutoShape 9"/>
            <p:cNvSpPr>
              <a:spLocks noChangeArrowheads="1"/>
            </p:cNvSpPr>
            <p:nvPr/>
          </p:nvSpPr>
          <p:spPr bwMode="auto">
            <a:xfrm rot="8268999">
              <a:off x="4255954" y="2448073"/>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6" name="AutoShape 9"/>
            <p:cNvSpPr>
              <a:spLocks noChangeArrowheads="1"/>
            </p:cNvSpPr>
            <p:nvPr/>
          </p:nvSpPr>
          <p:spPr bwMode="auto">
            <a:xfrm rot="8268999">
              <a:off x="4226020" y="2914362"/>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7" name="AutoShape 9"/>
            <p:cNvSpPr>
              <a:spLocks noChangeArrowheads="1"/>
            </p:cNvSpPr>
            <p:nvPr/>
          </p:nvSpPr>
          <p:spPr bwMode="auto">
            <a:xfrm rot="8268999">
              <a:off x="3884920" y="2747789"/>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8" name="AutoShape 9"/>
            <p:cNvSpPr>
              <a:spLocks noChangeArrowheads="1"/>
            </p:cNvSpPr>
            <p:nvPr/>
          </p:nvSpPr>
          <p:spPr bwMode="auto">
            <a:xfrm rot="8268999">
              <a:off x="3343381" y="2851340"/>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9" name="AutoShape 9"/>
            <p:cNvSpPr>
              <a:spLocks noChangeArrowheads="1"/>
            </p:cNvSpPr>
            <p:nvPr/>
          </p:nvSpPr>
          <p:spPr bwMode="auto">
            <a:xfrm rot="8268999">
              <a:off x="3021932" y="2665715"/>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0" name="AutoShape 9"/>
            <p:cNvSpPr>
              <a:spLocks noChangeArrowheads="1"/>
            </p:cNvSpPr>
            <p:nvPr/>
          </p:nvSpPr>
          <p:spPr bwMode="auto">
            <a:xfrm rot="8268999">
              <a:off x="3787185" y="3194121"/>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1" name="AutoShape 9"/>
            <p:cNvSpPr>
              <a:spLocks noChangeArrowheads="1"/>
            </p:cNvSpPr>
            <p:nvPr/>
          </p:nvSpPr>
          <p:spPr bwMode="auto">
            <a:xfrm rot="8268999">
              <a:off x="4117405" y="3145194"/>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2" name="AutoShape 9"/>
            <p:cNvSpPr>
              <a:spLocks noChangeArrowheads="1"/>
            </p:cNvSpPr>
            <p:nvPr/>
          </p:nvSpPr>
          <p:spPr bwMode="auto">
            <a:xfrm rot="8268999">
              <a:off x="3988872" y="3539747"/>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3" name="AutoShape 9"/>
            <p:cNvSpPr>
              <a:spLocks noChangeArrowheads="1"/>
            </p:cNvSpPr>
            <p:nvPr/>
          </p:nvSpPr>
          <p:spPr bwMode="auto">
            <a:xfrm rot="8268999">
              <a:off x="4687083" y="2471560"/>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4" name="AutoShape 9"/>
            <p:cNvSpPr>
              <a:spLocks noChangeArrowheads="1"/>
            </p:cNvSpPr>
            <p:nvPr/>
          </p:nvSpPr>
          <p:spPr bwMode="auto">
            <a:xfrm rot="8268999">
              <a:off x="5687789" y="2460007"/>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5" name="AutoShape 9"/>
            <p:cNvSpPr>
              <a:spLocks noChangeArrowheads="1"/>
            </p:cNvSpPr>
            <p:nvPr/>
          </p:nvSpPr>
          <p:spPr bwMode="auto">
            <a:xfrm rot="8268999">
              <a:off x="5657855" y="2926296"/>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6" name="AutoShape 9"/>
            <p:cNvSpPr>
              <a:spLocks noChangeArrowheads="1"/>
            </p:cNvSpPr>
            <p:nvPr/>
          </p:nvSpPr>
          <p:spPr bwMode="auto">
            <a:xfrm rot="8268999">
              <a:off x="5316755" y="2759723"/>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7" name="AutoShape 9"/>
            <p:cNvSpPr>
              <a:spLocks noChangeArrowheads="1"/>
            </p:cNvSpPr>
            <p:nvPr/>
          </p:nvSpPr>
          <p:spPr bwMode="auto">
            <a:xfrm rot="8268999">
              <a:off x="4775216" y="2863274"/>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8" name="AutoShape 9"/>
            <p:cNvSpPr>
              <a:spLocks noChangeArrowheads="1"/>
            </p:cNvSpPr>
            <p:nvPr/>
          </p:nvSpPr>
          <p:spPr bwMode="auto">
            <a:xfrm rot="8268999">
              <a:off x="4453767" y="2677649"/>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39" name="AutoShape 9"/>
            <p:cNvSpPr>
              <a:spLocks noChangeArrowheads="1"/>
            </p:cNvSpPr>
            <p:nvPr/>
          </p:nvSpPr>
          <p:spPr bwMode="auto">
            <a:xfrm rot="8268999">
              <a:off x="5219020" y="3206055"/>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40" name="AutoShape 9"/>
            <p:cNvSpPr>
              <a:spLocks noChangeArrowheads="1"/>
            </p:cNvSpPr>
            <p:nvPr/>
          </p:nvSpPr>
          <p:spPr bwMode="auto">
            <a:xfrm rot="8268999">
              <a:off x="5549240" y="3157128"/>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41" name="AutoShape 9"/>
            <p:cNvSpPr>
              <a:spLocks noChangeArrowheads="1"/>
            </p:cNvSpPr>
            <p:nvPr/>
          </p:nvSpPr>
          <p:spPr bwMode="auto">
            <a:xfrm rot="8268999">
              <a:off x="5420707" y="3551681"/>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grpSp>
      <p:grpSp>
        <p:nvGrpSpPr>
          <p:cNvPr id="42" name="Group 41"/>
          <p:cNvGrpSpPr>
            <a:grpSpLocks noChangeAspect="1"/>
          </p:cNvGrpSpPr>
          <p:nvPr/>
        </p:nvGrpSpPr>
        <p:grpSpPr>
          <a:xfrm>
            <a:off x="821005" y="1875405"/>
            <a:ext cx="2887196" cy="961200"/>
            <a:chOff x="1473558" y="3843076"/>
            <a:chExt cx="4325391" cy="1440001"/>
          </a:xfrm>
        </p:grpSpPr>
        <p:pic>
          <p:nvPicPr>
            <p:cNvPr id="43" name="Picture 42"/>
            <p:cNvPicPr>
              <a:picLocks noChangeAspect="1"/>
            </p:cNvPicPr>
            <p:nvPr/>
          </p:nvPicPr>
          <p:blipFill>
            <a:blip r:embed="rId9">
              <a:extLst>
                <a:ext uri="{BEBA8EAE-BF5A-486C-A8C5-ECC9F3942E4B}">
                  <a14:imgProps xmlns:a14="http://schemas.microsoft.com/office/drawing/2010/main">
                    <a14:imgLayer r:embed="rId10">
                      <a14:imgEffect>
                        <a14:brightnessContrast bright="20000"/>
                      </a14:imgEffect>
                    </a14:imgLayer>
                  </a14:imgProps>
                </a:ext>
              </a:extLst>
            </a:blip>
            <a:stretch>
              <a:fillRect/>
            </a:stretch>
          </p:blipFill>
          <p:spPr>
            <a:xfrm>
              <a:off x="4358949" y="3843076"/>
              <a:ext cx="1440000" cy="1440000"/>
            </a:xfrm>
            <a:prstGeom prst="rect">
              <a:avLst/>
            </a:prstGeom>
            <a:ln>
              <a:solidFill>
                <a:schemeClr val="bg1"/>
              </a:solidFill>
            </a:ln>
          </p:spPr>
        </p:pic>
        <p:pic>
          <p:nvPicPr>
            <p:cNvPr id="44" name="Picture 43"/>
            <p:cNvPicPr>
              <a:picLocks noChangeAspect="1"/>
            </p:cNvPicPr>
            <p:nvPr/>
          </p:nvPicPr>
          <p:blipFill>
            <a:blip r:embed="rId11">
              <a:extLst>
                <a:ext uri="{BEBA8EAE-BF5A-486C-A8C5-ECC9F3942E4B}">
                  <a14:imgProps xmlns:a14="http://schemas.microsoft.com/office/drawing/2010/main">
                    <a14:imgLayer r:embed="rId12">
                      <a14:imgEffect>
                        <a14:brightnessContrast bright="20000"/>
                      </a14:imgEffect>
                    </a14:imgLayer>
                  </a14:imgProps>
                </a:ext>
              </a:extLst>
            </a:blip>
            <a:stretch>
              <a:fillRect/>
            </a:stretch>
          </p:blipFill>
          <p:spPr>
            <a:xfrm>
              <a:off x="1473558" y="3843077"/>
              <a:ext cx="1440000" cy="1440000"/>
            </a:xfrm>
            <a:prstGeom prst="rect">
              <a:avLst/>
            </a:prstGeom>
            <a:ln>
              <a:solidFill>
                <a:schemeClr val="bg1"/>
              </a:solidFill>
            </a:ln>
          </p:spPr>
        </p:pic>
        <p:pic>
          <p:nvPicPr>
            <p:cNvPr id="45" name="Picture 44"/>
            <p:cNvPicPr>
              <a:picLocks noChangeAspect="1"/>
            </p:cNvPicPr>
            <p:nvPr/>
          </p:nvPicPr>
          <p:blipFill>
            <a:blip r:embed="rId13">
              <a:extLst>
                <a:ext uri="{BEBA8EAE-BF5A-486C-A8C5-ECC9F3942E4B}">
                  <a14:imgProps xmlns:a14="http://schemas.microsoft.com/office/drawing/2010/main">
                    <a14:imgLayer r:embed="rId14">
                      <a14:imgEffect>
                        <a14:brightnessContrast bright="40000"/>
                      </a14:imgEffect>
                    </a14:imgLayer>
                  </a14:imgProps>
                </a:ext>
              </a:extLst>
            </a:blip>
            <a:stretch>
              <a:fillRect/>
            </a:stretch>
          </p:blipFill>
          <p:spPr>
            <a:xfrm>
              <a:off x="2918949" y="3843076"/>
              <a:ext cx="1440000" cy="1440000"/>
            </a:xfrm>
            <a:prstGeom prst="rect">
              <a:avLst/>
            </a:prstGeom>
            <a:ln>
              <a:solidFill>
                <a:schemeClr val="bg1"/>
              </a:solidFill>
            </a:ln>
          </p:spPr>
        </p:pic>
        <p:sp>
          <p:nvSpPr>
            <p:cNvPr id="46" name="AutoShape 9"/>
            <p:cNvSpPr>
              <a:spLocks noChangeArrowheads="1"/>
            </p:cNvSpPr>
            <p:nvPr/>
          </p:nvSpPr>
          <p:spPr bwMode="auto">
            <a:xfrm rot="8268999">
              <a:off x="2738776" y="4296130"/>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47" name="AutoShape 9"/>
            <p:cNvSpPr>
              <a:spLocks noChangeArrowheads="1"/>
            </p:cNvSpPr>
            <p:nvPr/>
          </p:nvSpPr>
          <p:spPr bwMode="auto">
            <a:xfrm rot="8268999">
              <a:off x="2657959" y="3971795"/>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48" name="AutoShape 9"/>
            <p:cNvSpPr>
              <a:spLocks noChangeArrowheads="1"/>
            </p:cNvSpPr>
            <p:nvPr/>
          </p:nvSpPr>
          <p:spPr bwMode="auto">
            <a:xfrm rot="8268999">
              <a:off x="2410294" y="4280211"/>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49" name="AutoShape 9"/>
            <p:cNvSpPr>
              <a:spLocks noChangeArrowheads="1"/>
            </p:cNvSpPr>
            <p:nvPr/>
          </p:nvSpPr>
          <p:spPr bwMode="auto">
            <a:xfrm rot="8268999">
              <a:off x="1952773" y="4296129"/>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0" name="AutoShape 9"/>
            <p:cNvSpPr>
              <a:spLocks noChangeArrowheads="1"/>
            </p:cNvSpPr>
            <p:nvPr/>
          </p:nvSpPr>
          <p:spPr bwMode="auto">
            <a:xfrm rot="8268999">
              <a:off x="2146271" y="4979907"/>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1" name="AutoShape 9"/>
            <p:cNvSpPr>
              <a:spLocks noChangeArrowheads="1"/>
            </p:cNvSpPr>
            <p:nvPr/>
          </p:nvSpPr>
          <p:spPr bwMode="auto">
            <a:xfrm rot="8268999">
              <a:off x="1711075" y="3869984"/>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2" name="AutoShape 9"/>
            <p:cNvSpPr>
              <a:spLocks noChangeArrowheads="1"/>
            </p:cNvSpPr>
            <p:nvPr/>
          </p:nvSpPr>
          <p:spPr bwMode="auto">
            <a:xfrm rot="8268999">
              <a:off x="4177851" y="4296130"/>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3" name="AutoShape 9"/>
            <p:cNvSpPr>
              <a:spLocks noChangeArrowheads="1"/>
            </p:cNvSpPr>
            <p:nvPr/>
          </p:nvSpPr>
          <p:spPr bwMode="auto">
            <a:xfrm rot="8268999">
              <a:off x="4097034" y="3971795"/>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4" name="AutoShape 9"/>
            <p:cNvSpPr>
              <a:spLocks noChangeArrowheads="1"/>
            </p:cNvSpPr>
            <p:nvPr/>
          </p:nvSpPr>
          <p:spPr bwMode="auto">
            <a:xfrm rot="8268999">
              <a:off x="3849369" y="4280211"/>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5" name="AutoShape 9"/>
            <p:cNvSpPr>
              <a:spLocks noChangeArrowheads="1"/>
            </p:cNvSpPr>
            <p:nvPr/>
          </p:nvSpPr>
          <p:spPr bwMode="auto">
            <a:xfrm rot="8268999">
              <a:off x="3391848" y="4296129"/>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6" name="AutoShape 9"/>
            <p:cNvSpPr>
              <a:spLocks noChangeArrowheads="1"/>
            </p:cNvSpPr>
            <p:nvPr/>
          </p:nvSpPr>
          <p:spPr bwMode="auto">
            <a:xfrm rot="8268999">
              <a:off x="3585346" y="4979907"/>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7" name="AutoShape 9"/>
            <p:cNvSpPr>
              <a:spLocks noChangeArrowheads="1"/>
            </p:cNvSpPr>
            <p:nvPr/>
          </p:nvSpPr>
          <p:spPr bwMode="auto">
            <a:xfrm rot="8268999">
              <a:off x="3150150" y="3869984"/>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8" name="AutoShape 9"/>
            <p:cNvSpPr>
              <a:spLocks noChangeArrowheads="1"/>
            </p:cNvSpPr>
            <p:nvPr/>
          </p:nvSpPr>
          <p:spPr bwMode="auto">
            <a:xfrm rot="8268999">
              <a:off x="5610139" y="4296130"/>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59" name="AutoShape 9"/>
            <p:cNvSpPr>
              <a:spLocks noChangeArrowheads="1"/>
            </p:cNvSpPr>
            <p:nvPr/>
          </p:nvSpPr>
          <p:spPr bwMode="auto">
            <a:xfrm rot="8268999">
              <a:off x="5529322" y="3971795"/>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60" name="AutoShape 9"/>
            <p:cNvSpPr>
              <a:spLocks noChangeArrowheads="1"/>
            </p:cNvSpPr>
            <p:nvPr/>
          </p:nvSpPr>
          <p:spPr bwMode="auto">
            <a:xfrm rot="8268999">
              <a:off x="5281657" y="4280211"/>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61" name="AutoShape 9"/>
            <p:cNvSpPr>
              <a:spLocks noChangeArrowheads="1"/>
            </p:cNvSpPr>
            <p:nvPr/>
          </p:nvSpPr>
          <p:spPr bwMode="auto">
            <a:xfrm rot="8268999">
              <a:off x="4824136" y="4296129"/>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62" name="AutoShape 9"/>
            <p:cNvSpPr>
              <a:spLocks noChangeArrowheads="1"/>
            </p:cNvSpPr>
            <p:nvPr/>
          </p:nvSpPr>
          <p:spPr bwMode="auto">
            <a:xfrm rot="8268999">
              <a:off x="5017634" y="4979907"/>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63" name="AutoShape 9"/>
            <p:cNvSpPr>
              <a:spLocks noChangeArrowheads="1"/>
            </p:cNvSpPr>
            <p:nvPr/>
          </p:nvSpPr>
          <p:spPr bwMode="auto">
            <a:xfrm rot="8268999">
              <a:off x="4582438" y="3869984"/>
              <a:ext cx="108000" cy="72231"/>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grpSp>
      <p:sp>
        <p:nvSpPr>
          <p:cNvPr id="64" name="TextBox 63"/>
          <p:cNvSpPr txBox="1"/>
          <p:nvPr/>
        </p:nvSpPr>
        <p:spPr>
          <a:xfrm>
            <a:off x="829886" y="731318"/>
            <a:ext cx="550526" cy="1232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r>
              <a:rPr lang="en-GB" sz="800" b="1" dirty="0">
                <a:solidFill>
                  <a:schemeClr val="bg1"/>
                </a:solidFill>
                <a:latin typeface="Arial" panose="020B0604020202020204" pitchFamily="34" charset="0"/>
                <a:cs typeface="Arial" panose="020B0604020202020204" pitchFamily="34" charset="0"/>
              </a:rPr>
              <a:t>DAPI</a:t>
            </a:r>
          </a:p>
        </p:txBody>
      </p:sp>
      <p:sp>
        <p:nvSpPr>
          <p:cNvPr id="65" name="TextBox 64"/>
          <p:cNvSpPr txBox="1"/>
          <p:nvPr/>
        </p:nvSpPr>
        <p:spPr>
          <a:xfrm>
            <a:off x="1788191" y="731318"/>
            <a:ext cx="550526" cy="1232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r>
              <a:rPr lang="en-GB" sz="800" b="1" dirty="0">
                <a:solidFill>
                  <a:schemeClr val="bg1"/>
                </a:solidFill>
                <a:latin typeface="Arial" panose="020B0604020202020204" pitchFamily="34" charset="0"/>
                <a:cs typeface="Arial" panose="020B0604020202020204" pitchFamily="34" charset="0"/>
              </a:rPr>
              <a:t>PLA</a:t>
            </a:r>
          </a:p>
        </p:txBody>
      </p:sp>
      <p:sp>
        <p:nvSpPr>
          <p:cNvPr id="66" name="TextBox 65"/>
          <p:cNvSpPr txBox="1"/>
          <p:nvPr/>
        </p:nvSpPr>
        <p:spPr>
          <a:xfrm>
            <a:off x="2756184" y="728290"/>
            <a:ext cx="550526" cy="1232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r>
              <a:rPr lang="en-GB" sz="800" b="1" dirty="0">
                <a:solidFill>
                  <a:schemeClr val="bg1"/>
                </a:solidFill>
                <a:latin typeface="Arial" panose="020B0604020202020204" pitchFamily="34" charset="0"/>
                <a:cs typeface="Arial" panose="020B0604020202020204" pitchFamily="34" charset="0"/>
              </a:rPr>
              <a:t>Merge</a:t>
            </a:r>
          </a:p>
        </p:txBody>
      </p:sp>
      <p:sp>
        <p:nvSpPr>
          <p:cNvPr id="67" name="TextBox 66"/>
          <p:cNvSpPr txBox="1"/>
          <p:nvPr/>
        </p:nvSpPr>
        <p:spPr>
          <a:xfrm>
            <a:off x="830688" y="1897908"/>
            <a:ext cx="550526" cy="1232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r>
              <a:rPr lang="en-GB" sz="800" b="1" dirty="0">
                <a:solidFill>
                  <a:schemeClr val="bg1"/>
                </a:solidFill>
                <a:latin typeface="Arial" panose="020B0604020202020204" pitchFamily="34" charset="0"/>
                <a:cs typeface="Arial" panose="020B0604020202020204" pitchFamily="34" charset="0"/>
              </a:rPr>
              <a:t>DAPI</a:t>
            </a:r>
          </a:p>
        </p:txBody>
      </p:sp>
      <p:sp>
        <p:nvSpPr>
          <p:cNvPr id="68" name="TextBox 67"/>
          <p:cNvSpPr txBox="1"/>
          <p:nvPr/>
        </p:nvSpPr>
        <p:spPr>
          <a:xfrm>
            <a:off x="1788993" y="1897908"/>
            <a:ext cx="550526" cy="1232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r>
              <a:rPr lang="en-GB" sz="800" b="1" dirty="0">
                <a:solidFill>
                  <a:schemeClr val="bg1"/>
                </a:solidFill>
                <a:latin typeface="Arial" panose="020B0604020202020204" pitchFamily="34" charset="0"/>
                <a:cs typeface="Arial" panose="020B0604020202020204" pitchFamily="34" charset="0"/>
              </a:rPr>
              <a:t>PLA</a:t>
            </a:r>
          </a:p>
        </p:txBody>
      </p:sp>
      <p:sp>
        <p:nvSpPr>
          <p:cNvPr id="69" name="TextBox 68"/>
          <p:cNvSpPr txBox="1"/>
          <p:nvPr/>
        </p:nvSpPr>
        <p:spPr>
          <a:xfrm>
            <a:off x="2756986" y="1894880"/>
            <a:ext cx="550526" cy="1232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r>
              <a:rPr lang="en-GB" sz="800" b="1" dirty="0">
                <a:solidFill>
                  <a:schemeClr val="bg1"/>
                </a:solidFill>
                <a:latin typeface="Arial" panose="020B0604020202020204" pitchFamily="34" charset="0"/>
                <a:cs typeface="Arial" panose="020B0604020202020204" pitchFamily="34" charset="0"/>
              </a:rPr>
              <a:t>Merge</a:t>
            </a:r>
          </a:p>
        </p:txBody>
      </p:sp>
      <p:sp>
        <p:nvSpPr>
          <p:cNvPr id="70" name="TextBox 69"/>
          <p:cNvSpPr txBox="1"/>
          <p:nvPr/>
        </p:nvSpPr>
        <p:spPr>
          <a:xfrm>
            <a:off x="1595276" y="601415"/>
            <a:ext cx="1341859" cy="12311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en-GB" altLang="en-US" sz="800" b="1" dirty="0">
                <a:solidFill>
                  <a:srgbClr val="000000"/>
                </a:solidFill>
                <a:latin typeface="Arial" panose="020B0604020202020204" pitchFamily="34" charset="0"/>
                <a:cs typeface="Arial" panose="020B0604020202020204" pitchFamily="34" charset="0"/>
              </a:rPr>
              <a:t>ZIP6-Y only</a:t>
            </a:r>
          </a:p>
        </p:txBody>
      </p:sp>
      <p:sp>
        <p:nvSpPr>
          <p:cNvPr id="71" name="TextBox 70"/>
          <p:cNvSpPr txBox="1"/>
          <p:nvPr/>
        </p:nvSpPr>
        <p:spPr>
          <a:xfrm>
            <a:off x="1596078" y="1752294"/>
            <a:ext cx="1341859" cy="12311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en-GB" altLang="en-US" sz="800" b="1" dirty="0">
                <a:solidFill>
                  <a:srgbClr val="000000"/>
                </a:solidFill>
                <a:latin typeface="Arial" panose="020B0604020202020204" pitchFamily="34" charset="0"/>
                <a:cs typeface="Arial" panose="020B0604020202020204" pitchFamily="34" charset="0"/>
              </a:rPr>
              <a:t>ZIP10 only</a:t>
            </a:r>
          </a:p>
        </p:txBody>
      </p:sp>
      <p:cxnSp>
        <p:nvCxnSpPr>
          <p:cNvPr id="83" name="Straight Connector 82"/>
          <p:cNvCxnSpPr/>
          <p:nvPr/>
        </p:nvCxnSpPr>
        <p:spPr>
          <a:xfrm>
            <a:off x="875755" y="1640632"/>
            <a:ext cx="141579"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1861914" y="2764597"/>
            <a:ext cx="216024"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429241" y="663878"/>
            <a:ext cx="110608" cy="184666"/>
          </a:xfrm>
          <a:prstGeom prst="rect">
            <a:avLst/>
          </a:prstGeom>
          <a:noFill/>
        </p:spPr>
        <p:txBody>
          <a:bodyPr wrap="none" lIns="0" tIns="0" rIns="0" bIns="0" rtlCol="0">
            <a:spAutoFit/>
          </a:bodyPr>
          <a:lstStyle/>
          <a:p>
            <a:r>
              <a:rPr lang="en-GB" sz="1200" b="1" dirty="0">
                <a:latin typeface="Arial" panose="020B0604020202020204" pitchFamily="34" charset="0"/>
                <a:cs typeface="Arial" panose="020B0604020202020204" pitchFamily="34" charset="0"/>
              </a:rPr>
              <a:t>A</a:t>
            </a:r>
          </a:p>
        </p:txBody>
      </p:sp>
      <p:pic>
        <p:nvPicPr>
          <p:cNvPr id="86" name="Picture 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68572" y="3706664"/>
            <a:ext cx="2982720" cy="17825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7" name="TextBox 86"/>
          <p:cNvSpPr txBox="1"/>
          <p:nvPr/>
        </p:nvSpPr>
        <p:spPr>
          <a:xfrm rot="16200000">
            <a:off x="133158" y="4201055"/>
            <a:ext cx="1192031" cy="215444"/>
          </a:xfrm>
          <a:prstGeom prst="rect">
            <a:avLst/>
          </a:prstGeom>
          <a:solidFill>
            <a:schemeClr val="bg1"/>
          </a:solidFill>
        </p:spPr>
        <p:txBody>
          <a:bodyPr wrap="square" rtlCol="0">
            <a:spAutoFit/>
          </a:bodyPr>
          <a:lstStyle/>
          <a:p>
            <a:pPr algn="ctr"/>
            <a:r>
              <a:rPr lang="en-GB" sz="800" b="1" dirty="0">
                <a:latin typeface="Arial" panose="020B0604020202020204" pitchFamily="34" charset="0"/>
                <a:cs typeface="Arial" panose="020B0604020202020204" pitchFamily="34" charset="0"/>
              </a:rPr>
              <a:t>Signal per cell</a:t>
            </a:r>
          </a:p>
        </p:txBody>
      </p:sp>
      <p:sp>
        <p:nvSpPr>
          <p:cNvPr id="88" name="TextBox 87"/>
          <p:cNvSpPr txBox="1"/>
          <p:nvPr/>
        </p:nvSpPr>
        <p:spPr>
          <a:xfrm>
            <a:off x="1195699" y="4813989"/>
            <a:ext cx="2271776" cy="215444"/>
          </a:xfrm>
          <a:prstGeom prst="rect">
            <a:avLst/>
          </a:prstGeom>
          <a:solidFill>
            <a:schemeClr val="bg1"/>
          </a:solidFill>
        </p:spPr>
        <p:txBody>
          <a:bodyPr wrap="none" rtlCol="0">
            <a:spAutoFit/>
          </a:bodyPr>
          <a:lstStyle/>
          <a:p>
            <a:r>
              <a:rPr lang="en-GB" sz="800" b="1" dirty="0">
                <a:latin typeface="Arial" panose="020B0604020202020204" pitchFamily="34" charset="0"/>
                <a:cs typeface="Arial" panose="020B0604020202020204" pitchFamily="34" charset="0"/>
              </a:rPr>
              <a:t>M          NM         M          NM         M         NM</a:t>
            </a:r>
          </a:p>
        </p:txBody>
      </p:sp>
      <p:sp>
        <p:nvSpPr>
          <p:cNvPr id="89" name="TextBox 18"/>
          <p:cNvSpPr txBox="1">
            <a:spLocks noChangeArrowheads="1"/>
          </p:cNvSpPr>
          <p:nvPr/>
        </p:nvSpPr>
        <p:spPr bwMode="auto">
          <a:xfrm>
            <a:off x="1141323" y="3735481"/>
            <a:ext cx="2304000" cy="180000"/>
          </a:xfrm>
          <a:prstGeom prst="rect">
            <a:avLst/>
          </a:prstGeom>
          <a:solidFill>
            <a:schemeClr val="bg1"/>
          </a:solidFill>
          <a:ln w="9525">
            <a:solidFill>
              <a:schemeClr val="bg1"/>
            </a:solidFill>
            <a:miter lim="800000"/>
            <a:headEnd/>
            <a:tailEnd/>
          </a:ln>
        </p:spPr>
        <p:txBody>
          <a:bodyPr wrap="square">
            <a:noAutofit/>
          </a:bodyPr>
          <a:lstStyle/>
          <a:p>
            <a:pPr algn="ctr"/>
            <a:r>
              <a:rPr lang="th-TH" sz="800" b="1" dirty="0">
                <a:latin typeface="Arial" panose="020B0604020202020204" pitchFamily="34" charset="0"/>
                <a:cs typeface="Arial" panose="020B0604020202020204" pitchFamily="34" charset="0"/>
              </a:rPr>
              <a:t> </a:t>
            </a:r>
            <a:endParaRPr lang="en-GB" sz="800" b="1" dirty="0">
              <a:latin typeface="Arial" panose="020B0604020202020204" pitchFamily="34" charset="0"/>
              <a:cs typeface="Arial" panose="020B0604020202020204" pitchFamily="34" charset="0"/>
            </a:endParaRPr>
          </a:p>
        </p:txBody>
      </p:sp>
      <p:sp>
        <p:nvSpPr>
          <p:cNvPr id="90" name="TextBox 89"/>
          <p:cNvSpPr txBox="1"/>
          <p:nvPr/>
        </p:nvSpPr>
        <p:spPr>
          <a:xfrm>
            <a:off x="2001279" y="3763925"/>
            <a:ext cx="693728" cy="12311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en-GB" altLang="en-US" sz="800" b="1" dirty="0">
                <a:solidFill>
                  <a:srgbClr val="000000"/>
                </a:solidFill>
                <a:latin typeface="Arial" panose="020B0604020202020204" pitchFamily="34" charset="0"/>
                <a:cs typeface="Arial" panose="020B0604020202020204" pitchFamily="34" charset="0"/>
              </a:rPr>
              <a:t>Control</a:t>
            </a:r>
          </a:p>
        </p:txBody>
      </p:sp>
      <p:sp>
        <p:nvSpPr>
          <p:cNvPr id="91" name="TextBox 90"/>
          <p:cNvSpPr txBox="1"/>
          <p:nvPr/>
        </p:nvSpPr>
        <p:spPr>
          <a:xfrm>
            <a:off x="1125447" y="5095956"/>
            <a:ext cx="828000" cy="220461"/>
          </a:xfrm>
          <a:prstGeom prst="rect">
            <a:avLst/>
          </a:prstGeom>
          <a:solidFill>
            <a:schemeClr val="bg1"/>
          </a:solidFill>
        </p:spPr>
        <p:txBody>
          <a:bodyPr wrap="square" rtlCol="0">
            <a:spAutoFit/>
          </a:bodyPr>
          <a:lstStyle/>
          <a:p>
            <a:pPr algn="ctr"/>
            <a:r>
              <a:rPr lang="en-GB" sz="800" b="1" dirty="0">
                <a:latin typeface="Arial" panose="020B0604020202020204" pitchFamily="34" charset="0"/>
                <a:cs typeface="Arial" panose="020B0604020202020204" pitchFamily="34" charset="0"/>
              </a:rPr>
              <a:t>ZIP6-SC</a:t>
            </a:r>
          </a:p>
        </p:txBody>
      </p:sp>
      <p:sp>
        <p:nvSpPr>
          <p:cNvPr id="92" name="TextBox 91"/>
          <p:cNvSpPr txBox="1"/>
          <p:nvPr/>
        </p:nvSpPr>
        <p:spPr>
          <a:xfrm>
            <a:off x="1890498" y="5098465"/>
            <a:ext cx="756938" cy="215444"/>
          </a:xfrm>
          <a:prstGeom prst="rect">
            <a:avLst/>
          </a:prstGeom>
          <a:solidFill>
            <a:schemeClr val="bg1"/>
          </a:solidFill>
        </p:spPr>
        <p:txBody>
          <a:bodyPr wrap="none" rtlCol="0">
            <a:spAutoFit/>
          </a:bodyPr>
          <a:lstStyle/>
          <a:p>
            <a:r>
              <a:rPr lang="en-GB" sz="800" b="1" dirty="0">
                <a:latin typeface="Arial" panose="020B0604020202020204" pitchFamily="34" charset="0"/>
                <a:cs typeface="Arial" panose="020B0604020202020204" pitchFamily="34" charset="0"/>
              </a:rPr>
              <a:t>pS</a:t>
            </a:r>
            <a:r>
              <a:rPr lang="en-GB" sz="800" b="1" baseline="30000" dirty="0">
                <a:latin typeface="Arial" panose="020B0604020202020204" pitchFamily="34" charset="0"/>
                <a:cs typeface="Arial" panose="020B0604020202020204" pitchFamily="34" charset="0"/>
              </a:rPr>
              <a:t>727</a:t>
            </a:r>
            <a:r>
              <a:rPr lang="en-GB" sz="800" b="1" dirty="0">
                <a:latin typeface="Arial" panose="020B0604020202020204" pitchFamily="34" charset="0"/>
                <a:cs typeface="Arial" panose="020B0604020202020204" pitchFamily="34" charset="0"/>
              </a:rPr>
              <a:t>STAT3</a:t>
            </a:r>
          </a:p>
        </p:txBody>
      </p:sp>
      <p:sp>
        <p:nvSpPr>
          <p:cNvPr id="93" name="TextBox 92"/>
          <p:cNvSpPr txBox="1"/>
          <p:nvPr/>
        </p:nvSpPr>
        <p:spPr>
          <a:xfrm>
            <a:off x="2666967" y="5095956"/>
            <a:ext cx="841104" cy="338554"/>
          </a:xfrm>
          <a:prstGeom prst="rect">
            <a:avLst/>
          </a:prstGeom>
          <a:solidFill>
            <a:schemeClr val="bg1"/>
          </a:solidFill>
        </p:spPr>
        <p:txBody>
          <a:bodyPr wrap="square" rtlCol="0">
            <a:spAutoFit/>
          </a:bodyPr>
          <a:lstStyle/>
          <a:p>
            <a:pPr algn="ctr"/>
            <a:r>
              <a:rPr lang="en-GB" sz="800" b="1" dirty="0">
                <a:latin typeface="Arial" panose="020B0604020202020204" pitchFamily="34" charset="0"/>
                <a:cs typeface="Arial" panose="020B0604020202020204" pitchFamily="34" charset="0"/>
              </a:rPr>
              <a:t>pY</a:t>
            </a:r>
            <a:r>
              <a:rPr lang="en-GB" sz="800" b="1" baseline="30000" dirty="0">
                <a:latin typeface="Arial" panose="020B0604020202020204" pitchFamily="34" charset="0"/>
                <a:cs typeface="Arial" panose="020B0604020202020204" pitchFamily="34" charset="0"/>
              </a:rPr>
              <a:t>705</a:t>
            </a:r>
            <a:r>
              <a:rPr lang="en-GB" sz="800" b="1" dirty="0">
                <a:latin typeface="Arial" panose="020B0604020202020204" pitchFamily="34" charset="0"/>
                <a:cs typeface="Arial" panose="020B0604020202020204" pitchFamily="34" charset="0"/>
              </a:rPr>
              <a:t>STAT3</a:t>
            </a:r>
          </a:p>
          <a:p>
            <a:pPr algn="ctr"/>
            <a:r>
              <a:rPr lang="en-GB" sz="800" b="1" dirty="0">
                <a:latin typeface="Arial" panose="020B0604020202020204" pitchFamily="34" charset="0"/>
                <a:cs typeface="Arial" panose="020B0604020202020204" pitchFamily="34" charset="0"/>
              </a:rPr>
              <a:t>+ ZIP6-SC</a:t>
            </a:r>
          </a:p>
        </p:txBody>
      </p:sp>
      <p:sp>
        <p:nvSpPr>
          <p:cNvPr id="94" name="TextBox 93"/>
          <p:cNvSpPr txBox="1"/>
          <p:nvPr/>
        </p:nvSpPr>
        <p:spPr>
          <a:xfrm>
            <a:off x="853549" y="3706664"/>
            <a:ext cx="216745" cy="1166986"/>
          </a:xfrm>
          <a:prstGeom prst="rect">
            <a:avLst/>
          </a:prstGeom>
          <a:solidFill>
            <a:schemeClr val="bg1"/>
          </a:solidFill>
        </p:spPr>
        <p:txBody>
          <a:bodyPr wrap="square" lIns="0" tIns="0" rIns="0" bIns="0" rtlCol="0">
            <a:spAutoFit/>
          </a:bodyPr>
          <a:lstStyle/>
          <a:p>
            <a:pPr algn="r">
              <a:lnSpc>
                <a:spcPts val="1250"/>
              </a:lnSpc>
            </a:pPr>
            <a:r>
              <a:rPr lang="en-GB" sz="800" dirty="0">
                <a:latin typeface="Arial" panose="020B0604020202020204" pitchFamily="34" charset="0"/>
                <a:cs typeface="Arial" panose="020B0604020202020204" pitchFamily="34" charset="0"/>
              </a:rPr>
              <a:t>0.30</a:t>
            </a:r>
          </a:p>
          <a:p>
            <a:pPr algn="r">
              <a:lnSpc>
                <a:spcPts val="1250"/>
              </a:lnSpc>
            </a:pPr>
            <a:r>
              <a:rPr lang="en-GB" sz="800" dirty="0">
                <a:latin typeface="Arial" panose="020B0604020202020204" pitchFamily="34" charset="0"/>
                <a:cs typeface="Arial" panose="020B0604020202020204" pitchFamily="34" charset="0"/>
              </a:rPr>
              <a:t>0.25</a:t>
            </a:r>
          </a:p>
          <a:p>
            <a:pPr algn="r">
              <a:lnSpc>
                <a:spcPts val="1250"/>
              </a:lnSpc>
            </a:pPr>
            <a:r>
              <a:rPr lang="en-GB" sz="800" dirty="0">
                <a:latin typeface="Arial" panose="020B0604020202020204" pitchFamily="34" charset="0"/>
                <a:cs typeface="Arial" panose="020B0604020202020204" pitchFamily="34" charset="0"/>
              </a:rPr>
              <a:t>0.20</a:t>
            </a:r>
          </a:p>
          <a:p>
            <a:pPr algn="r">
              <a:lnSpc>
                <a:spcPts val="1250"/>
              </a:lnSpc>
            </a:pPr>
            <a:r>
              <a:rPr lang="en-GB" sz="800" dirty="0">
                <a:latin typeface="Arial" panose="020B0604020202020204" pitchFamily="34" charset="0"/>
                <a:cs typeface="Arial" panose="020B0604020202020204" pitchFamily="34" charset="0"/>
              </a:rPr>
              <a:t>0.15</a:t>
            </a:r>
          </a:p>
          <a:p>
            <a:pPr algn="r">
              <a:lnSpc>
                <a:spcPts val="1250"/>
              </a:lnSpc>
            </a:pPr>
            <a:r>
              <a:rPr lang="en-GB" sz="800" dirty="0">
                <a:latin typeface="Arial" panose="020B0604020202020204" pitchFamily="34" charset="0"/>
                <a:cs typeface="Arial" panose="020B0604020202020204" pitchFamily="34" charset="0"/>
              </a:rPr>
              <a:t>0.10</a:t>
            </a:r>
          </a:p>
          <a:p>
            <a:pPr algn="r">
              <a:lnSpc>
                <a:spcPts val="1250"/>
              </a:lnSpc>
            </a:pPr>
            <a:r>
              <a:rPr lang="en-GB" sz="800" dirty="0">
                <a:latin typeface="Arial" panose="020B0604020202020204" pitchFamily="34" charset="0"/>
                <a:cs typeface="Arial" panose="020B0604020202020204" pitchFamily="34" charset="0"/>
              </a:rPr>
              <a:t>0.05</a:t>
            </a:r>
          </a:p>
          <a:p>
            <a:pPr algn="r">
              <a:lnSpc>
                <a:spcPts val="1250"/>
              </a:lnSpc>
            </a:pPr>
            <a:r>
              <a:rPr lang="en-GB" sz="800" dirty="0">
                <a:latin typeface="Arial" panose="020B0604020202020204" pitchFamily="34" charset="0"/>
                <a:cs typeface="Arial" panose="020B0604020202020204" pitchFamily="34" charset="0"/>
              </a:rPr>
              <a:t>0.00</a:t>
            </a:r>
          </a:p>
        </p:txBody>
      </p:sp>
      <p:sp>
        <p:nvSpPr>
          <p:cNvPr id="102" name="TextBox 101"/>
          <p:cNvSpPr txBox="1"/>
          <p:nvPr/>
        </p:nvSpPr>
        <p:spPr>
          <a:xfrm>
            <a:off x="619427" y="3656856"/>
            <a:ext cx="110608" cy="184666"/>
          </a:xfrm>
          <a:prstGeom prst="rect">
            <a:avLst/>
          </a:prstGeom>
          <a:noFill/>
        </p:spPr>
        <p:txBody>
          <a:bodyPr wrap="none" lIns="0" tIns="0" rIns="0" bIns="0" rtlCol="0">
            <a:spAutoFit/>
          </a:bodyPr>
          <a:lstStyle/>
          <a:p>
            <a:r>
              <a:rPr lang="en-GB" sz="1200" b="1" dirty="0">
                <a:latin typeface="Arial" panose="020B0604020202020204" pitchFamily="34" charset="0"/>
                <a:cs typeface="Arial" panose="020B0604020202020204" pitchFamily="34" charset="0"/>
              </a:rPr>
              <a:t>B</a:t>
            </a:r>
          </a:p>
        </p:txBody>
      </p:sp>
      <p:sp>
        <p:nvSpPr>
          <p:cNvPr id="103" name="TextBox 18"/>
          <p:cNvSpPr txBox="1">
            <a:spLocks noChangeArrowheads="1"/>
          </p:cNvSpPr>
          <p:nvPr/>
        </p:nvSpPr>
        <p:spPr bwMode="auto">
          <a:xfrm>
            <a:off x="3422321" y="3679344"/>
            <a:ext cx="141864" cy="1224000"/>
          </a:xfrm>
          <a:prstGeom prst="rect">
            <a:avLst/>
          </a:prstGeom>
          <a:solidFill>
            <a:schemeClr val="bg1"/>
          </a:solidFill>
          <a:ln w="9525">
            <a:solidFill>
              <a:schemeClr val="bg1"/>
            </a:solidFill>
            <a:miter lim="800000"/>
            <a:headEnd/>
            <a:tailEnd/>
          </a:ln>
        </p:spPr>
        <p:txBody>
          <a:bodyPr wrap="square">
            <a:noAutofit/>
          </a:bodyPr>
          <a:lstStyle/>
          <a:p>
            <a:pPr algn="ctr"/>
            <a:r>
              <a:rPr lang="th-TH" sz="800" b="1" dirty="0">
                <a:latin typeface="Arial" panose="020B0604020202020204" pitchFamily="34" charset="0"/>
                <a:cs typeface="Arial" panose="020B0604020202020204" pitchFamily="34" charset="0"/>
              </a:rPr>
              <a:t> </a:t>
            </a:r>
            <a:endParaRPr lang="en-GB" sz="800" b="1" dirty="0">
              <a:latin typeface="Arial" panose="020B0604020202020204" pitchFamily="34" charset="0"/>
              <a:cs typeface="Arial" panose="020B0604020202020204" pitchFamily="34" charset="0"/>
            </a:endParaRPr>
          </a:p>
        </p:txBody>
      </p:sp>
      <p:sp>
        <p:nvSpPr>
          <p:cNvPr id="2" name="TextBox 1"/>
          <p:cNvSpPr txBox="1"/>
          <p:nvPr/>
        </p:nvSpPr>
        <p:spPr>
          <a:xfrm>
            <a:off x="683864" y="6105128"/>
            <a:ext cx="5267197" cy="2736304"/>
          </a:xfrm>
          <a:prstGeom prst="rect">
            <a:avLst/>
          </a:prstGeom>
        </p:spPr>
        <p:txBody>
          <a:bodyPr wrap="none" rtlCol="0" anchor="t">
            <a:normAutofit/>
          </a:bodyPr>
          <a:lstStyle/>
          <a:p>
            <a:pPr algn="l"/>
            <a:endParaRPr lang="en-GB" sz="1200" b="1" dirty="0">
              <a:latin typeface="Arial" panose="020B0604020202020204" pitchFamily="34" charset="0"/>
              <a:cs typeface="Arial" panose="020B0604020202020204" pitchFamily="34" charset="0"/>
            </a:endParaRPr>
          </a:p>
        </p:txBody>
      </p:sp>
      <p:sp>
        <p:nvSpPr>
          <p:cNvPr id="107" name="Rectangle 106"/>
          <p:cNvSpPr/>
          <p:nvPr/>
        </p:nvSpPr>
        <p:spPr>
          <a:xfrm>
            <a:off x="430931" y="5854909"/>
            <a:ext cx="5653533" cy="1538883"/>
          </a:xfrm>
          <a:prstGeom prst="rect">
            <a:avLst/>
          </a:prstGeom>
        </p:spPr>
        <p:txBody>
          <a:bodyPr wrap="square">
            <a:spAutoFit/>
          </a:bodyPr>
          <a:lstStyle/>
          <a:p>
            <a:pPr algn="just">
              <a:spcBef>
                <a:spcPts val="200"/>
              </a:spcBef>
              <a:spcAft>
                <a:spcPts val="0"/>
              </a:spcAft>
            </a:pPr>
            <a:r>
              <a:rPr lang="en-GB" sz="1000" b="1" dirty="0">
                <a:solidFill>
                  <a:srgbClr val="000000"/>
                </a:solidFill>
                <a:ea typeface="Times New Roman" panose="02020603050405020304" pitchFamily="18" charset="0"/>
              </a:rPr>
              <a:t>Supplementary Figure S1. </a:t>
            </a:r>
            <a:endParaRPr lang="en-GB" sz="1000" b="1" dirty="0">
              <a:ea typeface="Times New Roman" panose="02020603050405020304" pitchFamily="18" charset="0"/>
            </a:endParaRPr>
          </a:p>
          <a:p>
            <a:pPr marL="228600" indent="-228600" algn="just">
              <a:buAutoNum type="alphaUcPeriod"/>
            </a:pPr>
            <a:r>
              <a:rPr lang="en-GB" sz="1200" dirty="0">
                <a:solidFill>
                  <a:srgbClr val="000000"/>
                </a:solidFill>
                <a:ea typeface="Calibri" panose="020F0502020204030204" pitchFamily="34" charset="0"/>
              </a:rPr>
              <a:t>Control PLA, using either our ZIP6-Y or our ZIP10 antibodies alone, in nocodazole-treated MCF-7 cells produces only a few dots in mitotic cells (arrow), compared to Figure 1D. Scale bar, 10 </a:t>
            </a:r>
            <a:r>
              <a:rPr lang="en-GB" sz="1200" dirty="0" err="1">
                <a:solidFill>
                  <a:srgbClr val="000000"/>
                </a:solidFill>
                <a:ea typeface="Calibri" panose="020F0502020204030204" pitchFamily="34" charset="0"/>
              </a:rPr>
              <a:t>μm</a:t>
            </a:r>
            <a:r>
              <a:rPr lang="en-GB" sz="1200" dirty="0">
                <a:solidFill>
                  <a:srgbClr val="000000"/>
                </a:solidFill>
                <a:ea typeface="Calibri" panose="020F0502020204030204" pitchFamily="34" charset="0"/>
              </a:rPr>
              <a:t>. </a:t>
            </a:r>
          </a:p>
          <a:p>
            <a:pPr marL="228600" indent="-228600" algn="just">
              <a:spcAft>
                <a:spcPts val="800"/>
              </a:spcAft>
              <a:buAutoNum type="alphaUcPeriod"/>
            </a:pPr>
            <a:r>
              <a:rPr lang="en-GB" sz="1200" dirty="0">
                <a:solidFill>
                  <a:srgbClr val="000000"/>
                </a:solidFill>
                <a:ea typeface="Calibri" panose="020F0502020204030204" pitchFamily="34" charset="0"/>
              </a:rPr>
              <a:t>PLA using ZIP6-</a:t>
            </a:r>
            <a:r>
              <a:rPr lang="en-GB" sz="1200" dirty="0">
                <a:solidFill>
                  <a:srgbClr val="000000"/>
                </a:solidFill>
                <a:ea typeface="Calibri" panose="020F0502020204030204" pitchFamily="34" charset="0"/>
                <a:cs typeface="Browallia New"/>
              </a:rPr>
              <a:t>SC</a:t>
            </a:r>
            <a:r>
              <a:rPr lang="en-GB" sz="1200" dirty="0">
                <a:solidFill>
                  <a:srgbClr val="000000"/>
                </a:solidFill>
                <a:ea typeface="Calibri" panose="020F0502020204030204" pitchFamily="34" charset="0"/>
              </a:rPr>
              <a:t> and pY</a:t>
            </a:r>
            <a:r>
              <a:rPr lang="en-GB" sz="1200" baseline="30000" dirty="0">
                <a:solidFill>
                  <a:srgbClr val="000000"/>
                </a:solidFill>
                <a:ea typeface="Calibri" panose="020F0502020204030204" pitchFamily="34" charset="0"/>
              </a:rPr>
              <a:t>705</a:t>
            </a:r>
            <a:r>
              <a:rPr lang="en-GB" sz="1200" dirty="0">
                <a:solidFill>
                  <a:srgbClr val="000000"/>
                </a:solidFill>
                <a:ea typeface="Calibri" panose="020F0502020204030204" pitchFamily="34" charset="0"/>
              </a:rPr>
              <a:t>STAT3 antibodies together as well as individual control ZIP6-SC and pS</a:t>
            </a:r>
            <a:r>
              <a:rPr lang="en-GB" sz="1200" baseline="30000" dirty="0">
                <a:solidFill>
                  <a:srgbClr val="000000"/>
                </a:solidFill>
                <a:ea typeface="Calibri" panose="020F0502020204030204" pitchFamily="34" charset="0"/>
              </a:rPr>
              <a:t>727</a:t>
            </a:r>
            <a:r>
              <a:rPr lang="en-GB" sz="1200" dirty="0">
                <a:solidFill>
                  <a:srgbClr val="000000"/>
                </a:solidFill>
                <a:ea typeface="Calibri" panose="020F0502020204030204" pitchFamily="34" charset="0"/>
              </a:rPr>
              <a:t>STAT3 antibodies in nocodazole-treated MCF-7 cells produces few dots, compared to Fig. 3D. Results </a:t>
            </a:r>
            <a:r>
              <a:rPr lang="en-GB" sz="1200" dirty="0">
                <a:solidFill>
                  <a:srgbClr val="000000"/>
                </a:solidFill>
                <a:ea typeface="Calibri" panose="020F0502020204030204" pitchFamily="34" charset="0"/>
                <a:cs typeface="Browallia New"/>
              </a:rPr>
              <a:t>of</a:t>
            </a:r>
            <a:r>
              <a:rPr lang="en-GB" sz="1200" dirty="0">
                <a:solidFill>
                  <a:srgbClr val="000000"/>
                </a:solidFill>
                <a:ea typeface="Calibri" panose="020F0502020204030204" pitchFamily="34" charset="0"/>
              </a:rPr>
              <a:t> three independent experiments are demonstrated as mean ± SD. M=mitotic cells, NM= non-mitotic cells.</a:t>
            </a:r>
            <a:endParaRPr lang="en-GB" sz="1200" dirty="0">
              <a:effectLst/>
              <a:ea typeface="Calibri" panose="020F0502020204030204" pitchFamily="34" charset="0"/>
            </a:endParaRPr>
          </a:p>
        </p:txBody>
      </p:sp>
    </p:spTree>
    <p:extLst>
      <p:ext uri="{BB962C8B-B14F-4D97-AF65-F5344CB8AC3E}">
        <p14:creationId xmlns:p14="http://schemas.microsoft.com/office/powerpoint/2010/main" val="582575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p:cNvPicPr>
          <p:nvPr/>
        </p:nvPicPr>
        <p:blipFill>
          <a:blip r:embed="rId3"/>
          <a:stretch>
            <a:fillRect/>
          </a:stretch>
        </p:blipFill>
        <p:spPr>
          <a:xfrm>
            <a:off x="1605039" y="3319525"/>
            <a:ext cx="1260000" cy="936000"/>
          </a:xfrm>
          <a:prstGeom prst="rect">
            <a:avLst/>
          </a:prstGeom>
        </p:spPr>
      </p:pic>
      <p:pic>
        <p:nvPicPr>
          <p:cNvPr id="22" name="Picture 21"/>
          <p:cNvPicPr>
            <a:picLocks/>
          </p:cNvPicPr>
          <p:nvPr/>
        </p:nvPicPr>
        <p:blipFill>
          <a:blip r:embed="rId4"/>
          <a:stretch>
            <a:fillRect/>
          </a:stretch>
        </p:blipFill>
        <p:spPr>
          <a:xfrm>
            <a:off x="2912979" y="3317109"/>
            <a:ext cx="1260000" cy="936000"/>
          </a:xfrm>
          <a:prstGeom prst="rect">
            <a:avLst/>
          </a:prstGeom>
        </p:spPr>
      </p:pic>
      <p:pic>
        <p:nvPicPr>
          <p:cNvPr id="28" name="Picture 27"/>
          <p:cNvPicPr>
            <a:picLocks/>
          </p:cNvPicPr>
          <p:nvPr/>
        </p:nvPicPr>
        <p:blipFill>
          <a:blip r:embed="rId5"/>
          <a:stretch>
            <a:fillRect/>
          </a:stretch>
        </p:blipFill>
        <p:spPr>
          <a:xfrm>
            <a:off x="311480" y="3314465"/>
            <a:ext cx="1260000" cy="936000"/>
          </a:xfrm>
          <a:prstGeom prst="rect">
            <a:avLst/>
          </a:prstGeom>
        </p:spPr>
      </p:pic>
      <p:pic>
        <p:nvPicPr>
          <p:cNvPr id="39" name="Picture 38"/>
          <p:cNvPicPr>
            <a:picLocks/>
          </p:cNvPicPr>
          <p:nvPr/>
        </p:nvPicPr>
        <p:blipFill>
          <a:blip r:embed="rId6"/>
          <a:stretch>
            <a:fillRect/>
          </a:stretch>
        </p:blipFill>
        <p:spPr>
          <a:xfrm>
            <a:off x="4208888" y="1645142"/>
            <a:ext cx="1260000" cy="936000"/>
          </a:xfrm>
          <a:prstGeom prst="rect">
            <a:avLst/>
          </a:prstGeom>
        </p:spPr>
      </p:pic>
      <p:pic>
        <p:nvPicPr>
          <p:cNvPr id="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19250" y="1647786"/>
            <a:ext cx="1260000" cy="935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2757" y="1638601"/>
            <a:ext cx="1260000" cy="93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4"/>
          <p:cNvPicPr>
            <a:picLocks/>
          </p:cNvPicPr>
          <p:nvPr/>
        </p:nvPicPr>
        <p:blipFill>
          <a:blip r:embed="rId9"/>
          <a:stretch>
            <a:fillRect/>
          </a:stretch>
        </p:blipFill>
        <p:spPr>
          <a:xfrm>
            <a:off x="2908916" y="1649521"/>
            <a:ext cx="1260000" cy="936000"/>
          </a:xfrm>
          <a:prstGeom prst="rect">
            <a:avLst/>
          </a:prstGeom>
        </p:spPr>
      </p:pic>
      <p:pic>
        <p:nvPicPr>
          <p:cNvPr id="18" name="Picture 17"/>
          <p:cNvPicPr>
            <a:picLocks/>
          </p:cNvPicPr>
          <p:nvPr/>
        </p:nvPicPr>
        <p:blipFill>
          <a:blip r:embed="rId10"/>
          <a:stretch>
            <a:fillRect/>
          </a:stretch>
        </p:blipFill>
        <p:spPr>
          <a:xfrm>
            <a:off x="4215409" y="1646966"/>
            <a:ext cx="1260000" cy="936000"/>
          </a:xfrm>
          <a:prstGeom prst="rect">
            <a:avLst/>
          </a:prstGeom>
        </p:spPr>
      </p:pic>
      <p:pic>
        <p:nvPicPr>
          <p:cNvPr id="34" name="Picture 33"/>
          <p:cNvPicPr>
            <a:picLocks/>
          </p:cNvPicPr>
          <p:nvPr/>
        </p:nvPicPr>
        <p:blipFill>
          <a:blip r:embed="rId11"/>
          <a:stretch>
            <a:fillRect/>
          </a:stretch>
        </p:blipFill>
        <p:spPr>
          <a:xfrm>
            <a:off x="311480" y="1646966"/>
            <a:ext cx="1260000" cy="936000"/>
          </a:xfrm>
          <a:prstGeom prst="rect">
            <a:avLst/>
          </a:prstGeom>
        </p:spPr>
      </p:pic>
      <p:pic>
        <p:nvPicPr>
          <p:cNvPr id="37" name="Picture 36"/>
          <p:cNvPicPr>
            <a:picLocks/>
          </p:cNvPicPr>
          <p:nvPr/>
        </p:nvPicPr>
        <p:blipFill>
          <a:blip r:embed="rId12"/>
          <a:stretch>
            <a:fillRect/>
          </a:stretch>
        </p:blipFill>
        <p:spPr>
          <a:xfrm>
            <a:off x="1612156" y="1647944"/>
            <a:ext cx="1260000" cy="936000"/>
          </a:xfrm>
          <a:prstGeom prst="rect">
            <a:avLst/>
          </a:prstGeom>
        </p:spPr>
      </p:pic>
      <p:pic>
        <p:nvPicPr>
          <p:cNvPr id="38" name="Picture 37"/>
          <p:cNvPicPr>
            <a:picLocks/>
          </p:cNvPicPr>
          <p:nvPr/>
        </p:nvPicPr>
        <p:blipFill>
          <a:blip r:embed="rId13"/>
          <a:stretch>
            <a:fillRect/>
          </a:stretch>
        </p:blipFill>
        <p:spPr>
          <a:xfrm>
            <a:off x="2898718" y="1645142"/>
            <a:ext cx="1260000" cy="936000"/>
          </a:xfrm>
          <a:prstGeom prst="rect">
            <a:avLst/>
          </a:prstGeom>
        </p:spPr>
      </p:pic>
      <p:sp>
        <p:nvSpPr>
          <p:cNvPr id="3" name="Rectangle 2"/>
          <p:cNvSpPr/>
          <p:nvPr/>
        </p:nvSpPr>
        <p:spPr>
          <a:xfrm>
            <a:off x="293682" y="1064568"/>
            <a:ext cx="2596159" cy="151839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 name="Straight Connector 3"/>
          <p:cNvCxnSpPr>
            <a:stCxn id="3" idx="0"/>
            <a:endCxn id="3" idx="2"/>
          </p:cNvCxnSpPr>
          <p:nvPr/>
        </p:nvCxnSpPr>
        <p:spPr>
          <a:xfrm>
            <a:off x="1591762" y="1064568"/>
            <a:ext cx="0" cy="1518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223483" y="1192277"/>
            <a:ext cx="1454244" cy="455509"/>
          </a:xfrm>
          <a:prstGeom prst="rect">
            <a:avLst/>
          </a:prstGeom>
          <a:noFill/>
        </p:spPr>
        <p:txBody>
          <a:bodyPr wrap="none" rtlCol="0">
            <a:spAutoFit/>
          </a:bodyPr>
          <a:lstStyle/>
          <a:p>
            <a:pPr algn="ctr"/>
            <a:r>
              <a:rPr lang="en-GB" sz="1000" b="1" dirty="0">
                <a:latin typeface="Courier New" panose="02070309020205020404" pitchFamily="49" charset="0"/>
                <a:cs typeface="Courier New" panose="02070309020205020404" pitchFamily="49" charset="0"/>
              </a:rPr>
              <a:t>WT</a:t>
            </a:r>
            <a:endParaRPr lang="en-GB" sz="680" b="1" dirty="0">
              <a:latin typeface="Courier New" panose="02070309020205020404" pitchFamily="49" charset="0"/>
              <a:cs typeface="Courier New" panose="02070309020205020404" pitchFamily="49" charset="0"/>
            </a:endParaRPr>
          </a:p>
          <a:p>
            <a:r>
              <a:rPr lang="en-GB" sz="680" dirty="0">
                <a:latin typeface="Courier New" panose="02070309020205020404" pitchFamily="49" charset="0"/>
                <a:cs typeface="Courier New" panose="02070309020205020404" pitchFamily="49" charset="0"/>
              </a:rPr>
              <a:t> </a:t>
            </a:r>
            <a:r>
              <a:rPr lang="pt-BR" sz="680" dirty="0">
                <a:latin typeface="Courier New" panose="02070309020205020404" pitchFamily="49" charset="0"/>
                <a:cs typeface="Courier New" panose="02070309020205020404" pitchFamily="49" charset="0"/>
              </a:rPr>
              <a:t>L  </a:t>
            </a:r>
            <a:r>
              <a:rPr lang="pt-BR" sz="680" b="1" u="sng" dirty="0">
                <a:latin typeface="Courier New" panose="02070309020205020404" pitchFamily="49" charset="0"/>
                <a:cs typeface="Courier New" panose="02070309020205020404" pitchFamily="49" charset="0"/>
              </a:rPr>
              <a:t>S</a:t>
            </a:r>
            <a:r>
              <a:rPr lang="pt-BR" sz="680" dirty="0">
                <a:latin typeface="Courier New" panose="02070309020205020404" pitchFamily="49" charset="0"/>
                <a:cs typeface="Courier New" panose="02070309020205020404" pitchFamily="49" charset="0"/>
              </a:rPr>
              <a:t>  K  </a:t>
            </a:r>
            <a:r>
              <a:rPr lang="pt-BR" sz="680" b="1" u="sng" dirty="0">
                <a:latin typeface="Courier New" panose="02070309020205020404" pitchFamily="49" charset="0"/>
                <a:cs typeface="Courier New" panose="02070309020205020404" pitchFamily="49" charset="0"/>
              </a:rPr>
              <a:t>Y</a:t>
            </a:r>
            <a:r>
              <a:rPr lang="pt-BR" sz="680" dirty="0">
                <a:latin typeface="Courier New" panose="02070309020205020404" pitchFamily="49" charset="0"/>
                <a:cs typeface="Courier New" panose="02070309020205020404" pitchFamily="49" charset="0"/>
              </a:rPr>
              <a:t>  E  </a:t>
            </a:r>
            <a:r>
              <a:rPr lang="pt-BR" sz="680" b="1" u="sng" dirty="0">
                <a:latin typeface="Courier New" panose="02070309020205020404" pitchFamily="49" charset="0"/>
                <a:cs typeface="Courier New" panose="02070309020205020404" pitchFamily="49" charset="0"/>
              </a:rPr>
              <a:t>S</a:t>
            </a:r>
            <a:r>
              <a:rPr lang="pt-BR" sz="680" dirty="0">
                <a:latin typeface="Courier New" panose="02070309020205020404" pitchFamily="49" charset="0"/>
                <a:cs typeface="Courier New" panose="02070309020205020404" pitchFamily="49" charset="0"/>
              </a:rPr>
              <a:t>  Q  L </a:t>
            </a:r>
            <a:endParaRPr lang="en-GB" sz="680" dirty="0">
              <a:latin typeface="Courier New" panose="02070309020205020404" pitchFamily="49" charset="0"/>
              <a:cs typeface="Courier New" panose="02070309020205020404" pitchFamily="49" charset="0"/>
            </a:endParaRPr>
          </a:p>
          <a:p>
            <a:r>
              <a:rPr lang="en-GB" sz="680" dirty="0">
                <a:latin typeface="Courier New" panose="02070309020205020404" pitchFamily="49" charset="0"/>
                <a:cs typeface="Courier New" panose="02070309020205020404" pitchFamily="49" charset="0"/>
              </a:rPr>
              <a:t>TTG</a:t>
            </a:r>
            <a:r>
              <a:rPr lang="en-GB" sz="680" b="1" u="sng" dirty="0">
                <a:latin typeface="Courier New" panose="02070309020205020404" pitchFamily="49" charset="0"/>
                <a:cs typeface="Courier New" panose="02070309020205020404" pitchFamily="49" charset="0"/>
              </a:rPr>
              <a:t>TCC</a:t>
            </a:r>
            <a:r>
              <a:rPr lang="en-GB" sz="680" dirty="0">
                <a:latin typeface="Courier New" panose="02070309020205020404" pitchFamily="49" charset="0"/>
                <a:cs typeface="Courier New" panose="02070309020205020404" pitchFamily="49" charset="0"/>
              </a:rPr>
              <a:t>AAG</a:t>
            </a:r>
            <a:r>
              <a:rPr lang="en-GB" sz="680" b="1" u="sng" dirty="0">
                <a:latin typeface="Courier New" panose="02070309020205020404" pitchFamily="49" charset="0"/>
                <a:cs typeface="Courier New" panose="02070309020205020404" pitchFamily="49" charset="0"/>
              </a:rPr>
              <a:t>TAT</a:t>
            </a:r>
            <a:r>
              <a:rPr lang="en-GB" sz="680" dirty="0">
                <a:latin typeface="Courier New" panose="02070309020205020404" pitchFamily="49" charset="0"/>
                <a:cs typeface="Courier New" panose="02070309020205020404" pitchFamily="49" charset="0"/>
              </a:rPr>
              <a:t>GAA</a:t>
            </a:r>
            <a:r>
              <a:rPr lang="en-GB" sz="680" b="1" u="sng" dirty="0">
                <a:latin typeface="Courier New" panose="02070309020205020404" pitchFamily="49" charset="0"/>
                <a:cs typeface="Courier New" panose="02070309020205020404" pitchFamily="49" charset="0"/>
              </a:rPr>
              <a:t>TCT</a:t>
            </a:r>
            <a:r>
              <a:rPr lang="en-GB" sz="680" dirty="0">
                <a:latin typeface="Courier New" panose="02070309020205020404" pitchFamily="49" charset="0"/>
                <a:cs typeface="Courier New" panose="02070309020205020404" pitchFamily="49" charset="0"/>
              </a:rPr>
              <a:t>CAACTT</a:t>
            </a:r>
          </a:p>
        </p:txBody>
      </p:sp>
      <p:sp>
        <p:nvSpPr>
          <p:cNvPr id="8" name="TextBox 7"/>
          <p:cNvSpPr txBox="1"/>
          <p:nvPr/>
        </p:nvSpPr>
        <p:spPr>
          <a:xfrm>
            <a:off x="1532154" y="1189633"/>
            <a:ext cx="1454244" cy="455509"/>
          </a:xfrm>
          <a:prstGeom prst="rect">
            <a:avLst/>
          </a:prstGeom>
          <a:noFill/>
        </p:spPr>
        <p:txBody>
          <a:bodyPr wrap="none" rtlCol="0">
            <a:spAutoFit/>
          </a:bodyPr>
          <a:lstStyle/>
          <a:p>
            <a:pPr algn="ctr"/>
            <a:r>
              <a:rPr lang="en-GB" sz="1000" b="1" dirty="0">
                <a:latin typeface="Courier New" panose="02070309020205020404" pitchFamily="49" charset="0"/>
                <a:cs typeface="Courier New" panose="02070309020205020404" pitchFamily="49" charset="0"/>
              </a:rPr>
              <a:t>AESQ (Y473A)</a:t>
            </a:r>
          </a:p>
          <a:p>
            <a:r>
              <a:rPr lang="en-GB" sz="680" dirty="0">
                <a:latin typeface="Courier New" panose="02070309020205020404" pitchFamily="49" charset="0"/>
                <a:cs typeface="Courier New" panose="02070309020205020404" pitchFamily="49" charset="0"/>
              </a:rPr>
              <a:t> </a:t>
            </a:r>
            <a:r>
              <a:rPr lang="pt-BR" sz="680" dirty="0">
                <a:latin typeface="Courier New" panose="02070309020205020404" pitchFamily="49" charset="0"/>
                <a:cs typeface="Courier New" panose="02070309020205020404" pitchFamily="49" charset="0"/>
              </a:rPr>
              <a:t>L  S  K  </a:t>
            </a:r>
            <a:r>
              <a:rPr lang="pt-BR" sz="680" b="1" u="sng" dirty="0">
                <a:latin typeface="Courier New" panose="02070309020205020404" pitchFamily="49" charset="0"/>
                <a:cs typeface="Courier New" panose="02070309020205020404" pitchFamily="49" charset="0"/>
              </a:rPr>
              <a:t>A</a:t>
            </a:r>
            <a:r>
              <a:rPr lang="pt-BR" sz="680" dirty="0">
                <a:latin typeface="Courier New" panose="02070309020205020404" pitchFamily="49" charset="0"/>
                <a:cs typeface="Courier New" panose="02070309020205020404" pitchFamily="49" charset="0"/>
              </a:rPr>
              <a:t>  E  S  Q  L </a:t>
            </a:r>
            <a:endParaRPr lang="en-GB" sz="680" dirty="0">
              <a:latin typeface="Courier New" panose="02070309020205020404" pitchFamily="49" charset="0"/>
              <a:cs typeface="Courier New" panose="02070309020205020404" pitchFamily="49" charset="0"/>
            </a:endParaRPr>
          </a:p>
          <a:p>
            <a:r>
              <a:rPr lang="en-GB" sz="680" dirty="0" err="1">
                <a:latin typeface="Courier New" panose="02070309020205020404" pitchFamily="49" charset="0"/>
                <a:cs typeface="Courier New" panose="02070309020205020404" pitchFamily="49" charset="0"/>
              </a:rPr>
              <a:t>TTGTCCAAG</a:t>
            </a:r>
            <a:r>
              <a:rPr lang="en-GB" sz="680" b="1" u="sng" dirty="0" err="1">
                <a:latin typeface="Courier New" panose="02070309020205020404" pitchFamily="49" charset="0"/>
                <a:cs typeface="Courier New" panose="02070309020205020404" pitchFamily="49" charset="0"/>
              </a:rPr>
              <a:t>gcT</a:t>
            </a:r>
            <a:r>
              <a:rPr lang="en-GB" sz="680" dirty="0" err="1">
                <a:latin typeface="Courier New" panose="02070309020205020404" pitchFamily="49" charset="0"/>
                <a:cs typeface="Courier New" panose="02070309020205020404" pitchFamily="49" charset="0"/>
              </a:rPr>
              <a:t>GAATCTCAACTT</a:t>
            </a:r>
            <a:endParaRPr lang="en-GB" sz="680" dirty="0">
              <a:latin typeface="Courier New" panose="02070309020205020404" pitchFamily="49" charset="0"/>
              <a:cs typeface="Courier New" panose="02070309020205020404" pitchFamily="49" charset="0"/>
            </a:endParaRPr>
          </a:p>
        </p:txBody>
      </p:sp>
      <p:sp>
        <p:nvSpPr>
          <p:cNvPr id="13" name="TextBox 12"/>
          <p:cNvSpPr txBox="1"/>
          <p:nvPr/>
        </p:nvSpPr>
        <p:spPr>
          <a:xfrm>
            <a:off x="2819642" y="1194012"/>
            <a:ext cx="1454244" cy="455509"/>
          </a:xfrm>
          <a:prstGeom prst="rect">
            <a:avLst/>
          </a:prstGeom>
          <a:noFill/>
        </p:spPr>
        <p:txBody>
          <a:bodyPr wrap="none" rtlCol="0">
            <a:spAutoFit/>
          </a:bodyPr>
          <a:lstStyle/>
          <a:p>
            <a:pPr algn="ctr"/>
            <a:r>
              <a:rPr lang="en-GB" sz="1000" b="1" dirty="0">
                <a:latin typeface="Courier New" panose="02070309020205020404" pitchFamily="49" charset="0"/>
                <a:cs typeface="Courier New" panose="02070309020205020404" pitchFamily="49" charset="0"/>
              </a:rPr>
              <a:t>S471A</a:t>
            </a:r>
            <a:endParaRPr lang="en-GB" sz="680" b="1" dirty="0">
              <a:latin typeface="Courier New" panose="02070309020205020404" pitchFamily="49" charset="0"/>
              <a:cs typeface="Courier New" panose="02070309020205020404" pitchFamily="49" charset="0"/>
            </a:endParaRPr>
          </a:p>
          <a:p>
            <a:r>
              <a:rPr lang="en-GB" sz="680" dirty="0">
                <a:latin typeface="Courier New" panose="02070309020205020404" pitchFamily="49" charset="0"/>
                <a:cs typeface="Courier New" panose="02070309020205020404" pitchFamily="49" charset="0"/>
              </a:rPr>
              <a:t> </a:t>
            </a:r>
            <a:r>
              <a:rPr lang="pt-BR" sz="680" dirty="0">
                <a:latin typeface="Courier New" panose="02070309020205020404" pitchFamily="49" charset="0"/>
                <a:cs typeface="Courier New" panose="02070309020205020404" pitchFamily="49" charset="0"/>
              </a:rPr>
              <a:t>L  </a:t>
            </a:r>
            <a:r>
              <a:rPr lang="pt-BR" sz="680" b="1" u="sng" dirty="0">
                <a:latin typeface="Courier New" panose="02070309020205020404" pitchFamily="49" charset="0"/>
                <a:cs typeface="Courier New" panose="02070309020205020404" pitchFamily="49" charset="0"/>
              </a:rPr>
              <a:t>A</a:t>
            </a:r>
            <a:r>
              <a:rPr lang="pt-BR" sz="680" dirty="0">
                <a:latin typeface="Courier New" panose="02070309020205020404" pitchFamily="49" charset="0"/>
                <a:cs typeface="Courier New" panose="02070309020205020404" pitchFamily="49" charset="0"/>
              </a:rPr>
              <a:t>  K  Y  E  S  Q  L </a:t>
            </a:r>
            <a:endParaRPr lang="en-GB" sz="680" dirty="0">
              <a:latin typeface="Courier New" panose="02070309020205020404" pitchFamily="49" charset="0"/>
              <a:cs typeface="Courier New" panose="02070309020205020404" pitchFamily="49" charset="0"/>
            </a:endParaRPr>
          </a:p>
          <a:p>
            <a:r>
              <a:rPr lang="en-GB" sz="680" dirty="0" err="1">
                <a:latin typeface="Courier New" panose="02070309020205020404" pitchFamily="49" charset="0"/>
                <a:cs typeface="Courier New" panose="02070309020205020404" pitchFamily="49" charset="0"/>
              </a:rPr>
              <a:t>TTG</a:t>
            </a:r>
            <a:r>
              <a:rPr lang="en-GB" sz="680" b="1" u="sng" dirty="0" err="1">
                <a:latin typeface="Courier New" panose="02070309020205020404" pitchFamily="49" charset="0"/>
                <a:cs typeface="Courier New" panose="02070309020205020404" pitchFamily="49" charset="0"/>
              </a:rPr>
              <a:t>gCC</a:t>
            </a:r>
            <a:r>
              <a:rPr lang="en-GB" sz="680" dirty="0" err="1">
                <a:latin typeface="Courier New" panose="02070309020205020404" pitchFamily="49" charset="0"/>
                <a:cs typeface="Courier New" panose="02070309020205020404" pitchFamily="49" charset="0"/>
              </a:rPr>
              <a:t>AAGTATGAATCTCAACTT</a:t>
            </a:r>
            <a:endParaRPr lang="en-GB" sz="680" dirty="0">
              <a:latin typeface="Courier New" panose="02070309020205020404" pitchFamily="49" charset="0"/>
              <a:cs typeface="Courier New" panose="02070309020205020404" pitchFamily="49" charset="0"/>
            </a:endParaRPr>
          </a:p>
        </p:txBody>
      </p:sp>
      <p:sp>
        <p:nvSpPr>
          <p:cNvPr id="17" name="TextBox 16"/>
          <p:cNvSpPr txBox="1"/>
          <p:nvPr/>
        </p:nvSpPr>
        <p:spPr>
          <a:xfrm>
            <a:off x="4126165" y="1191457"/>
            <a:ext cx="1454244" cy="455509"/>
          </a:xfrm>
          <a:prstGeom prst="rect">
            <a:avLst/>
          </a:prstGeom>
          <a:noFill/>
        </p:spPr>
        <p:txBody>
          <a:bodyPr wrap="none" rtlCol="0">
            <a:spAutoFit/>
          </a:bodyPr>
          <a:lstStyle/>
          <a:p>
            <a:pPr algn="ctr"/>
            <a:r>
              <a:rPr lang="en-GB" sz="1000" b="1" dirty="0">
                <a:latin typeface="Courier New" panose="02070309020205020404" pitchFamily="49" charset="0"/>
                <a:cs typeface="Courier New" panose="02070309020205020404" pitchFamily="49" charset="0"/>
              </a:rPr>
              <a:t>S475A</a:t>
            </a:r>
            <a:endParaRPr lang="en-GB" sz="680" b="1" dirty="0">
              <a:latin typeface="Courier New" panose="02070309020205020404" pitchFamily="49" charset="0"/>
              <a:cs typeface="Courier New" panose="02070309020205020404" pitchFamily="49" charset="0"/>
            </a:endParaRPr>
          </a:p>
          <a:p>
            <a:r>
              <a:rPr lang="en-GB" sz="680" dirty="0">
                <a:latin typeface="Courier New" panose="02070309020205020404" pitchFamily="49" charset="0"/>
                <a:cs typeface="Courier New" panose="02070309020205020404" pitchFamily="49" charset="0"/>
              </a:rPr>
              <a:t> </a:t>
            </a:r>
            <a:r>
              <a:rPr lang="pt-BR" sz="680" dirty="0">
                <a:latin typeface="Courier New" panose="02070309020205020404" pitchFamily="49" charset="0"/>
                <a:cs typeface="Courier New" panose="02070309020205020404" pitchFamily="49" charset="0"/>
              </a:rPr>
              <a:t>L  S  K  Y  E  </a:t>
            </a:r>
            <a:r>
              <a:rPr lang="pt-BR" sz="680" b="1" u="sng" dirty="0">
                <a:latin typeface="Courier New" panose="02070309020205020404" pitchFamily="49" charset="0"/>
                <a:cs typeface="Courier New" panose="02070309020205020404" pitchFamily="49" charset="0"/>
              </a:rPr>
              <a:t>A</a:t>
            </a:r>
            <a:r>
              <a:rPr lang="pt-BR" sz="680" dirty="0">
                <a:latin typeface="Courier New" panose="02070309020205020404" pitchFamily="49" charset="0"/>
                <a:cs typeface="Courier New" panose="02070309020205020404" pitchFamily="49" charset="0"/>
              </a:rPr>
              <a:t>  Q  L </a:t>
            </a:r>
            <a:endParaRPr lang="en-GB" sz="680" dirty="0">
              <a:latin typeface="Courier New" panose="02070309020205020404" pitchFamily="49" charset="0"/>
              <a:cs typeface="Courier New" panose="02070309020205020404" pitchFamily="49" charset="0"/>
            </a:endParaRPr>
          </a:p>
          <a:p>
            <a:r>
              <a:rPr lang="en-GB" sz="680" dirty="0" err="1">
                <a:latin typeface="Courier New" panose="02070309020205020404" pitchFamily="49" charset="0"/>
                <a:cs typeface="Courier New" panose="02070309020205020404" pitchFamily="49" charset="0"/>
              </a:rPr>
              <a:t>TTGTCCAAGTATGAA</a:t>
            </a:r>
            <a:r>
              <a:rPr lang="en-GB" sz="680" b="1" u="sng" dirty="0" err="1">
                <a:latin typeface="Courier New" panose="02070309020205020404" pitchFamily="49" charset="0"/>
                <a:cs typeface="Courier New" panose="02070309020205020404" pitchFamily="49" charset="0"/>
              </a:rPr>
              <a:t>gCT</a:t>
            </a:r>
            <a:r>
              <a:rPr lang="en-GB" sz="680" dirty="0" err="1">
                <a:latin typeface="Courier New" panose="02070309020205020404" pitchFamily="49" charset="0"/>
                <a:cs typeface="Courier New" panose="02070309020205020404" pitchFamily="49" charset="0"/>
              </a:rPr>
              <a:t>CAACTT</a:t>
            </a:r>
            <a:endParaRPr lang="en-GB" sz="680" dirty="0">
              <a:latin typeface="Courier New" panose="02070309020205020404" pitchFamily="49" charset="0"/>
              <a:cs typeface="Courier New" panose="02070309020205020404" pitchFamily="49" charset="0"/>
            </a:endParaRPr>
          </a:p>
        </p:txBody>
      </p:sp>
      <p:sp>
        <p:nvSpPr>
          <p:cNvPr id="20" name="Rectangle 19"/>
          <p:cNvSpPr/>
          <p:nvPr/>
        </p:nvSpPr>
        <p:spPr>
          <a:xfrm>
            <a:off x="2889841" y="1064568"/>
            <a:ext cx="2596159" cy="151839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1" name="Straight Connector 20"/>
          <p:cNvCxnSpPr>
            <a:stCxn id="20" idx="0"/>
            <a:endCxn id="20" idx="2"/>
          </p:cNvCxnSpPr>
          <p:nvPr/>
        </p:nvCxnSpPr>
        <p:spPr>
          <a:xfrm>
            <a:off x="4187921" y="1064568"/>
            <a:ext cx="0" cy="1518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1587411" y="2734711"/>
            <a:ext cx="2596159" cy="151839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4" name="Straight Connector 23"/>
          <p:cNvCxnSpPr>
            <a:stCxn id="23" idx="0"/>
            <a:endCxn id="23" idx="2"/>
          </p:cNvCxnSpPr>
          <p:nvPr/>
        </p:nvCxnSpPr>
        <p:spPr>
          <a:xfrm>
            <a:off x="2885491" y="2734711"/>
            <a:ext cx="0" cy="15183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823735" y="2864016"/>
            <a:ext cx="1454244" cy="455509"/>
          </a:xfrm>
          <a:prstGeom prst="rect">
            <a:avLst/>
          </a:prstGeom>
          <a:noFill/>
        </p:spPr>
        <p:txBody>
          <a:bodyPr wrap="none" rtlCol="0">
            <a:spAutoFit/>
          </a:bodyPr>
          <a:lstStyle/>
          <a:p>
            <a:pPr algn="ctr"/>
            <a:r>
              <a:rPr lang="en-GB" sz="1000" b="1" dirty="0">
                <a:latin typeface="Courier New" panose="02070309020205020404" pitchFamily="49" charset="0"/>
                <a:cs typeface="Courier New" panose="02070309020205020404" pitchFamily="49" charset="0"/>
              </a:rPr>
              <a:t>T479A</a:t>
            </a:r>
            <a:endParaRPr lang="en-GB" sz="680" b="1" dirty="0">
              <a:latin typeface="Courier New" panose="02070309020205020404" pitchFamily="49" charset="0"/>
              <a:cs typeface="Courier New" panose="02070309020205020404" pitchFamily="49" charset="0"/>
            </a:endParaRPr>
          </a:p>
          <a:p>
            <a:r>
              <a:rPr lang="pt-BR" sz="680" dirty="0">
                <a:latin typeface="Courier New" panose="02070309020205020404" pitchFamily="49" charset="0"/>
                <a:cs typeface="Courier New" panose="02070309020205020404" pitchFamily="49" charset="0"/>
              </a:rPr>
              <a:t> S  Q  L  S  </a:t>
            </a:r>
            <a:r>
              <a:rPr lang="pt-BR" sz="680" b="1" u="sng" dirty="0">
                <a:latin typeface="Courier New" panose="02070309020205020404" pitchFamily="49" charset="0"/>
                <a:cs typeface="Courier New" panose="02070309020205020404" pitchFamily="49" charset="0"/>
              </a:rPr>
              <a:t>A</a:t>
            </a:r>
            <a:r>
              <a:rPr lang="pt-BR" sz="680" dirty="0">
                <a:latin typeface="Courier New" panose="02070309020205020404" pitchFamily="49" charset="0"/>
                <a:cs typeface="Courier New" panose="02070309020205020404" pitchFamily="49" charset="0"/>
              </a:rPr>
              <a:t>  N  E  E </a:t>
            </a:r>
          </a:p>
          <a:p>
            <a:r>
              <a:rPr lang="en-GB" sz="680" dirty="0" err="1">
                <a:latin typeface="Courier New" panose="02070309020205020404" pitchFamily="49" charset="0"/>
                <a:cs typeface="Courier New" panose="02070309020205020404" pitchFamily="49" charset="0"/>
              </a:rPr>
              <a:t>TCTCAACTTTCA</a:t>
            </a:r>
            <a:r>
              <a:rPr lang="en-GB" sz="680" b="1" u="sng" dirty="0" err="1">
                <a:latin typeface="Courier New" panose="02070309020205020404" pitchFamily="49" charset="0"/>
                <a:cs typeface="Courier New" panose="02070309020205020404" pitchFamily="49" charset="0"/>
              </a:rPr>
              <a:t>gCA</a:t>
            </a:r>
            <a:r>
              <a:rPr lang="en-GB" sz="680" dirty="0" err="1">
                <a:latin typeface="Courier New" panose="02070309020205020404" pitchFamily="49" charset="0"/>
                <a:cs typeface="Courier New" panose="02070309020205020404" pitchFamily="49" charset="0"/>
              </a:rPr>
              <a:t>AATGAGGAG</a:t>
            </a:r>
            <a:endParaRPr lang="en-GB" sz="680" dirty="0">
              <a:latin typeface="Courier New" panose="02070309020205020404" pitchFamily="49" charset="0"/>
              <a:cs typeface="Courier New" panose="02070309020205020404" pitchFamily="49" charset="0"/>
            </a:endParaRPr>
          </a:p>
        </p:txBody>
      </p:sp>
      <p:sp>
        <p:nvSpPr>
          <p:cNvPr id="27" name="Rectangle 26"/>
          <p:cNvSpPr/>
          <p:nvPr/>
        </p:nvSpPr>
        <p:spPr>
          <a:xfrm>
            <a:off x="284557" y="2734711"/>
            <a:ext cx="1303575" cy="1518398"/>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Box 29"/>
          <p:cNvSpPr txBox="1"/>
          <p:nvPr/>
        </p:nvSpPr>
        <p:spPr>
          <a:xfrm>
            <a:off x="220767" y="2869762"/>
            <a:ext cx="1454244" cy="455509"/>
          </a:xfrm>
          <a:prstGeom prst="rect">
            <a:avLst/>
          </a:prstGeom>
          <a:noFill/>
        </p:spPr>
        <p:txBody>
          <a:bodyPr wrap="none" rtlCol="0">
            <a:spAutoFit/>
          </a:bodyPr>
          <a:lstStyle/>
          <a:p>
            <a:pPr algn="ctr"/>
            <a:r>
              <a:rPr lang="en-GB" sz="1000" b="1" dirty="0">
                <a:latin typeface="Courier New" panose="02070309020205020404" pitchFamily="49" charset="0"/>
                <a:cs typeface="Courier New" panose="02070309020205020404" pitchFamily="49" charset="0"/>
              </a:rPr>
              <a:t>WT</a:t>
            </a:r>
            <a:endParaRPr lang="en-GB" sz="680" b="1" dirty="0">
              <a:latin typeface="Courier New" panose="02070309020205020404" pitchFamily="49" charset="0"/>
              <a:cs typeface="Courier New" panose="02070309020205020404" pitchFamily="49" charset="0"/>
            </a:endParaRPr>
          </a:p>
          <a:p>
            <a:r>
              <a:rPr lang="pt-BR" sz="680" dirty="0">
                <a:latin typeface="Courier New" panose="02070309020205020404" pitchFamily="49" charset="0"/>
                <a:cs typeface="Courier New" panose="02070309020205020404" pitchFamily="49" charset="0"/>
              </a:rPr>
              <a:t> S  Q  L  </a:t>
            </a:r>
            <a:r>
              <a:rPr lang="pt-BR" sz="680" b="1" u="sng" dirty="0">
                <a:latin typeface="Courier New" panose="02070309020205020404" pitchFamily="49" charset="0"/>
                <a:cs typeface="Courier New" panose="02070309020205020404" pitchFamily="49" charset="0"/>
              </a:rPr>
              <a:t>S</a:t>
            </a:r>
            <a:r>
              <a:rPr lang="pt-BR" sz="680" dirty="0">
                <a:latin typeface="Courier New" panose="02070309020205020404" pitchFamily="49" charset="0"/>
                <a:cs typeface="Courier New" panose="02070309020205020404" pitchFamily="49" charset="0"/>
              </a:rPr>
              <a:t>  </a:t>
            </a:r>
            <a:r>
              <a:rPr lang="pt-BR" sz="680" b="1" u="sng" dirty="0">
                <a:latin typeface="Courier New" panose="02070309020205020404" pitchFamily="49" charset="0"/>
                <a:cs typeface="Courier New" panose="02070309020205020404" pitchFamily="49" charset="0"/>
              </a:rPr>
              <a:t>T</a:t>
            </a:r>
            <a:r>
              <a:rPr lang="pt-BR" sz="680" dirty="0">
                <a:latin typeface="Courier New" panose="02070309020205020404" pitchFamily="49" charset="0"/>
                <a:cs typeface="Courier New" panose="02070309020205020404" pitchFamily="49" charset="0"/>
              </a:rPr>
              <a:t>  N  E  E </a:t>
            </a:r>
          </a:p>
          <a:p>
            <a:r>
              <a:rPr lang="en-GB" sz="680" dirty="0">
                <a:latin typeface="Courier New" panose="02070309020205020404" pitchFamily="49" charset="0"/>
                <a:cs typeface="Courier New" panose="02070309020205020404" pitchFamily="49" charset="0"/>
              </a:rPr>
              <a:t>TCTCAACTT</a:t>
            </a:r>
            <a:r>
              <a:rPr lang="en-GB" sz="680" b="1" u="sng" dirty="0">
                <a:latin typeface="Courier New" panose="02070309020205020404" pitchFamily="49" charset="0"/>
                <a:cs typeface="Courier New" panose="02070309020205020404" pitchFamily="49" charset="0"/>
              </a:rPr>
              <a:t>TCAACA</a:t>
            </a:r>
            <a:r>
              <a:rPr lang="en-GB" sz="680" dirty="0">
                <a:latin typeface="Courier New" panose="02070309020205020404" pitchFamily="49" charset="0"/>
                <a:cs typeface="Courier New" panose="02070309020205020404" pitchFamily="49" charset="0"/>
              </a:rPr>
              <a:t>AATGAGGAG</a:t>
            </a:r>
          </a:p>
        </p:txBody>
      </p:sp>
      <p:sp>
        <p:nvSpPr>
          <p:cNvPr id="32" name="TextBox 31"/>
          <p:cNvSpPr txBox="1"/>
          <p:nvPr/>
        </p:nvSpPr>
        <p:spPr>
          <a:xfrm>
            <a:off x="1523029" y="2871802"/>
            <a:ext cx="1454244" cy="455509"/>
          </a:xfrm>
          <a:prstGeom prst="rect">
            <a:avLst/>
          </a:prstGeom>
          <a:noFill/>
        </p:spPr>
        <p:txBody>
          <a:bodyPr wrap="none" rtlCol="0">
            <a:spAutoFit/>
          </a:bodyPr>
          <a:lstStyle/>
          <a:p>
            <a:pPr algn="ctr"/>
            <a:r>
              <a:rPr lang="en-GB" sz="1000" b="1" dirty="0">
                <a:latin typeface="Courier New" panose="02070309020205020404" pitchFamily="49" charset="0"/>
                <a:cs typeface="Courier New" panose="02070309020205020404" pitchFamily="49" charset="0"/>
              </a:rPr>
              <a:t>S478A</a:t>
            </a:r>
            <a:endParaRPr lang="en-GB" sz="680" b="1" dirty="0">
              <a:latin typeface="Courier New" panose="02070309020205020404" pitchFamily="49" charset="0"/>
              <a:cs typeface="Courier New" panose="02070309020205020404" pitchFamily="49" charset="0"/>
            </a:endParaRPr>
          </a:p>
          <a:p>
            <a:r>
              <a:rPr lang="pt-BR" sz="680" dirty="0">
                <a:latin typeface="Courier New" panose="02070309020205020404" pitchFamily="49" charset="0"/>
                <a:cs typeface="Courier New" panose="02070309020205020404" pitchFamily="49" charset="0"/>
              </a:rPr>
              <a:t> S  Q  L  </a:t>
            </a:r>
            <a:r>
              <a:rPr lang="pt-BR" sz="680" b="1" u="sng" dirty="0">
                <a:latin typeface="Courier New" panose="02070309020205020404" pitchFamily="49" charset="0"/>
                <a:cs typeface="Courier New" panose="02070309020205020404" pitchFamily="49" charset="0"/>
              </a:rPr>
              <a:t>A</a:t>
            </a:r>
            <a:r>
              <a:rPr lang="pt-BR" sz="680" dirty="0">
                <a:latin typeface="Courier New" panose="02070309020205020404" pitchFamily="49" charset="0"/>
                <a:cs typeface="Courier New" panose="02070309020205020404" pitchFamily="49" charset="0"/>
              </a:rPr>
              <a:t>  T  N  E  E </a:t>
            </a:r>
          </a:p>
          <a:p>
            <a:r>
              <a:rPr lang="en-GB" sz="680" dirty="0" err="1">
                <a:latin typeface="Courier New" panose="02070309020205020404" pitchFamily="49" charset="0"/>
                <a:cs typeface="Courier New" panose="02070309020205020404" pitchFamily="49" charset="0"/>
              </a:rPr>
              <a:t>TCTCAACTT</a:t>
            </a:r>
            <a:r>
              <a:rPr lang="en-GB" sz="680" b="1" u="sng" dirty="0" err="1">
                <a:latin typeface="Courier New" panose="02070309020205020404" pitchFamily="49" charset="0"/>
                <a:cs typeface="Courier New" panose="02070309020205020404" pitchFamily="49" charset="0"/>
              </a:rPr>
              <a:t>gCA</a:t>
            </a:r>
            <a:r>
              <a:rPr lang="en-GB" sz="680" dirty="0" err="1">
                <a:latin typeface="Courier New" panose="02070309020205020404" pitchFamily="49" charset="0"/>
                <a:cs typeface="Courier New" panose="02070309020205020404" pitchFamily="49" charset="0"/>
              </a:rPr>
              <a:t>ACAAATGAGGAG</a:t>
            </a:r>
            <a:endParaRPr lang="en-GB" sz="680" dirty="0">
              <a:latin typeface="Courier New" panose="02070309020205020404" pitchFamily="49" charset="0"/>
              <a:cs typeface="Courier New" panose="02070309020205020404" pitchFamily="49" charset="0"/>
            </a:endParaRPr>
          </a:p>
        </p:txBody>
      </p:sp>
      <p:sp>
        <p:nvSpPr>
          <p:cNvPr id="29" name="TextBox 28"/>
          <p:cNvSpPr txBox="1"/>
          <p:nvPr/>
        </p:nvSpPr>
        <p:spPr>
          <a:xfrm>
            <a:off x="35793" y="1051544"/>
            <a:ext cx="110608" cy="184666"/>
          </a:xfrm>
          <a:prstGeom prst="rect">
            <a:avLst/>
          </a:prstGeom>
          <a:noFill/>
        </p:spPr>
        <p:txBody>
          <a:bodyPr wrap="none" lIns="0" tIns="0" rIns="0" bIns="0" rtlCol="0">
            <a:spAutoFit/>
          </a:bodyPr>
          <a:lstStyle/>
          <a:p>
            <a:r>
              <a:rPr lang="en-GB" sz="1200" b="1" dirty="0">
                <a:latin typeface="Arial" panose="020B0604020202020204" pitchFamily="34" charset="0"/>
                <a:cs typeface="Arial" panose="020B0604020202020204" pitchFamily="34" charset="0"/>
              </a:rPr>
              <a:t>A</a:t>
            </a:r>
          </a:p>
        </p:txBody>
      </p:sp>
      <p:sp>
        <p:nvSpPr>
          <p:cNvPr id="31" name="TextBox 30"/>
          <p:cNvSpPr txBox="1"/>
          <p:nvPr/>
        </p:nvSpPr>
        <p:spPr>
          <a:xfrm>
            <a:off x="35793" y="2720752"/>
            <a:ext cx="110608" cy="184666"/>
          </a:xfrm>
          <a:prstGeom prst="rect">
            <a:avLst/>
          </a:prstGeom>
          <a:noFill/>
        </p:spPr>
        <p:txBody>
          <a:bodyPr wrap="none" lIns="0" tIns="0" rIns="0" bIns="0" rtlCol="0">
            <a:spAutoFit/>
          </a:bodyPr>
          <a:lstStyle/>
          <a:p>
            <a:r>
              <a:rPr lang="en-GB" sz="1200" b="1" dirty="0">
                <a:latin typeface="Arial" panose="020B0604020202020204" pitchFamily="34" charset="0"/>
                <a:cs typeface="Arial" panose="020B0604020202020204" pitchFamily="34" charset="0"/>
              </a:rPr>
              <a:t>B</a:t>
            </a:r>
          </a:p>
        </p:txBody>
      </p:sp>
      <p:sp>
        <p:nvSpPr>
          <p:cNvPr id="9" name="Title 8"/>
          <p:cNvSpPr>
            <a:spLocks noGrp="1"/>
          </p:cNvSpPr>
          <p:nvPr>
            <p:ph type="title"/>
          </p:nvPr>
        </p:nvSpPr>
        <p:spPr>
          <a:xfrm>
            <a:off x="313214" y="0"/>
            <a:ext cx="5637848" cy="360000"/>
          </a:xfrm>
        </p:spPr>
        <p:txBody>
          <a:bodyPr anchor="t"/>
          <a:lstStyle/>
          <a:p>
            <a:pPr lvl="0" algn="l">
              <a:spcBef>
                <a:spcPts val="0"/>
              </a:spcBef>
            </a:pPr>
            <a:r>
              <a:rPr lang="en-GB" sz="1200" b="1" dirty="0">
                <a:solidFill>
                  <a:prstClr val="black"/>
                </a:solidFill>
                <a:latin typeface="Arial" panose="020B0604020202020204" pitchFamily="34" charset="0"/>
                <a:ea typeface="+mn-ea"/>
                <a:cs typeface="Arial" panose="020B0604020202020204" pitchFamily="34" charset="0"/>
              </a:rPr>
              <a:t>Supplementary Figure S2</a:t>
            </a:r>
            <a:endParaRPr lang="en-GB" dirty="0"/>
          </a:p>
        </p:txBody>
      </p:sp>
      <p:sp>
        <p:nvSpPr>
          <p:cNvPr id="2" name="TextBox 1"/>
          <p:cNvSpPr txBox="1"/>
          <p:nvPr/>
        </p:nvSpPr>
        <p:spPr>
          <a:xfrm>
            <a:off x="323825" y="4880992"/>
            <a:ext cx="914400" cy="914400"/>
          </a:xfrm>
          <a:prstGeom prst="rect">
            <a:avLst/>
          </a:prstGeom>
        </p:spPr>
        <p:txBody>
          <a:bodyPr wrap="none" rtlCol="0" anchor="t">
            <a:normAutofit/>
          </a:bodyPr>
          <a:lstStyle/>
          <a:p>
            <a:pPr algn="l"/>
            <a:endParaRPr lang="en-GB" sz="1200" b="1" dirty="0">
              <a:latin typeface="Arial" panose="020B0604020202020204" pitchFamily="34" charset="0"/>
              <a:cs typeface="Arial" panose="020B0604020202020204" pitchFamily="34" charset="0"/>
            </a:endParaRPr>
          </a:p>
        </p:txBody>
      </p:sp>
      <p:sp>
        <p:nvSpPr>
          <p:cNvPr id="10" name="Rectangle 9"/>
          <p:cNvSpPr/>
          <p:nvPr/>
        </p:nvSpPr>
        <p:spPr>
          <a:xfrm>
            <a:off x="434090" y="4808984"/>
            <a:ext cx="4949652" cy="1569660"/>
          </a:xfrm>
          <a:prstGeom prst="rect">
            <a:avLst/>
          </a:prstGeom>
        </p:spPr>
        <p:txBody>
          <a:bodyPr wrap="square">
            <a:spAutoFit/>
          </a:bodyPr>
          <a:lstStyle/>
          <a:p>
            <a:pPr algn="just">
              <a:lnSpc>
                <a:spcPct val="200000"/>
              </a:lnSpc>
              <a:spcBef>
                <a:spcPts val="200"/>
              </a:spcBef>
              <a:spcAft>
                <a:spcPts val="0"/>
              </a:spcAft>
              <a:tabLst>
                <a:tab pos="3094355" algn="ctr"/>
              </a:tabLst>
            </a:pPr>
            <a:r>
              <a:rPr lang="en-GB" sz="1200" b="1" dirty="0">
                <a:solidFill>
                  <a:srgbClr val="000000"/>
                </a:solidFill>
                <a:latin typeface="Arial" panose="020B0604020202020204" pitchFamily="34" charset="0"/>
                <a:ea typeface="Times New Roman" panose="02020603050405020304" pitchFamily="18" charset="0"/>
              </a:rPr>
              <a:t>Supplementary Figure S2.	</a:t>
            </a:r>
            <a:endParaRPr lang="en-GB" sz="1200" b="1" dirty="0">
              <a:latin typeface="Arial" panose="020B0604020202020204" pitchFamily="34" charset="0"/>
              <a:ea typeface="Times New Roman" panose="02020603050405020304" pitchFamily="18" charset="0"/>
            </a:endParaRPr>
          </a:p>
          <a:p>
            <a:pPr algn="just">
              <a:lnSpc>
                <a:spcPct val="200000"/>
              </a:lnSpc>
              <a:spcAft>
                <a:spcPts val="800"/>
              </a:spcAft>
            </a:pPr>
            <a:r>
              <a:rPr lang="en-GB" sz="1200" dirty="0">
                <a:solidFill>
                  <a:srgbClr val="000000"/>
                </a:solidFill>
                <a:latin typeface="Arial" panose="020B0604020202020204" pitchFamily="34" charset="0"/>
                <a:ea typeface="Calibri" panose="020F0502020204030204" pitchFamily="34" charset="0"/>
              </a:rPr>
              <a:t>Confirmatory sequencing of the different ZIP6 mutants around two different sites. A. shows mutants Y473A, S471A and S475A. B. shows mutants S478A and S479A.</a:t>
            </a:r>
            <a:endParaRPr lang="en-GB" sz="1200" dirty="0">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945893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TextBox 77"/>
          <p:cNvSpPr txBox="1"/>
          <p:nvPr/>
        </p:nvSpPr>
        <p:spPr>
          <a:xfrm>
            <a:off x="27950" y="3368985"/>
            <a:ext cx="110608" cy="184666"/>
          </a:xfrm>
          <a:prstGeom prst="rect">
            <a:avLst/>
          </a:prstGeom>
          <a:noFill/>
        </p:spPr>
        <p:txBody>
          <a:bodyPr wrap="none" lIns="0" tIns="0" rIns="0" bIns="0" rtlCol="0">
            <a:spAutoFit/>
          </a:bodyPr>
          <a:lstStyle/>
          <a:p>
            <a:r>
              <a:rPr lang="en-GB" sz="1200" b="1" dirty="0">
                <a:latin typeface="Arial" panose="020B0604020202020204" pitchFamily="34" charset="0"/>
                <a:cs typeface="Arial" panose="020B0604020202020204" pitchFamily="34" charset="0"/>
              </a:rPr>
              <a:t>B</a:t>
            </a:r>
          </a:p>
        </p:txBody>
      </p:sp>
      <p:sp>
        <p:nvSpPr>
          <p:cNvPr id="46" name="TextBox 45"/>
          <p:cNvSpPr txBox="1"/>
          <p:nvPr/>
        </p:nvSpPr>
        <p:spPr>
          <a:xfrm>
            <a:off x="2888050" y="467511"/>
            <a:ext cx="623889" cy="276999"/>
          </a:xfrm>
          <a:prstGeom prst="rect">
            <a:avLst/>
          </a:prstGeom>
          <a:noFill/>
        </p:spPr>
        <p:txBody>
          <a:bodyPr wrap="none" rtlCol="0">
            <a:spAutoFit/>
          </a:bodyPr>
          <a:lstStyle/>
          <a:p>
            <a:r>
              <a:rPr lang="en-GB" sz="1200" b="1" dirty="0">
                <a:solidFill>
                  <a:schemeClr val="bg1"/>
                </a:solidFill>
              </a:rPr>
              <a:t>Ser727</a:t>
            </a:r>
          </a:p>
        </p:txBody>
      </p:sp>
      <p:sp>
        <p:nvSpPr>
          <p:cNvPr id="48" name="TextBox 47"/>
          <p:cNvSpPr txBox="1"/>
          <p:nvPr/>
        </p:nvSpPr>
        <p:spPr>
          <a:xfrm>
            <a:off x="2888050" y="1331607"/>
            <a:ext cx="623889" cy="276999"/>
          </a:xfrm>
          <a:prstGeom prst="rect">
            <a:avLst/>
          </a:prstGeom>
          <a:noFill/>
        </p:spPr>
        <p:txBody>
          <a:bodyPr wrap="none" rtlCol="0">
            <a:spAutoFit/>
          </a:bodyPr>
          <a:lstStyle/>
          <a:p>
            <a:r>
              <a:rPr lang="en-GB" sz="1200" b="1" dirty="0">
                <a:solidFill>
                  <a:schemeClr val="bg1"/>
                </a:solidFill>
              </a:rPr>
              <a:t>Ser727</a:t>
            </a:r>
          </a:p>
        </p:txBody>
      </p:sp>
      <p:pic>
        <p:nvPicPr>
          <p:cNvPr id="50"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3785" y="272480"/>
            <a:ext cx="5130600" cy="30075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1" name="TextBox 50"/>
          <p:cNvSpPr txBox="1"/>
          <p:nvPr/>
        </p:nvSpPr>
        <p:spPr>
          <a:xfrm>
            <a:off x="27950" y="300751"/>
            <a:ext cx="103742" cy="173203"/>
          </a:xfrm>
          <a:prstGeom prst="rect">
            <a:avLst/>
          </a:prstGeom>
          <a:noFill/>
        </p:spPr>
        <p:txBody>
          <a:bodyPr wrap="none" lIns="0" tIns="0" rIns="0" bIns="0" rtlCol="0">
            <a:spAutoFit/>
          </a:bodyPr>
          <a:lstStyle/>
          <a:p>
            <a:r>
              <a:rPr lang="en-GB" sz="1200" b="1" dirty="0">
                <a:latin typeface="Arial" panose="020B0604020202020204" pitchFamily="34" charset="0"/>
                <a:cs typeface="Arial" panose="020B0604020202020204" pitchFamily="34" charset="0"/>
              </a:rPr>
              <a:t>A</a:t>
            </a:r>
          </a:p>
        </p:txBody>
      </p:sp>
      <p:cxnSp>
        <p:nvCxnSpPr>
          <p:cNvPr id="53" name="Straight Connector 52"/>
          <p:cNvCxnSpPr/>
          <p:nvPr/>
        </p:nvCxnSpPr>
        <p:spPr>
          <a:xfrm>
            <a:off x="4109021" y="1263386"/>
            <a:ext cx="6342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313214" y="0"/>
            <a:ext cx="5637848" cy="360000"/>
          </a:xfrm>
        </p:spPr>
        <p:txBody>
          <a:bodyPr anchor="t"/>
          <a:lstStyle/>
          <a:p>
            <a:pPr lvl="0" algn="l">
              <a:spcBef>
                <a:spcPts val="0"/>
              </a:spcBef>
            </a:pPr>
            <a:r>
              <a:rPr lang="en-GB" sz="1200" b="1" dirty="0">
                <a:solidFill>
                  <a:prstClr val="black"/>
                </a:solidFill>
                <a:latin typeface="Arial" panose="020B0604020202020204" pitchFamily="34" charset="0"/>
                <a:ea typeface="+mn-ea"/>
                <a:cs typeface="Arial" panose="020B0604020202020204" pitchFamily="34" charset="0"/>
              </a:rPr>
              <a:t>Supplementary Figure S3</a:t>
            </a:r>
            <a:endParaRPr lang="en-GB" dirty="0"/>
          </a:p>
        </p:txBody>
      </p:sp>
      <p:sp>
        <p:nvSpPr>
          <p:cNvPr id="68" name="Rectangle 67"/>
          <p:cNvSpPr/>
          <p:nvPr/>
        </p:nvSpPr>
        <p:spPr>
          <a:xfrm>
            <a:off x="4975697" y="7704438"/>
            <a:ext cx="792683"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8" name="Group 7"/>
          <p:cNvGrpSpPr/>
          <p:nvPr/>
        </p:nvGrpSpPr>
        <p:grpSpPr>
          <a:xfrm>
            <a:off x="253612" y="3389771"/>
            <a:ext cx="2844000" cy="1440000"/>
            <a:chOff x="5436393" y="4927161"/>
            <a:chExt cx="2952000" cy="1440000"/>
          </a:xfrm>
        </p:grpSpPr>
        <p:graphicFrame>
          <p:nvGraphicFramePr>
            <p:cNvPr id="66" name="Chart 65"/>
            <p:cNvGraphicFramePr>
              <a:graphicFrameLocks/>
            </p:cNvGraphicFramePr>
            <p:nvPr>
              <p:extLst>
                <p:ext uri="{D42A27DB-BD31-4B8C-83A1-F6EECF244321}">
                  <p14:modId xmlns:p14="http://schemas.microsoft.com/office/powerpoint/2010/main" val="2469716316"/>
                </p:ext>
              </p:extLst>
            </p:nvPr>
          </p:nvGraphicFramePr>
          <p:xfrm>
            <a:off x="5436393" y="4927161"/>
            <a:ext cx="2952000" cy="1440000"/>
          </p:xfrm>
          <a:graphic>
            <a:graphicData uri="http://schemas.openxmlformats.org/drawingml/2006/chart">
              <c:chart xmlns:c="http://schemas.openxmlformats.org/drawingml/2006/chart" xmlns:r="http://schemas.openxmlformats.org/officeDocument/2006/relationships" r:id="rId4"/>
            </a:graphicData>
          </a:graphic>
        </p:graphicFrame>
        <p:sp>
          <p:nvSpPr>
            <p:cNvPr id="71" name="TextBox 70"/>
            <p:cNvSpPr txBox="1"/>
            <p:nvPr/>
          </p:nvSpPr>
          <p:spPr>
            <a:xfrm>
              <a:off x="6582492" y="5025008"/>
              <a:ext cx="936104" cy="123111"/>
            </a:xfrm>
            <a:prstGeom prst="rect">
              <a:avLst/>
            </a:prstGeom>
            <a:solidFill>
              <a:schemeClr val="bg1"/>
            </a:solidFill>
            <a:ln w="6350">
              <a:solidFill>
                <a:schemeClr val="bg1"/>
              </a:solidFill>
            </a:ln>
          </p:spPr>
          <p:style>
            <a:lnRef idx="2">
              <a:schemeClr val="accent1"/>
            </a:lnRef>
            <a:fillRef idx="1">
              <a:schemeClr val="lt1"/>
            </a:fillRef>
            <a:effectRef idx="0">
              <a:schemeClr val="accent1"/>
            </a:effectRef>
            <a:fontRef idx="minor">
              <a:schemeClr val="dk1"/>
            </a:fontRef>
          </p:style>
          <p:txBody>
            <a:bodyPr wrap="square" lIns="36000" tIns="0" rIns="0" bIns="0" rtlCol="0">
              <a:spAutoFit/>
            </a:bodyPr>
            <a:lstStyle/>
            <a:p>
              <a:pPr algn="ctr"/>
              <a:r>
                <a:rPr lang="en-GB" altLang="en-US" sz="800" b="1" dirty="0">
                  <a:solidFill>
                    <a:schemeClr val="tx1"/>
                  </a:solidFill>
                  <a:latin typeface="Arial" panose="020B0604020202020204" pitchFamily="34" charset="0"/>
                  <a:cs typeface="Arial" panose="020B0604020202020204" pitchFamily="34" charset="0"/>
                </a:rPr>
                <a:t>pS</a:t>
              </a:r>
              <a:r>
                <a:rPr lang="en-GB" altLang="en-US" sz="800" b="1" baseline="30000" dirty="0">
                  <a:solidFill>
                    <a:schemeClr val="tx1"/>
                  </a:solidFill>
                  <a:latin typeface="Arial" panose="020B0604020202020204" pitchFamily="34" charset="0"/>
                  <a:cs typeface="Arial" panose="020B0604020202020204" pitchFamily="34" charset="0"/>
                </a:rPr>
                <a:t>10</a:t>
              </a:r>
              <a:r>
                <a:rPr lang="en-GB" altLang="en-US" sz="800" b="1" dirty="0">
                  <a:solidFill>
                    <a:schemeClr val="tx1"/>
                  </a:solidFill>
                  <a:latin typeface="Arial" panose="020B0604020202020204" pitchFamily="34" charset="0"/>
                  <a:cs typeface="Arial" panose="020B0604020202020204" pitchFamily="34" charset="0"/>
                </a:rPr>
                <a:t>HistoneH3</a:t>
              </a:r>
            </a:p>
          </p:txBody>
        </p:sp>
      </p:grpSp>
      <p:grpSp>
        <p:nvGrpSpPr>
          <p:cNvPr id="9" name="Group 8"/>
          <p:cNvGrpSpPr/>
          <p:nvPr/>
        </p:nvGrpSpPr>
        <p:grpSpPr>
          <a:xfrm>
            <a:off x="2957737" y="3347373"/>
            <a:ext cx="3060000" cy="1440000"/>
            <a:chOff x="5292377" y="6297257"/>
            <a:chExt cx="3060000" cy="1440000"/>
          </a:xfrm>
        </p:grpSpPr>
        <p:graphicFrame>
          <p:nvGraphicFramePr>
            <p:cNvPr id="61" name="Chart 60"/>
            <p:cNvGraphicFramePr>
              <a:graphicFrameLocks/>
            </p:cNvGraphicFramePr>
            <p:nvPr>
              <p:extLst>
                <p:ext uri="{D42A27DB-BD31-4B8C-83A1-F6EECF244321}">
                  <p14:modId xmlns:p14="http://schemas.microsoft.com/office/powerpoint/2010/main" val="124016251"/>
                </p:ext>
              </p:extLst>
            </p:nvPr>
          </p:nvGraphicFramePr>
          <p:xfrm>
            <a:off x="5292377" y="6297257"/>
            <a:ext cx="3060000" cy="1440000"/>
          </p:xfrm>
          <a:graphic>
            <a:graphicData uri="http://schemas.openxmlformats.org/drawingml/2006/chart">
              <c:chart xmlns:c="http://schemas.openxmlformats.org/drawingml/2006/chart" xmlns:r="http://schemas.openxmlformats.org/officeDocument/2006/relationships" r:id="rId5"/>
            </a:graphicData>
          </a:graphic>
        </p:graphicFrame>
        <p:sp>
          <p:nvSpPr>
            <p:cNvPr id="73" name="TextBox 72"/>
            <p:cNvSpPr txBox="1"/>
            <p:nvPr/>
          </p:nvSpPr>
          <p:spPr>
            <a:xfrm>
              <a:off x="6690544" y="6465168"/>
              <a:ext cx="720000" cy="122400"/>
            </a:xfrm>
            <a:prstGeom prst="rect">
              <a:avLst/>
            </a:prstGeom>
            <a:solidFill>
              <a:schemeClr val="bg1"/>
            </a:solidFill>
            <a:ln w="6350">
              <a:solidFill>
                <a:schemeClr val="bg1"/>
              </a:solidFill>
            </a:ln>
          </p:spPr>
          <p:style>
            <a:lnRef idx="2">
              <a:schemeClr val="accent1"/>
            </a:lnRef>
            <a:fillRef idx="1">
              <a:schemeClr val="lt1"/>
            </a:fillRef>
            <a:effectRef idx="0">
              <a:schemeClr val="accent1"/>
            </a:effectRef>
            <a:fontRef idx="minor">
              <a:schemeClr val="dk1"/>
            </a:fontRef>
          </p:style>
          <p:txBody>
            <a:bodyPr wrap="square" lIns="36000" tIns="0" rIns="0" bIns="0" rtlCol="0">
              <a:spAutoFit/>
            </a:bodyPr>
            <a:lstStyle/>
            <a:p>
              <a:pPr algn="ctr"/>
              <a:r>
                <a:rPr lang="en-GB" altLang="en-US" sz="800" b="1" dirty="0">
                  <a:solidFill>
                    <a:schemeClr val="tx1"/>
                  </a:solidFill>
                  <a:latin typeface="Arial" panose="020B0604020202020204" pitchFamily="34" charset="0"/>
                  <a:cs typeface="Arial" panose="020B0604020202020204" pitchFamily="34" charset="0"/>
                </a:rPr>
                <a:t>pS</a:t>
              </a:r>
              <a:r>
                <a:rPr lang="en-GB" altLang="en-US" sz="800" b="1" baseline="30000" dirty="0">
                  <a:solidFill>
                    <a:schemeClr val="tx1"/>
                  </a:solidFill>
                  <a:latin typeface="Arial" panose="020B0604020202020204" pitchFamily="34" charset="0"/>
                  <a:cs typeface="Arial" panose="020B0604020202020204" pitchFamily="34" charset="0"/>
                </a:rPr>
                <a:t>727</a:t>
              </a:r>
              <a:r>
                <a:rPr lang="en-GB" altLang="en-US" sz="800" b="1" dirty="0">
                  <a:solidFill>
                    <a:schemeClr val="tx1"/>
                  </a:solidFill>
                  <a:latin typeface="Arial" panose="020B0604020202020204" pitchFamily="34" charset="0"/>
                  <a:cs typeface="Arial" panose="020B0604020202020204" pitchFamily="34" charset="0"/>
                </a:rPr>
                <a:t>STAT3</a:t>
              </a:r>
            </a:p>
          </p:txBody>
        </p:sp>
      </p:grpSp>
      <p:grpSp>
        <p:nvGrpSpPr>
          <p:cNvPr id="10" name="Group 9"/>
          <p:cNvGrpSpPr/>
          <p:nvPr/>
        </p:nvGrpSpPr>
        <p:grpSpPr>
          <a:xfrm>
            <a:off x="79821" y="4717422"/>
            <a:ext cx="3060000" cy="1440000"/>
            <a:chOff x="5292377" y="7929663"/>
            <a:chExt cx="3060000" cy="1440000"/>
          </a:xfrm>
        </p:grpSpPr>
        <p:graphicFrame>
          <p:nvGraphicFramePr>
            <p:cNvPr id="62" name="Chart 61"/>
            <p:cNvGraphicFramePr>
              <a:graphicFrameLocks/>
            </p:cNvGraphicFramePr>
            <p:nvPr>
              <p:extLst>
                <p:ext uri="{D42A27DB-BD31-4B8C-83A1-F6EECF244321}">
                  <p14:modId xmlns:p14="http://schemas.microsoft.com/office/powerpoint/2010/main" val="1797732593"/>
                </p:ext>
              </p:extLst>
            </p:nvPr>
          </p:nvGraphicFramePr>
          <p:xfrm>
            <a:off x="5292377" y="7929663"/>
            <a:ext cx="3060000" cy="1440000"/>
          </p:xfrm>
          <a:graphic>
            <a:graphicData uri="http://schemas.openxmlformats.org/drawingml/2006/chart">
              <c:chart xmlns:c="http://schemas.openxmlformats.org/drawingml/2006/chart" xmlns:r="http://schemas.openxmlformats.org/officeDocument/2006/relationships" r:id="rId6"/>
            </a:graphicData>
          </a:graphic>
        </p:graphicFrame>
        <p:sp>
          <p:nvSpPr>
            <p:cNvPr id="74" name="TextBox 73"/>
            <p:cNvSpPr txBox="1"/>
            <p:nvPr/>
          </p:nvSpPr>
          <p:spPr>
            <a:xfrm>
              <a:off x="6690544" y="8070960"/>
              <a:ext cx="720000" cy="122400"/>
            </a:xfrm>
            <a:prstGeom prst="rect">
              <a:avLst/>
            </a:prstGeom>
            <a:solidFill>
              <a:schemeClr val="bg1"/>
            </a:solidFill>
            <a:ln w="6350">
              <a:solidFill>
                <a:schemeClr val="bg1"/>
              </a:solidFill>
            </a:ln>
          </p:spPr>
          <p:style>
            <a:lnRef idx="2">
              <a:schemeClr val="accent1"/>
            </a:lnRef>
            <a:fillRef idx="1">
              <a:schemeClr val="lt1"/>
            </a:fillRef>
            <a:effectRef idx="0">
              <a:schemeClr val="accent1"/>
            </a:effectRef>
            <a:fontRef idx="minor">
              <a:schemeClr val="dk1"/>
            </a:fontRef>
          </p:style>
          <p:txBody>
            <a:bodyPr wrap="square" lIns="36000" tIns="0" rIns="0" bIns="0" rtlCol="0">
              <a:spAutoFit/>
            </a:bodyPr>
            <a:lstStyle/>
            <a:p>
              <a:pPr algn="ctr"/>
              <a:r>
                <a:rPr lang="en-GB" altLang="en-US" sz="800" b="1" dirty="0">
                  <a:solidFill>
                    <a:schemeClr val="tx1"/>
                  </a:solidFill>
                  <a:latin typeface="Arial" panose="020B0604020202020204" pitchFamily="34" charset="0"/>
                  <a:cs typeface="Arial" panose="020B0604020202020204" pitchFamily="34" charset="0"/>
                </a:rPr>
                <a:t>pY</a:t>
              </a:r>
              <a:r>
                <a:rPr lang="en-GB" altLang="en-US" sz="800" b="1" baseline="30000" dirty="0">
                  <a:solidFill>
                    <a:schemeClr val="tx1"/>
                  </a:solidFill>
                  <a:latin typeface="Arial" panose="020B0604020202020204" pitchFamily="34" charset="0"/>
                  <a:cs typeface="Arial" panose="020B0604020202020204" pitchFamily="34" charset="0"/>
                </a:rPr>
                <a:t>705</a:t>
              </a:r>
              <a:r>
                <a:rPr lang="en-GB" altLang="en-US" sz="800" b="1" dirty="0">
                  <a:solidFill>
                    <a:schemeClr val="tx1"/>
                  </a:solidFill>
                  <a:latin typeface="Arial" panose="020B0604020202020204" pitchFamily="34" charset="0"/>
                  <a:cs typeface="Arial" panose="020B0604020202020204" pitchFamily="34" charset="0"/>
                </a:rPr>
                <a:t>STAT3</a:t>
              </a:r>
            </a:p>
          </p:txBody>
        </p:sp>
      </p:grpSp>
      <p:cxnSp>
        <p:nvCxnSpPr>
          <p:cNvPr id="69" name="Straight Connector 68"/>
          <p:cNvCxnSpPr/>
          <p:nvPr/>
        </p:nvCxnSpPr>
        <p:spPr>
          <a:xfrm>
            <a:off x="4116881" y="2216696"/>
            <a:ext cx="6342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a:off x="4140249" y="3192854"/>
            <a:ext cx="63422"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138558" y="6190488"/>
            <a:ext cx="5729883" cy="2123658"/>
          </a:xfrm>
          <a:prstGeom prst="rect">
            <a:avLst/>
          </a:prstGeom>
        </p:spPr>
        <p:txBody>
          <a:bodyPr wrap="square">
            <a:spAutoFit/>
          </a:bodyPr>
          <a:lstStyle/>
          <a:p>
            <a:pPr algn="just">
              <a:lnSpc>
                <a:spcPct val="200000"/>
              </a:lnSpc>
              <a:spcBef>
                <a:spcPts val="200"/>
              </a:spcBef>
              <a:spcAft>
                <a:spcPts val="0"/>
              </a:spcAft>
            </a:pPr>
            <a:r>
              <a:rPr lang="en-GB" sz="1200" b="1" dirty="0">
                <a:solidFill>
                  <a:srgbClr val="000000"/>
                </a:solidFill>
                <a:latin typeface="Arial" panose="020B0604020202020204" pitchFamily="34" charset="0"/>
                <a:ea typeface="Times New Roman" panose="02020603050405020304" pitchFamily="18" charset="0"/>
              </a:rPr>
              <a:t>Supplementary Figure S3.</a:t>
            </a:r>
            <a:endParaRPr lang="en-GB" sz="1200" b="1" dirty="0">
              <a:latin typeface="Arial" panose="020B0604020202020204" pitchFamily="34" charset="0"/>
              <a:ea typeface="Times New Roman" panose="02020603050405020304" pitchFamily="18" charset="0"/>
            </a:endParaRPr>
          </a:p>
          <a:p>
            <a:pPr marL="228600" indent="-228600">
              <a:buAutoNum type="alphaUcPeriod"/>
            </a:pPr>
            <a:r>
              <a:rPr lang="en-GB" sz="1200" dirty="0">
                <a:solidFill>
                  <a:srgbClr val="000000"/>
                </a:solidFill>
                <a:latin typeface="Arial" panose="020B0604020202020204" pitchFamily="34" charset="0"/>
                <a:ea typeface="Calibri" panose="020F0502020204030204" pitchFamily="34" charset="0"/>
              </a:rPr>
              <a:t>Cells were </a:t>
            </a:r>
            <a:r>
              <a:rPr lang="en-GB" sz="1200" dirty="0" err="1">
                <a:solidFill>
                  <a:srgbClr val="000000"/>
                </a:solidFill>
                <a:latin typeface="Arial" panose="020B0604020202020204" pitchFamily="34" charset="0"/>
                <a:ea typeface="Calibri" panose="020F0502020204030204" pitchFamily="34" charset="0"/>
              </a:rPr>
              <a:t>immunostained</a:t>
            </a:r>
            <a:r>
              <a:rPr lang="en-GB" sz="1200" dirty="0">
                <a:solidFill>
                  <a:srgbClr val="000000"/>
                </a:solidFill>
                <a:latin typeface="Arial" panose="020B0604020202020204" pitchFamily="34" charset="0"/>
                <a:ea typeface="Calibri" panose="020F0502020204030204" pitchFamily="34" charset="0"/>
              </a:rPr>
              <a:t> for pS</a:t>
            </a:r>
            <a:r>
              <a:rPr lang="en-GB" sz="1200" baseline="30000" dirty="0">
                <a:solidFill>
                  <a:srgbClr val="000000"/>
                </a:solidFill>
                <a:latin typeface="Arial" panose="020B0604020202020204" pitchFamily="34" charset="0"/>
                <a:ea typeface="Calibri" panose="020F0502020204030204" pitchFamily="34" charset="0"/>
              </a:rPr>
              <a:t>727</a:t>
            </a:r>
            <a:r>
              <a:rPr lang="en-GB" sz="1200" dirty="0">
                <a:solidFill>
                  <a:srgbClr val="000000"/>
                </a:solidFill>
                <a:latin typeface="Arial" panose="020B0604020202020204" pitchFamily="34" charset="0"/>
                <a:ea typeface="Calibri" panose="020F0502020204030204" pitchFamily="34" charset="0"/>
              </a:rPr>
              <a:t>STAT3 (green), pY</a:t>
            </a:r>
            <a:r>
              <a:rPr lang="en-GB" sz="1200" baseline="30000" dirty="0">
                <a:solidFill>
                  <a:srgbClr val="000000"/>
                </a:solidFill>
                <a:latin typeface="Arial" panose="020B0604020202020204" pitchFamily="34" charset="0"/>
                <a:ea typeface="Calibri" panose="020F0502020204030204" pitchFamily="34" charset="0"/>
              </a:rPr>
              <a:t>705</a:t>
            </a:r>
            <a:r>
              <a:rPr lang="en-GB" sz="1200" dirty="0">
                <a:solidFill>
                  <a:srgbClr val="000000"/>
                </a:solidFill>
                <a:latin typeface="Arial" panose="020B0604020202020204" pitchFamily="34" charset="0"/>
                <a:ea typeface="Calibri" panose="020F0502020204030204" pitchFamily="34" charset="0"/>
              </a:rPr>
              <a:t>STAT3 (green), α-tubulin (red) and pS</a:t>
            </a:r>
            <a:r>
              <a:rPr lang="en-GB" sz="1200" baseline="30000" dirty="0">
                <a:solidFill>
                  <a:srgbClr val="000000"/>
                </a:solidFill>
                <a:latin typeface="Arial" panose="020B0604020202020204" pitchFamily="34" charset="0"/>
                <a:ea typeface="Calibri" panose="020F0502020204030204" pitchFamily="34" charset="0"/>
              </a:rPr>
              <a:t>10</a:t>
            </a:r>
            <a:r>
              <a:rPr lang="en-GB" sz="1200" dirty="0">
                <a:solidFill>
                  <a:srgbClr val="000000"/>
                </a:solidFill>
                <a:latin typeface="Arial" panose="020B0604020202020204" pitchFamily="34" charset="0"/>
                <a:ea typeface="Calibri" panose="020F0502020204030204" pitchFamily="34" charset="0"/>
              </a:rPr>
              <a:t>HistoneH3 (red), and counterstained with DAPI (blue). Top panel: Mitotic cells (arrows) are positive for pS</a:t>
            </a:r>
            <a:r>
              <a:rPr lang="en-GB" sz="1200" baseline="30000" dirty="0">
                <a:solidFill>
                  <a:srgbClr val="000000"/>
                </a:solidFill>
                <a:latin typeface="Arial" panose="020B0604020202020204" pitchFamily="34" charset="0"/>
                <a:ea typeface="Calibri" panose="020F0502020204030204" pitchFamily="34" charset="0"/>
              </a:rPr>
              <a:t>727</a:t>
            </a:r>
            <a:r>
              <a:rPr lang="en-GB" sz="1200" dirty="0">
                <a:solidFill>
                  <a:srgbClr val="000000"/>
                </a:solidFill>
                <a:latin typeface="Arial" panose="020B0604020202020204" pitchFamily="34" charset="0"/>
                <a:ea typeface="Calibri" panose="020F0502020204030204" pitchFamily="34" charset="0"/>
              </a:rPr>
              <a:t>STAT3. Middle panel: Arrow shows a cell in cytokinesis that is negative for pS</a:t>
            </a:r>
            <a:r>
              <a:rPr lang="en-GB" sz="1200" baseline="30000" dirty="0">
                <a:solidFill>
                  <a:srgbClr val="000000"/>
                </a:solidFill>
                <a:latin typeface="Arial" panose="020B0604020202020204" pitchFamily="34" charset="0"/>
                <a:ea typeface="Calibri" panose="020F0502020204030204" pitchFamily="34" charset="0"/>
              </a:rPr>
              <a:t>10</a:t>
            </a:r>
            <a:r>
              <a:rPr lang="en-GB" sz="1200" dirty="0">
                <a:solidFill>
                  <a:srgbClr val="000000"/>
                </a:solidFill>
                <a:latin typeface="Arial" panose="020B0604020202020204" pitchFamily="34" charset="0"/>
                <a:ea typeface="Calibri" panose="020F0502020204030204" pitchFamily="34" charset="0"/>
              </a:rPr>
              <a:t>HistoneH3, yet still positive for pS</a:t>
            </a:r>
            <a:r>
              <a:rPr lang="en-GB" sz="1200" baseline="30000" dirty="0">
                <a:solidFill>
                  <a:srgbClr val="000000"/>
                </a:solidFill>
                <a:latin typeface="Arial" panose="020B0604020202020204" pitchFamily="34" charset="0"/>
                <a:ea typeface="Calibri" panose="020F0502020204030204" pitchFamily="34" charset="0"/>
              </a:rPr>
              <a:t>727</a:t>
            </a:r>
            <a:r>
              <a:rPr lang="en-GB" sz="1200" dirty="0">
                <a:solidFill>
                  <a:srgbClr val="000000"/>
                </a:solidFill>
                <a:latin typeface="Arial" panose="020B0604020202020204" pitchFamily="34" charset="0"/>
                <a:ea typeface="Calibri" panose="020F0502020204030204" pitchFamily="34" charset="0"/>
              </a:rPr>
              <a:t>STAT3. Bottom Panel: Mitotic cells are negative for pY</a:t>
            </a:r>
            <a:r>
              <a:rPr lang="en-GB" sz="1200" baseline="30000" dirty="0">
                <a:solidFill>
                  <a:srgbClr val="000000"/>
                </a:solidFill>
                <a:latin typeface="Arial" panose="020B0604020202020204" pitchFamily="34" charset="0"/>
                <a:ea typeface="Calibri" panose="020F0502020204030204" pitchFamily="34" charset="0"/>
              </a:rPr>
              <a:t>705</a:t>
            </a:r>
            <a:r>
              <a:rPr lang="en-GB" sz="1200" dirty="0">
                <a:solidFill>
                  <a:srgbClr val="000000"/>
                </a:solidFill>
                <a:latin typeface="Arial" panose="020B0604020202020204" pitchFamily="34" charset="0"/>
                <a:ea typeface="Calibri" panose="020F0502020204030204" pitchFamily="34" charset="0"/>
              </a:rPr>
              <a:t>STAT3. Arrow indicates pY</a:t>
            </a:r>
            <a:r>
              <a:rPr lang="en-GB" sz="1200" baseline="30000" dirty="0">
                <a:solidFill>
                  <a:srgbClr val="000000"/>
                </a:solidFill>
                <a:latin typeface="Arial" panose="020B0604020202020204" pitchFamily="34" charset="0"/>
                <a:ea typeface="Calibri" panose="020F0502020204030204" pitchFamily="34" charset="0"/>
              </a:rPr>
              <a:t>705</a:t>
            </a:r>
            <a:r>
              <a:rPr lang="en-GB" sz="1200" dirty="0">
                <a:solidFill>
                  <a:srgbClr val="000000"/>
                </a:solidFill>
                <a:latin typeface="Arial" panose="020B0604020202020204" pitchFamily="34" charset="0"/>
                <a:ea typeface="Calibri" panose="020F0502020204030204" pitchFamily="34" charset="0"/>
              </a:rPr>
              <a:t>STAT3 staining on the plasma membrane. Scale bar, 10 </a:t>
            </a:r>
            <a:r>
              <a:rPr lang="en-GB" sz="1200" dirty="0" err="1">
                <a:solidFill>
                  <a:srgbClr val="000000"/>
                </a:solidFill>
                <a:latin typeface="Arial" panose="020B0604020202020204" pitchFamily="34" charset="0"/>
                <a:ea typeface="Calibri" panose="020F0502020204030204" pitchFamily="34" charset="0"/>
              </a:rPr>
              <a:t>μm</a:t>
            </a:r>
            <a:r>
              <a:rPr lang="en-GB" sz="1200" dirty="0">
                <a:solidFill>
                  <a:srgbClr val="000000"/>
                </a:solidFill>
                <a:latin typeface="Arial" panose="020B0604020202020204" pitchFamily="34" charset="0"/>
                <a:ea typeface="Calibri" panose="020F0502020204030204" pitchFamily="34" charset="0"/>
              </a:rPr>
              <a:t>.</a:t>
            </a:r>
          </a:p>
          <a:p>
            <a:pPr marL="228600" indent="-228600">
              <a:buAutoNum type="alphaUcPeriod"/>
            </a:pPr>
            <a:r>
              <a:rPr lang="en-GB" sz="1200" dirty="0" err="1">
                <a:solidFill>
                  <a:srgbClr val="000000"/>
                </a:solidFill>
                <a:latin typeface="Arial" panose="020B0604020202020204" pitchFamily="34" charset="0"/>
                <a:ea typeface="Calibri" panose="020F0502020204030204" pitchFamily="34" charset="0"/>
              </a:rPr>
              <a:t>Densitometric</a:t>
            </a:r>
            <a:r>
              <a:rPr lang="en-GB" sz="1200" dirty="0">
                <a:solidFill>
                  <a:srgbClr val="000000"/>
                </a:solidFill>
                <a:latin typeface="Arial" panose="020B0604020202020204" pitchFamily="34" charset="0"/>
                <a:ea typeface="Calibri" panose="020F0502020204030204" pitchFamily="34" charset="0"/>
              </a:rPr>
              <a:t> data for pS</a:t>
            </a:r>
            <a:r>
              <a:rPr lang="en-GB" sz="1200" baseline="30000" dirty="0">
                <a:solidFill>
                  <a:srgbClr val="000000"/>
                </a:solidFill>
                <a:latin typeface="Arial" panose="020B0604020202020204" pitchFamily="34" charset="0"/>
                <a:ea typeface="Calibri" panose="020F0502020204030204" pitchFamily="34" charset="0"/>
              </a:rPr>
              <a:t>727</a:t>
            </a:r>
            <a:r>
              <a:rPr lang="en-GB" sz="1200" dirty="0">
                <a:solidFill>
                  <a:srgbClr val="000000"/>
                </a:solidFill>
                <a:latin typeface="Arial" panose="020B0604020202020204" pitchFamily="34" charset="0"/>
                <a:ea typeface="Calibri" panose="020F0502020204030204" pitchFamily="34" charset="0"/>
              </a:rPr>
              <a:t>STAT3, pY</a:t>
            </a:r>
            <a:r>
              <a:rPr lang="en-GB" sz="1200" baseline="30000" dirty="0">
                <a:solidFill>
                  <a:srgbClr val="000000"/>
                </a:solidFill>
                <a:latin typeface="Arial" panose="020B0604020202020204" pitchFamily="34" charset="0"/>
                <a:ea typeface="Calibri" panose="020F0502020204030204" pitchFamily="34" charset="0"/>
              </a:rPr>
              <a:t>705</a:t>
            </a:r>
            <a:r>
              <a:rPr lang="en-GB" sz="1200" dirty="0">
                <a:solidFill>
                  <a:srgbClr val="000000"/>
                </a:solidFill>
                <a:latin typeface="Arial" panose="020B0604020202020204" pitchFamily="34" charset="0"/>
                <a:ea typeface="Calibri" panose="020F0502020204030204" pitchFamily="34" charset="0"/>
              </a:rPr>
              <a:t>STAT3 and pS</a:t>
            </a:r>
            <a:r>
              <a:rPr lang="en-GB" sz="1200" baseline="30000" dirty="0">
                <a:solidFill>
                  <a:srgbClr val="000000"/>
                </a:solidFill>
                <a:latin typeface="Arial" panose="020B0604020202020204" pitchFamily="34" charset="0"/>
                <a:ea typeface="Calibri" panose="020F0502020204030204" pitchFamily="34" charset="0"/>
              </a:rPr>
              <a:t>10</a:t>
            </a:r>
            <a:r>
              <a:rPr lang="en-GB" sz="1200" dirty="0">
                <a:solidFill>
                  <a:srgbClr val="000000"/>
                </a:solidFill>
                <a:latin typeface="Arial" panose="020B0604020202020204" pitchFamily="34" charset="0"/>
                <a:ea typeface="Calibri" panose="020F0502020204030204" pitchFamily="34" charset="0"/>
              </a:rPr>
              <a:t>HistoneH3 normalised to GAPDH values from Figure 4D are demonstrated as mean ± SD. </a:t>
            </a:r>
          </a:p>
        </p:txBody>
      </p:sp>
    </p:spTree>
    <p:extLst>
      <p:ext uri="{BB962C8B-B14F-4D97-AF65-F5344CB8AC3E}">
        <p14:creationId xmlns:p14="http://schemas.microsoft.com/office/powerpoint/2010/main" val="7767370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926" y="5756543"/>
            <a:ext cx="6192688" cy="1200329"/>
          </a:xfrm>
          <a:prstGeom prst="rect">
            <a:avLst/>
          </a:prstGeom>
        </p:spPr>
        <p:txBody>
          <a:bodyPr wrap="square">
            <a:spAutoFit/>
          </a:bodyPr>
          <a:lstStyle/>
          <a:p>
            <a:pPr algn="just">
              <a:lnSpc>
                <a:spcPct val="200000"/>
              </a:lnSpc>
              <a:spcBef>
                <a:spcPts val="200"/>
              </a:spcBef>
              <a:spcAft>
                <a:spcPts val="0"/>
              </a:spcAft>
            </a:pPr>
            <a:r>
              <a:rPr lang="en-GB" sz="1200" b="1" dirty="0">
                <a:solidFill>
                  <a:srgbClr val="000000"/>
                </a:solidFill>
                <a:latin typeface="Arial" panose="020B0604020202020204" pitchFamily="34" charset="0"/>
                <a:ea typeface="Times New Roman" panose="02020603050405020304" pitchFamily="18" charset="0"/>
              </a:rPr>
              <a:t>Supplementary Figure S4.</a:t>
            </a:r>
            <a:endParaRPr lang="en-GB" sz="1200" b="1" dirty="0">
              <a:latin typeface="Arial" panose="020B0604020202020204" pitchFamily="34" charset="0"/>
              <a:ea typeface="Times New Roman" panose="02020603050405020304" pitchFamily="18" charset="0"/>
            </a:endParaRPr>
          </a:p>
          <a:p>
            <a:pPr marL="228600" indent="-228600">
              <a:buAutoNum type="alphaUcPeriod"/>
            </a:pPr>
            <a:r>
              <a:rPr lang="en-GB" sz="1200" dirty="0">
                <a:solidFill>
                  <a:srgbClr val="000000"/>
                </a:solidFill>
                <a:latin typeface="Arial" panose="020B0604020202020204" pitchFamily="34" charset="0"/>
                <a:ea typeface="Calibri" panose="020F0502020204030204" pitchFamily="34" charset="0"/>
              </a:rPr>
              <a:t>Fluorescence microscopy shows co-localisation of p</a:t>
            </a:r>
            <a:r>
              <a:rPr lang="en-GB" sz="1200" baseline="30000" dirty="0">
                <a:solidFill>
                  <a:srgbClr val="000000"/>
                </a:solidFill>
                <a:latin typeface="Arial" panose="020B0604020202020204" pitchFamily="34" charset="0"/>
                <a:ea typeface="Calibri" panose="020F0502020204030204" pitchFamily="34" charset="0"/>
              </a:rPr>
              <a:t>38</a:t>
            </a:r>
            <a:r>
              <a:rPr lang="en-GB" sz="1200" dirty="0">
                <a:solidFill>
                  <a:srgbClr val="000000"/>
                </a:solidFill>
                <a:latin typeface="Arial" panose="020B0604020202020204" pitchFamily="34" charset="0"/>
                <a:ea typeface="Calibri" panose="020F0502020204030204" pitchFamily="34" charset="0"/>
              </a:rPr>
              <a:t>Stathmin and pS</a:t>
            </a:r>
            <a:r>
              <a:rPr lang="en-GB" sz="1200" baseline="30000" dirty="0">
                <a:solidFill>
                  <a:srgbClr val="000000"/>
                </a:solidFill>
                <a:latin typeface="Arial" panose="020B0604020202020204" pitchFamily="34" charset="0"/>
                <a:ea typeface="Calibri" panose="020F0502020204030204" pitchFamily="34" charset="0"/>
              </a:rPr>
              <a:t>727</a:t>
            </a:r>
            <a:r>
              <a:rPr lang="en-GB" sz="1200" dirty="0">
                <a:solidFill>
                  <a:srgbClr val="000000"/>
                </a:solidFill>
                <a:latin typeface="Arial" panose="020B0604020202020204" pitchFamily="34" charset="0"/>
                <a:ea typeface="Calibri" panose="020F0502020204030204" pitchFamily="34" charset="0"/>
              </a:rPr>
              <a:t>STAT3 during mitotic cell cycle phases, but not interphase. Scale bar, 10 </a:t>
            </a:r>
            <a:r>
              <a:rPr lang="en-GB" sz="1200" dirty="0" err="1">
                <a:solidFill>
                  <a:srgbClr val="000000"/>
                </a:solidFill>
                <a:latin typeface="Arial" panose="020B0604020202020204" pitchFamily="34" charset="0"/>
                <a:ea typeface="Calibri" panose="020F0502020204030204" pitchFamily="34" charset="0"/>
              </a:rPr>
              <a:t>μm</a:t>
            </a:r>
            <a:r>
              <a:rPr lang="en-GB" sz="1200" dirty="0">
                <a:solidFill>
                  <a:srgbClr val="000000"/>
                </a:solidFill>
                <a:latin typeface="Arial" panose="020B0604020202020204" pitchFamily="34" charset="0"/>
                <a:ea typeface="Calibri" panose="020F0502020204030204" pitchFamily="34" charset="0"/>
              </a:rPr>
              <a:t>. </a:t>
            </a:r>
          </a:p>
          <a:p>
            <a:pPr marL="228600" indent="-228600">
              <a:buAutoNum type="alphaUcPeriod"/>
            </a:pPr>
            <a:r>
              <a:rPr lang="en-GB" sz="1200" dirty="0">
                <a:solidFill>
                  <a:srgbClr val="000000"/>
                </a:solidFill>
                <a:latin typeface="Arial" panose="020B0604020202020204" pitchFamily="34" charset="0"/>
                <a:ea typeface="Calibri" panose="020F0502020204030204" pitchFamily="34" charset="0"/>
              </a:rPr>
              <a:t>PLA using pS</a:t>
            </a:r>
            <a:r>
              <a:rPr lang="en-GB" sz="1200" baseline="30000" dirty="0">
                <a:solidFill>
                  <a:srgbClr val="000000"/>
                </a:solidFill>
                <a:latin typeface="Arial" panose="020B0604020202020204" pitchFamily="34" charset="0"/>
                <a:ea typeface="Calibri" panose="020F0502020204030204" pitchFamily="34" charset="0"/>
              </a:rPr>
              <a:t>38</a:t>
            </a:r>
            <a:r>
              <a:rPr lang="en-GB" sz="1200" dirty="0">
                <a:solidFill>
                  <a:srgbClr val="000000"/>
                </a:solidFill>
                <a:latin typeface="Arial" panose="020B0604020202020204" pitchFamily="34" charset="0"/>
                <a:ea typeface="Calibri" panose="020F0502020204030204" pitchFamily="34" charset="0"/>
              </a:rPr>
              <a:t>Stathmin antibody alone as negative control for Figure 4F, producing only few dots in mitotic cells (arrows).. Scale bar, 10 </a:t>
            </a:r>
            <a:r>
              <a:rPr lang="en-GB" sz="1200" dirty="0" err="1">
                <a:solidFill>
                  <a:srgbClr val="000000"/>
                </a:solidFill>
                <a:latin typeface="Arial" panose="020B0604020202020204" pitchFamily="34" charset="0"/>
                <a:ea typeface="Calibri" panose="020F0502020204030204" pitchFamily="34" charset="0"/>
              </a:rPr>
              <a:t>μm</a:t>
            </a:r>
            <a:r>
              <a:rPr lang="en-GB" sz="1200" dirty="0">
                <a:solidFill>
                  <a:srgbClr val="000000"/>
                </a:solidFill>
                <a:latin typeface="Arial" panose="020B0604020202020204" pitchFamily="34" charset="0"/>
                <a:ea typeface="Calibri" panose="020F0502020204030204" pitchFamily="34" charset="0"/>
              </a:rPr>
              <a:t>..</a:t>
            </a:r>
            <a:endParaRPr lang="en-GB" sz="1200" dirty="0"/>
          </a:p>
        </p:txBody>
      </p:sp>
      <p:pic>
        <p:nvPicPr>
          <p:cNvPr id="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3391"/>
          <a:stretch/>
        </p:blipFill>
        <p:spPr bwMode="auto">
          <a:xfrm>
            <a:off x="1326386" y="611282"/>
            <a:ext cx="4470047" cy="35392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33677" y="880638"/>
            <a:ext cx="636713"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Merge</a:t>
            </a:r>
          </a:p>
        </p:txBody>
      </p:sp>
      <p:sp>
        <p:nvSpPr>
          <p:cNvPr id="6" name="TextBox 5"/>
          <p:cNvSpPr txBox="1"/>
          <p:nvPr/>
        </p:nvSpPr>
        <p:spPr>
          <a:xfrm>
            <a:off x="333677" y="1778898"/>
            <a:ext cx="1019446"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pS</a:t>
            </a:r>
            <a:r>
              <a:rPr lang="en-GB" sz="1200" b="1" baseline="30000" dirty="0">
                <a:latin typeface="Arial" panose="020B0604020202020204" pitchFamily="34" charset="0"/>
                <a:cs typeface="Arial" panose="020B0604020202020204" pitchFamily="34" charset="0"/>
              </a:rPr>
              <a:t>727</a:t>
            </a:r>
            <a:r>
              <a:rPr lang="en-GB" sz="1200" b="1" dirty="0">
                <a:latin typeface="Arial" panose="020B0604020202020204" pitchFamily="34" charset="0"/>
                <a:cs typeface="Arial" panose="020B0604020202020204" pitchFamily="34" charset="0"/>
              </a:rPr>
              <a:t>STAT3</a:t>
            </a:r>
          </a:p>
        </p:txBody>
      </p:sp>
      <p:sp>
        <p:nvSpPr>
          <p:cNvPr id="7" name="TextBox 6"/>
          <p:cNvSpPr txBox="1"/>
          <p:nvPr/>
        </p:nvSpPr>
        <p:spPr>
          <a:xfrm>
            <a:off x="323284" y="2650193"/>
            <a:ext cx="1053494"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p</a:t>
            </a:r>
            <a:r>
              <a:rPr lang="en-GB" sz="1200" b="1" baseline="30000" dirty="0">
                <a:latin typeface="Arial" panose="020B0604020202020204" pitchFamily="34" charset="0"/>
                <a:cs typeface="Arial" panose="020B0604020202020204" pitchFamily="34" charset="0"/>
              </a:rPr>
              <a:t>38</a:t>
            </a:r>
            <a:r>
              <a:rPr lang="en-GB" sz="1200" b="1" dirty="0">
                <a:latin typeface="Arial" panose="020B0604020202020204" pitchFamily="34" charset="0"/>
                <a:cs typeface="Arial" panose="020B0604020202020204" pitchFamily="34" charset="0"/>
              </a:rPr>
              <a:t>Stathmin</a:t>
            </a:r>
          </a:p>
        </p:txBody>
      </p:sp>
      <p:sp>
        <p:nvSpPr>
          <p:cNvPr id="8" name="TextBox 7"/>
          <p:cNvSpPr txBox="1"/>
          <p:nvPr/>
        </p:nvSpPr>
        <p:spPr>
          <a:xfrm>
            <a:off x="367447" y="3582156"/>
            <a:ext cx="551754" cy="276999"/>
          </a:xfrm>
          <a:prstGeom prst="rect">
            <a:avLst/>
          </a:prstGeom>
          <a:noFill/>
        </p:spPr>
        <p:txBody>
          <a:bodyPr wrap="none" rtlCol="0">
            <a:spAutoFit/>
          </a:bodyPr>
          <a:lstStyle/>
          <a:p>
            <a:r>
              <a:rPr lang="en-GB" sz="1200" b="1" dirty="0">
                <a:latin typeface="Arial" panose="020B0604020202020204" pitchFamily="34" charset="0"/>
                <a:cs typeface="Arial" panose="020B0604020202020204" pitchFamily="34" charset="0"/>
              </a:rPr>
              <a:t>DAPI</a:t>
            </a:r>
          </a:p>
        </p:txBody>
      </p:sp>
      <p:cxnSp>
        <p:nvCxnSpPr>
          <p:cNvPr id="9" name="Straight Connector 8"/>
          <p:cNvCxnSpPr/>
          <p:nvPr/>
        </p:nvCxnSpPr>
        <p:spPr>
          <a:xfrm>
            <a:off x="1403945" y="4088904"/>
            <a:ext cx="39600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57233" y="447854"/>
            <a:ext cx="110608" cy="184666"/>
          </a:xfrm>
          <a:prstGeom prst="rect">
            <a:avLst/>
          </a:prstGeom>
          <a:noFill/>
        </p:spPr>
        <p:txBody>
          <a:bodyPr wrap="none" lIns="0" tIns="0" rIns="0" bIns="0" rtlCol="0">
            <a:spAutoFit/>
          </a:bodyPr>
          <a:lstStyle/>
          <a:p>
            <a:r>
              <a:rPr lang="en-GB" sz="1200" b="1" dirty="0">
                <a:latin typeface="Arial" panose="020B0604020202020204" pitchFamily="34" charset="0"/>
                <a:cs typeface="Arial" panose="020B0604020202020204" pitchFamily="34" charset="0"/>
              </a:rPr>
              <a:t>A</a:t>
            </a:r>
          </a:p>
        </p:txBody>
      </p:sp>
      <p:sp>
        <p:nvSpPr>
          <p:cNvPr id="11" name="TextBox 10"/>
          <p:cNvSpPr txBox="1">
            <a:spLocks/>
          </p:cNvSpPr>
          <p:nvPr/>
        </p:nvSpPr>
        <p:spPr>
          <a:xfrm>
            <a:off x="2362343" y="439975"/>
            <a:ext cx="687554" cy="156304"/>
          </a:xfrm>
          <a:prstGeom prst="rect">
            <a:avLst/>
          </a:prstGeom>
          <a:noFill/>
        </p:spPr>
        <p:txBody>
          <a:bodyPr wrap="none" lIns="0" tIns="0" rIns="0" bIns="0" rtlCol="0">
            <a:noAutofit/>
          </a:bodyPr>
          <a:lstStyle/>
          <a:p>
            <a:pPr algn="ctr"/>
            <a:r>
              <a:rPr lang="en-GB" sz="1200" b="1" dirty="0">
                <a:latin typeface="Arial" panose="020B0604020202020204" pitchFamily="34" charset="0"/>
                <a:cs typeface="Arial" panose="020B0604020202020204" pitchFamily="34" charset="0"/>
              </a:rPr>
              <a:t>Prophase</a:t>
            </a:r>
          </a:p>
        </p:txBody>
      </p:sp>
      <p:sp>
        <p:nvSpPr>
          <p:cNvPr id="12" name="TextBox 11"/>
          <p:cNvSpPr txBox="1">
            <a:spLocks/>
          </p:cNvSpPr>
          <p:nvPr/>
        </p:nvSpPr>
        <p:spPr>
          <a:xfrm>
            <a:off x="3207157" y="429781"/>
            <a:ext cx="687554" cy="156304"/>
          </a:xfrm>
          <a:prstGeom prst="rect">
            <a:avLst/>
          </a:prstGeom>
          <a:noFill/>
        </p:spPr>
        <p:txBody>
          <a:bodyPr wrap="none" lIns="0" tIns="0" rIns="0" bIns="0" rtlCol="0">
            <a:noAutofit/>
          </a:bodyPr>
          <a:lstStyle/>
          <a:p>
            <a:pPr algn="ctr"/>
            <a:r>
              <a:rPr lang="en-GB" sz="1200" b="1" dirty="0">
                <a:latin typeface="Arial" panose="020B0604020202020204" pitchFamily="34" charset="0"/>
                <a:cs typeface="Arial" panose="020B0604020202020204" pitchFamily="34" charset="0"/>
              </a:rPr>
              <a:t>Metaphase</a:t>
            </a:r>
          </a:p>
        </p:txBody>
      </p:sp>
      <p:sp>
        <p:nvSpPr>
          <p:cNvPr id="13" name="TextBox 12"/>
          <p:cNvSpPr txBox="1">
            <a:spLocks/>
          </p:cNvSpPr>
          <p:nvPr/>
        </p:nvSpPr>
        <p:spPr>
          <a:xfrm>
            <a:off x="4106616" y="443463"/>
            <a:ext cx="687554" cy="156304"/>
          </a:xfrm>
          <a:prstGeom prst="rect">
            <a:avLst/>
          </a:prstGeom>
          <a:noFill/>
        </p:spPr>
        <p:txBody>
          <a:bodyPr wrap="none" lIns="0" tIns="0" rIns="0" bIns="0" rtlCol="0">
            <a:noAutofit/>
          </a:bodyPr>
          <a:lstStyle/>
          <a:p>
            <a:pPr algn="ctr"/>
            <a:r>
              <a:rPr lang="en-GB" sz="1200" b="1" dirty="0">
                <a:latin typeface="Arial" panose="020B0604020202020204" pitchFamily="34" charset="0"/>
                <a:cs typeface="Arial" panose="020B0604020202020204" pitchFamily="34" charset="0"/>
              </a:rPr>
              <a:t>Anaphase</a:t>
            </a:r>
          </a:p>
        </p:txBody>
      </p:sp>
      <p:sp>
        <p:nvSpPr>
          <p:cNvPr id="14" name="TextBox 13"/>
          <p:cNvSpPr txBox="1">
            <a:spLocks/>
          </p:cNvSpPr>
          <p:nvPr/>
        </p:nvSpPr>
        <p:spPr>
          <a:xfrm>
            <a:off x="4985902" y="435728"/>
            <a:ext cx="687554" cy="156304"/>
          </a:xfrm>
          <a:prstGeom prst="rect">
            <a:avLst/>
          </a:prstGeom>
          <a:noFill/>
        </p:spPr>
        <p:txBody>
          <a:bodyPr wrap="none" lIns="0" tIns="0" rIns="0" bIns="0" rtlCol="0">
            <a:noAutofit/>
          </a:bodyPr>
          <a:lstStyle/>
          <a:p>
            <a:pPr algn="ctr"/>
            <a:r>
              <a:rPr lang="en-GB" sz="1200" b="1" dirty="0">
                <a:latin typeface="Arial" panose="020B0604020202020204" pitchFamily="34" charset="0"/>
                <a:cs typeface="Arial" panose="020B0604020202020204" pitchFamily="34" charset="0"/>
              </a:rPr>
              <a:t>Telophase</a:t>
            </a:r>
          </a:p>
        </p:txBody>
      </p:sp>
      <p:sp>
        <p:nvSpPr>
          <p:cNvPr id="15" name="TextBox 14"/>
          <p:cNvSpPr txBox="1">
            <a:spLocks/>
          </p:cNvSpPr>
          <p:nvPr/>
        </p:nvSpPr>
        <p:spPr>
          <a:xfrm>
            <a:off x="1441574" y="435697"/>
            <a:ext cx="687554" cy="156304"/>
          </a:xfrm>
          <a:prstGeom prst="rect">
            <a:avLst/>
          </a:prstGeom>
          <a:noFill/>
        </p:spPr>
        <p:txBody>
          <a:bodyPr wrap="none" lIns="0" tIns="0" rIns="0" bIns="0" rtlCol="0">
            <a:noAutofit/>
          </a:bodyPr>
          <a:lstStyle/>
          <a:p>
            <a:pPr algn="ctr"/>
            <a:r>
              <a:rPr lang="en-GB" sz="1200" b="1" dirty="0">
                <a:latin typeface="Arial" panose="020B0604020202020204" pitchFamily="34" charset="0"/>
                <a:cs typeface="Arial" panose="020B0604020202020204" pitchFamily="34" charset="0"/>
              </a:rPr>
              <a:t>Interphase</a:t>
            </a:r>
          </a:p>
        </p:txBody>
      </p:sp>
      <p:sp>
        <p:nvSpPr>
          <p:cNvPr id="16" name="TextBox 15"/>
          <p:cNvSpPr txBox="1"/>
          <p:nvPr/>
        </p:nvSpPr>
        <p:spPr>
          <a:xfrm>
            <a:off x="1983289" y="4591352"/>
            <a:ext cx="1341859" cy="12311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en-GB" altLang="en-US" sz="800" b="1" dirty="0">
                <a:solidFill>
                  <a:srgbClr val="000000"/>
                </a:solidFill>
                <a:latin typeface="Arial" panose="020B0604020202020204" pitchFamily="34" charset="0"/>
                <a:cs typeface="Arial" panose="020B0604020202020204" pitchFamily="34" charset="0"/>
              </a:rPr>
              <a:t>pS</a:t>
            </a:r>
            <a:r>
              <a:rPr lang="en-GB" altLang="en-US" sz="800" b="1" baseline="30000" dirty="0">
                <a:solidFill>
                  <a:srgbClr val="000000"/>
                </a:solidFill>
                <a:latin typeface="Arial" panose="020B0604020202020204" pitchFamily="34" charset="0"/>
                <a:cs typeface="Arial" panose="020B0604020202020204" pitchFamily="34" charset="0"/>
              </a:rPr>
              <a:t>38</a:t>
            </a:r>
            <a:r>
              <a:rPr lang="en-GB" altLang="en-US" sz="800" b="1" dirty="0">
                <a:solidFill>
                  <a:srgbClr val="000000"/>
                </a:solidFill>
                <a:latin typeface="Arial" panose="020B0604020202020204" pitchFamily="34" charset="0"/>
                <a:cs typeface="Arial" panose="020B0604020202020204" pitchFamily="34" charset="0"/>
              </a:rPr>
              <a:t>Stathmin  only</a:t>
            </a:r>
          </a:p>
        </p:txBody>
      </p:sp>
      <p:pic>
        <p:nvPicPr>
          <p:cNvPr id="17" name="Picture 16"/>
          <p:cNvPicPr>
            <a:picLocks noChangeAspect="1"/>
          </p:cNvPicPr>
          <p:nvPr/>
        </p:nvPicPr>
        <p:blipFill>
          <a:blip r:embed="rId3"/>
          <a:stretch>
            <a:fillRect/>
          </a:stretch>
        </p:blipFill>
        <p:spPr>
          <a:xfrm>
            <a:off x="3110321" y="4492719"/>
            <a:ext cx="961200" cy="961200"/>
          </a:xfrm>
          <a:prstGeom prst="rect">
            <a:avLst/>
          </a:prstGeom>
          <a:ln>
            <a:solidFill>
              <a:schemeClr val="bg1"/>
            </a:solidFill>
          </a:ln>
        </p:spPr>
      </p:pic>
      <p:pic>
        <p:nvPicPr>
          <p:cNvPr id="18" name="Picture 17"/>
          <p:cNvPicPr>
            <a:picLocks noChangeAspect="1"/>
          </p:cNvPicPr>
          <p:nvPr/>
        </p:nvPicPr>
        <p:blipFill>
          <a:blip r:embed="rId4">
            <a:extLst>
              <a:ext uri="{BEBA8EAE-BF5A-486C-A8C5-ECC9F3942E4B}">
                <a14:imgProps xmlns:a14="http://schemas.microsoft.com/office/drawing/2010/main">
                  <a14:imgLayer r:embed="rId5">
                    <a14:imgEffect>
                      <a14:brightnessContrast bright="40000" contrast="20000"/>
                    </a14:imgEffect>
                  </a14:imgLayer>
                </a14:imgProps>
              </a:ext>
            </a:extLst>
          </a:blip>
          <a:stretch>
            <a:fillRect/>
          </a:stretch>
        </p:blipFill>
        <p:spPr>
          <a:xfrm>
            <a:off x="1187921" y="4492719"/>
            <a:ext cx="961200" cy="961200"/>
          </a:xfrm>
          <a:prstGeom prst="rect">
            <a:avLst/>
          </a:prstGeom>
          <a:ln>
            <a:solidFill>
              <a:schemeClr val="bg1"/>
            </a:solidFill>
          </a:ln>
        </p:spPr>
      </p:pic>
      <p:pic>
        <p:nvPicPr>
          <p:cNvPr id="19" name="Picture 18"/>
          <p:cNvPicPr>
            <a:picLocks noChangeAspect="1"/>
          </p:cNvPicPr>
          <p:nvPr/>
        </p:nvPicPr>
        <p:blipFill>
          <a:blip r:embed="rId6">
            <a:extLst>
              <a:ext uri="{BEBA8EAE-BF5A-486C-A8C5-ECC9F3942E4B}">
                <a14:imgProps xmlns:a14="http://schemas.microsoft.com/office/drawing/2010/main">
                  <a14:imgLayer r:embed="rId7">
                    <a14:imgEffect>
                      <a14:brightnessContrast bright="40000"/>
                    </a14:imgEffect>
                  </a14:imgLayer>
                </a14:imgProps>
              </a:ext>
            </a:extLst>
          </a:blip>
          <a:stretch>
            <a:fillRect/>
          </a:stretch>
        </p:blipFill>
        <p:spPr>
          <a:xfrm>
            <a:off x="2149121" y="4492719"/>
            <a:ext cx="961200" cy="961200"/>
          </a:xfrm>
          <a:prstGeom prst="rect">
            <a:avLst/>
          </a:prstGeom>
          <a:ln>
            <a:solidFill>
              <a:schemeClr val="bg1"/>
            </a:solidFill>
          </a:ln>
        </p:spPr>
      </p:pic>
      <p:sp>
        <p:nvSpPr>
          <p:cNvPr id="20" name="AutoShape 9"/>
          <p:cNvSpPr>
            <a:spLocks noChangeArrowheads="1"/>
          </p:cNvSpPr>
          <p:nvPr/>
        </p:nvSpPr>
        <p:spPr bwMode="auto">
          <a:xfrm>
            <a:off x="1389114" y="4720244"/>
            <a:ext cx="95899" cy="48214"/>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1" name="AutoShape 9"/>
          <p:cNvSpPr>
            <a:spLocks noChangeArrowheads="1"/>
          </p:cNvSpPr>
          <p:nvPr/>
        </p:nvSpPr>
        <p:spPr bwMode="auto">
          <a:xfrm>
            <a:off x="1187921" y="5252427"/>
            <a:ext cx="95899" cy="48214"/>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2" name="AutoShape 9"/>
          <p:cNvSpPr>
            <a:spLocks noChangeArrowheads="1"/>
          </p:cNvSpPr>
          <p:nvPr/>
        </p:nvSpPr>
        <p:spPr bwMode="auto">
          <a:xfrm>
            <a:off x="1670590" y="4925104"/>
            <a:ext cx="95899" cy="48214"/>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3" name="AutoShape 9"/>
          <p:cNvSpPr>
            <a:spLocks noChangeArrowheads="1"/>
          </p:cNvSpPr>
          <p:nvPr/>
        </p:nvSpPr>
        <p:spPr bwMode="auto">
          <a:xfrm>
            <a:off x="1197805" y="4949211"/>
            <a:ext cx="95899" cy="48214"/>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4" name="AutoShape 9"/>
          <p:cNvSpPr>
            <a:spLocks noChangeArrowheads="1"/>
          </p:cNvSpPr>
          <p:nvPr/>
        </p:nvSpPr>
        <p:spPr bwMode="auto">
          <a:xfrm>
            <a:off x="3311514" y="4720244"/>
            <a:ext cx="95899" cy="48214"/>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5" name="AutoShape 9"/>
          <p:cNvSpPr>
            <a:spLocks noChangeArrowheads="1"/>
          </p:cNvSpPr>
          <p:nvPr/>
        </p:nvSpPr>
        <p:spPr bwMode="auto">
          <a:xfrm>
            <a:off x="3110321" y="5204360"/>
            <a:ext cx="95899" cy="48214"/>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6" name="AutoShape 9"/>
          <p:cNvSpPr>
            <a:spLocks noChangeArrowheads="1"/>
          </p:cNvSpPr>
          <p:nvPr/>
        </p:nvSpPr>
        <p:spPr bwMode="auto">
          <a:xfrm>
            <a:off x="3592990" y="4925104"/>
            <a:ext cx="95899" cy="48214"/>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7" name="AutoShape 9"/>
          <p:cNvSpPr>
            <a:spLocks noChangeArrowheads="1"/>
          </p:cNvSpPr>
          <p:nvPr/>
        </p:nvSpPr>
        <p:spPr bwMode="auto">
          <a:xfrm>
            <a:off x="3120205" y="4949211"/>
            <a:ext cx="95899" cy="48214"/>
          </a:xfrm>
          <a:prstGeom prst="rightArrow">
            <a:avLst>
              <a:gd name="adj1" fmla="val 25620"/>
              <a:gd name="adj2" fmla="val 49624"/>
            </a:avLst>
          </a:prstGeom>
          <a:solidFill>
            <a:schemeClr val="bg1"/>
          </a:solidFill>
          <a:ln w="9525">
            <a:noFill/>
            <a:miter lim="800000"/>
            <a:headEnd/>
            <a:tailEnd/>
          </a:ln>
        </p:spPr>
        <p:txBody>
          <a:bodyPr wrap="none" anchor="ctr"/>
          <a:lstStyle/>
          <a:p>
            <a:endParaRPr lang="en-US"/>
          </a:p>
        </p:txBody>
      </p:sp>
      <p:sp>
        <p:nvSpPr>
          <p:cNvPr id="28" name="TextBox 27"/>
          <p:cNvSpPr txBox="1"/>
          <p:nvPr/>
        </p:nvSpPr>
        <p:spPr>
          <a:xfrm>
            <a:off x="1202600" y="4497107"/>
            <a:ext cx="550526" cy="1232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r>
              <a:rPr lang="en-GB" sz="800" b="1" dirty="0">
                <a:solidFill>
                  <a:schemeClr val="bg1"/>
                </a:solidFill>
                <a:latin typeface="Arial" panose="020B0604020202020204" pitchFamily="34" charset="0"/>
                <a:cs typeface="Arial" panose="020B0604020202020204" pitchFamily="34" charset="0"/>
              </a:rPr>
              <a:t>DAPI</a:t>
            </a:r>
          </a:p>
        </p:txBody>
      </p:sp>
      <p:sp>
        <p:nvSpPr>
          <p:cNvPr id="29" name="TextBox 28"/>
          <p:cNvSpPr txBox="1"/>
          <p:nvPr/>
        </p:nvSpPr>
        <p:spPr>
          <a:xfrm>
            <a:off x="2160905" y="4497107"/>
            <a:ext cx="550526" cy="1232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r>
              <a:rPr lang="en-GB" sz="800" b="1" dirty="0">
                <a:solidFill>
                  <a:schemeClr val="bg1"/>
                </a:solidFill>
                <a:latin typeface="Arial" panose="020B0604020202020204" pitchFamily="34" charset="0"/>
                <a:cs typeface="Arial" panose="020B0604020202020204" pitchFamily="34" charset="0"/>
              </a:rPr>
              <a:t>PLA</a:t>
            </a:r>
          </a:p>
        </p:txBody>
      </p:sp>
      <p:sp>
        <p:nvSpPr>
          <p:cNvPr id="30" name="TextBox 29"/>
          <p:cNvSpPr txBox="1"/>
          <p:nvPr/>
        </p:nvSpPr>
        <p:spPr>
          <a:xfrm>
            <a:off x="3128898" y="4494079"/>
            <a:ext cx="550526" cy="123265"/>
          </a:xfrm>
          <a:prstGeom prst="rect">
            <a:avLst/>
          </a:prstGeom>
          <a:noFill/>
          <a:ln>
            <a:noFill/>
          </a:ln>
        </p:spPr>
        <p:style>
          <a:lnRef idx="2">
            <a:schemeClr val="accent5"/>
          </a:lnRef>
          <a:fillRef idx="1">
            <a:schemeClr val="lt1"/>
          </a:fillRef>
          <a:effectRef idx="0">
            <a:schemeClr val="accent5"/>
          </a:effectRef>
          <a:fontRef idx="minor">
            <a:schemeClr val="dk1"/>
          </a:fontRef>
        </p:style>
        <p:txBody>
          <a:bodyPr wrap="square" lIns="0" tIns="0" rIns="0" bIns="0" rtlCol="0">
            <a:spAutoFit/>
          </a:bodyPr>
          <a:lstStyle/>
          <a:p>
            <a:r>
              <a:rPr lang="en-GB" sz="800" b="1" dirty="0">
                <a:solidFill>
                  <a:schemeClr val="bg1"/>
                </a:solidFill>
                <a:latin typeface="Arial" panose="020B0604020202020204" pitchFamily="34" charset="0"/>
                <a:cs typeface="Arial" panose="020B0604020202020204" pitchFamily="34" charset="0"/>
              </a:rPr>
              <a:t>Merge</a:t>
            </a:r>
          </a:p>
        </p:txBody>
      </p:sp>
      <p:sp>
        <p:nvSpPr>
          <p:cNvPr id="33" name="Title 1"/>
          <p:cNvSpPr>
            <a:spLocks noGrp="1"/>
          </p:cNvSpPr>
          <p:nvPr>
            <p:ph type="title"/>
          </p:nvPr>
        </p:nvSpPr>
        <p:spPr>
          <a:xfrm>
            <a:off x="309996" y="10882"/>
            <a:ext cx="5637848" cy="360000"/>
          </a:xfrm>
        </p:spPr>
        <p:txBody>
          <a:bodyPr anchor="t"/>
          <a:lstStyle/>
          <a:p>
            <a:pPr lvl="0" algn="l">
              <a:spcBef>
                <a:spcPts val="0"/>
              </a:spcBef>
            </a:pPr>
            <a:r>
              <a:rPr lang="en-GB" sz="1200" b="1" dirty="0">
                <a:solidFill>
                  <a:prstClr val="black"/>
                </a:solidFill>
                <a:latin typeface="Arial" panose="020B0604020202020204" pitchFamily="34" charset="0"/>
                <a:ea typeface="+mn-ea"/>
                <a:cs typeface="Arial" panose="020B0604020202020204" pitchFamily="34" charset="0"/>
              </a:rPr>
              <a:t>Supplementary Figure S4</a:t>
            </a:r>
            <a:endParaRPr lang="en-GB" dirty="0"/>
          </a:p>
        </p:txBody>
      </p:sp>
      <p:sp>
        <p:nvSpPr>
          <p:cNvPr id="35" name="TextBox 34">
            <a:extLst>
              <a:ext uri="{FF2B5EF4-FFF2-40B4-BE49-F238E27FC236}">
                <a16:creationId xmlns:a16="http://schemas.microsoft.com/office/drawing/2014/main" id="{21322AAB-D148-4442-AD30-CC84D717ADE4}"/>
              </a:ext>
            </a:extLst>
          </p:cNvPr>
          <p:cNvSpPr txBox="1"/>
          <p:nvPr/>
        </p:nvSpPr>
        <p:spPr>
          <a:xfrm flipH="1">
            <a:off x="395833" y="4304928"/>
            <a:ext cx="261328" cy="184666"/>
          </a:xfrm>
          <a:prstGeom prst="rect">
            <a:avLst/>
          </a:prstGeom>
          <a:noFill/>
        </p:spPr>
        <p:txBody>
          <a:bodyPr wrap="square" lIns="0" tIns="0" rIns="0" bIns="0" rtlCol="0">
            <a:spAutoFit/>
          </a:bodyPr>
          <a:lstStyle/>
          <a:p>
            <a:r>
              <a:rPr lang="en-GB" sz="1200" b="1" dirty="0">
                <a:latin typeface="Arial" panose="020B0604020202020204" pitchFamily="34" charset="0"/>
                <a:cs typeface="Arial" panose="020B0604020202020204" pitchFamily="34" charset="0"/>
              </a:rPr>
              <a:t>B</a:t>
            </a:r>
          </a:p>
        </p:txBody>
      </p:sp>
      <p:sp>
        <p:nvSpPr>
          <p:cNvPr id="55" name="TextBox 54">
            <a:extLst>
              <a:ext uri="{FF2B5EF4-FFF2-40B4-BE49-F238E27FC236}">
                <a16:creationId xmlns:a16="http://schemas.microsoft.com/office/drawing/2014/main" id="{B0F04C24-23DE-49CD-B285-DB73A74DAFBD}"/>
              </a:ext>
            </a:extLst>
          </p:cNvPr>
          <p:cNvSpPr txBox="1"/>
          <p:nvPr/>
        </p:nvSpPr>
        <p:spPr>
          <a:xfrm>
            <a:off x="1668521" y="4304928"/>
            <a:ext cx="1891536" cy="123111"/>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en-GB" altLang="en-US" sz="800" b="1" dirty="0">
                <a:solidFill>
                  <a:srgbClr val="000000"/>
                </a:solidFill>
                <a:latin typeface="Arial" panose="020B0604020202020204" pitchFamily="34" charset="0"/>
                <a:cs typeface="Arial" panose="020B0604020202020204" pitchFamily="34" charset="0"/>
              </a:rPr>
              <a:t>p</a:t>
            </a:r>
            <a:r>
              <a:rPr lang="en-GB" altLang="en-US" sz="800" b="1" baseline="30000" dirty="0">
                <a:solidFill>
                  <a:srgbClr val="000000"/>
                </a:solidFill>
                <a:latin typeface="Arial" panose="020B0604020202020204" pitchFamily="34" charset="0"/>
                <a:cs typeface="Arial" panose="020B0604020202020204" pitchFamily="34" charset="0"/>
              </a:rPr>
              <a:t>38</a:t>
            </a:r>
            <a:r>
              <a:rPr lang="en-GB" altLang="en-US" sz="800" b="1" dirty="0">
                <a:solidFill>
                  <a:srgbClr val="000000"/>
                </a:solidFill>
                <a:latin typeface="Arial" panose="020B0604020202020204" pitchFamily="34" charset="0"/>
                <a:cs typeface="Arial" panose="020B0604020202020204" pitchFamily="34" charset="0"/>
              </a:rPr>
              <a:t>Stathmin alone control</a:t>
            </a:r>
          </a:p>
        </p:txBody>
      </p:sp>
    </p:spTree>
    <p:extLst>
      <p:ext uri="{BB962C8B-B14F-4D97-AF65-F5344CB8AC3E}">
        <p14:creationId xmlns:p14="http://schemas.microsoft.com/office/powerpoint/2010/main" val="1454209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9E41A57-5898-4FD9-9244-C2E4220C9684}"/>
              </a:ext>
            </a:extLst>
          </p:cNvPr>
          <p:cNvPicPr>
            <a:picLocks noChangeAspect="1"/>
          </p:cNvPicPr>
          <p:nvPr/>
        </p:nvPicPr>
        <p:blipFill>
          <a:blip r:embed="rId2"/>
          <a:stretch>
            <a:fillRect/>
          </a:stretch>
        </p:blipFill>
        <p:spPr>
          <a:xfrm>
            <a:off x="-82883" y="272480"/>
            <a:ext cx="6264275" cy="6864459"/>
          </a:xfrm>
          <a:prstGeom prst="rect">
            <a:avLst/>
          </a:prstGeom>
        </p:spPr>
      </p:pic>
      <p:sp>
        <p:nvSpPr>
          <p:cNvPr id="3" name="Title 1">
            <a:extLst>
              <a:ext uri="{FF2B5EF4-FFF2-40B4-BE49-F238E27FC236}">
                <a16:creationId xmlns:a16="http://schemas.microsoft.com/office/drawing/2014/main" id="{03EF8A8E-DF59-4E72-B9E0-0D30D63B12AC}"/>
              </a:ext>
            </a:extLst>
          </p:cNvPr>
          <p:cNvSpPr txBox="1">
            <a:spLocks/>
          </p:cNvSpPr>
          <p:nvPr/>
        </p:nvSpPr>
        <p:spPr>
          <a:xfrm>
            <a:off x="179809" y="272480"/>
            <a:ext cx="5637848" cy="360000"/>
          </a:xfrm>
          <a:prstGeom prst="rect">
            <a:avLst/>
          </a:prstGeom>
        </p:spPr>
        <p:txBody>
          <a:bodyPr anchor="t"/>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en-GB" sz="1200" b="1" dirty="0">
                <a:solidFill>
                  <a:prstClr val="black"/>
                </a:solidFill>
                <a:latin typeface="Arial" panose="020B0604020202020204" pitchFamily="34" charset="0"/>
                <a:ea typeface="+mn-ea"/>
                <a:cs typeface="Arial" panose="020B0604020202020204" pitchFamily="34" charset="0"/>
              </a:rPr>
              <a:t>Supplementary Figure S5</a:t>
            </a:r>
            <a:endParaRPr lang="en-GB" dirty="0"/>
          </a:p>
        </p:txBody>
      </p:sp>
      <p:sp>
        <p:nvSpPr>
          <p:cNvPr id="4" name="Rectangle 3">
            <a:extLst>
              <a:ext uri="{FF2B5EF4-FFF2-40B4-BE49-F238E27FC236}">
                <a16:creationId xmlns:a16="http://schemas.microsoft.com/office/drawing/2014/main" id="{D3A604CC-7E0C-49A9-9D42-47C63841A113}"/>
              </a:ext>
            </a:extLst>
          </p:cNvPr>
          <p:cNvSpPr/>
          <p:nvPr/>
        </p:nvSpPr>
        <p:spPr>
          <a:xfrm>
            <a:off x="61926" y="7569095"/>
            <a:ext cx="6192688" cy="1200329"/>
          </a:xfrm>
          <a:prstGeom prst="rect">
            <a:avLst/>
          </a:prstGeom>
        </p:spPr>
        <p:txBody>
          <a:bodyPr wrap="square">
            <a:spAutoFit/>
          </a:bodyPr>
          <a:lstStyle/>
          <a:p>
            <a:pPr algn="just">
              <a:lnSpc>
                <a:spcPct val="200000"/>
              </a:lnSpc>
              <a:spcBef>
                <a:spcPts val="200"/>
              </a:spcBef>
              <a:spcAft>
                <a:spcPts val="0"/>
              </a:spcAft>
            </a:pPr>
            <a:r>
              <a:rPr lang="en-GB" sz="1200" b="1" dirty="0">
                <a:solidFill>
                  <a:srgbClr val="000000"/>
                </a:solidFill>
                <a:latin typeface="Arial" panose="020B0604020202020204" pitchFamily="34" charset="0"/>
                <a:ea typeface="Times New Roman" panose="02020603050405020304" pitchFamily="18" charset="0"/>
              </a:rPr>
              <a:t>Supplementary Figure S5.</a:t>
            </a:r>
            <a:endParaRPr lang="en-GB" sz="1200" b="1" dirty="0">
              <a:latin typeface="Arial" panose="020B0604020202020204" pitchFamily="34" charset="0"/>
              <a:ea typeface="Times New Roman" panose="02020603050405020304" pitchFamily="18" charset="0"/>
            </a:endParaRPr>
          </a:p>
          <a:p>
            <a:r>
              <a:rPr lang="en-GB" sz="1200" dirty="0">
                <a:latin typeface="Arial" panose="020B0604020202020204" pitchFamily="34" charset="0"/>
                <a:cs typeface="Arial" panose="020B0604020202020204" pitchFamily="34" charset="0"/>
              </a:rPr>
              <a:t>Probing for pS</a:t>
            </a:r>
            <a:r>
              <a:rPr lang="en-GB" sz="1200" baseline="30000" dirty="0">
                <a:latin typeface="Arial" panose="020B0604020202020204" pitchFamily="34" charset="0"/>
                <a:cs typeface="Arial" panose="020B0604020202020204" pitchFamily="34" charset="0"/>
              </a:rPr>
              <a:t>727</a:t>
            </a:r>
            <a:r>
              <a:rPr lang="en-GB" sz="1200" dirty="0">
                <a:latin typeface="Arial" panose="020B0604020202020204" pitchFamily="34" charset="0"/>
                <a:cs typeface="Arial" panose="020B0604020202020204" pitchFamily="34" charset="0"/>
              </a:rPr>
              <a:t>STAT3 in cells immunoprecipitated with V5 in cells transfected with both wild-type ZIP6 and other ZIP6 mutants showed reduced presence in the Y473A mutant. These data are consistent with STAT3 binding to ZIP6 involving residue Y473. This figure represents the full blot details of one of the replicates shown in Figure 4I. </a:t>
            </a:r>
            <a:endParaRPr lang="en-GB" sz="1200" dirty="0"/>
          </a:p>
        </p:txBody>
      </p:sp>
    </p:spTree>
    <p:extLst>
      <p:ext uri="{BB962C8B-B14F-4D97-AF65-F5344CB8AC3E}">
        <p14:creationId xmlns:p14="http://schemas.microsoft.com/office/powerpoint/2010/main" val="3031157995"/>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anchor="t">
        <a:normAutofit/>
      </a:bodyPr>
      <a:lstStyle>
        <a:defPPr algn="l">
          <a:defRPr sz="1200" b="1" dirty="0" smtClean="0">
            <a:latin typeface="Arial" panose="020B0604020202020204" pitchFamily="34" charset="0"/>
            <a:cs typeface="Arial" panose="020B0604020202020204"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Facet</Template>
  <TotalTime>25606</TotalTime>
  <Words>554</Words>
  <Application>Microsoft Office PowerPoint</Application>
  <PresentationFormat>Custom</PresentationFormat>
  <Paragraphs>103</Paragraphs>
  <Slides>5</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Courier New</vt:lpstr>
      <vt:lpstr>1_Office Theme</vt:lpstr>
      <vt:lpstr>PowerPoint Presentation</vt:lpstr>
      <vt:lpstr>Supplementary Figure S2</vt:lpstr>
      <vt:lpstr>Supplementary Figure S3</vt:lpstr>
      <vt:lpstr>Supplementary Figure S4</vt:lpstr>
      <vt:lpstr>PowerPoint Presentation</vt:lpstr>
    </vt:vector>
  </TitlesOfParts>
  <Company>Cardiff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insrv</dc:creator>
  <cp:lastModifiedBy>Kathryn Taylor</cp:lastModifiedBy>
  <cp:revision>2095</cp:revision>
  <cp:lastPrinted>2018-05-18T11:14:58Z</cp:lastPrinted>
  <dcterms:created xsi:type="dcterms:W3CDTF">2013-03-12T18:04:04Z</dcterms:created>
  <dcterms:modified xsi:type="dcterms:W3CDTF">2020-01-30T15:15:28Z</dcterms:modified>
</cp:coreProperties>
</file>