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33" r:id="rId2"/>
    <p:sldId id="332" r:id="rId3"/>
    <p:sldId id="260" r:id="rId4"/>
    <p:sldId id="329" r:id="rId5"/>
    <p:sldId id="335" r:id="rId6"/>
    <p:sldId id="330" r:id="rId7"/>
    <p:sldId id="307" r:id="rId8"/>
    <p:sldId id="331" r:id="rId9"/>
    <p:sldId id="309" r:id="rId10"/>
    <p:sldId id="257" r:id="rId11"/>
    <p:sldId id="302" r:id="rId12"/>
    <p:sldId id="256" r:id="rId13"/>
    <p:sldId id="336" r:id="rId14"/>
    <p:sldId id="262" r:id="rId15"/>
  </p:sldIdLst>
  <p:sldSz cx="6858000" cy="9906000" type="A4"/>
  <p:notesSz cx="6799263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907" autoAdjust="0"/>
    <p:restoredTop sz="99389" autoAdjust="0"/>
  </p:normalViewPr>
  <p:slideViewPr>
    <p:cSldViewPr>
      <p:cViewPr>
        <p:scale>
          <a:sx n="90" d="100"/>
          <a:sy n="90" d="100"/>
        </p:scale>
        <p:origin x="812" y="-9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3615\Desktop\DLK_Revised%20Diabetes\Cell%20Molecular%20Life%20Science\RT-qPCR%20proliferative%20gen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Profils\aabderrahmani\Desktop\DLK%20papers\MolMetab\comptage%20Ki67%20exp1_2_3_4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3615\Desktop\Manuscripts%20en%20cours\DLK_Revised%20Diabetes\Cell%20Molecular%20Life%20Science\revision\Copie%20de%20Quantification%20fluorescence%20IH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3615\Desktop\Manuscripts%20en%20cours\DLK_Revised%20Diabetes\Cell%20Molecular%20Life%20Science\revision\Copie%20de%20Quantification%20fluorescence%20IH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3615\Desktop\Manuscripts%20en%20cours\DLK_Revised%20Diabetes\Cell%20Molecular%20Life%20Science\revision\Copie%20de%20Quantification%20fluorescence%20IHC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33615\Desktop\DLK_Revised%20Diabetes\Cell%20Molecular%20Life%20Science\revision\Copie%20de%20180618_DLK_Ilots%20raton_siRNA_expr-vpa-1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587-43B9-94C4-3AEBE5DDBA0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587-43B9-94C4-3AEBE5DDBA0E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587-43B9-94C4-3AEBE5DDBA0E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587-43B9-94C4-3AEBE5DDBA0E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587-43B9-94C4-3AEBE5DDBA0E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587-43B9-94C4-3AEBE5DDBA0E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587-43B9-94C4-3AEBE5DDBA0E}"/>
              </c:ext>
            </c:extLst>
          </c:dPt>
          <c:dPt>
            <c:idx val="10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D587-43B9-94C4-3AEBE5DDBA0E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D587-43B9-94C4-3AEBE5DDBA0E}"/>
              </c:ext>
            </c:extLst>
          </c:dPt>
          <c:dPt>
            <c:idx val="13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D587-43B9-94C4-3AEBE5DDBA0E}"/>
              </c:ext>
            </c:extLst>
          </c:dPt>
          <c:errBars>
            <c:errBarType val="both"/>
            <c:errValType val="cust"/>
            <c:noEndCap val="0"/>
            <c:plus>
              <c:numRef>
                <c:f>compilation!$F$3:$F$37</c:f>
                <c:numCache>
                  <c:formatCode>General</c:formatCode>
                  <c:ptCount val="35"/>
                  <c:pt idx="0">
                    <c:v>15.543277592465998</c:v>
                  </c:pt>
                  <c:pt idx="1">
                    <c:v>17.425408945247895</c:v>
                  </c:pt>
                  <c:pt idx="3">
                    <c:v>13.219758141972793</c:v>
                  </c:pt>
                  <c:pt idx="4">
                    <c:v>19.939273724988574</c:v>
                  </c:pt>
                  <c:pt idx="6">
                    <c:v>15.606792561368154</c:v>
                  </c:pt>
                  <c:pt idx="7">
                    <c:v>19.461962911475457</c:v>
                  </c:pt>
                  <c:pt idx="9">
                    <c:v>14.422778076721798</c:v>
                  </c:pt>
                  <c:pt idx="10">
                    <c:v>23.001313670834307</c:v>
                  </c:pt>
                  <c:pt idx="12">
                    <c:v>12.090767586212191</c:v>
                  </c:pt>
                  <c:pt idx="13">
                    <c:v>15.481673716631045</c:v>
                  </c:pt>
                </c:numCache>
              </c:numRef>
            </c:plus>
            <c:minus>
              <c:numRef>
                <c:f>compilation!$F$3:$F$37</c:f>
                <c:numCache>
                  <c:formatCode>General</c:formatCode>
                  <c:ptCount val="35"/>
                  <c:pt idx="0">
                    <c:v>15.543277592465998</c:v>
                  </c:pt>
                  <c:pt idx="1">
                    <c:v>17.425408945247895</c:v>
                  </c:pt>
                  <c:pt idx="3">
                    <c:v>13.219758141972793</c:v>
                  </c:pt>
                  <c:pt idx="4">
                    <c:v>19.939273724988574</c:v>
                  </c:pt>
                  <c:pt idx="6">
                    <c:v>15.606792561368154</c:v>
                  </c:pt>
                  <c:pt idx="7">
                    <c:v>19.461962911475457</c:v>
                  </c:pt>
                  <c:pt idx="9">
                    <c:v>14.422778076721798</c:v>
                  </c:pt>
                  <c:pt idx="10">
                    <c:v>23.001313670834307</c:v>
                  </c:pt>
                  <c:pt idx="12">
                    <c:v>12.090767586212191</c:v>
                  </c:pt>
                  <c:pt idx="13">
                    <c:v>15.481673716631045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compilation!$E$3:$E$16</c:f>
              <c:numCache>
                <c:formatCode>General</c:formatCode>
                <c:ptCount val="14"/>
                <c:pt idx="0">
                  <c:v>99.999999999999972</c:v>
                </c:pt>
                <c:pt idx="1">
                  <c:v>91.74925991770823</c:v>
                </c:pt>
                <c:pt idx="3">
                  <c:v>100</c:v>
                </c:pt>
                <c:pt idx="4">
                  <c:v>92.580787714104787</c:v>
                </c:pt>
                <c:pt idx="6">
                  <c:v>100</c:v>
                </c:pt>
                <c:pt idx="7">
                  <c:v>89.564125168759006</c:v>
                </c:pt>
                <c:pt idx="9">
                  <c:v>99.999999999999986</c:v>
                </c:pt>
                <c:pt idx="10">
                  <c:v>84.548450943220459</c:v>
                </c:pt>
                <c:pt idx="12">
                  <c:v>100.00000000000003</c:v>
                </c:pt>
                <c:pt idx="13">
                  <c:v>80.302219770283259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587-43B9-94C4-3AEBE5DDBA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4"/>
        <c:overlap val="-27"/>
        <c:axId val="961745168"/>
        <c:axId val="961740176"/>
      </c:barChart>
      <c:catAx>
        <c:axId val="961745168"/>
        <c:scaling>
          <c:orientation val="minMax"/>
        </c:scaling>
        <c:delete val="1"/>
        <c:axPos val="b"/>
        <c:majorTickMark val="none"/>
        <c:minorTickMark val="none"/>
        <c:tickLblPos val="nextTo"/>
        <c:crossAx val="961740176"/>
        <c:crosses val="autoZero"/>
        <c:auto val="1"/>
        <c:lblAlgn val="ctr"/>
        <c:lblOffset val="100"/>
        <c:noMultiLvlLbl val="0"/>
      </c:catAx>
      <c:valAx>
        <c:axId val="961740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96174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siCtl</c:v>
          </c:tx>
          <c:spPr>
            <a:solidFill>
              <a:schemeClr val="bg1"/>
            </a:solidFill>
            <a:ln w="3175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Feuil2!$R$6:$R$13</c:f>
                <c:numCache>
                  <c:formatCode>General</c:formatCode>
                  <c:ptCount val="8"/>
                  <c:pt idx="0">
                    <c:v>3.742021157447565</c:v>
                  </c:pt>
                  <c:pt idx="1">
                    <c:v>5.1894530095471767</c:v>
                  </c:pt>
                  <c:pt idx="2">
                    <c:v>2.3942261815897861</c:v>
                  </c:pt>
                  <c:pt idx="3">
                    <c:v>3.9467233417631293</c:v>
                  </c:pt>
                  <c:pt idx="4">
                    <c:v>1.5885223630050804</c:v>
                  </c:pt>
                  <c:pt idx="5">
                    <c:v>0.6364899369017083</c:v>
                  </c:pt>
                  <c:pt idx="6">
                    <c:v>1.4830072259075928</c:v>
                  </c:pt>
                  <c:pt idx="7">
                    <c:v>5.4860254455265398</c:v>
                  </c:pt>
                </c:numCache>
              </c:numRef>
            </c:plus>
            <c:minus>
              <c:numRef>
                <c:f>Feuil2!$R$6:$R$13</c:f>
                <c:numCache>
                  <c:formatCode>General</c:formatCode>
                  <c:ptCount val="8"/>
                  <c:pt idx="0">
                    <c:v>3.742021157447565</c:v>
                  </c:pt>
                  <c:pt idx="1">
                    <c:v>5.1894530095471767</c:v>
                  </c:pt>
                  <c:pt idx="2">
                    <c:v>2.3942261815897861</c:v>
                  </c:pt>
                  <c:pt idx="3">
                    <c:v>3.9467233417631293</c:v>
                  </c:pt>
                  <c:pt idx="4">
                    <c:v>1.5885223630050804</c:v>
                  </c:pt>
                  <c:pt idx="5">
                    <c:v>0.6364899369017083</c:v>
                  </c:pt>
                  <c:pt idx="6">
                    <c:v>1.4830072259075928</c:v>
                  </c:pt>
                  <c:pt idx="7">
                    <c:v>5.4860254455265398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Feuil2!$Q$5:$X$5</c:f>
              <c:strCache>
                <c:ptCount val="8"/>
                <c:pt idx="0">
                  <c:v>PDX1</c:v>
                </c:pt>
                <c:pt idx="1">
                  <c:v>MAFA</c:v>
                </c:pt>
                <c:pt idx="2">
                  <c:v>KIR6.2</c:v>
                </c:pt>
                <c:pt idx="3">
                  <c:v>NKX</c:v>
                </c:pt>
                <c:pt idx="4">
                  <c:v>ZNT8</c:v>
                </c:pt>
                <c:pt idx="5">
                  <c:v>GK</c:v>
                </c:pt>
                <c:pt idx="6">
                  <c:v>GLUT2</c:v>
                </c:pt>
                <c:pt idx="7">
                  <c:v>INS2</c:v>
                </c:pt>
              </c:strCache>
            </c:strRef>
          </c:cat>
          <c:val>
            <c:numRef>
              <c:f>Feuil2!$Q$6:$Q$13</c:f>
              <c:numCache>
                <c:formatCode>General</c:formatCode>
                <c:ptCount val="8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B60-40C6-826C-1B7748BDA3A9}"/>
            </c:ext>
          </c:extLst>
        </c:ser>
        <c:ser>
          <c:idx val="1"/>
          <c:order val="1"/>
          <c:tx>
            <c:v>siDLK</c:v>
          </c:tx>
          <c:spPr>
            <a:solidFill>
              <a:schemeClr val="tx1"/>
            </a:solidFill>
            <a:ln w="3175"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Feuil2!$T$6:$T$13</c:f>
                <c:numCache>
                  <c:formatCode>General</c:formatCode>
                  <c:ptCount val="8"/>
                  <c:pt idx="0">
                    <c:v>8.9905310346515606</c:v>
                  </c:pt>
                  <c:pt idx="1">
                    <c:v>12.989034538368163</c:v>
                  </c:pt>
                  <c:pt idx="2">
                    <c:v>10.054684960459964</c:v>
                  </c:pt>
                  <c:pt idx="3">
                    <c:v>5.3041050593928336</c:v>
                  </c:pt>
                  <c:pt idx="4">
                    <c:v>8.7676761553837537</c:v>
                  </c:pt>
                  <c:pt idx="5">
                    <c:v>21.826297461218878</c:v>
                  </c:pt>
                  <c:pt idx="6">
                    <c:v>12.940994464753761</c:v>
                  </c:pt>
                  <c:pt idx="7">
                    <c:v>6.1012185607323497</c:v>
                  </c:pt>
                </c:numCache>
              </c:numRef>
            </c:plus>
            <c:minus>
              <c:numRef>
                <c:f>Feuil2!$T$6:$T$13</c:f>
                <c:numCache>
                  <c:formatCode>General</c:formatCode>
                  <c:ptCount val="8"/>
                  <c:pt idx="0">
                    <c:v>8.9905310346515606</c:v>
                  </c:pt>
                  <c:pt idx="1">
                    <c:v>12.989034538368163</c:v>
                  </c:pt>
                  <c:pt idx="2">
                    <c:v>10.054684960459964</c:v>
                  </c:pt>
                  <c:pt idx="3">
                    <c:v>5.3041050593928336</c:v>
                  </c:pt>
                  <c:pt idx="4">
                    <c:v>8.7676761553837537</c:v>
                  </c:pt>
                  <c:pt idx="5">
                    <c:v>21.826297461218878</c:v>
                  </c:pt>
                  <c:pt idx="6">
                    <c:v>12.940994464753761</c:v>
                  </c:pt>
                  <c:pt idx="7">
                    <c:v>6.1012185607323497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Feuil2!$Q$5:$X$5</c:f>
              <c:strCache>
                <c:ptCount val="8"/>
                <c:pt idx="0">
                  <c:v>PDX1</c:v>
                </c:pt>
                <c:pt idx="1">
                  <c:v>MAFA</c:v>
                </c:pt>
                <c:pt idx="2">
                  <c:v>KIR6.2</c:v>
                </c:pt>
                <c:pt idx="3">
                  <c:v>NKX</c:v>
                </c:pt>
                <c:pt idx="4">
                  <c:v>ZNT8</c:v>
                </c:pt>
                <c:pt idx="5">
                  <c:v>GK</c:v>
                </c:pt>
                <c:pt idx="6">
                  <c:v>GLUT2</c:v>
                </c:pt>
                <c:pt idx="7">
                  <c:v>INS2</c:v>
                </c:pt>
              </c:strCache>
            </c:strRef>
          </c:cat>
          <c:val>
            <c:numRef>
              <c:f>Feuil2!$S$6:$S$13</c:f>
              <c:numCache>
                <c:formatCode>General</c:formatCode>
                <c:ptCount val="8"/>
                <c:pt idx="0">
                  <c:v>122.14521693434091</c:v>
                </c:pt>
                <c:pt idx="1">
                  <c:v>118.81364560109402</c:v>
                </c:pt>
                <c:pt idx="2">
                  <c:v>111.50771060620708</c:v>
                </c:pt>
                <c:pt idx="3">
                  <c:v>106.40186407376004</c:v>
                </c:pt>
                <c:pt idx="4">
                  <c:v>101.64213806738441</c:v>
                </c:pt>
                <c:pt idx="5">
                  <c:v>144.4150486759049</c:v>
                </c:pt>
                <c:pt idx="6">
                  <c:v>95.606212490460862</c:v>
                </c:pt>
                <c:pt idx="7">
                  <c:v>94.875143282157111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B60-40C6-826C-1B7748BDA3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0593424"/>
        <c:axId val="180403568"/>
      </c:barChart>
      <c:catAx>
        <c:axId val="18059342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80403568"/>
        <c:crosses val="autoZero"/>
        <c:auto val="1"/>
        <c:lblAlgn val="ctr"/>
        <c:lblOffset val="100"/>
        <c:noMultiLvlLbl val="0"/>
      </c:catAx>
      <c:valAx>
        <c:axId val="180403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80593424"/>
        <c:crosses val="autoZero"/>
        <c:crossBetween val="between"/>
        <c:majorUnit val="5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10000"/>
                </a:schemeClr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B05-40C6-861C-B802933E14FA}"/>
              </c:ext>
            </c:extLst>
          </c:dPt>
          <c:errBars>
            <c:errBarType val="both"/>
            <c:errValType val="cust"/>
            <c:noEndCap val="0"/>
            <c:plus>
              <c:numRef>
                <c:f>Feuil1!$C$3:$C$4</c:f>
                <c:numCache>
                  <c:formatCode>General</c:formatCode>
                  <c:ptCount val="2"/>
                  <c:pt idx="0">
                    <c:v>1.15666883229004</c:v>
                  </c:pt>
                  <c:pt idx="1">
                    <c:v>1.6846885850223801</c:v>
                  </c:pt>
                </c:numCache>
              </c:numRef>
            </c:plus>
            <c:minus>
              <c:numRef>
                <c:f>Feuil1!$C$3:$C$4</c:f>
                <c:numCache>
                  <c:formatCode>General</c:formatCode>
                  <c:ptCount val="2"/>
                  <c:pt idx="0">
                    <c:v>1.15666883229004</c:v>
                  </c:pt>
                  <c:pt idx="1">
                    <c:v>1.6846885850223801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Feuil1!$B$3:$B$4</c:f>
              <c:numCache>
                <c:formatCode>General</c:formatCode>
                <c:ptCount val="2"/>
                <c:pt idx="0">
                  <c:v>5.1506367954884</c:v>
                </c:pt>
                <c:pt idx="1">
                  <c:v>4.7185001722598496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05-40C6-861C-B802933E14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7"/>
        <c:axId val="122234223"/>
        <c:axId val="122238383"/>
      </c:barChart>
      <c:catAx>
        <c:axId val="122234223"/>
        <c:scaling>
          <c:orientation val="minMax"/>
        </c:scaling>
        <c:delete val="1"/>
        <c:axPos val="b"/>
        <c:majorTickMark val="none"/>
        <c:minorTickMark val="none"/>
        <c:tickLblPos val="nextTo"/>
        <c:crossAx val="122238383"/>
        <c:crosses val="autoZero"/>
        <c:auto val="1"/>
        <c:lblAlgn val="ctr"/>
        <c:lblOffset val="100"/>
        <c:noMultiLvlLbl val="0"/>
      </c:catAx>
      <c:valAx>
        <c:axId val="122238383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1222342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E1C-4432-8D9B-228E53EC80E8}"/>
              </c:ext>
            </c:extLst>
          </c:dPt>
          <c:errBars>
            <c:errBarType val="both"/>
            <c:errValType val="cust"/>
            <c:noEndCap val="0"/>
            <c:plus>
              <c:numRef>
                <c:f>Ins_Gluc!$S$54:$T$54</c:f>
                <c:numCache>
                  <c:formatCode>General</c:formatCode>
                  <c:ptCount val="2"/>
                  <c:pt idx="0">
                    <c:v>0.38597597312069865</c:v>
                  </c:pt>
                  <c:pt idx="1">
                    <c:v>0.12939601122534616</c:v>
                  </c:pt>
                </c:numCache>
              </c:numRef>
            </c:plus>
            <c:minus>
              <c:numRef>
                <c:f>Ins_Gluc!$S$54:$T$54</c:f>
                <c:numCache>
                  <c:formatCode>General</c:formatCode>
                  <c:ptCount val="2"/>
                  <c:pt idx="0">
                    <c:v>0.38597597312069865</c:v>
                  </c:pt>
                  <c:pt idx="1">
                    <c:v>0.12939601122534616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Ins_Gluc!$S$53:$T$53</c:f>
              <c:numCache>
                <c:formatCode>General</c:formatCode>
                <c:ptCount val="2"/>
                <c:pt idx="0">
                  <c:v>1.8065810165260441</c:v>
                </c:pt>
                <c:pt idx="1">
                  <c:v>0.48477615846914829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E1C-4432-8D9B-228E53EC80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overlap val="-27"/>
        <c:axId val="1512596704"/>
        <c:axId val="1431769552"/>
      </c:barChart>
      <c:catAx>
        <c:axId val="1512596704"/>
        <c:scaling>
          <c:orientation val="minMax"/>
        </c:scaling>
        <c:delete val="1"/>
        <c:axPos val="b"/>
        <c:majorTickMark val="none"/>
        <c:minorTickMark val="none"/>
        <c:tickLblPos val="nextTo"/>
        <c:crossAx val="1431769552"/>
        <c:crosses val="autoZero"/>
        <c:auto val="1"/>
        <c:lblAlgn val="ctr"/>
        <c:lblOffset val="100"/>
        <c:noMultiLvlLbl val="0"/>
      </c:catAx>
      <c:valAx>
        <c:axId val="1431769552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15125967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F87-4D5E-840C-0DD20D992F35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F87-4D5E-840C-0DD20D992F35}"/>
              </c:ext>
            </c:extLst>
          </c:dPt>
          <c:errBars>
            <c:errBarType val="both"/>
            <c:errValType val="cust"/>
            <c:noEndCap val="0"/>
            <c:plus>
              <c:numRef>
                <c:f>Ins_Gluc!$W$9:$X$9</c:f>
                <c:numCache>
                  <c:formatCode>General</c:formatCode>
                  <c:ptCount val="2"/>
                  <c:pt idx="0">
                    <c:v>0.12349372951088348</c:v>
                  </c:pt>
                  <c:pt idx="1">
                    <c:v>4.767842152058091E-2</c:v>
                  </c:pt>
                </c:numCache>
              </c:numRef>
            </c:plus>
            <c:minus>
              <c:numRef>
                <c:f>Ins_Gluc!$W$9:$X$9</c:f>
                <c:numCache>
                  <c:formatCode>General</c:formatCode>
                  <c:ptCount val="2"/>
                  <c:pt idx="0">
                    <c:v>0.12349372951088348</c:v>
                  </c:pt>
                  <c:pt idx="1">
                    <c:v>4.767842152058091E-2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Ins_Gluc!$W$8:$X$8</c:f>
              <c:numCache>
                <c:formatCode>General</c:formatCode>
                <c:ptCount val="2"/>
                <c:pt idx="0">
                  <c:v>0.20537449392712553</c:v>
                </c:pt>
                <c:pt idx="1">
                  <c:v>0.14804494479032207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87-4D5E-840C-0DD20D992F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2"/>
        <c:overlap val="-27"/>
        <c:axId val="1565373824"/>
        <c:axId val="1517936352"/>
      </c:barChart>
      <c:catAx>
        <c:axId val="1565373824"/>
        <c:scaling>
          <c:orientation val="minMax"/>
        </c:scaling>
        <c:delete val="1"/>
        <c:axPos val="b"/>
        <c:majorTickMark val="none"/>
        <c:minorTickMark val="none"/>
        <c:tickLblPos val="nextTo"/>
        <c:crossAx val="1517936352"/>
        <c:crosses val="autoZero"/>
        <c:auto val="1"/>
        <c:lblAlgn val="ctr"/>
        <c:lblOffset val="100"/>
        <c:noMultiLvlLbl val="0"/>
      </c:catAx>
      <c:valAx>
        <c:axId val="1517936352"/>
        <c:scaling>
          <c:orientation val="minMax"/>
          <c:max val="0.4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156537382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44-4692-8C32-6F8B937C9E3D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44-4692-8C32-6F8B937C9E3D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44-4692-8C32-6F8B937C9E3D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444-4692-8C32-6F8B937C9E3D}"/>
              </c:ext>
            </c:extLst>
          </c:dPt>
          <c:errBars>
            <c:errBarType val="both"/>
            <c:errValType val="cust"/>
            <c:noEndCap val="0"/>
            <c:plus>
              <c:numRef>
                <c:f>Ins_Gluc!$X$27:$X$31</c:f>
                <c:numCache>
                  <c:formatCode>General</c:formatCode>
                  <c:ptCount val="5"/>
                  <c:pt idx="0">
                    <c:v>0.198044944790322</c:v>
                  </c:pt>
                  <c:pt idx="1">
                    <c:v>0.18767842152058001</c:v>
                  </c:pt>
                  <c:pt idx="3">
                    <c:v>0.24804494479032199</c:v>
                  </c:pt>
                  <c:pt idx="4">
                    <c:v>0.41767842152057999</c:v>
                  </c:pt>
                </c:numCache>
              </c:numRef>
            </c:plus>
            <c:minus>
              <c:numRef>
                <c:f>Ins_Gluc!$X$27:$X$31</c:f>
                <c:numCache>
                  <c:formatCode>General</c:formatCode>
                  <c:ptCount val="5"/>
                  <c:pt idx="0">
                    <c:v>0.198044944790322</c:v>
                  </c:pt>
                  <c:pt idx="1">
                    <c:v>0.18767842152058001</c:v>
                  </c:pt>
                  <c:pt idx="3">
                    <c:v>0.24804494479032199</c:v>
                  </c:pt>
                  <c:pt idx="4">
                    <c:v>0.41767842152057999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Ins_Gluc!$W$27:$W$31</c:f>
              <c:numCache>
                <c:formatCode>General</c:formatCode>
                <c:ptCount val="5"/>
                <c:pt idx="0">
                  <c:v>1.00658101652604</c:v>
                </c:pt>
                <c:pt idx="1">
                  <c:v>0.42597597312069901</c:v>
                </c:pt>
                <c:pt idx="3">
                  <c:v>1.1065810165260399</c:v>
                </c:pt>
                <c:pt idx="4">
                  <c:v>0.88597597312069898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444-4692-8C32-6F8B937C9E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3"/>
        <c:overlap val="-27"/>
        <c:axId val="324231904"/>
        <c:axId val="80131440"/>
      </c:barChart>
      <c:catAx>
        <c:axId val="324231904"/>
        <c:scaling>
          <c:orientation val="minMax"/>
        </c:scaling>
        <c:delete val="1"/>
        <c:axPos val="b"/>
        <c:majorTickMark val="none"/>
        <c:minorTickMark val="none"/>
        <c:tickLblPos val="nextTo"/>
        <c:crossAx val="80131440"/>
        <c:crosses val="autoZero"/>
        <c:auto val="1"/>
        <c:lblAlgn val="ctr"/>
        <c:lblOffset val="100"/>
        <c:noMultiLvlLbl val="0"/>
      </c:catAx>
      <c:valAx>
        <c:axId val="80131440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17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fr-FR"/>
          </a:p>
        </c:txPr>
        <c:crossAx val="32423190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 w="3175"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2416-4831-8DC4-C79FDB2DCFA8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416-4831-8DC4-C79FDB2DCFA8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2416-4831-8DC4-C79FDB2DCFA8}"/>
              </c:ext>
            </c:extLst>
          </c:dPt>
          <c:dPt>
            <c:idx val="4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2416-4831-8DC4-C79FDB2DCFA8}"/>
              </c:ext>
            </c:extLst>
          </c:dPt>
          <c:dPt>
            <c:idx val="6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2416-4831-8DC4-C79FDB2DCFA8}"/>
              </c:ext>
            </c:extLst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416-4831-8DC4-C79FDB2DCFA8}"/>
              </c:ext>
            </c:extLst>
          </c:dPt>
          <c:dPt>
            <c:idx val="9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416-4831-8DC4-C79FDB2DCFA8}"/>
              </c:ext>
            </c:extLst>
          </c:dPt>
          <c:dPt>
            <c:idx val="10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2416-4831-8DC4-C79FDB2DCFA8}"/>
              </c:ext>
            </c:extLst>
          </c:dPt>
          <c:dPt>
            <c:idx val="12"/>
            <c:invertIfNegative val="0"/>
            <c:bubble3D val="0"/>
            <c:spPr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2416-4831-8DC4-C79FDB2DCFA8}"/>
              </c:ext>
            </c:extLst>
          </c:dPt>
          <c:dPt>
            <c:idx val="13"/>
            <c:invertIfNegative val="0"/>
            <c:bubble3D val="0"/>
            <c:spPr>
              <a:solidFill>
                <a:schemeClr val="tx1"/>
              </a:solidFill>
              <a:ln w="3175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416-4831-8DC4-C79FDB2DCFA8}"/>
              </c:ext>
            </c:extLst>
          </c:dPt>
          <c:errBars>
            <c:errBarType val="both"/>
            <c:errValType val="cust"/>
            <c:noEndCap val="0"/>
            <c:plus>
              <c:numRef>
                <c:f>'synt-ER stress'!$H$3:$H$16</c:f>
                <c:numCache>
                  <c:formatCode>General</c:formatCode>
                  <c:ptCount val="14"/>
                  <c:pt idx="0">
                    <c:v>25.096633521998701</c:v>
                  </c:pt>
                  <c:pt idx="1">
                    <c:v>13.584537049052301</c:v>
                  </c:pt>
                  <c:pt idx="3">
                    <c:v>19.029596078928197</c:v>
                  </c:pt>
                  <c:pt idx="4">
                    <c:v>14.9905116584025</c:v>
                  </c:pt>
                  <c:pt idx="6">
                    <c:v>2.5109433647866899</c:v>
                  </c:pt>
                  <c:pt idx="7">
                    <c:v>21.8293082930747</c:v>
                  </c:pt>
                  <c:pt idx="9">
                    <c:v>32.6912686544186</c:v>
                  </c:pt>
                  <c:pt idx="10">
                    <c:v>38.329122649572398</c:v>
                  </c:pt>
                  <c:pt idx="12">
                    <c:v>24.377917307945399</c:v>
                  </c:pt>
                  <c:pt idx="13">
                    <c:v>30.9700727163167</c:v>
                  </c:pt>
                </c:numCache>
              </c:numRef>
            </c:plus>
            <c:minus>
              <c:numRef>
                <c:f>'synt-ER stress'!$H$3:$H$16</c:f>
                <c:numCache>
                  <c:formatCode>General</c:formatCode>
                  <c:ptCount val="14"/>
                  <c:pt idx="0">
                    <c:v>25.096633521998701</c:v>
                  </c:pt>
                  <c:pt idx="1">
                    <c:v>13.584537049052301</c:v>
                  </c:pt>
                  <c:pt idx="3">
                    <c:v>19.029596078928197</c:v>
                  </c:pt>
                  <c:pt idx="4">
                    <c:v>14.9905116584025</c:v>
                  </c:pt>
                  <c:pt idx="6">
                    <c:v>2.5109433647866899</c:v>
                  </c:pt>
                  <c:pt idx="7">
                    <c:v>21.8293082930747</c:v>
                  </c:pt>
                  <c:pt idx="9">
                    <c:v>32.6912686544186</c:v>
                  </c:pt>
                  <c:pt idx="10">
                    <c:v>38.329122649572398</c:v>
                  </c:pt>
                  <c:pt idx="12">
                    <c:v>24.377917307945399</c:v>
                  </c:pt>
                  <c:pt idx="13">
                    <c:v>30.9700727163167</c:v>
                  </c:pt>
                </c:numCache>
              </c:numRef>
            </c:minus>
            <c:spPr>
              <a:noFill/>
              <a:ln w="3175" cap="flat" cmpd="sng" algn="ctr">
                <a:solidFill>
                  <a:schemeClr val="tx1"/>
                </a:solidFill>
                <a:round/>
              </a:ln>
              <a:effectLst/>
            </c:spPr>
          </c:errBars>
          <c:val>
            <c:numRef>
              <c:f>'synt-ER stress'!$G$3:$G$16</c:f>
              <c:numCache>
                <c:formatCode>0.00</c:formatCode>
                <c:ptCount val="14"/>
                <c:pt idx="0">
                  <c:v>100</c:v>
                </c:pt>
                <c:pt idx="1">
                  <c:v>110.94842925159001</c:v>
                </c:pt>
                <c:pt idx="3">
                  <c:v>100</c:v>
                </c:pt>
                <c:pt idx="4">
                  <c:v>85.9570344093095</c:v>
                </c:pt>
                <c:pt idx="6">
                  <c:v>100</c:v>
                </c:pt>
                <c:pt idx="7">
                  <c:v>114.466242605395</c:v>
                </c:pt>
                <c:pt idx="9">
                  <c:v>100</c:v>
                </c:pt>
                <c:pt idx="10">
                  <c:v>104.425438089251</c:v>
                </c:pt>
                <c:pt idx="12">
                  <c:v>100</c:v>
                </c:pt>
                <c:pt idx="13">
                  <c:v>130.72194417397799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16-4831-8DC4-C79FDB2DC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6"/>
        <c:overlap val="-27"/>
        <c:axId val="1373993728"/>
        <c:axId val="1159507104"/>
      </c:barChart>
      <c:catAx>
        <c:axId val="1373993728"/>
        <c:scaling>
          <c:orientation val="minMax"/>
        </c:scaling>
        <c:delete val="1"/>
        <c:axPos val="b"/>
        <c:majorTickMark val="none"/>
        <c:minorTickMark val="none"/>
        <c:tickLblPos val="nextTo"/>
        <c:crossAx val="1159507104"/>
        <c:crosses val="autoZero"/>
        <c:auto val="1"/>
        <c:lblAlgn val="ctr"/>
        <c:lblOffset val="100"/>
        <c:noMultiLvlLbl val="0"/>
      </c:catAx>
      <c:valAx>
        <c:axId val="1159507104"/>
        <c:scaling>
          <c:orientation val="minMax"/>
          <c:max val="20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3175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373993728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3" tIns="45722" rIns="91443" bIns="45722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3" tIns="45722" rIns="91443" bIns="45722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DFC2BB3-A58E-4072-8E86-441E62B12882}" type="datetimeFigureOut">
              <a:rPr lang="fr-FR"/>
              <a:pPr>
                <a:defRPr/>
              </a:pPr>
              <a:t>06/03/2020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44538"/>
            <a:ext cx="25765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3" tIns="45722" rIns="91443" bIns="45722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40363" cy="4468812"/>
          </a:xfrm>
          <a:prstGeom prst="rect">
            <a:avLst/>
          </a:prstGeom>
        </p:spPr>
        <p:txBody>
          <a:bodyPr vert="horz" lIns="91443" tIns="45722" rIns="91443" bIns="45722" rtlCol="0"/>
          <a:lstStyle/>
          <a:p>
            <a:pPr lvl="0"/>
            <a:r>
              <a:rPr lang="fr-FR" noProof="0"/>
              <a:t>Modifiez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9"/>
            <a:ext cx="2946400" cy="496887"/>
          </a:xfrm>
          <a:prstGeom prst="rect">
            <a:avLst/>
          </a:prstGeom>
        </p:spPr>
        <p:txBody>
          <a:bodyPr vert="horz" lIns="91443" tIns="45722" rIns="91443" bIns="45722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9"/>
            <a:ext cx="2946400" cy="496887"/>
          </a:xfrm>
          <a:prstGeom prst="rect">
            <a:avLst/>
          </a:prstGeom>
        </p:spPr>
        <p:txBody>
          <a:bodyPr vert="horz" wrap="square" lIns="91443" tIns="45722" rIns="91443" bIns="457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6B71134-83D5-4958-A0A6-CD07CA09021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4FA1F-2ED8-4D88-AE8D-5A232AED8B4E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7010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7F5FC-6134-4E58-B5FE-D42DAE1F0EDF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23731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79EFE-528A-49D2-9BDF-93FEAB255D22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24192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37837-73DF-48A2-950B-1DF809B9E76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2631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6D3E0-4D81-43DB-9B8A-836373E5C7D9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537152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05967-5107-4038-BA56-62824A2ADD7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46968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0F6D9-E436-496B-B282-CCB5EDC6B154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53143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2A150-AA42-4F95-B82D-2D43C46D596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460924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92242-3A1D-488A-B587-44B0A1EE7E1C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113003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3BC72D-29F6-4535-ADC1-AEC43B002A0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39663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E892C-0BB7-4E01-98AF-09D203B54955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70582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/>
              <a:t>Click to edit Master text styles</a:t>
            </a:r>
          </a:p>
          <a:p>
            <a:pPr lvl="1"/>
            <a:r>
              <a:rPr lang="en-US" altLang="fr-FR"/>
              <a:t>Second level</a:t>
            </a:r>
          </a:p>
          <a:p>
            <a:pPr lvl="2"/>
            <a:r>
              <a:rPr lang="en-US" altLang="fr-FR"/>
              <a:t>Third level</a:t>
            </a:r>
          </a:p>
          <a:p>
            <a:pPr lvl="3"/>
            <a:r>
              <a:rPr lang="en-US" altLang="fr-FR"/>
              <a:t>Fourth level</a:t>
            </a:r>
          </a:p>
          <a:p>
            <a:pPr lvl="4"/>
            <a:r>
              <a:rPr lang="en-US" altLang="fr-FR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9BF4296C-8DD9-4408-ADED-BB4F5C1A0FA0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26.wdp"/><Relationship Id="rId18" Type="http://schemas.openxmlformats.org/officeDocument/2006/relationships/image" Target="../media/image11.png"/><Relationship Id="rId26" Type="http://schemas.openxmlformats.org/officeDocument/2006/relationships/image" Target="../media/image42.png"/><Relationship Id="rId3" Type="http://schemas.microsoft.com/office/2007/relationships/hdphoto" Target="../media/hdphoto16.wdp"/><Relationship Id="rId21" Type="http://schemas.microsoft.com/office/2007/relationships/hdphoto" Target="../media/hdphoto10.wdp"/><Relationship Id="rId7" Type="http://schemas.microsoft.com/office/2007/relationships/hdphoto" Target="../media/hdphoto18.wdp"/><Relationship Id="rId12" Type="http://schemas.openxmlformats.org/officeDocument/2006/relationships/image" Target="../media/image39.png"/><Relationship Id="rId17" Type="http://schemas.microsoft.com/office/2007/relationships/hdphoto" Target="../media/hdphoto28.wdp"/><Relationship Id="rId25" Type="http://schemas.microsoft.com/office/2007/relationships/hdphoto" Target="../media/hdphoto12.wdp"/><Relationship Id="rId2" Type="http://schemas.openxmlformats.org/officeDocument/2006/relationships/image" Target="../media/image19.png"/><Relationship Id="rId16" Type="http://schemas.openxmlformats.org/officeDocument/2006/relationships/image" Target="../media/image41.png"/><Relationship Id="rId20" Type="http://schemas.openxmlformats.org/officeDocument/2006/relationships/image" Target="../media/image12.png"/><Relationship Id="rId29" Type="http://schemas.microsoft.com/office/2007/relationships/hdphoto" Target="../media/hdphoto30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microsoft.com/office/2007/relationships/hdphoto" Target="../media/hdphoto25.wdp"/><Relationship Id="rId24" Type="http://schemas.openxmlformats.org/officeDocument/2006/relationships/image" Target="../media/image14.png"/><Relationship Id="rId32" Type="http://schemas.openxmlformats.org/officeDocument/2006/relationships/image" Target="../media/image45.tiff"/><Relationship Id="rId5" Type="http://schemas.microsoft.com/office/2007/relationships/hdphoto" Target="../media/hdphoto17.wdp"/><Relationship Id="rId15" Type="http://schemas.microsoft.com/office/2007/relationships/hdphoto" Target="../media/hdphoto27.wdp"/><Relationship Id="rId23" Type="http://schemas.microsoft.com/office/2007/relationships/hdphoto" Target="../media/hdphoto11.wdp"/><Relationship Id="rId28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microsoft.com/office/2007/relationships/hdphoto" Target="../media/hdphoto9.wdp"/><Relationship Id="rId31" Type="http://schemas.microsoft.com/office/2007/relationships/hdphoto" Target="../media/hdphoto31.wdp"/><Relationship Id="rId4" Type="http://schemas.openxmlformats.org/officeDocument/2006/relationships/image" Target="../media/image20.png"/><Relationship Id="rId9" Type="http://schemas.microsoft.com/office/2007/relationships/hdphoto" Target="../media/hdphoto19.wdp"/><Relationship Id="rId14" Type="http://schemas.openxmlformats.org/officeDocument/2006/relationships/image" Target="../media/image40.png"/><Relationship Id="rId22" Type="http://schemas.openxmlformats.org/officeDocument/2006/relationships/image" Target="../media/image13.png"/><Relationship Id="rId27" Type="http://schemas.microsoft.com/office/2007/relationships/hdphoto" Target="../media/hdphoto29.wdp"/><Relationship Id="rId30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chart" Target="../charts/chart6.xml"/><Relationship Id="rId4" Type="http://schemas.openxmlformats.org/officeDocument/2006/relationships/image" Target="../media/image48.png"/><Relationship Id="rId9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microsoft.com/office/2007/relationships/hdphoto" Target="../media/hdphoto32.wdp"/><Relationship Id="rId7" Type="http://schemas.microsoft.com/office/2007/relationships/hdphoto" Target="../media/hdphoto34.wdp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microsoft.com/office/2007/relationships/hdphoto" Target="../media/hdphoto33.wdp"/><Relationship Id="rId10" Type="http://schemas.openxmlformats.org/officeDocument/2006/relationships/image" Target="../media/image57.jpeg"/><Relationship Id="rId4" Type="http://schemas.openxmlformats.org/officeDocument/2006/relationships/image" Target="../media/image53.jpeg"/><Relationship Id="rId9" Type="http://schemas.openxmlformats.org/officeDocument/2006/relationships/image" Target="../media/image5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g"/><Relationship Id="rId13" Type="http://schemas.microsoft.com/office/2007/relationships/hdphoto" Target="../media/hdphoto36.wdp"/><Relationship Id="rId3" Type="http://schemas.openxmlformats.org/officeDocument/2006/relationships/image" Target="../media/image59.jpeg"/><Relationship Id="rId7" Type="http://schemas.openxmlformats.org/officeDocument/2006/relationships/image" Target="../media/image63.jpg"/><Relationship Id="rId12" Type="http://schemas.openxmlformats.org/officeDocument/2006/relationships/image" Target="../media/image67.jpeg"/><Relationship Id="rId17" Type="http://schemas.microsoft.com/office/2007/relationships/hdphoto" Target="../media/hdphoto38.wdp"/><Relationship Id="rId2" Type="http://schemas.openxmlformats.org/officeDocument/2006/relationships/image" Target="../media/image58.jpeg"/><Relationship Id="rId16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g"/><Relationship Id="rId11" Type="http://schemas.microsoft.com/office/2007/relationships/hdphoto" Target="../media/hdphoto35.wdp"/><Relationship Id="rId5" Type="http://schemas.openxmlformats.org/officeDocument/2006/relationships/image" Target="../media/image61.jpeg"/><Relationship Id="rId15" Type="http://schemas.microsoft.com/office/2007/relationships/hdphoto" Target="../media/hdphoto37.wdp"/><Relationship Id="rId10" Type="http://schemas.openxmlformats.org/officeDocument/2006/relationships/image" Target="../media/image66.jpeg"/><Relationship Id="rId4" Type="http://schemas.openxmlformats.org/officeDocument/2006/relationships/image" Target="../media/image60.jpeg"/><Relationship Id="rId9" Type="http://schemas.openxmlformats.org/officeDocument/2006/relationships/image" Target="../media/image65.jpg"/><Relationship Id="rId14" Type="http://schemas.openxmlformats.org/officeDocument/2006/relationships/image" Target="../media/image6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8.wdp"/><Relationship Id="rId3" Type="http://schemas.microsoft.com/office/2007/relationships/hdphoto" Target="../media/hdphoto3.wdp"/><Relationship Id="rId7" Type="http://schemas.microsoft.com/office/2007/relationships/hdphoto" Target="../media/hdphoto5.wdp"/><Relationship Id="rId12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0" Type="http://schemas.openxmlformats.org/officeDocument/2006/relationships/image" Target="../media/image9.png"/><Relationship Id="rId4" Type="http://schemas.openxmlformats.org/officeDocument/2006/relationships/image" Target="../media/image6.jpeg"/><Relationship Id="rId9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microsoft.com/office/2007/relationships/hdphoto" Target="../media/hdphoto14.wdp"/><Relationship Id="rId18" Type="http://schemas.microsoft.com/office/2007/relationships/hdphoto" Target="../media/hdphoto16.wdp"/><Relationship Id="rId26" Type="http://schemas.microsoft.com/office/2007/relationships/hdphoto" Target="../media/hdphoto20.wdp"/><Relationship Id="rId3" Type="http://schemas.microsoft.com/office/2007/relationships/hdphoto" Target="../media/hdphoto9.wdp"/><Relationship Id="rId21" Type="http://schemas.openxmlformats.org/officeDocument/2006/relationships/image" Target="../media/image21.png"/><Relationship Id="rId7" Type="http://schemas.microsoft.com/office/2007/relationships/hdphoto" Target="../media/hdphoto11.wdp"/><Relationship Id="rId12" Type="http://schemas.openxmlformats.org/officeDocument/2006/relationships/image" Target="../media/image16.png"/><Relationship Id="rId17" Type="http://schemas.openxmlformats.org/officeDocument/2006/relationships/image" Target="../media/image19.png"/><Relationship Id="rId25" Type="http://schemas.openxmlformats.org/officeDocument/2006/relationships/image" Target="../media/image23.png"/><Relationship Id="rId2" Type="http://schemas.openxmlformats.org/officeDocument/2006/relationships/image" Target="../media/image11.png"/><Relationship Id="rId16" Type="http://schemas.openxmlformats.org/officeDocument/2006/relationships/image" Target="../media/image18.tiff"/><Relationship Id="rId20" Type="http://schemas.microsoft.com/office/2007/relationships/hdphoto" Target="../media/hdphoto17.wdp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microsoft.com/office/2007/relationships/hdphoto" Target="../media/hdphoto13.wdp"/><Relationship Id="rId24" Type="http://schemas.microsoft.com/office/2007/relationships/hdphoto" Target="../media/hdphoto19.wdp"/><Relationship Id="rId32" Type="http://schemas.microsoft.com/office/2007/relationships/hdphoto" Target="../media/hdphoto23.wdp"/><Relationship Id="rId5" Type="http://schemas.microsoft.com/office/2007/relationships/hdphoto" Target="../media/hdphoto10.wdp"/><Relationship Id="rId15" Type="http://schemas.microsoft.com/office/2007/relationships/hdphoto" Target="../media/hdphoto15.wdp"/><Relationship Id="rId23" Type="http://schemas.openxmlformats.org/officeDocument/2006/relationships/image" Target="../media/image22.png"/><Relationship Id="rId28" Type="http://schemas.microsoft.com/office/2007/relationships/hdphoto" Target="../media/hdphoto21.wdp"/><Relationship Id="rId10" Type="http://schemas.openxmlformats.org/officeDocument/2006/relationships/image" Target="../media/image15.png"/><Relationship Id="rId19" Type="http://schemas.openxmlformats.org/officeDocument/2006/relationships/image" Target="../media/image20.png"/><Relationship Id="rId31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microsoft.com/office/2007/relationships/hdphoto" Target="../media/hdphoto12.wdp"/><Relationship Id="rId14" Type="http://schemas.openxmlformats.org/officeDocument/2006/relationships/image" Target="../media/image17.png"/><Relationship Id="rId22" Type="http://schemas.microsoft.com/office/2007/relationships/hdphoto" Target="../media/hdphoto18.wdp"/><Relationship Id="rId27" Type="http://schemas.openxmlformats.org/officeDocument/2006/relationships/image" Target="../media/image24.png"/><Relationship Id="rId30" Type="http://schemas.microsoft.com/office/2007/relationships/hdphoto" Target="../media/hdphoto2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jpeg"/><Relationship Id="rId7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/>
          <p:cNvSpPr txBox="1">
            <a:spLocks noChangeArrowheads="1"/>
          </p:cNvSpPr>
          <p:nvPr/>
        </p:nvSpPr>
        <p:spPr bwMode="auto">
          <a:xfrm>
            <a:off x="3108568" y="637440"/>
            <a:ext cx="6912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S1</a:t>
            </a:r>
            <a:endParaRPr lang="en-GB" altLang="fr-FR" sz="1200" b="1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0E69BB57-6659-42E3-948F-CF9EFF666AD6}"/>
              </a:ext>
            </a:extLst>
          </p:cNvPr>
          <p:cNvGrpSpPr/>
          <p:nvPr/>
        </p:nvGrpSpPr>
        <p:grpSpPr>
          <a:xfrm>
            <a:off x="1645070" y="1064568"/>
            <a:ext cx="3567860" cy="4424762"/>
            <a:chOff x="1698098" y="2504728"/>
            <a:chExt cx="3567860" cy="4424762"/>
          </a:xfrm>
        </p:grpSpPr>
        <p:sp>
          <p:nvSpPr>
            <p:cNvPr id="62" name="Text Box 11">
              <a:extLst>
                <a:ext uri="{FF2B5EF4-FFF2-40B4-BE49-F238E27FC236}">
                  <a16:creationId xmlns:a16="http://schemas.microsoft.com/office/drawing/2014/main" id="{B48031B6-BC81-4B6E-8557-3E8EA723C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15990" y="4408792"/>
              <a:ext cx="30576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>
                  <a:latin typeface="+mj-lt"/>
                </a:rPr>
                <a:t>b</a:t>
              </a:r>
              <a:endParaRPr lang="en-GB" altLang="fr-FR" sz="1200" b="1" dirty="0">
                <a:latin typeface="+mj-lt"/>
              </a:endParaRPr>
            </a:p>
          </p:txBody>
        </p:sp>
        <p:sp>
          <p:nvSpPr>
            <p:cNvPr id="63" name="Text Box 11">
              <a:extLst>
                <a:ext uri="{FF2B5EF4-FFF2-40B4-BE49-F238E27FC236}">
                  <a16:creationId xmlns:a16="http://schemas.microsoft.com/office/drawing/2014/main" id="{16A851B4-B6EF-4610-828D-AB035EC4BE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8098" y="2504728"/>
              <a:ext cx="34154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>
                  <a:latin typeface="+mj-lt"/>
                </a:rPr>
                <a:t>a</a:t>
              </a:r>
              <a:endParaRPr lang="en-GB" altLang="fr-FR" sz="1200" b="1" dirty="0">
                <a:latin typeface="+mj-lt"/>
              </a:endParaRPr>
            </a:p>
          </p:txBody>
        </p:sp>
        <p:sp>
          <p:nvSpPr>
            <p:cNvPr id="24" name="Text Box 89">
              <a:extLst>
                <a:ext uri="{FF2B5EF4-FFF2-40B4-BE49-F238E27FC236}">
                  <a16:creationId xmlns:a16="http://schemas.microsoft.com/office/drawing/2014/main" id="{29213129-E3A7-4991-A140-10D1D097E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6912" y="2936776"/>
              <a:ext cx="360387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CH" altLang="fr-FR" sz="1200" dirty="0"/>
                <a:t>-</a:t>
              </a:r>
              <a:endParaRPr lang="en-US" altLang="fr-FR" sz="1200" dirty="0"/>
            </a:p>
          </p:txBody>
        </p:sp>
        <p:sp>
          <p:nvSpPr>
            <p:cNvPr id="25" name="Text Box 90">
              <a:extLst>
                <a:ext uri="{FF2B5EF4-FFF2-40B4-BE49-F238E27FC236}">
                  <a16:creationId xmlns:a16="http://schemas.microsoft.com/office/drawing/2014/main" id="{50CE5656-A836-4D47-8E22-7AE794FFB6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72502" y="2942868"/>
              <a:ext cx="60605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CH" altLang="fr-FR" sz="1200" dirty="0" err="1"/>
                <a:t>pcDlk</a:t>
              </a:r>
              <a:endParaRPr lang="en-US" altLang="fr-FR" sz="1200" dirty="0"/>
            </a:p>
          </p:txBody>
        </p:sp>
        <p:pic>
          <p:nvPicPr>
            <p:cNvPr id="31" name="Picture 94">
              <a:extLst>
                <a:ext uri="{FF2B5EF4-FFF2-40B4-BE49-F238E27FC236}">
                  <a16:creationId xmlns:a16="http://schemas.microsoft.com/office/drawing/2014/main" id="{42D5FB31-8421-48E2-9737-D6E7434372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656" t="7262" r="12398" b="81354"/>
            <a:stretch>
              <a:fillRect/>
            </a:stretch>
          </p:blipFill>
          <p:spPr bwMode="auto">
            <a:xfrm>
              <a:off x="2534100" y="3224807"/>
              <a:ext cx="1872208" cy="291691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5">
              <a:extLst>
                <a:ext uri="{FF2B5EF4-FFF2-40B4-BE49-F238E27FC236}">
                  <a16:creationId xmlns:a16="http://schemas.microsoft.com/office/drawing/2014/main" id="{E1D2D2D7-347A-45C4-B7B1-7A80980FEFC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33951" b="25491"/>
            <a:stretch/>
          </p:blipFill>
          <p:spPr bwMode="auto">
            <a:xfrm>
              <a:off x="2534101" y="3584848"/>
              <a:ext cx="1872208" cy="291692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AD72F5C6-51EF-4921-9A37-B20C3EB449E2}"/>
                </a:ext>
              </a:extLst>
            </p:cNvPr>
            <p:cNvGrpSpPr/>
            <p:nvPr/>
          </p:nvGrpSpPr>
          <p:grpSpPr>
            <a:xfrm>
              <a:off x="2636135" y="4451093"/>
              <a:ext cx="1570972" cy="2478397"/>
              <a:chOff x="2168039" y="4243953"/>
              <a:chExt cx="1570972" cy="2478397"/>
            </a:xfrm>
          </p:grpSpPr>
          <p:sp>
            <p:nvSpPr>
              <p:cNvPr id="26" name="Text Box 91">
                <a:extLst>
                  <a:ext uri="{FF2B5EF4-FFF2-40B4-BE49-F238E27FC236}">
                    <a16:creationId xmlns:a16="http://schemas.microsoft.com/office/drawing/2014/main" id="{ECB0152F-BB51-4C70-94B5-A9975A9FF6F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46437" y="6445351"/>
                <a:ext cx="431105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fr-CH" altLang="fr-FR" sz="1200" dirty="0"/>
                  <a:t>++</a:t>
                </a:r>
                <a:endParaRPr lang="en-US" altLang="fr-FR" sz="1200" dirty="0"/>
              </a:p>
            </p:txBody>
          </p:sp>
          <p:sp>
            <p:nvSpPr>
              <p:cNvPr id="30" name="Text Box 92">
                <a:extLst>
                  <a:ext uri="{FF2B5EF4-FFF2-40B4-BE49-F238E27FC236}">
                    <a16:creationId xmlns:a16="http://schemas.microsoft.com/office/drawing/2014/main" id="{2EF1EE7D-3518-44AB-A6AC-798CCDD024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80185" y="6444251"/>
                <a:ext cx="458826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fr-CH" altLang="fr-FR" sz="1200" dirty="0"/>
                  <a:t>+++</a:t>
                </a:r>
                <a:endParaRPr lang="en-US" altLang="fr-FR" sz="1200" dirty="0"/>
              </a:p>
            </p:txBody>
          </p:sp>
          <p:sp>
            <p:nvSpPr>
              <p:cNvPr id="32" name="Text Box 90">
                <a:extLst>
                  <a:ext uri="{FF2B5EF4-FFF2-40B4-BE49-F238E27FC236}">
                    <a16:creationId xmlns:a16="http://schemas.microsoft.com/office/drawing/2014/main" id="{E4AF5F0B-71E1-4AE9-92FC-6D5C578537E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1624" y="6435461"/>
                <a:ext cx="301341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fr-CH" altLang="fr-FR" sz="1200" dirty="0"/>
                  <a:t>+</a:t>
                </a:r>
                <a:endParaRPr lang="en-US" altLang="fr-FR" sz="1200" dirty="0"/>
              </a:p>
            </p:txBody>
          </p:sp>
          <p:grpSp>
            <p:nvGrpSpPr>
              <p:cNvPr id="35" name="Groupe 6">
                <a:extLst>
                  <a:ext uri="{FF2B5EF4-FFF2-40B4-BE49-F238E27FC236}">
                    <a16:creationId xmlns:a16="http://schemas.microsoft.com/office/drawing/2014/main" id="{C425299B-4785-465A-961E-2903BE85EA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5981" y="5595319"/>
                <a:ext cx="195814" cy="840143"/>
                <a:chOff x="404664" y="6031702"/>
                <a:chExt cx="146436" cy="448264"/>
              </a:xfrm>
            </p:grpSpPr>
            <p:sp>
              <p:nvSpPr>
                <p:cNvPr id="123" name="Rectangle 116">
                  <a:extLst>
                    <a:ext uri="{FF2B5EF4-FFF2-40B4-BE49-F238E27FC236}">
                      <a16:creationId xmlns:a16="http://schemas.microsoft.com/office/drawing/2014/main" id="{875EDF07-FDC9-4252-886F-07BFD95AFC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4664" y="6101789"/>
                  <a:ext cx="146436" cy="378177"/>
                </a:xfrm>
                <a:prstGeom prst="rect">
                  <a:avLst/>
                </a:prstGeom>
                <a:noFill/>
                <a:ln w="3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sp>
              <p:nvSpPr>
                <p:cNvPr id="124" name="Line 133">
                  <a:extLst>
                    <a:ext uri="{FF2B5EF4-FFF2-40B4-BE49-F238E27FC236}">
                      <a16:creationId xmlns:a16="http://schemas.microsoft.com/office/drawing/2014/main" id="{CCF044DC-3B32-48D3-BE97-F22A1C2C6A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77883" y="6031702"/>
                  <a:ext cx="0" cy="70087"/>
                </a:xfrm>
                <a:prstGeom prst="line">
                  <a:avLst/>
                </a:prstGeom>
                <a:noFill/>
                <a:ln w="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5" name="Line 134">
                  <a:extLst>
                    <a:ext uri="{FF2B5EF4-FFF2-40B4-BE49-F238E27FC236}">
                      <a16:creationId xmlns:a16="http://schemas.microsoft.com/office/drawing/2014/main" id="{AD3B70F7-FDB5-418C-A1E6-EDD28DFBEAE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3501" y="6031702"/>
                  <a:ext cx="32686" cy="0"/>
                </a:xfrm>
                <a:prstGeom prst="line">
                  <a:avLst/>
                </a:prstGeom>
                <a:noFill/>
                <a:ln w="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9B906FA4-3AC9-4E1B-B7A7-8F5F882B8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8012" y="5589187"/>
                <a:ext cx="197944" cy="846275"/>
              </a:xfrm>
              <a:prstGeom prst="rect">
                <a:avLst/>
              </a:prstGeom>
              <a:solidFill>
                <a:schemeClr val="tx1"/>
              </a:solidFill>
              <a:ln w="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100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D00BD581-2A34-4389-AF85-7F083D3E8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8012" y="5589187"/>
                <a:ext cx="197944" cy="846275"/>
              </a:xfrm>
              <a:prstGeom prst="rect">
                <a:avLst/>
              </a:prstGeom>
              <a:solidFill>
                <a:schemeClr val="tx1"/>
              </a:solidFill>
              <a:ln w="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100"/>
              </a:p>
            </p:txBody>
          </p:sp>
          <p:grpSp>
            <p:nvGrpSpPr>
              <p:cNvPr id="120" name="Groupe 422">
                <a:extLst>
                  <a:ext uri="{FF2B5EF4-FFF2-40B4-BE49-F238E27FC236}">
                    <a16:creationId xmlns:a16="http://schemas.microsoft.com/office/drawing/2014/main" id="{0672B409-9AC8-4F8B-B153-F8034880028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75087" y="5529072"/>
                <a:ext cx="43792" cy="72000"/>
                <a:chOff x="4460874" y="5124450"/>
                <a:chExt cx="39687" cy="180975"/>
              </a:xfrm>
              <a:solidFill>
                <a:schemeClr val="tx1"/>
              </a:solidFill>
            </p:grpSpPr>
            <p:sp>
              <p:nvSpPr>
                <p:cNvPr id="121" name="Line 135">
                  <a:extLst>
                    <a:ext uri="{FF2B5EF4-FFF2-40B4-BE49-F238E27FC236}">
                      <a16:creationId xmlns:a16="http://schemas.microsoft.com/office/drawing/2014/main" id="{B0F97173-749F-4A82-83C2-6FFE3170778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4479925" y="5124450"/>
                  <a:ext cx="0" cy="180975"/>
                </a:xfrm>
                <a:prstGeom prst="line">
                  <a:avLst/>
                </a:prstGeom>
                <a:grpFill/>
                <a:ln w="3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22" name="Line 136">
                  <a:extLst>
                    <a:ext uri="{FF2B5EF4-FFF2-40B4-BE49-F238E27FC236}">
                      <a16:creationId xmlns:a16="http://schemas.microsoft.com/office/drawing/2014/main" id="{4DD7F839-F4EC-4296-9604-7F87202983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460874" y="5124450"/>
                  <a:ext cx="39687" cy="0"/>
                </a:xfrm>
                <a:prstGeom prst="line">
                  <a:avLst/>
                </a:prstGeom>
                <a:grpFill/>
                <a:ln w="3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e 359">
                <a:extLst>
                  <a:ext uri="{FF2B5EF4-FFF2-40B4-BE49-F238E27FC236}">
                    <a16:creationId xmlns:a16="http://schemas.microsoft.com/office/drawing/2014/main" id="{5FCBFBAC-B41B-4F01-91E9-F94A84CB97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385884" y="5116330"/>
                <a:ext cx="197942" cy="1320776"/>
                <a:chOff x="6159500" y="4232275"/>
                <a:chExt cx="177800" cy="1679575"/>
              </a:xfrm>
            </p:grpSpPr>
            <p:sp>
              <p:nvSpPr>
                <p:cNvPr id="100" name="Rectangle 129">
                  <a:extLst>
                    <a:ext uri="{FF2B5EF4-FFF2-40B4-BE49-F238E27FC236}">
                      <a16:creationId xmlns:a16="http://schemas.microsoft.com/office/drawing/2014/main" id="{987803B0-2194-4C41-B6BD-B4DA8D5274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9500" y="4308475"/>
                  <a:ext cx="177800" cy="16033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sp>
              <p:nvSpPr>
                <p:cNvPr id="101" name="Rectangle 130">
                  <a:extLst>
                    <a:ext uri="{FF2B5EF4-FFF2-40B4-BE49-F238E27FC236}">
                      <a16:creationId xmlns:a16="http://schemas.microsoft.com/office/drawing/2014/main" id="{8F0E2866-23E9-49FA-81C9-C766A42135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9500" y="4308475"/>
                  <a:ext cx="177800" cy="1603375"/>
                </a:xfrm>
                <a:prstGeom prst="rect">
                  <a:avLst/>
                </a:prstGeom>
                <a:noFill/>
                <a:ln w="3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sp>
              <p:nvSpPr>
                <p:cNvPr id="102" name="Rectangle 131">
                  <a:extLst>
                    <a:ext uri="{FF2B5EF4-FFF2-40B4-BE49-F238E27FC236}">
                      <a16:creationId xmlns:a16="http://schemas.microsoft.com/office/drawing/2014/main" id="{DB521D17-F76D-4DB8-A31A-CC1C28DD0D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9500" y="4308475"/>
                  <a:ext cx="177800" cy="1603375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sp>
              <p:nvSpPr>
                <p:cNvPr id="103" name="Rectangle 132">
                  <a:extLst>
                    <a:ext uri="{FF2B5EF4-FFF2-40B4-BE49-F238E27FC236}">
                      <a16:creationId xmlns:a16="http://schemas.microsoft.com/office/drawing/2014/main" id="{D7E2BE38-C9F5-48F6-A99A-B26B1BCA6B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59500" y="4308475"/>
                  <a:ext cx="177800" cy="1603375"/>
                </a:xfrm>
                <a:prstGeom prst="rect">
                  <a:avLst/>
                </a:prstGeom>
                <a:noFill/>
                <a:ln w="3" cap="rnd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sp>
              <p:nvSpPr>
                <p:cNvPr id="104" name="Line 143">
                  <a:extLst>
                    <a:ext uri="{FF2B5EF4-FFF2-40B4-BE49-F238E27FC236}">
                      <a16:creationId xmlns:a16="http://schemas.microsoft.com/office/drawing/2014/main" id="{494203B3-E23B-489B-B8F7-B05715575F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6248400" y="4232275"/>
                  <a:ext cx="0" cy="76200"/>
                </a:xfrm>
                <a:prstGeom prst="line">
                  <a:avLst/>
                </a:prstGeom>
                <a:noFill/>
                <a:ln w="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05" name="Line 144">
                  <a:extLst>
                    <a:ext uri="{FF2B5EF4-FFF2-40B4-BE49-F238E27FC236}">
                      <a16:creationId xmlns:a16="http://schemas.microsoft.com/office/drawing/2014/main" id="{53D6D44C-2F43-436D-A98E-6470580F08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230938" y="4232275"/>
                  <a:ext cx="39687" cy="0"/>
                </a:xfrm>
                <a:prstGeom prst="line">
                  <a:avLst/>
                </a:prstGeom>
                <a:noFill/>
                <a:ln w="3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40" name="Line 145">
                <a:extLst>
                  <a:ext uri="{FF2B5EF4-FFF2-40B4-BE49-F238E27FC236}">
                    <a16:creationId xmlns:a16="http://schemas.microsoft.com/office/drawing/2014/main" id="{A26AA6F6-C4AE-4B61-8883-2EF10D900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19156" y="4526005"/>
                <a:ext cx="0" cy="1909456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1" name="Line 146">
                <a:extLst>
                  <a:ext uri="{FF2B5EF4-FFF2-40B4-BE49-F238E27FC236}">
                    <a16:creationId xmlns:a16="http://schemas.microsoft.com/office/drawing/2014/main" id="{5FCDBDBF-F2B3-4F44-91CB-BA2A906C08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6435462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Line 147">
                <a:extLst>
                  <a:ext uri="{FF2B5EF4-FFF2-40B4-BE49-F238E27FC236}">
                    <a16:creationId xmlns:a16="http://schemas.microsoft.com/office/drawing/2014/main" id="{C3A2D641-14B1-4FEA-9953-69CB88B41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6168354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3" name="Line 148">
                <a:extLst>
                  <a:ext uri="{FF2B5EF4-FFF2-40B4-BE49-F238E27FC236}">
                    <a16:creationId xmlns:a16="http://schemas.microsoft.com/office/drawing/2014/main" id="{F834EAFD-73D9-422B-9546-30C22D1E8F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5888614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4" name="Line 149">
                <a:extLst>
                  <a:ext uri="{FF2B5EF4-FFF2-40B4-BE49-F238E27FC236}">
                    <a16:creationId xmlns:a16="http://schemas.microsoft.com/office/drawing/2014/main" id="{92A95242-3757-4BA9-8C7B-9FCDD694BD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5621507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5" name="Line 150">
                <a:extLst>
                  <a:ext uri="{FF2B5EF4-FFF2-40B4-BE49-F238E27FC236}">
                    <a16:creationId xmlns:a16="http://schemas.microsoft.com/office/drawing/2014/main" id="{53A01CD6-B054-4048-9DA3-DE26ECD4BC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5341766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6" name="Line 151">
                <a:extLst>
                  <a:ext uri="{FF2B5EF4-FFF2-40B4-BE49-F238E27FC236}">
                    <a16:creationId xmlns:a16="http://schemas.microsoft.com/office/drawing/2014/main" id="{F6286E75-C4BD-4589-B366-4922391D9A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5072854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7" name="Line 152">
                <a:extLst>
                  <a:ext uri="{FF2B5EF4-FFF2-40B4-BE49-F238E27FC236}">
                    <a16:creationId xmlns:a16="http://schemas.microsoft.com/office/drawing/2014/main" id="{14EB0E4E-838B-4776-ADD9-8A4924E995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4794919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8" name="Line 153">
                <a:extLst>
                  <a:ext uri="{FF2B5EF4-FFF2-40B4-BE49-F238E27FC236}">
                    <a16:creationId xmlns:a16="http://schemas.microsoft.com/office/drawing/2014/main" id="{371D08C1-7637-4F57-ACAC-ADF5542EA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02128" y="4526005"/>
                <a:ext cx="17027" cy="0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9" name="Line 155">
                <a:extLst>
                  <a:ext uri="{FF2B5EF4-FFF2-40B4-BE49-F238E27FC236}">
                    <a16:creationId xmlns:a16="http://schemas.microsoft.com/office/drawing/2014/main" id="{61D96783-89CC-4122-BA05-6CDFF3725A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19156" y="6435462"/>
                <a:ext cx="0" cy="27072"/>
              </a:xfrm>
              <a:prstGeom prst="line">
                <a:avLst/>
              </a:prstGeom>
              <a:noFill/>
              <a:ln w="1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0" name="Rectangle 156">
                <a:extLst>
                  <a:ext uri="{FF2B5EF4-FFF2-40B4-BE49-F238E27FC236}">
                    <a16:creationId xmlns:a16="http://schemas.microsoft.com/office/drawing/2014/main" id="{9C162ECE-3BD8-4BB8-A99B-B7AC7DEB72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039" y="6339809"/>
                <a:ext cx="105259" cy="192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>
                    <a:solidFill>
                      <a:srgbClr val="000000"/>
                    </a:solidFill>
                  </a:rPr>
                  <a:t>0</a:t>
                </a:r>
                <a:endParaRPr lang="fr-FR" altLang="fr-FR" sz="1100"/>
              </a:p>
            </p:txBody>
          </p:sp>
          <p:sp>
            <p:nvSpPr>
              <p:cNvPr id="51" name="Rectangle 158">
                <a:extLst>
                  <a:ext uri="{FF2B5EF4-FFF2-40B4-BE49-F238E27FC236}">
                    <a16:creationId xmlns:a16="http://schemas.microsoft.com/office/drawing/2014/main" id="{D92D6948-0822-4FE5-89F0-D77EB5FB3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8680" y="5776718"/>
                <a:ext cx="105259" cy="192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 dirty="0">
                    <a:solidFill>
                      <a:srgbClr val="000000"/>
                    </a:solidFill>
                  </a:rPr>
                  <a:t>2</a:t>
                </a:r>
                <a:endParaRPr lang="fr-FR" altLang="fr-FR" sz="1100" dirty="0"/>
              </a:p>
            </p:txBody>
          </p:sp>
          <p:sp>
            <p:nvSpPr>
              <p:cNvPr id="52" name="Rectangle 160">
                <a:extLst>
                  <a:ext uri="{FF2B5EF4-FFF2-40B4-BE49-F238E27FC236}">
                    <a16:creationId xmlns:a16="http://schemas.microsoft.com/office/drawing/2014/main" id="{AC9EC164-5F19-47E1-82DF-6ADE4EB04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4424" y="5250851"/>
                <a:ext cx="105259" cy="192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 dirty="0">
                    <a:solidFill>
                      <a:srgbClr val="000000"/>
                    </a:solidFill>
                  </a:rPr>
                  <a:t>4</a:t>
                </a:r>
                <a:endParaRPr lang="fr-FR" altLang="fr-FR" sz="1100" dirty="0"/>
              </a:p>
            </p:txBody>
          </p:sp>
          <p:sp>
            <p:nvSpPr>
              <p:cNvPr id="53" name="Rectangle 162">
                <a:extLst>
                  <a:ext uri="{FF2B5EF4-FFF2-40B4-BE49-F238E27FC236}">
                    <a16:creationId xmlns:a16="http://schemas.microsoft.com/office/drawing/2014/main" id="{49BE0320-2C8B-414B-B6C5-6ECA0A1B6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9868" y="4702364"/>
                <a:ext cx="105259" cy="192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 dirty="0">
                    <a:solidFill>
                      <a:srgbClr val="000000"/>
                    </a:solidFill>
                  </a:rPr>
                  <a:t>6</a:t>
                </a:r>
                <a:endParaRPr lang="fr-FR" altLang="fr-FR" sz="1100" dirty="0"/>
              </a:p>
            </p:txBody>
          </p:sp>
          <p:sp>
            <p:nvSpPr>
              <p:cNvPr id="60" name="Rectangle 166">
                <a:extLst>
                  <a:ext uri="{FF2B5EF4-FFF2-40B4-BE49-F238E27FC236}">
                    <a16:creationId xmlns:a16="http://schemas.microsoft.com/office/drawing/2014/main" id="{6EFA2C95-707F-4B49-A5C8-8A836C783A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4658" y="6490114"/>
                <a:ext cx="19581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 dirty="0">
                    <a:solidFill>
                      <a:srgbClr val="000000"/>
                    </a:solidFill>
                  </a:rPr>
                  <a:t>-</a:t>
                </a:r>
                <a:endParaRPr lang="fr-FR" altLang="fr-FR" sz="1100" dirty="0"/>
              </a:p>
            </p:txBody>
          </p:sp>
          <p:sp>
            <p:nvSpPr>
              <p:cNvPr id="61" name="Rectangle 175">
                <a:extLst>
                  <a:ext uri="{FF2B5EF4-FFF2-40B4-BE49-F238E27FC236}">
                    <a16:creationId xmlns:a16="http://schemas.microsoft.com/office/drawing/2014/main" id="{9C97BFD8-A9E9-4C86-B30D-3A4F72662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9127" y="4243953"/>
                <a:ext cx="1245534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 dirty="0">
                    <a:solidFill>
                      <a:srgbClr val="000000"/>
                    </a:solidFill>
                  </a:rPr>
                  <a:t>% of </a:t>
                </a:r>
                <a:r>
                  <a:rPr lang="fr-FR" altLang="fr-FR" sz="1100" dirty="0" err="1">
                    <a:solidFill>
                      <a:srgbClr val="000000"/>
                    </a:solidFill>
                  </a:rPr>
                  <a:t>pyknotic</a:t>
                </a:r>
                <a:r>
                  <a:rPr lang="fr-FR" altLang="fr-FR" sz="1100" dirty="0">
                    <a:solidFill>
                      <a:srgbClr val="000000"/>
                    </a:solidFill>
                  </a:rPr>
                  <a:t> </a:t>
                </a:r>
                <a:r>
                  <a:rPr lang="fr-FR" altLang="fr-FR" sz="1100" dirty="0" err="1">
                    <a:solidFill>
                      <a:srgbClr val="000000"/>
                    </a:solidFill>
                  </a:rPr>
                  <a:t>nuclei</a:t>
                </a:r>
                <a:endParaRPr lang="fr-FR" altLang="fr-FR" sz="1100" dirty="0"/>
              </a:p>
            </p:txBody>
          </p:sp>
          <p:grpSp>
            <p:nvGrpSpPr>
              <p:cNvPr id="70" name="Groupe 383">
                <a:extLst>
                  <a:ext uri="{FF2B5EF4-FFF2-40B4-BE49-F238E27FC236}">
                    <a16:creationId xmlns:a16="http://schemas.microsoft.com/office/drawing/2014/main" id="{CA43F788-FA76-4A71-87BF-73EF1098BC4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42815" y="5247537"/>
                <a:ext cx="197944" cy="1187925"/>
                <a:chOff x="4832350" y="4900614"/>
                <a:chExt cx="179387" cy="1011236"/>
              </a:xfrm>
              <a:solidFill>
                <a:schemeClr val="tx1"/>
              </a:solidFill>
            </p:grpSpPr>
            <p:sp>
              <p:nvSpPr>
                <p:cNvPr id="91" name="Rectangle 119">
                  <a:extLst>
                    <a:ext uri="{FF2B5EF4-FFF2-40B4-BE49-F238E27FC236}">
                      <a16:creationId xmlns:a16="http://schemas.microsoft.com/office/drawing/2014/main" id="{7C8EBFCB-AD82-4CDA-9FCB-9876AF040C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2350" y="5106988"/>
                  <a:ext cx="179387" cy="804862"/>
                </a:xfrm>
                <a:prstGeom prst="rect">
                  <a:avLst/>
                </a:prstGeom>
                <a:grpFill/>
                <a:ln w="3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sp>
              <p:nvSpPr>
                <p:cNvPr id="92" name="Rectangle 120">
                  <a:extLst>
                    <a:ext uri="{FF2B5EF4-FFF2-40B4-BE49-F238E27FC236}">
                      <a16:creationId xmlns:a16="http://schemas.microsoft.com/office/drawing/2014/main" id="{424DDC67-D9DA-48D9-912D-B61B5694ED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2350" y="5106988"/>
                  <a:ext cx="179387" cy="804862"/>
                </a:xfrm>
                <a:prstGeom prst="rect">
                  <a:avLst/>
                </a:prstGeom>
                <a:grpFill/>
                <a:ln w="3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100"/>
                </a:p>
              </p:txBody>
            </p:sp>
            <p:grpSp>
              <p:nvGrpSpPr>
                <p:cNvPr id="93" name="Groupe 395">
                  <a:extLst>
                    <a:ext uri="{FF2B5EF4-FFF2-40B4-BE49-F238E27FC236}">
                      <a16:creationId xmlns:a16="http://schemas.microsoft.com/office/drawing/2014/main" id="{E253B104-2A52-4EAA-8FAB-E3B6A2E7367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92451" y="4900614"/>
                  <a:ext cx="59184" cy="205580"/>
                  <a:chOff x="4460874" y="5124450"/>
                  <a:chExt cx="39687" cy="180975"/>
                </a:xfrm>
                <a:grpFill/>
              </p:grpSpPr>
              <p:sp>
                <p:nvSpPr>
                  <p:cNvPr id="94" name="Line 135">
                    <a:extLst>
                      <a:ext uri="{FF2B5EF4-FFF2-40B4-BE49-F238E27FC236}">
                        <a16:creationId xmlns:a16="http://schemas.microsoft.com/office/drawing/2014/main" id="{1789897D-31A3-4FFD-B18C-8BEBFD3ABA7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479925" y="5124450"/>
                    <a:ext cx="0" cy="180975"/>
                  </a:xfrm>
                  <a:prstGeom prst="line">
                    <a:avLst/>
                  </a:prstGeom>
                  <a:grpFill/>
                  <a:ln w="3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95" name="Line 136">
                    <a:extLst>
                      <a:ext uri="{FF2B5EF4-FFF2-40B4-BE49-F238E27FC236}">
                        <a16:creationId xmlns:a16="http://schemas.microsoft.com/office/drawing/2014/main" id="{BB2DC90A-501B-40DE-ACC6-1CBCC8EA4EA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460874" y="5124450"/>
                    <a:ext cx="39687" cy="0"/>
                  </a:xfrm>
                  <a:prstGeom prst="line">
                    <a:avLst/>
                  </a:prstGeom>
                  <a:grpFill/>
                  <a:ln w="3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80" name="Groupe 389">
                <a:extLst>
                  <a:ext uri="{FF2B5EF4-FFF2-40B4-BE49-F238E27FC236}">
                    <a16:creationId xmlns:a16="http://schemas.microsoft.com/office/drawing/2014/main" id="{53241623-28F6-4B4C-ACA2-5B8EE704056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23448" y="4953000"/>
                <a:ext cx="1069976" cy="45719"/>
                <a:chOff x="4941540" y="4103687"/>
                <a:chExt cx="1295400" cy="68263"/>
              </a:xfrm>
            </p:grpSpPr>
            <p:sp>
              <p:nvSpPr>
                <p:cNvPr id="82" name="Line 177">
                  <a:extLst>
                    <a:ext uri="{FF2B5EF4-FFF2-40B4-BE49-F238E27FC236}">
                      <a16:creationId xmlns:a16="http://schemas.microsoft.com/office/drawing/2014/main" id="{18A67C9E-09C4-45E9-B1C0-8077DD04ED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41540" y="4103687"/>
                  <a:ext cx="1295400" cy="0"/>
                </a:xfrm>
                <a:prstGeom prst="line">
                  <a:avLst/>
                </a:prstGeom>
                <a:noFill/>
                <a:ln w="2" cap="rnd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cxnSp>
              <p:nvCxnSpPr>
                <p:cNvPr id="83" name="Connecteur droit 82">
                  <a:extLst>
                    <a:ext uri="{FF2B5EF4-FFF2-40B4-BE49-F238E27FC236}">
                      <a16:creationId xmlns:a16="http://schemas.microsoft.com/office/drawing/2014/main" id="{6496BBAB-78FD-447D-873F-8CC8A064D8E3}"/>
                    </a:ext>
                  </a:extLst>
                </p:cNvPr>
                <p:cNvCxnSpPr>
                  <a:stCxn id="82" idx="0"/>
                </p:cNvCxnSpPr>
                <p:nvPr/>
              </p:nvCxnSpPr>
              <p:spPr>
                <a:xfrm>
                  <a:off x="4941832" y="4103324"/>
                  <a:ext cx="0" cy="6832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onnecteur droit 83">
                  <a:extLst>
                    <a:ext uri="{FF2B5EF4-FFF2-40B4-BE49-F238E27FC236}">
                      <a16:creationId xmlns:a16="http://schemas.microsoft.com/office/drawing/2014/main" id="{DF67C1FE-A0A6-47A1-814D-2A7021922B04}"/>
                    </a:ext>
                  </a:extLst>
                </p:cNvPr>
                <p:cNvCxnSpPr/>
                <p:nvPr/>
              </p:nvCxnSpPr>
              <p:spPr>
                <a:xfrm>
                  <a:off x="6237323" y="4103324"/>
                  <a:ext cx="0" cy="6832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Rectangle 178">
                <a:extLst>
                  <a:ext uri="{FF2B5EF4-FFF2-40B4-BE49-F238E27FC236}">
                    <a16:creationId xmlns:a16="http://schemas.microsoft.com/office/drawing/2014/main" id="{3655D0BC-185A-43F4-B426-AEC8233B8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984" y="4850359"/>
                <a:ext cx="174530" cy="192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100" dirty="0">
                    <a:solidFill>
                      <a:srgbClr val="000000"/>
                    </a:solidFill>
                  </a:rPr>
                  <a:t>*</a:t>
                </a:r>
                <a:endParaRPr lang="fr-FR" altLang="fr-FR" sz="1100" dirty="0"/>
              </a:p>
            </p:txBody>
          </p:sp>
        </p:grpSp>
        <p:sp>
          <p:nvSpPr>
            <p:cNvPr id="127" name="Text Box 91">
              <a:extLst>
                <a:ext uri="{FF2B5EF4-FFF2-40B4-BE49-F238E27FC236}">
                  <a16:creationId xmlns:a16="http://schemas.microsoft.com/office/drawing/2014/main" id="{7A09F379-B3FA-4E87-9B5C-C62E6B45F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2728" y="2947566"/>
              <a:ext cx="43110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CH" altLang="fr-FR" sz="1200" dirty="0"/>
                <a:t>++</a:t>
              </a:r>
              <a:endParaRPr lang="en-US" altLang="fr-FR" sz="1200" dirty="0"/>
            </a:p>
          </p:txBody>
        </p:sp>
        <p:sp>
          <p:nvSpPr>
            <p:cNvPr id="128" name="Text Box 92">
              <a:extLst>
                <a:ext uri="{FF2B5EF4-FFF2-40B4-BE49-F238E27FC236}">
                  <a16:creationId xmlns:a16="http://schemas.microsoft.com/office/drawing/2014/main" id="{3472EE60-7AE2-4E7A-97AD-3E6F896FDA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66678" y="2946708"/>
              <a:ext cx="45882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CH" altLang="fr-FR" sz="1200" dirty="0"/>
                <a:t>+++</a:t>
              </a:r>
              <a:endParaRPr lang="en-US" altLang="fr-FR" sz="1200" dirty="0"/>
            </a:p>
          </p:txBody>
        </p:sp>
        <p:sp>
          <p:nvSpPr>
            <p:cNvPr id="129" name="Text Box 90">
              <a:extLst>
                <a:ext uri="{FF2B5EF4-FFF2-40B4-BE49-F238E27FC236}">
                  <a16:creationId xmlns:a16="http://schemas.microsoft.com/office/drawing/2014/main" id="{0C0AFB4C-1767-4B1B-BB0F-3D30715122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92512" y="2949105"/>
              <a:ext cx="301341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CH" altLang="fr-FR" sz="1200" dirty="0"/>
                <a:t>+</a:t>
              </a:r>
              <a:endParaRPr lang="en-US" altLang="fr-FR" sz="1200" dirty="0"/>
            </a:p>
          </p:txBody>
        </p:sp>
        <p:sp>
          <p:nvSpPr>
            <p:cNvPr id="130" name="Text Box 90">
              <a:extLst>
                <a:ext uri="{FF2B5EF4-FFF2-40B4-BE49-F238E27FC236}">
                  <a16:creationId xmlns:a16="http://schemas.microsoft.com/office/drawing/2014/main" id="{39EAD0FC-0B9C-4F9F-B906-325FA81C2D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1754" y="6642601"/>
              <a:ext cx="60605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fr-CH" altLang="fr-FR" sz="1200" dirty="0" err="1"/>
                <a:t>pcDlk</a:t>
              </a:r>
              <a:endParaRPr lang="en-US" altLang="fr-FR" sz="1200" dirty="0"/>
            </a:p>
          </p:txBody>
        </p:sp>
        <p:sp>
          <p:nvSpPr>
            <p:cNvPr id="131" name="Rectangle 64">
              <a:extLst>
                <a:ext uri="{FF2B5EF4-FFF2-40B4-BE49-F238E27FC236}">
                  <a16:creationId xmlns:a16="http://schemas.microsoft.com/office/drawing/2014/main" id="{3FD866A9-FF84-43EF-8164-B72DB44F3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120" y="3638361"/>
              <a:ext cx="75683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 dirty="0" err="1">
                  <a:solidFill>
                    <a:srgbClr val="000000"/>
                  </a:solidFill>
                  <a:latin typeface="Symbol" panose="05050102010706020507" pitchFamily="18" charset="2"/>
                </a:rPr>
                <a:t>a</a:t>
              </a:r>
              <a:r>
                <a:rPr lang="en-US" altLang="fr-FR" sz="1200" dirty="0" err="1">
                  <a:solidFill>
                    <a:srgbClr val="000000"/>
                  </a:solidFill>
                  <a:latin typeface="+mj-lt"/>
                </a:rPr>
                <a:t>T</a:t>
              </a:r>
              <a:r>
                <a:rPr lang="en-US" altLang="fr-FR" sz="1200" dirty="0" err="1">
                  <a:solidFill>
                    <a:srgbClr val="000000"/>
                  </a:solidFill>
                </a:rPr>
                <a:t>ubulin</a:t>
              </a:r>
              <a:endParaRPr lang="en-US" altLang="fr-FR" sz="1200" dirty="0"/>
            </a:p>
          </p:txBody>
        </p:sp>
        <p:sp>
          <p:nvSpPr>
            <p:cNvPr id="132" name="Rectangle 64">
              <a:extLst>
                <a:ext uri="{FF2B5EF4-FFF2-40B4-BE49-F238E27FC236}">
                  <a16:creationId xmlns:a16="http://schemas.microsoft.com/office/drawing/2014/main" id="{0AC6B2FD-A080-4ED4-9D0C-BF78EB39D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9120" y="3278319"/>
              <a:ext cx="45878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200" dirty="0" err="1">
                  <a:solidFill>
                    <a:srgbClr val="000000"/>
                  </a:solidFill>
                  <a:latin typeface="+mj-lt"/>
                </a:rPr>
                <a:t>Dlk</a:t>
              </a:r>
              <a:endParaRPr lang="en-US" altLang="fr-FR" sz="1200" dirty="0">
                <a:latin typeface="+mj-lt"/>
              </a:endParaRPr>
            </a:p>
          </p:txBody>
        </p:sp>
      </p:grpSp>
      <p:pic>
        <p:nvPicPr>
          <p:cNvPr id="65" name="Image 64">
            <a:extLst>
              <a:ext uri="{FF2B5EF4-FFF2-40B4-BE49-F238E27FC236}">
                <a16:creationId xmlns:a16="http://schemas.microsoft.com/office/drawing/2014/main" id="{F81F2198-82AE-44E7-9589-1604227361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713" t="28910" r="3424" b="9985"/>
          <a:stretch/>
        </p:blipFill>
        <p:spPr>
          <a:xfrm>
            <a:off x="2598446" y="6324990"/>
            <a:ext cx="1575783" cy="1026154"/>
          </a:xfrm>
          <a:prstGeom prst="rect">
            <a:avLst/>
          </a:prstGeom>
        </p:spPr>
      </p:pic>
      <p:sp>
        <p:nvSpPr>
          <p:cNvPr id="66" name="Text Box 11">
            <a:extLst>
              <a:ext uri="{FF2B5EF4-FFF2-40B4-BE49-F238E27FC236}">
                <a16:creationId xmlns:a16="http://schemas.microsoft.com/office/drawing/2014/main" id="{DE7C6D4D-2D5E-4412-A0E5-13678210BF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3710" y="5871259"/>
            <a:ext cx="3057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c</a:t>
            </a:r>
            <a:endParaRPr lang="en-GB" altLang="fr-FR" sz="1200" b="1" dirty="0">
              <a:latin typeface="+mj-lt"/>
            </a:endParaRPr>
          </a:p>
        </p:txBody>
      </p:sp>
      <p:pic>
        <p:nvPicPr>
          <p:cNvPr id="64" name="Image 63">
            <a:extLst>
              <a:ext uri="{FF2B5EF4-FFF2-40B4-BE49-F238E27FC236}">
                <a16:creationId xmlns:a16="http://schemas.microsoft.com/office/drawing/2014/main" id="{846E8FFD-62A6-44B4-9AA0-995650920C3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095" t="20862" r="6092" b="-525"/>
          <a:stretch/>
        </p:blipFill>
        <p:spPr>
          <a:xfrm>
            <a:off x="2598446" y="7545508"/>
            <a:ext cx="1575783" cy="1093406"/>
          </a:xfrm>
          <a:prstGeom prst="rect">
            <a:avLst/>
          </a:prstGeom>
        </p:spPr>
      </p:pic>
      <p:sp>
        <p:nvSpPr>
          <p:cNvPr id="71" name="Text Box 90">
            <a:extLst>
              <a:ext uri="{FF2B5EF4-FFF2-40B4-BE49-F238E27FC236}">
                <a16:creationId xmlns:a16="http://schemas.microsoft.com/office/drawing/2014/main" id="{4A98B915-1F40-49E5-9F78-6A3E89342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7244" y="6493410"/>
            <a:ext cx="60605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altLang="fr-FR" sz="1200" dirty="0"/>
              <a:t>Ctrl</a:t>
            </a:r>
            <a:endParaRPr lang="en-US" altLang="fr-FR" sz="1200" dirty="0"/>
          </a:p>
        </p:txBody>
      </p:sp>
      <p:sp>
        <p:nvSpPr>
          <p:cNvPr id="72" name="Text Box 90">
            <a:extLst>
              <a:ext uri="{FF2B5EF4-FFF2-40B4-BE49-F238E27FC236}">
                <a16:creationId xmlns:a16="http://schemas.microsoft.com/office/drawing/2014/main" id="{24C2C012-5B23-4F51-A2C8-B6A484C7B1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956" y="7960865"/>
            <a:ext cx="91182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altLang="fr-FR" sz="1200" dirty="0" err="1"/>
              <a:t>pcDlk</a:t>
            </a:r>
            <a:r>
              <a:rPr lang="fr-CH" altLang="fr-FR" sz="1200" dirty="0"/>
              <a:t>+++</a:t>
            </a:r>
            <a:endParaRPr lang="en-US" altLang="fr-FR" sz="1200" dirty="0"/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AB0D83A6-C524-494C-B999-0309BBFE7DEF}"/>
              </a:ext>
            </a:extLst>
          </p:cNvPr>
          <p:cNvSpPr txBox="1"/>
          <p:nvPr/>
        </p:nvSpPr>
        <p:spPr>
          <a:xfrm>
            <a:off x="2622772" y="6296535"/>
            <a:ext cx="43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Dlk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1C8BC438-D957-4E90-BC2B-E63DCE779B84}"/>
              </a:ext>
            </a:extLst>
          </p:cNvPr>
          <p:cNvSpPr txBox="1"/>
          <p:nvPr/>
        </p:nvSpPr>
        <p:spPr>
          <a:xfrm>
            <a:off x="3688828" y="7134224"/>
            <a:ext cx="664451" cy="411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0F193DF0-E485-484B-B75A-4ED71A286454}"/>
              </a:ext>
            </a:extLst>
          </p:cNvPr>
          <p:cNvSpPr txBox="1"/>
          <p:nvPr/>
        </p:nvSpPr>
        <p:spPr>
          <a:xfrm>
            <a:off x="2606668" y="7525269"/>
            <a:ext cx="43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Dlk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76" name="ZoneTexte 75">
            <a:extLst>
              <a:ext uri="{FF2B5EF4-FFF2-40B4-BE49-F238E27FC236}">
                <a16:creationId xmlns:a16="http://schemas.microsoft.com/office/drawing/2014/main" id="{8A592642-A8C1-440B-863A-EA4047896947}"/>
              </a:ext>
            </a:extLst>
          </p:cNvPr>
          <p:cNvSpPr txBox="1"/>
          <p:nvPr/>
        </p:nvSpPr>
        <p:spPr>
          <a:xfrm>
            <a:off x="3688829" y="8428047"/>
            <a:ext cx="664451" cy="411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DAPI</a:t>
            </a:r>
          </a:p>
        </p:txBody>
      </p:sp>
    </p:spTree>
    <p:extLst>
      <p:ext uri="{BB962C8B-B14F-4D97-AF65-F5344CB8AC3E}">
        <p14:creationId xmlns:p14="http://schemas.microsoft.com/office/powerpoint/2010/main" val="1703293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 Box 4">
            <a:extLst>
              <a:ext uri="{FF2B5EF4-FFF2-40B4-BE49-F238E27FC236}">
                <a16:creationId xmlns:a16="http://schemas.microsoft.com/office/drawing/2014/main" id="{85A0DC58-AF09-48A4-892C-1773E8F2E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0042" y="1092788"/>
            <a:ext cx="9601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CH" altLang="fr-FR" sz="1200" b="1" dirty="0"/>
              <a:t>Fig. S10</a:t>
            </a:r>
            <a:endParaRPr lang="en-US" altLang="fr-FR" sz="1200" b="1" dirty="0"/>
          </a:p>
        </p:txBody>
      </p: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441762EE-628F-4889-B08A-719272E92609}"/>
              </a:ext>
            </a:extLst>
          </p:cNvPr>
          <p:cNvGrpSpPr/>
          <p:nvPr/>
        </p:nvGrpSpPr>
        <p:grpSpPr>
          <a:xfrm>
            <a:off x="153725" y="4896794"/>
            <a:ext cx="6336704" cy="2220499"/>
            <a:chOff x="-6717" y="2432720"/>
            <a:chExt cx="6336704" cy="2220499"/>
          </a:xfrm>
        </p:grpSpPr>
        <p:sp>
          <p:nvSpPr>
            <p:cNvPr id="3" name="ZoneTexte 2"/>
            <p:cNvSpPr txBox="1"/>
            <p:nvPr/>
          </p:nvSpPr>
          <p:spPr>
            <a:xfrm>
              <a:off x="61180" y="2819367"/>
              <a:ext cx="442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Ctrl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-6717" y="4092553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siJnk3</a:t>
              </a:r>
            </a:p>
          </p:txBody>
        </p:sp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618" y="2433274"/>
              <a:ext cx="1396367" cy="1049186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0227" y="2440713"/>
              <a:ext cx="1372199" cy="1057004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50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7642" y="2440713"/>
              <a:ext cx="1396367" cy="1057004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3620" y="2440713"/>
              <a:ext cx="1396367" cy="1057004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25000"/>
                      </a14:imgEffect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618" y="3567959"/>
              <a:ext cx="1394698" cy="1049186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9530" y="3566277"/>
              <a:ext cx="1352896" cy="1064443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653" y="3588777"/>
              <a:ext cx="1396367" cy="1064442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1939" y="3625154"/>
              <a:ext cx="1418048" cy="1005566"/>
            </a:xfrm>
            <a:prstGeom prst="rect">
              <a:avLst/>
            </a:prstGeom>
          </p:spPr>
        </p:pic>
        <p:sp>
          <p:nvSpPr>
            <p:cNvPr id="20" name="ZoneTexte 19"/>
            <p:cNvSpPr txBox="1"/>
            <p:nvPr/>
          </p:nvSpPr>
          <p:spPr>
            <a:xfrm>
              <a:off x="1994701" y="2433274"/>
              <a:ext cx="5341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00B050"/>
                  </a:solidFill>
                </a:rPr>
                <a:t>BrdU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456327" y="2432721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4985707" y="2432720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FF00"/>
                  </a:solidFill>
                </a:rPr>
                <a:t>Merge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53618" y="2440713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70C0"/>
                  </a:solidFill>
                </a:rPr>
                <a:t>DAPI</a:t>
              </a: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2032195" y="3547194"/>
              <a:ext cx="7166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00B050"/>
                  </a:solidFill>
                </a:rPr>
                <a:t>BrdU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012723" y="3594570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FF00"/>
                  </a:solidFill>
                </a:rPr>
                <a:t>Merge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534109" y="3566276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70C0"/>
                  </a:solidFill>
                </a:rPr>
                <a:t>DAPI</a:t>
              </a:r>
            </a:p>
          </p:txBody>
        </p:sp>
        <p:sp>
          <p:nvSpPr>
            <p:cNvPr id="34" name="ZoneTexte 33">
              <a:extLst>
                <a:ext uri="{FF2B5EF4-FFF2-40B4-BE49-F238E27FC236}">
                  <a16:creationId xmlns:a16="http://schemas.microsoft.com/office/drawing/2014/main" id="{043856C7-DF29-4A30-9082-A7895D0C9A94}"/>
                </a:ext>
              </a:extLst>
            </p:cNvPr>
            <p:cNvSpPr txBox="1"/>
            <p:nvPr/>
          </p:nvSpPr>
          <p:spPr>
            <a:xfrm>
              <a:off x="3467642" y="3585255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B455EDDA-7DFC-44C8-B589-BEF678CB304A}"/>
              </a:ext>
            </a:extLst>
          </p:cNvPr>
          <p:cNvGrpSpPr/>
          <p:nvPr/>
        </p:nvGrpSpPr>
        <p:grpSpPr>
          <a:xfrm>
            <a:off x="119432" y="1925884"/>
            <a:ext cx="6370997" cy="2300402"/>
            <a:chOff x="-41010" y="5019534"/>
            <a:chExt cx="6370997" cy="2300402"/>
          </a:xfrm>
        </p:grpSpPr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0AEE7371-2A94-4C2F-AB30-6E990B9A31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270" y="5019534"/>
              <a:ext cx="1386046" cy="1033829"/>
            </a:xfrm>
            <a:prstGeom prst="rect">
              <a:avLst/>
            </a:prstGeom>
          </p:spPr>
        </p:pic>
        <p:pic>
          <p:nvPicPr>
            <p:cNvPr id="36" name="Image 35">
              <a:extLst>
                <a:ext uri="{FF2B5EF4-FFF2-40B4-BE49-F238E27FC236}">
                  <a16:creationId xmlns:a16="http://schemas.microsoft.com/office/drawing/2014/main" id="{787F8E16-C6A2-43A5-9FA5-CC62F2063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4657" y="5028601"/>
              <a:ext cx="1352896" cy="1024762"/>
            </a:xfrm>
            <a:prstGeom prst="rect">
              <a:avLst/>
            </a:prstGeom>
          </p:spPr>
        </p:pic>
        <p:pic>
          <p:nvPicPr>
            <p:cNvPr id="37" name="Image 36">
              <a:extLst>
                <a:ext uri="{FF2B5EF4-FFF2-40B4-BE49-F238E27FC236}">
                  <a16:creationId xmlns:a16="http://schemas.microsoft.com/office/drawing/2014/main" id="{DBBB7E4E-8703-482D-826C-94EB60D37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653" y="5028601"/>
              <a:ext cx="1396367" cy="1024762"/>
            </a:xfrm>
            <a:prstGeom prst="rect">
              <a:avLst/>
            </a:prstGeom>
          </p:spPr>
        </p:pic>
        <p:pic>
          <p:nvPicPr>
            <p:cNvPr id="38" name="Image 37">
              <a:extLst>
                <a:ext uri="{FF2B5EF4-FFF2-40B4-BE49-F238E27FC236}">
                  <a16:creationId xmlns:a16="http://schemas.microsoft.com/office/drawing/2014/main" id="{6F88E8AD-5D18-4D65-9FD8-E6D3A882F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3955" y="5028601"/>
              <a:ext cx="1406032" cy="1024762"/>
            </a:xfrm>
            <a:prstGeom prst="rect">
              <a:avLst/>
            </a:prstGeom>
          </p:spPr>
        </p:pic>
        <p:pic>
          <p:nvPicPr>
            <p:cNvPr id="39" name="Image 38">
              <a:extLst>
                <a:ext uri="{FF2B5EF4-FFF2-40B4-BE49-F238E27FC236}">
                  <a16:creationId xmlns:a16="http://schemas.microsoft.com/office/drawing/2014/main" id="{8747CF2C-556D-43FD-8392-1A97DA463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654" y="6269413"/>
              <a:ext cx="1386045" cy="1050523"/>
            </a:xfrm>
            <a:prstGeom prst="rect">
              <a:avLst/>
            </a:prstGeom>
          </p:spPr>
        </p:pic>
        <p:pic>
          <p:nvPicPr>
            <p:cNvPr id="40" name="Image 39">
              <a:extLst>
                <a:ext uri="{FF2B5EF4-FFF2-40B4-BE49-F238E27FC236}">
                  <a16:creationId xmlns:a16="http://schemas.microsoft.com/office/drawing/2014/main" id="{55C866F1-E48E-467F-BF72-11824AEEC3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BEBA8EAE-BF5A-486C-A8C5-ECC9F3942E4B}">
                  <a14:imgProps xmlns:a14="http://schemas.microsoft.com/office/drawing/2010/main">
                    <a14:imgLayer r:embed="rId2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4657" y="6269413"/>
              <a:ext cx="1352896" cy="1050523"/>
            </a:xfrm>
            <a:prstGeom prst="rect">
              <a:avLst/>
            </a:prstGeom>
          </p:spPr>
        </p:pic>
        <p:pic>
          <p:nvPicPr>
            <p:cNvPr id="41" name="Image 40">
              <a:extLst>
                <a:ext uri="{FF2B5EF4-FFF2-40B4-BE49-F238E27FC236}">
                  <a16:creationId xmlns:a16="http://schemas.microsoft.com/office/drawing/2014/main" id="{D502437B-61E1-461D-83BF-D6759C4069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 cstate="print">
              <a:extLst>
                <a:ext uri="{BEBA8EAE-BF5A-486C-A8C5-ECC9F3942E4B}">
                  <a14:imgProps xmlns:a14="http://schemas.microsoft.com/office/drawing/2010/main">
                    <a14:imgLayer r:embed="rId31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2653" y="6269412"/>
              <a:ext cx="1381356" cy="1050523"/>
            </a:xfrm>
            <a:prstGeom prst="rect">
              <a:avLst/>
            </a:prstGeom>
          </p:spPr>
        </p:pic>
        <p:pic>
          <p:nvPicPr>
            <p:cNvPr id="42" name="Image 41">
              <a:extLst>
                <a:ext uri="{FF2B5EF4-FFF2-40B4-BE49-F238E27FC236}">
                  <a16:creationId xmlns:a16="http://schemas.microsoft.com/office/drawing/2014/main" id="{8EB162B8-EF7F-48EF-A8F2-7C83CFA25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33620" y="6269412"/>
              <a:ext cx="1396367" cy="1050523"/>
            </a:xfrm>
            <a:prstGeom prst="rect">
              <a:avLst/>
            </a:prstGeom>
          </p:spPr>
        </p:pic>
        <p:sp>
          <p:nvSpPr>
            <p:cNvPr id="43" name="ZoneTexte 42">
              <a:extLst>
                <a:ext uri="{FF2B5EF4-FFF2-40B4-BE49-F238E27FC236}">
                  <a16:creationId xmlns:a16="http://schemas.microsoft.com/office/drawing/2014/main" id="{2ECAB185-9C8B-49B1-9A5C-7CAFF9DFFBC3}"/>
                </a:ext>
              </a:extLst>
            </p:cNvPr>
            <p:cNvSpPr txBox="1"/>
            <p:nvPr/>
          </p:nvSpPr>
          <p:spPr>
            <a:xfrm>
              <a:off x="2031303" y="5047223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B050"/>
                  </a:solidFill>
                </a:rPr>
                <a:t>ki67</a:t>
              </a:r>
            </a:p>
          </p:txBody>
        </p:sp>
        <p:sp>
          <p:nvSpPr>
            <p:cNvPr id="44" name="ZoneTexte 43">
              <a:extLst>
                <a:ext uri="{FF2B5EF4-FFF2-40B4-BE49-F238E27FC236}">
                  <a16:creationId xmlns:a16="http://schemas.microsoft.com/office/drawing/2014/main" id="{D81A86C4-7A89-4993-886F-3130D1907D21}"/>
                </a:ext>
              </a:extLst>
            </p:cNvPr>
            <p:cNvSpPr txBox="1"/>
            <p:nvPr/>
          </p:nvSpPr>
          <p:spPr>
            <a:xfrm>
              <a:off x="3456327" y="5047224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45" name="ZoneTexte 44">
              <a:extLst>
                <a:ext uri="{FF2B5EF4-FFF2-40B4-BE49-F238E27FC236}">
                  <a16:creationId xmlns:a16="http://schemas.microsoft.com/office/drawing/2014/main" id="{480A1446-B35B-4828-9772-A1D3723DABD9}"/>
                </a:ext>
              </a:extLst>
            </p:cNvPr>
            <p:cNvSpPr txBox="1"/>
            <p:nvPr/>
          </p:nvSpPr>
          <p:spPr>
            <a:xfrm>
              <a:off x="4985707" y="5028601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FF00"/>
                  </a:solidFill>
                </a:rPr>
                <a:t>Merge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C5BC02F0-7968-44E2-B039-2965D02F5027}"/>
                </a:ext>
              </a:extLst>
            </p:cNvPr>
            <p:cNvSpPr txBox="1"/>
            <p:nvPr/>
          </p:nvSpPr>
          <p:spPr>
            <a:xfrm>
              <a:off x="562270" y="5047223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70C0"/>
                  </a:solidFill>
                </a:rPr>
                <a:t>DAPI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779B9F3E-94BE-44C0-A51B-BA7A58B5FACB}"/>
                </a:ext>
              </a:extLst>
            </p:cNvPr>
            <p:cNvSpPr txBox="1"/>
            <p:nvPr/>
          </p:nvSpPr>
          <p:spPr>
            <a:xfrm>
              <a:off x="2014657" y="6244990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B050"/>
                  </a:solidFill>
                </a:rPr>
                <a:t>ki67</a:t>
              </a:r>
            </a:p>
          </p:txBody>
        </p:sp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EBE4D4E3-37F2-4C35-A1EA-937E5025A2FC}"/>
                </a:ext>
              </a:extLst>
            </p:cNvPr>
            <p:cNvSpPr txBox="1"/>
            <p:nvPr/>
          </p:nvSpPr>
          <p:spPr>
            <a:xfrm>
              <a:off x="3439698" y="6244733"/>
              <a:ext cx="6270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2A0D081E-8BFE-4E99-BF32-D57757E73124}"/>
                </a:ext>
              </a:extLst>
            </p:cNvPr>
            <p:cNvSpPr txBox="1"/>
            <p:nvPr/>
          </p:nvSpPr>
          <p:spPr>
            <a:xfrm>
              <a:off x="4941996" y="6269412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solidFill>
                    <a:srgbClr val="FFFF00"/>
                  </a:solidFill>
                </a:rPr>
                <a:t>Merge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23C2F482-9823-4E07-8361-1D8D50A58A05}"/>
                </a:ext>
              </a:extLst>
            </p:cNvPr>
            <p:cNvSpPr txBox="1"/>
            <p:nvPr/>
          </p:nvSpPr>
          <p:spPr>
            <a:xfrm>
              <a:off x="553618" y="6275726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70C0"/>
                  </a:solidFill>
                </a:rPr>
                <a:t>DAPI</a:t>
              </a:r>
            </a:p>
          </p:txBody>
        </p:sp>
        <p:sp>
          <p:nvSpPr>
            <p:cNvPr id="51" name="ZoneTexte 50">
              <a:extLst>
                <a:ext uri="{FF2B5EF4-FFF2-40B4-BE49-F238E27FC236}">
                  <a16:creationId xmlns:a16="http://schemas.microsoft.com/office/drawing/2014/main" id="{9B490727-B8F3-482A-900A-4A76DCF208ED}"/>
                </a:ext>
              </a:extLst>
            </p:cNvPr>
            <p:cNvSpPr txBox="1"/>
            <p:nvPr/>
          </p:nvSpPr>
          <p:spPr>
            <a:xfrm>
              <a:off x="26887" y="5309799"/>
              <a:ext cx="442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Ctrl</a:t>
              </a: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32E5C01B-8B3F-4F3A-B7B4-A20714738996}"/>
                </a:ext>
              </a:extLst>
            </p:cNvPr>
            <p:cNvSpPr txBox="1"/>
            <p:nvPr/>
          </p:nvSpPr>
          <p:spPr>
            <a:xfrm>
              <a:off x="-41010" y="6582985"/>
              <a:ext cx="6480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siJnk3</a:t>
              </a:r>
            </a:p>
          </p:txBody>
        </p:sp>
      </p:grpSp>
      <p:sp>
        <p:nvSpPr>
          <p:cNvPr id="55" name="Text Box 11">
            <a:extLst>
              <a:ext uri="{FF2B5EF4-FFF2-40B4-BE49-F238E27FC236}">
                <a16:creationId xmlns:a16="http://schemas.microsoft.com/office/drawing/2014/main" id="{758B98AF-A7C7-4B40-939A-5620C2DFB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07" y="1508050"/>
            <a:ext cx="2696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a</a:t>
            </a:r>
            <a:endParaRPr lang="en-GB" altLang="fr-FR" sz="1200" b="1" dirty="0"/>
          </a:p>
        </p:txBody>
      </p:sp>
      <p:sp>
        <p:nvSpPr>
          <p:cNvPr id="56" name="Text Box 11">
            <a:extLst>
              <a:ext uri="{FF2B5EF4-FFF2-40B4-BE49-F238E27FC236}">
                <a16:creationId xmlns:a16="http://schemas.microsoft.com/office/drawing/2014/main" id="{6BB2C2BE-6966-47F0-9658-82C317D657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47" y="4436843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b</a:t>
            </a:r>
            <a:endParaRPr lang="en-GB" altLang="fr-FR" sz="1200" b="1" dirty="0"/>
          </a:p>
        </p:txBody>
      </p: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59528F0E-A023-4D2C-AECF-BB7F1B12E120}"/>
              </a:ext>
            </a:extLst>
          </p:cNvPr>
          <p:cNvGrpSpPr/>
          <p:nvPr/>
        </p:nvGrpSpPr>
        <p:grpSpPr>
          <a:xfrm>
            <a:off x="1599175" y="5719027"/>
            <a:ext cx="533610" cy="208110"/>
            <a:chOff x="4590809" y="6873109"/>
            <a:chExt cx="533610" cy="20811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A8584C1-C102-4FD4-8998-DA97DE58AC62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8A233661-7090-40D1-81E0-D29DE6BA7486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57AA73CE-0212-49A4-B303-574C7E8F9485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  <p:grpSp>
        <p:nvGrpSpPr>
          <p:cNvPr id="61" name="Groupe 60">
            <a:extLst>
              <a:ext uri="{FF2B5EF4-FFF2-40B4-BE49-F238E27FC236}">
                <a16:creationId xmlns:a16="http://schemas.microsoft.com/office/drawing/2014/main" id="{0846AB77-E8A3-467E-AE12-1120251D92D1}"/>
              </a:ext>
            </a:extLst>
          </p:cNvPr>
          <p:cNvGrpSpPr/>
          <p:nvPr/>
        </p:nvGrpSpPr>
        <p:grpSpPr>
          <a:xfrm>
            <a:off x="1641489" y="6830795"/>
            <a:ext cx="533610" cy="208110"/>
            <a:chOff x="4590809" y="6873109"/>
            <a:chExt cx="533610" cy="208110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EFD17FB-D892-4665-89EB-467533FBB7D3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Connecteur droit 62">
              <a:extLst>
                <a:ext uri="{FF2B5EF4-FFF2-40B4-BE49-F238E27FC236}">
                  <a16:creationId xmlns:a16="http://schemas.microsoft.com/office/drawing/2014/main" id="{9FCE88C3-5B32-4CD1-A7EC-038D86BBE77D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ZoneTexte 63">
              <a:extLst>
                <a:ext uri="{FF2B5EF4-FFF2-40B4-BE49-F238E27FC236}">
                  <a16:creationId xmlns:a16="http://schemas.microsoft.com/office/drawing/2014/main" id="{FC52B391-0057-496C-9642-29B387CC63CC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F243DB2E-6FE5-4B12-A5F3-30AD13731EB5}"/>
              </a:ext>
            </a:extLst>
          </p:cNvPr>
          <p:cNvGrpSpPr/>
          <p:nvPr/>
        </p:nvGrpSpPr>
        <p:grpSpPr>
          <a:xfrm>
            <a:off x="1617709" y="3970597"/>
            <a:ext cx="533610" cy="208110"/>
            <a:chOff x="4590809" y="6873109"/>
            <a:chExt cx="533610" cy="208110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7E734EB-BED2-4445-85F1-0B9058FD8316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83D99A6F-1E18-48F2-A894-7ABECB1BC629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ZoneTexte 67">
              <a:extLst>
                <a:ext uri="{FF2B5EF4-FFF2-40B4-BE49-F238E27FC236}">
                  <a16:creationId xmlns:a16="http://schemas.microsoft.com/office/drawing/2014/main" id="{2159ACFF-D791-4F1C-80F8-9E402189F370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D61E2483-F952-47F3-8B98-34668429F954}"/>
              </a:ext>
            </a:extLst>
          </p:cNvPr>
          <p:cNvGrpSpPr/>
          <p:nvPr/>
        </p:nvGrpSpPr>
        <p:grpSpPr>
          <a:xfrm>
            <a:off x="1651165" y="2691681"/>
            <a:ext cx="533610" cy="208110"/>
            <a:chOff x="4590809" y="6873109"/>
            <a:chExt cx="533610" cy="208110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7E19E269-4707-4A53-9480-F16EB9F92A01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1" name="Connecteur droit 70">
              <a:extLst>
                <a:ext uri="{FF2B5EF4-FFF2-40B4-BE49-F238E27FC236}">
                  <a16:creationId xmlns:a16="http://schemas.microsoft.com/office/drawing/2014/main" id="{40D82258-61C1-432E-A0EF-9B79DAE9044B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ZoneTexte 71">
              <a:extLst>
                <a:ext uri="{FF2B5EF4-FFF2-40B4-BE49-F238E27FC236}">
                  <a16:creationId xmlns:a16="http://schemas.microsoft.com/office/drawing/2014/main" id="{934DE21A-4A16-4821-8343-2E7F569EE5E2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3734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28"/>
          <p:cNvSpPr txBox="1">
            <a:spLocks noChangeArrowheads="1"/>
          </p:cNvSpPr>
          <p:nvPr/>
        </p:nvSpPr>
        <p:spPr bwMode="auto">
          <a:xfrm rot="16200000">
            <a:off x="1735876" y="6131801"/>
            <a:ext cx="2047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>
                <a:latin typeface="+mj-lt"/>
                <a:ea typeface="ＭＳ Ｐゴシック" pitchFamily="34" charset="-128"/>
              </a:rPr>
              <a:t>Fluorescence 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intensity</a:t>
            </a:r>
            <a:r>
              <a:rPr lang="fr-FR" altLang="fr-FR" sz="1200" dirty="0">
                <a:latin typeface="+mj-lt"/>
                <a:ea typeface="ＭＳ Ｐゴシック" pitchFamily="34" charset="-128"/>
              </a:rPr>
              <a:t>/ 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number</a:t>
            </a:r>
            <a:r>
              <a:rPr lang="fr-FR" altLang="fr-FR" sz="1200" dirty="0">
                <a:latin typeface="+mj-lt"/>
                <a:ea typeface="ＭＳ Ｐゴシック" pitchFamily="34" charset="-128"/>
              </a:rPr>
              <a:t> of alpha-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cells</a:t>
            </a:r>
            <a:endParaRPr lang="fr-FR" altLang="fr-FR" sz="1200" dirty="0">
              <a:latin typeface="+mj-lt"/>
              <a:ea typeface="ＭＳ Ｐゴシック" pitchFamily="34" charset="-128"/>
            </a:endParaRPr>
          </a:p>
        </p:txBody>
      </p:sp>
      <p:sp>
        <p:nvSpPr>
          <p:cNvPr id="20" name="ZoneTexte 27"/>
          <p:cNvSpPr txBox="1">
            <a:spLocks noChangeArrowheads="1"/>
          </p:cNvSpPr>
          <p:nvPr/>
        </p:nvSpPr>
        <p:spPr bwMode="auto">
          <a:xfrm>
            <a:off x="1680568" y="6491590"/>
            <a:ext cx="38028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100" dirty="0">
                <a:latin typeface="+mj-lt"/>
                <a:ea typeface="ＭＳ Ｐゴシック" pitchFamily="34" charset="-128"/>
              </a:rPr>
              <a:t>***</a:t>
            </a:r>
          </a:p>
        </p:txBody>
      </p:sp>
      <p:sp>
        <p:nvSpPr>
          <p:cNvPr id="21" name="ZoneTexte 14"/>
          <p:cNvSpPr txBox="1">
            <a:spLocks noChangeArrowheads="1"/>
          </p:cNvSpPr>
          <p:nvPr/>
        </p:nvSpPr>
        <p:spPr bwMode="auto">
          <a:xfrm rot="16200000">
            <a:off x="-349935" y="6292673"/>
            <a:ext cx="1833563" cy="33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>
                <a:latin typeface="+mj-lt"/>
                <a:ea typeface="ＭＳ Ｐゴシック" pitchFamily="34" charset="-128"/>
              </a:rPr>
              <a:t>Fluorescence 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intensity</a:t>
            </a:r>
            <a:r>
              <a:rPr lang="fr-FR" altLang="fr-FR" sz="1200" dirty="0">
                <a:latin typeface="+mj-lt"/>
                <a:ea typeface="ＭＳ Ｐゴシック" pitchFamily="34" charset="-128"/>
              </a:rPr>
              <a:t>/ 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number</a:t>
            </a:r>
            <a:r>
              <a:rPr lang="fr-FR" altLang="fr-FR" sz="1200" dirty="0">
                <a:latin typeface="+mj-lt"/>
                <a:ea typeface="ＭＳ Ｐゴシック" pitchFamily="34" charset="-128"/>
              </a:rPr>
              <a:t> of beta-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cells</a:t>
            </a:r>
            <a:endParaRPr lang="fr-FR" altLang="fr-FR" sz="1200" dirty="0">
              <a:latin typeface="+mj-lt"/>
              <a:ea typeface="ＭＳ Ｐゴシック" pitchFamily="34" charset="-128"/>
            </a:endParaRPr>
          </a:p>
        </p:txBody>
      </p:sp>
      <p:sp>
        <p:nvSpPr>
          <p:cNvPr id="23" name="ZoneTexte 1"/>
          <p:cNvSpPr txBox="1">
            <a:spLocks noChangeArrowheads="1"/>
          </p:cNvSpPr>
          <p:nvPr/>
        </p:nvSpPr>
        <p:spPr bwMode="auto">
          <a:xfrm>
            <a:off x="1642754" y="7055331"/>
            <a:ext cx="44879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Century Gothic" pitchFamily="34" charset="0"/>
              <a:buChar char="●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>
                <a:latin typeface="+mj-lt"/>
              </a:rPr>
              <a:t>DLK</a:t>
            </a:r>
            <a:r>
              <a:rPr lang="fr-FR" altLang="fr-FR" sz="1200" baseline="30000" dirty="0">
                <a:latin typeface="+mj-lt"/>
              </a:rPr>
              <a:t>-/-</a:t>
            </a:r>
            <a:r>
              <a:rPr lang="fr-FR" altLang="fr-FR" sz="1200" dirty="0">
                <a:latin typeface="+mj-lt"/>
              </a:rPr>
              <a:t> </a:t>
            </a:r>
          </a:p>
        </p:txBody>
      </p:sp>
      <p:sp>
        <p:nvSpPr>
          <p:cNvPr id="24" name="ZoneTexte 13"/>
          <p:cNvSpPr txBox="1">
            <a:spLocks noChangeArrowheads="1"/>
          </p:cNvSpPr>
          <p:nvPr/>
        </p:nvSpPr>
        <p:spPr bwMode="auto">
          <a:xfrm>
            <a:off x="1178801" y="7041715"/>
            <a:ext cx="372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Century Gothic" pitchFamily="34" charset="0"/>
              <a:buChar char="●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 err="1">
                <a:latin typeface="+mj-lt"/>
              </a:rPr>
              <a:t>Ctl</a:t>
            </a:r>
            <a:endParaRPr lang="fr-FR" altLang="fr-FR" sz="1200" baseline="30000" dirty="0">
              <a:latin typeface="+mj-lt"/>
            </a:endParaRPr>
          </a:p>
        </p:txBody>
      </p:sp>
      <p:sp>
        <p:nvSpPr>
          <p:cNvPr id="25" name="ZoneTexte 1"/>
          <p:cNvSpPr txBox="1">
            <a:spLocks noChangeArrowheads="1"/>
          </p:cNvSpPr>
          <p:nvPr/>
        </p:nvSpPr>
        <p:spPr bwMode="auto">
          <a:xfrm>
            <a:off x="3361914" y="7040557"/>
            <a:ext cx="6078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Century Gothic" pitchFamily="34" charset="0"/>
              <a:buChar char="●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>
                <a:latin typeface="+mj-lt"/>
              </a:rPr>
              <a:t>DLK</a:t>
            </a:r>
            <a:r>
              <a:rPr lang="fr-FR" altLang="fr-FR" sz="1200" baseline="30000" dirty="0">
                <a:latin typeface="+mj-lt"/>
              </a:rPr>
              <a:t>-/- </a:t>
            </a:r>
          </a:p>
        </p:txBody>
      </p:sp>
      <p:sp>
        <p:nvSpPr>
          <p:cNvPr id="26" name="ZoneTexte 13"/>
          <p:cNvSpPr txBox="1">
            <a:spLocks noChangeArrowheads="1"/>
          </p:cNvSpPr>
          <p:nvPr/>
        </p:nvSpPr>
        <p:spPr bwMode="auto">
          <a:xfrm>
            <a:off x="3870500" y="7033760"/>
            <a:ext cx="3722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Century Gothic" pitchFamily="34" charset="0"/>
              <a:buChar char="●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 err="1">
                <a:latin typeface="+mj-lt"/>
              </a:rPr>
              <a:t>Ctl</a:t>
            </a:r>
            <a:endParaRPr lang="fr-FR" altLang="fr-FR" sz="1200" baseline="30000" dirty="0">
              <a:latin typeface="+mj-lt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687869" y="4966715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g</a:t>
            </a:r>
            <a:endParaRPr lang="en-GB" altLang="fr-FR" sz="1200" b="1" dirty="0"/>
          </a:p>
        </p:txBody>
      </p:sp>
      <p:sp>
        <p:nvSpPr>
          <p:cNvPr id="37" name="Text Box 11"/>
          <p:cNvSpPr txBox="1">
            <a:spLocks noChangeArrowheads="1"/>
          </p:cNvSpPr>
          <p:nvPr/>
        </p:nvSpPr>
        <p:spPr bwMode="auto">
          <a:xfrm>
            <a:off x="2589792" y="803502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b</a:t>
            </a:r>
            <a:endParaRPr lang="en-GB" altLang="fr-FR" sz="1200" b="1" dirty="0"/>
          </a:p>
        </p:txBody>
      </p:sp>
      <p:sp>
        <p:nvSpPr>
          <p:cNvPr id="38" name="Text Box 11"/>
          <p:cNvSpPr txBox="1">
            <a:spLocks noChangeArrowheads="1"/>
          </p:cNvSpPr>
          <p:nvPr/>
        </p:nvSpPr>
        <p:spPr bwMode="auto">
          <a:xfrm>
            <a:off x="4270615" y="768842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c</a:t>
            </a:r>
            <a:endParaRPr lang="en-GB" altLang="fr-FR" sz="1200" b="1" dirty="0"/>
          </a:p>
        </p:txBody>
      </p:sp>
      <p:grpSp>
        <p:nvGrpSpPr>
          <p:cNvPr id="4" name="Groupe 3"/>
          <p:cNvGrpSpPr/>
          <p:nvPr/>
        </p:nvGrpSpPr>
        <p:grpSpPr>
          <a:xfrm>
            <a:off x="377962" y="779252"/>
            <a:ext cx="6124451" cy="3878274"/>
            <a:chOff x="380546" y="559209"/>
            <a:chExt cx="6124451" cy="3878274"/>
          </a:xfrm>
        </p:grpSpPr>
        <p:grpSp>
          <p:nvGrpSpPr>
            <p:cNvPr id="4098" name="Groupe 18"/>
            <p:cNvGrpSpPr>
              <a:grpSpLocks/>
            </p:cNvGrpSpPr>
            <p:nvPr/>
          </p:nvGrpSpPr>
          <p:grpSpPr bwMode="auto">
            <a:xfrm>
              <a:off x="380546" y="827537"/>
              <a:ext cx="6124451" cy="3592126"/>
              <a:chOff x="415046" y="1340952"/>
              <a:chExt cx="8693750" cy="3600216"/>
            </a:xfrm>
          </p:grpSpPr>
          <p:sp>
            <p:nvSpPr>
              <p:cNvPr id="28679" name="ZoneTexte 6"/>
              <p:cNvSpPr txBox="1">
                <a:spLocks noChangeArrowheads="1"/>
              </p:cNvSpPr>
              <p:nvPr/>
            </p:nvSpPr>
            <p:spPr bwMode="auto">
              <a:xfrm>
                <a:off x="8522891" y="2965053"/>
                <a:ext cx="585905" cy="262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Century Gothic" pitchFamily="34" charset="0"/>
                  <a:buChar char="●"/>
                  <a:defRPr sz="28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fr-FR" altLang="fr-FR" sz="1100" dirty="0">
                    <a:latin typeface="+mj-lt"/>
                  </a:rPr>
                  <a:t>x40</a:t>
                </a:r>
              </a:p>
            </p:txBody>
          </p:sp>
          <p:sp>
            <p:nvSpPr>
              <p:cNvPr id="28680" name="ZoneTexte 1"/>
              <p:cNvSpPr txBox="1">
                <a:spLocks noChangeArrowheads="1"/>
              </p:cNvSpPr>
              <p:nvPr/>
            </p:nvSpPr>
            <p:spPr bwMode="auto">
              <a:xfrm>
                <a:off x="479701" y="3978025"/>
                <a:ext cx="753642" cy="2776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Century Gothic" pitchFamily="34" charset="0"/>
                  <a:buChar char="●"/>
                  <a:defRPr sz="28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fr-FR" altLang="fr-FR" sz="1200" dirty="0" err="1">
                    <a:latin typeface="+mj-lt"/>
                  </a:rPr>
                  <a:t>Dlk</a:t>
                </a:r>
                <a:r>
                  <a:rPr lang="fr-FR" altLang="fr-FR" sz="1200" baseline="30000" dirty="0">
                    <a:latin typeface="+mj-lt"/>
                  </a:rPr>
                  <a:t>-/- </a:t>
                </a:r>
              </a:p>
            </p:txBody>
          </p:sp>
          <p:grpSp>
            <p:nvGrpSpPr>
              <p:cNvPr id="4114" name="Groupe 5"/>
              <p:cNvGrpSpPr>
                <a:grpSpLocks/>
              </p:cNvGrpSpPr>
              <p:nvPr/>
            </p:nvGrpSpPr>
            <p:grpSpPr bwMode="auto">
              <a:xfrm>
                <a:off x="1235780" y="3285168"/>
                <a:ext cx="7190603" cy="1656000"/>
                <a:chOff x="1178774" y="701988"/>
                <a:chExt cx="7190603" cy="1656000"/>
              </a:xfrm>
            </p:grpSpPr>
            <p:pic>
              <p:nvPicPr>
                <p:cNvPr id="4120" name="Image 7"/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22751" y="701988"/>
                  <a:ext cx="2310852" cy="165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1" name="Image 8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78774" y="701988"/>
                  <a:ext cx="2310852" cy="165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22" name="Image 9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58524" y="701988"/>
                  <a:ext cx="2310853" cy="165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8682" name="ZoneTexte 13"/>
              <p:cNvSpPr txBox="1">
                <a:spLocks noChangeArrowheads="1"/>
              </p:cNvSpPr>
              <p:nvPr/>
            </p:nvSpPr>
            <p:spPr bwMode="auto">
              <a:xfrm>
                <a:off x="415046" y="1915561"/>
                <a:ext cx="528369" cy="2776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Century Gothic" pitchFamily="34" charset="0"/>
                  <a:buChar char="●"/>
                  <a:defRPr sz="28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Wingdings" pitchFamily="2" charset="2"/>
                  <a:buChar char="Ø"/>
                  <a:defRPr sz="24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  <a:defRPr/>
                </a:pPr>
                <a:r>
                  <a:rPr lang="fr-FR" altLang="fr-FR" sz="1200" dirty="0" err="1">
                    <a:latin typeface="+mj-lt"/>
                  </a:rPr>
                  <a:t>Ctl</a:t>
                </a:r>
                <a:endParaRPr lang="fr-FR" altLang="fr-FR" sz="1200" baseline="30000" dirty="0">
                  <a:latin typeface="+mj-lt"/>
                </a:endParaRPr>
              </a:p>
            </p:txBody>
          </p:sp>
          <p:grpSp>
            <p:nvGrpSpPr>
              <p:cNvPr id="4116" name="Groupe 10"/>
              <p:cNvGrpSpPr>
                <a:grpSpLocks/>
              </p:cNvGrpSpPr>
              <p:nvPr/>
            </p:nvGrpSpPr>
            <p:grpSpPr bwMode="auto">
              <a:xfrm>
                <a:off x="1235778" y="1340952"/>
                <a:ext cx="7190605" cy="1656000"/>
                <a:chOff x="1178772" y="2420888"/>
                <a:chExt cx="7190605" cy="1656000"/>
              </a:xfrm>
            </p:grpSpPr>
            <p:pic>
              <p:nvPicPr>
                <p:cNvPr id="4117" name="Image 15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058524" y="2420888"/>
                  <a:ext cx="2310853" cy="165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18" name="Image 16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22749" y="2420888"/>
                  <a:ext cx="2310853" cy="165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119" name="Image 17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78772" y="2420888"/>
                  <a:ext cx="2310853" cy="16560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sp>
          <p:nvSpPr>
            <p:cNvPr id="28" name="ZoneTexte 27"/>
            <p:cNvSpPr txBox="1"/>
            <p:nvPr/>
          </p:nvSpPr>
          <p:spPr>
            <a:xfrm>
              <a:off x="3433491" y="4159176"/>
              <a:ext cx="971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00B050"/>
                  </a:solidFill>
                </a:rPr>
                <a:t>Glucagon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1935516" y="4143510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>
                  <a:solidFill>
                    <a:srgbClr val="FF0000"/>
                  </a:solidFill>
                </a:rPr>
                <a:t>Insulin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5385270" y="4160484"/>
              <a:ext cx="749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>
                  <a:solidFill>
                    <a:srgbClr val="FFFF00"/>
                  </a:solidFill>
                </a:rPr>
                <a:t>merge</a:t>
              </a:r>
              <a:endParaRPr lang="fr-FR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3433491" y="2187120"/>
              <a:ext cx="9715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>
                  <a:solidFill>
                    <a:srgbClr val="00B050"/>
                  </a:solidFill>
                </a:rPr>
                <a:t>Glucagon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935516" y="2171454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>
                  <a:solidFill>
                    <a:srgbClr val="FF0000"/>
                  </a:solidFill>
                </a:rPr>
                <a:t>Insulin</a:t>
              </a:r>
              <a:endParaRPr lang="fr-FR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385270" y="2188428"/>
              <a:ext cx="749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err="1">
                  <a:solidFill>
                    <a:srgbClr val="FFFF00"/>
                  </a:solidFill>
                </a:rPr>
                <a:t>merge</a:t>
              </a:r>
              <a:endParaRPr lang="fr-FR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auto">
            <a:xfrm>
              <a:off x="701266" y="559209"/>
              <a:ext cx="27924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/>
                <a:t>a</a:t>
              </a:r>
              <a:endParaRPr lang="en-GB" altLang="fr-FR" sz="1200" b="1" dirty="0"/>
            </a:p>
          </p:txBody>
        </p:sp>
        <p:sp>
          <p:nvSpPr>
            <p:cNvPr id="39" name="Text Box 11"/>
            <p:cNvSpPr txBox="1">
              <a:spLocks noChangeArrowheads="1"/>
            </p:cNvSpPr>
            <p:nvPr/>
          </p:nvSpPr>
          <p:spPr bwMode="auto">
            <a:xfrm>
              <a:off x="725321" y="2513860"/>
              <a:ext cx="27924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/>
                <a:t>d</a:t>
              </a:r>
              <a:endParaRPr lang="en-GB" altLang="fr-FR" sz="1200" b="1" dirty="0"/>
            </a:p>
          </p:txBody>
        </p:sp>
        <p:sp>
          <p:nvSpPr>
            <p:cNvPr id="40" name="Text Box 11"/>
            <p:cNvSpPr txBox="1">
              <a:spLocks noChangeArrowheads="1"/>
            </p:cNvSpPr>
            <p:nvPr/>
          </p:nvSpPr>
          <p:spPr bwMode="auto">
            <a:xfrm>
              <a:off x="2556161" y="2520855"/>
              <a:ext cx="27924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/>
                <a:t>e</a:t>
              </a:r>
              <a:endParaRPr lang="en-GB" altLang="fr-FR" sz="1200" b="1" dirty="0"/>
            </a:p>
          </p:txBody>
        </p:sp>
        <p:sp>
          <p:nvSpPr>
            <p:cNvPr id="41" name="Text Box 11"/>
            <p:cNvSpPr txBox="1">
              <a:spLocks noChangeArrowheads="1"/>
            </p:cNvSpPr>
            <p:nvPr/>
          </p:nvSpPr>
          <p:spPr bwMode="auto">
            <a:xfrm>
              <a:off x="4276880" y="2520855"/>
              <a:ext cx="235962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/>
                <a:t>f</a:t>
              </a:r>
              <a:endParaRPr lang="en-GB" altLang="fr-FR" sz="1200" b="1" dirty="0"/>
            </a:p>
          </p:txBody>
        </p:sp>
      </p:grp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3292299" y="4985329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h</a:t>
            </a:r>
            <a:endParaRPr lang="en-GB" altLang="fr-FR" sz="1200" b="1" dirty="0"/>
          </a:p>
        </p:txBody>
      </p:sp>
      <p:sp>
        <p:nvSpPr>
          <p:cNvPr id="43" name="Text Box 11"/>
          <p:cNvSpPr txBox="1">
            <a:spLocks noChangeArrowheads="1"/>
          </p:cNvSpPr>
          <p:nvPr/>
        </p:nvSpPr>
        <p:spPr bwMode="auto">
          <a:xfrm>
            <a:off x="4917958" y="4969903"/>
            <a:ext cx="22794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i</a:t>
            </a:r>
            <a:endParaRPr lang="en-GB" altLang="fr-FR" sz="1200" b="1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484E388D-8EF6-41A6-BEB0-4F165A7AABCA}"/>
              </a:ext>
            </a:extLst>
          </p:cNvPr>
          <p:cNvGrpSpPr/>
          <p:nvPr/>
        </p:nvGrpSpPr>
        <p:grpSpPr>
          <a:xfrm>
            <a:off x="5663695" y="5096719"/>
            <a:ext cx="737218" cy="448654"/>
            <a:chOff x="6152099" y="4868684"/>
            <a:chExt cx="737218" cy="448654"/>
          </a:xfrm>
        </p:grpSpPr>
        <p:sp>
          <p:nvSpPr>
            <p:cNvPr id="45" name="ZoneTexte 1"/>
            <p:cNvSpPr txBox="1">
              <a:spLocks noChangeArrowheads="1"/>
            </p:cNvSpPr>
            <p:nvPr/>
          </p:nvSpPr>
          <p:spPr bwMode="auto">
            <a:xfrm>
              <a:off x="6281458" y="5040339"/>
              <a:ext cx="60785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fr-FR" altLang="fr-FR" sz="1200" dirty="0">
                  <a:latin typeface="+mj-lt"/>
                </a:rPr>
                <a:t>DLK</a:t>
              </a:r>
              <a:r>
                <a:rPr lang="fr-FR" altLang="fr-FR" sz="1200" baseline="30000" dirty="0">
                  <a:latin typeface="+mj-lt"/>
                </a:rPr>
                <a:t>-/- </a:t>
              </a:r>
            </a:p>
          </p:txBody>
        </p:sp>
        <p:sp>
          <p:nvSpPr>
            <p:cNvPr id="46" name="ZoneTexte 13"/>
            <p:cNvSpPr txBox="1">
              <a:spLocks noChangeArrowheads="1"/>
            </p:cNvSpPr>
            <p:nvPr/>
          </p:nvSpPr>
          <p:spPr bwMode="auto">
            <a:xfrm>
              <a:off x="6281458" y="4868684"/>
              <a:ext cx="37221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fr-FR" altLang="fr-FR" sz="1200" dirty="0" err="1">
                  <a:latin typeface="+mj-lt"/>
                </a:rPr>
                <a:t>Ctl</a:t>
              </a:r>
              <a:endParaRPr lang="fr-FR" altLang="fr-FR" sz="1200" baseline="30000" dirty="0">
                <a:latin typeface="+mj-lt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152099" y="4952760"/>
              <a:ext cx="172762" cy="113025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161086" y="5123828"/>
              <a:ext cx="172762" cy="113025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8" name="ZoneTexte 27"/>
          <p:cNvSpPr txBox="1">
            <a:spLocks noChangeArrowheads="1"/>
          </p:cNvSpPr>
          <p:nvPr/>
        </p:nvSpPr>
        <p:spPr bwMode="auto">
          <a:xfrm>
            <a:off x="5349393" y="6388744"/>
            <a:ext cx="38028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100" dirty="0">
                <a:latin typeface="+mj-lt"/>
                <a:ea typeface="ＭＳ Ｐゴシック" pitchFamily="34" charset="-128"/>
              </a:rPr>
              <a:t>*</a:t>
            </a:r>
          </a:p>
        </p:txBody>
      </p:sp>
      <p:sp>
        <p:nvSpPr>
          <p:cNvPr id="49" name="ZoneTexte 1"/>
          <p:cNvSpPr txBox="1">
            <a:spLocks noChangeArrowheads="1"/>
          </p:cNvSpPr>
          <p:nvPr/>
        </p:nvSpPr>
        <p:spPr bwMode="auto">
          <a:xfrm>
            <a:off x="5071722" y="7061139"/>
            <a:ext cx="627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Century Gothic" pitchFamily="34" charset="0"/>
              <a:buChar char="●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 err="1">
                <a:latin typeface="+mj-lt"/>
              </a:rPr>
              <a:t>Insulin</a:t>
            </a:r>
            <a:endParaRPr lang="fr-FR" altLang="fr-FR" sz="1200" baseline="30000" dirty="0">
              <a:latin typeface="+mj-lt"/>
            </a:endParaRPr>
          </a:p>
        </p:txBody>
      </p:sp>
      <p:sp>
        <p:nvSpPr>
          <p:cNvPr id="51" name="ZoneTexte 1"/>
          <p:cNvSpPr txBox="1">
            <a:spLocks noChangeArrowheads="1"/>
          </p:cNvSpPr>
          <p:nvPr/>
        </p:nvSpPr>
        <p:spPr bwMode="auto">
          <a:xfrm>
            <a:off x="5893523" y="7048774"/>
            <a:ext cx="8050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Century Gothic" pitchFamily="34" charset="0"/>
              <a:buChar char="●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>
                <a:latin typeface="+mj-lt"/>
              </a:rPr>
              <a:t>glucagon</a:t>
            </a:r>
            <a:endParaRPr lang="fr-FR" altLang="fr-FR" sz="1200" baseline="30000" dirty="0">
              <a:latin typeface="+mj-lt"/>
            </a:endParaRPr>
          </a:p>
        </p:txBody>
      </p:sp>
      <p:sp>
        <p:nvSpPr>
          <p:cNvPr id="52" name="ZoneTexte 14"/>
          <p:cNvSpPr txBox="1">
            <a:spLocks noChangeArrowheads="1"/>
          </p:cNvSpPr>
          <p:nvPr/>
        </p:nvSpPr>
        <p:spPr bwMode="auto">
          <a:xfrm rot="16200000">
            <a:off x="3756864" y="6112324"/>
            <a:ext cx="1833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1200" dirty="0">
                <a:latin typeface="+mj-lt"/>
                <a:ea typeface="ＭＳ Ｐゴシック" pitchFamily="34" charset="-128"/>
              </a:rPr>
              <a:t>Hormone positive area/ </a:t>
            </a:r>
            <a:r>
              <a:rPr lang="fr-FR" altLang="fr-FR" sz="1200" dirty="0" err="1">
                <a:latin typeface="+mj-lt"/>
                <a:ea typeface="ＭＳ Ｐゴシック" pitchFamily="34" charset="-128"/>
              </a:rPr>
              <a:t>pancreas</a:t>
            </a:r>
            <a:r>
              <a:rPr lang="fr-FR" altLang="fr-FR" sz="1200" dirty="0">
                <a:latin typeface="+mj-lt"/>
                <a:ea typeface="ＭＳ Ｐゴシック" pitchFamily="34" charset="-128"/>
              </a:rPr>
              <a:t> area</a:t>
            </a:r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3198070" y="157585"/>
            <a:ext cx="87900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CH" altLang="fr-FR" sz="1200" b="1" dirty="0"/>
              <a:t>Fig. S11</a:t>
            </a:r>
            <a:endParaRPr lang="en-US" altLang="fr-FR" sz="1200" b="1" dirty="0"/>
          </a:p>
        </p:txBody>
      </p:sp>
      <p:graphicFrame>
        <p:nvGraphicFramePr>
          <p:cNvPr id="50" name="Graphique 49">
            <a:extLst>
              <a:ext uri="{FF2B5EF4-FFF2-40B4-BE49-F238E27FC236}">
                <a16:creationId xmlns:a16="http://schemas.microsoft.com/office/drawing/2014/main" id="{29B0C634-10AA-4A98-81C5-E7A7E3578D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10918"/>
              </p:ext>
            </p:extLst>
          </p:nvPr>
        </p:nvGraphicFramePr>
        <p:xfrm>
          <a:off x="845842" y="5349858"/>
          <a:ext cx="1402448" cy="1833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54" name="Graphique 53">
            <a:extLst>
              <a:ext uri="{FF2B5EF4-FFF2-40B4-BE49-F238E27FC236}">
                <a16:creationId xmlns:a16="http://schemas.microsoft.com/office/drawing/2014/main" id="{430303C6-5771-404C-86CD-80BCFB1396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3160424"/>
              </p:ext>
            </p:extLst>
          </p:nvPr>
        </p:nvGraphicFramePr>
        <p:xfrm>
          <a:off x="2948240" y="5338696"/>
          <a:ext cx="1461997" cy="1833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55" name="Graphique 54">
            <a:extLst>
              <a:ext uri="{FF2B5EF4-FFF2-40B4-BE49-F238E27FC236}">
                <a16:creationId xmlns:a16="http://schemas.microsoft.com/office/drawing/2014/main" id="{9666ACBE-490C-4285-BBBF-340CA66371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398292"/>
              </p:ext>
            </p:extLst>
          </p:nvPr>
        </p:nvGraphicFramePr>
        <p:xfrm>
          <a:off x="4829497" y="5479096"/>
          <a:ext cx="1767112" cy="1737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F97FB0A2-1E2A-4F26-BE35-80BF0C0F9711}"/>
              </a:ext>
            </a:extLst>
          </p:cNvPr>
          <p:cNvGrpSpPr/>
          <p:nvPr/>
        </p:nvGrpSpPr>
        <p:grpSpPr>
          <a:xfrm>
            <a:off x="548680" y="3368824"/>
            <a:ext cx="5922722" cy="1741146"/>
            <a:chOff x="437899" y="3055408"/>
            <a:chExt cx="5922722" cy="1741146"/>
          </a:xfrm>
        </p:grpSpPr>
        <p:pic>
          <p:nvPicPr>
            <p:cNvPr id="7" name="Picture 2" descr="C:\Users\Nicole\Desktop\Immuno 27.4.12\Ctrl\842.dlk.110.3ms.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76" t="14433" r="1" b="12730"/>
            <a:stretch/>
          </p:blipFill>
          <p:spPr bwMode="auto">
            <a:xfrm>
              <a:off x="2382115" y="3058636"/>
              <a:ext cx="1982989" cy="1731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Nicole\Desktop\Immuno 27.4.12\Ctrl\842.insulin.805ms.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77" t="14433" b="12730"/>
            <a:stretch/>
          </p:blipFill>
          <p:spPr bwMode="auto">
            <a:xfrm>
              <a:off x="437899" y="3065058"/>
              <a:ext cx="1848921" cy="17314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3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91" t="13531" b="13531"/>
            <a:stretch/>
          </p:blipFill>
          <p:spPr>
            <a:xfrm>
              <a:off x="4509120" y="3055408"/>
              <a:ext cx="1851501" cy="1733897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505086" y="3081809"/>
              <a:ext cx="625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2352443" y="3055408"/>
              <a:ext cx="4985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err="1">
                  <a:solidFill>
                    <a:srgbClr val="00B050"/>
                  </a:solidFill>
                </a:rPr>
                <a:t>Dlk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0BACBC67-A370-490F-BFB9-D79305081BFE}"/>
                </a:ext>
              </a:extLst>
            </p:cNvPr>
            <p:cNvSpPr txBox="1"/>
            <p:nvPr/>
          </p:nvSpPr>
          <p:spPr>
            <a:xfrm>
              <a:off x="4472711" y="3081809"/>
              <a:ext cx="1294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>
                  <a:solidFill>
                    <a:srgbClr val="FFFF00"/>
                  </a:solidFill>
                </a:rPr>
                <a:t>Merge + </a:t>
              </a:r>
              <a:r>
                <a:rPr lang="fr-CH" sz="1200" dirty="0">
                  <a:solidFill>
                    <a:srgbClr val="0070C0"/>
                  </a:solidFill>
                </a:rPr>
                <a:t>DAPI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3" name="Groupe 2">
            <a:extLst>
              <a:ext uri="{FF2B5EF4-FFF2-40B4-BE49-F238E27FC236}">
                <a16:creationId xmlns:a16="http://schemas.microsoft.com/office/drawing/2014/main" id="{989C3DB3-9D28-4F42-AD5F-C032A30BD837}"/>
              </a:ext>
            </a:extLst>
          </p:cNvPr>
          <p:cNvGrpSpPr/>
          <p:nvPr/>
        </p:nvGrpSpPr>
        <p:grpSpPr>
          <a:xfrm>
            <a:off x="548680" y="5673080"/>
            <a:ext cx="5911792" cy="1731496"/>
            <a:chOff x="448829" y="5218805"/>
            <a:chExt cx="5911792" cy="1458543"/>
          </a:xfrm>
        </p:grpSpPr>
        <p:pic>
          <p:nvPicPr>
            <p:cNvPr id="11" name="Picture 6" descr="C:\Users\Nicole\Desktop\Immuno 27.4.12\HFD\798.insulin.460ms.2.jpg">
              <a:extLst>
                <a:ext uri="{FF2B5EF4-FFF2-40B4-BE49-F238E27FC236}">
                  <a16:creationId xmlns:a16="http://schemas.microsoft.com/office/drawing/2014/main" id="{17CC8133-4D47-4E33-AB64-58E482FFCC3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89" t="17124"/>
            <a:stretch/>
          </p:blipFill>
          <p:spPr bwMode="auto">
            <a:xfrm>
              <a:off x="448829" y="5227753"/>
              <a:ext cx="1837991" cy="1449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C:\Users\Nicole\Desktop\Immuno 27.4.12\HFD\798.dlk.110.3.2.jpg">
              <a:extLst>
                <a:ext uri="{FF2B5EF4-FFF2-40B4-BE49-F238E27FC236}">
                  <a16:creationId xmlns:a16="http://schemas.microsoft.com/office/drawing/2014/main" id="{32D649B6-7AE4-466D-B516-D93A11B2A02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89" t="17317"/>
            <a:stretch/>
          </p:blipFill>
          <p:spPr bwMode="auto">
            <a:xfrm>
              <a:off x="2379039" y="5231500"/>
              <a:ext cx="1986065" cy="1445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B21B6D2C-D233-4674-9D26-C10A666CDF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89" t="16942"/>
            <a:stretch/>
          </p:blipFill>
          <p:spPr>
            <a:xfrm>
              <a:off x="4509120" y="5227753"/>
              <a:ext cx="1851501" cy="1445848"/>
            </a:xfrm>
            <a:prstGeom prst="rect">
              <a:avLst/>
            </a:prstGeom>
          </p:spPr>
        </p:pic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E42CB04D-E8A6-4135-87FF-A88D397DEBE8}"/>
                </a:ext>
              </a:extLst>
            </p:cNvPr>
            <p:cNvSpPr txBox="1"/>
            <p:nvPr/>
          </p:nvSpPr>
          <p:spPr>
            <a:xfrm>
              <a:off x="4509120" y="5241893"/>
              <a:ext cx="1294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>
                  <a:solidFill>
                    <a:srgbClr val="FFFF00"/>
                  </a:solidFill>
                </a:rPr>
                <a:t>Merge + </a:t>
              </a:r>
              <a:r>
                <a:rPr lang="fr-CH" sz="1200" dirty="0">
                  <a:solidFill>
                    <a:srgbClr val="0070C0"/>
                  </a:solidFill>
                </a:rPr>
                <a:t>DAPI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7BC1ED76-D0A2-4C79-84EF-5D1CB87A65DC}"/>
                </a:ext>
              </a:extLst>
            </p:cNvPr>
            <p:cNvSpPr txBox="1"/>
            <p:nvPr/>
          </p:nvSpPr>
          <p:spPr>
            <a:xfrm>
              <a:off x="505086" y="5245206"/>
              <a:ext cx="625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F513E940-CEFA-4D52-97D7-B4F14B6E3821}"/>
                </a:ext>
              </a:extLst>
            </p:cNvPr>
            <p:cNvSpPr txBox="1"/>
            <p:nvPr/>
          </p:nvSpPr>
          <p:spPr>
            <a:xfrm>
              <a:off x="2352443" y="5218805"/>
              <a:ext cx="498517" cy="2333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200" dirty="0" err="1">
                  <a:solidFill>
                    <a:srgbClr val="00B050"/>
                  </a:solidFill>
                </a:rPr>
                <a:t>Dlk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</p:grpSp>
      <p:sp>
        <p:nvSpPr>
          <p:cNvPr id="26" name="ZoneTexte 25">
            <a:extLst>
              <a:ext uri="{FF2B5EF4-FFF2-40B4-BE49-F238E27FC236}">
                <a16:creationId xmlns:a16="http://schemas.microsoft.com/office/drawing/2014/main" id="{FF422EF5-744D-493C-ADA0-2E58E9F1343F}"/>
              </a:ext>
            </a:extLst>
          </p:cNvPr>
          <p:cNvSpPr txBox="1"/>
          <p:nvPr/>
        </p:nvSpPr>
        <p:spPr>
          <a:xfrm>
            <a:off x="3105757" y="300878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Ctrl </a:t>
            </a:r>
            <a:endParaRPr lang="fr-FR" sz="1200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334A13BE-AD69-4A22-9FD6-70D3029AFBF4}"/>
              </a:ext>
            </a:extLst>
          </p:cNvPr>
          <p:cNvSpPr txBox="1"/>
          <p:nvPr/>
        </p:nvSpPr>
        <p:spPr>
          <a:xfrm>
            <a:off x="2950477" y="5406704"/>
            <a:ext cx="1319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ob</a:t>
            </a:r>
            <a:r>
              <a:rPr lang="fr-CH" sz="1200" dirty="0"/>
              <a:t>/</a:t>
            </a:r>
            <a:r>
              <a:rPr lang="fr-CH" sz="1200" dirty="0" err="1"/>
              <a:t>ob</a:t>
            </a:r>
            <a:r>
              <a:rPr lang="fr-CH" sz="1200" dirty="0"/>
              <a:t> (8 </a:t>
            </a:r>
            <a:r>
              <a:rPr lang="fr-CH" sz="1200" dirty="0" err="1"/>
              <a:t>weeks</a:t>
            </a:r>
            <a:r>
              <a:rPr lang="fr-CH" sz="1200" dirty="0"/>
              <a:t>) </a:t>
            </a:r>
            <a:endParaRPr lang="fr-FR" sz="1200" dirty="0"/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F099E5F1-AAF2-4E4C-9636-8ABF05F7E3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4308" y="2115152"/>
            <a:ext cx="9601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CH" altLang="fr-FR" sz="1200" b="1" dirty="0"/>
              <a:t>Fig. S12</a:t>
            </a:r>
            <a:endParaRPr lang="en-US" altLang="fr-FR" sz="1200" b="1" dirty="0"/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651C9DF4-7463-4FFD-9403-6C0838CD2EC4}"/>
              </a:ext>
            </a:extLst>
          </p:cNvPr>
          <p:cNvGrpSpPr/>
          <p:nvPr/>
        </p:nvGrpSpPr>
        <p:grpSpPr>
          <a:xfrm>
            <a:off x="1881443" y="4909597"/>
            <a:ext cx="713313" cy="215444"/>
            <a:chOff x="1375100" y="4765727"/>
            <a:chExt cx="713313" cy="215444"/>
          </a:xfrm>
        </p:grpSpPr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F1962859-D4F9-4260-B709-6BAC365FEA85}"/>
                </a:ext>
              </a:extLst>
            </p:cNvPr>
            <p:cNvCxnSpPr/>
            <p:nvPr/>
          </p:nvCxnSpPr>
          <p:spPr>
            <a:xfrm>
              <a:off x="1480984" y="4765727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C544AD32-B7D0-469C-8E5C-BD29D90EDB2C}"/>
                </a:ext>
              </a:extLst>
            </p:cNvPr>
            <p:cNvSpPr txBox="1"/>
            <p:nvPr/>
          </p:nvSpPr>
          <p:spPr>
            <a:xfrm>
              <a:off x="1375100" y="4765727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2550EE5C-D49E-42E4-B367-D81DD8AE9E92}"/>
              </a:ext>
            </a:extLst>
          </p:cNvPr>
          <p:cNvGrpSpPr/>
          <p:nvPr/>
        </p:nvGrpSpPr>
        <p:grpSpPr>
          <a:xfrm>
            <a:off x="1892373" y="7204203"/>
            <a:ext cx="713313" cy="215444"/>
            <a:chOff x="1375100" y="4765727"/>
            <a:chExt cx="713313" cy="215444"/>
          </a:xfrm>
        </p:grpSpPr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53E28C6-D110-4FAE-BBA7-9F564D8C575D}"/>
                </a:ext>
              </a:extLst>
            </p:cNvPr>
            <p:cNvCxnSpPr/>
            <p:nvPr/>
          </p:nvCxnSpPr>
          <p:spPr>
            <a:xfrm>
              <a:off x="1480984" y="4765727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80B2DCE3-3BC5-40A3-B741-5139BCD8DA92}"/>
                </a:ext>
              </a:extLst>
            </p:cNvPr>
            <p:cNvSpPr txBox="1"/>
            <p:nvPr/>
          </p:nvSpPr>
          <p:spPr>
            <a:xfrm>
              <a:off x="1375100" y="4765727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2855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/>
          <p:cNvSpPr txBox="1">
            <a:spLocks noChangeArrowheads="1"/>
          </p:cNvSpPr>
          <p:nvPr/>
        </p:nvSpPr>
        <p:spPr bwMode="auto">
          <a:xfrm>
            <a:off x="3310063" y="2648744"/>
            <a:ext cx="77617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S13</a:t>
            </a:r>
            <a:endParaRPr lang="en-GB" altLang="fr-FR" sz="1200" b="1" dirty="0"/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63E07747-DC45-4A58-BA10-D54767B3E1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1078175"/>
              </p:ext>
            </p:extLst>
          </p:nvPr>
        </p:nvGraphicFramePr>
        <p:xfrm>
          <a:off x="1143000" y="3581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" name="Groupe 1">
            <a:extLst>
              <a:ext uri="{FF2B5EF4-FFF2-40B4-BE49-F238E27FC236}">
                <a16:creationId xmlns:a16="http://schemas.microsoft.com/office/drawing/2014/main" id="{57126A7C-2E27-4912-A977-2EED5E3EF635}"/>
              </a:ext>
            </a:extLst>
          </p:cNvPr>
          <p:cNvGrpSpPr/>
          <p:nvPr/>
        </p:nvGrpSpPr>
        <p:grpSpPr>
          <a:xfrm>
            <a:off x="5877272" y="4692353"/>
            <a:ext cx="589822" cy="479955"/>
            <a:chOff x="5983825" y="3872880"/>
            <a:chExt cx="589822" cy="47995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CEE339D-3C15-4A12-BF02-46A50AA8DF0C}"/>
                </a:ext>
              </a:extLst>
            </p:cNvPr>
            <p:cNvSpPr/>
            <p:nvPr/>
          </p:nvSpPr>
          <p:spPr>
            <a:xfrm>
              <a:off x="5983825" y="3933998"/>
              <a:ext cx="142694" cy="1440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06CCD39-9EDD-4F36-B035-15AB70D5ACF6}"/>
                </a:ext>
              </a:extLst>
            </p:cNvPr>
            <p:cNvSpPr/>
            <p:nvPr/>
          </p:nvSpPr>
          <p:spPr>
            <a:xfrm>
              <a:off x="5983825" y="4150022"/>
              <a:ext cx="142694" cy="14401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EDB6629-2E27-4B7F-B497-84145F5A5EAE}"/>
                </a:ext>
              </a:extLst>
            </p:cNvPr>
            <p:cNvSpPr/>
            <p:nvPr/>
          </p:nvSpPr>
          <p:spPr>
            <a:xfrm>
              <a:off x="6081204" y="3872880"/>
              <a:ext cx="46038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fr-FR" sz="1100" dirty="0" err="1"/>
                <a:t>siCtl</a:t>
              </a:r>
              <a:endParaRPr lang="fr-FR" sz="11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889A470-40D5-4157-BE6F-BADCD2B4FF8D}"/>
                </a:ext>
              </a:extLst>
            </p:cNvPr>
            <p:cNvSpPr/>
            <p:nvPr/>
          </p:nvSpPr>
          <p:spPr>
            <a:xfrm>
              <a:off x="6081204" y="4091225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fr-FR" sz="1100" dirty="0" err="1"/>
                <a:t>siDlk</a:t>
              </a:r>
              <a:endParaRPr lang="fr-FR" sz="11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9" name="Rectangle 30">
            <a:extLst>
              <a:ext uri="{FF2B5EF4-FFF2-40B4-BE49-F238E27FC236}">
                <a16:creationId xmlns:a16="http://schemas.microsoft.com/office/drawing/2014/main" id="{551782E3-3D5D-412C-BCA0-7287CEB5EA5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86537" y="4747665"/>
            <a:ext cx="21189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200" dirty="0">
                <a:latin typeface="+mj-lt"/>
                <a:cs typeface="Arial" panose="020B0604020202020204" pitchFamily="34" charset="0"/>
              </a:rPr>
              <a:t>mRNA/</a:t>
            </a:r>
            <a:r>
              <a:rPr lang="en-GB" altLang="fr-FR" sz="1200" i="1" dirty="0" err="1">
                <a:latin typeface="+mj-lt"/>
                <a:cs typeface="Arial" panose="020B0604020202020204" pitchFamily="34" charset="0"/>
              </a:rPr>
              <a:t>Tbp</a:t>
            </a: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 mRNA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 (% </a:t>
            </a:r>
            <a:r>
              <a:rPr lang="en-GB" altLang="fr-FR" sz="1200" i="1" dirty="0" err="1">
                <a:latin typeface="+mj-lt"/>
                <a:cs typeface="Arial" panose="020B0604020202020204" pitchFamily="34" charset="0"/>
              </a:rPr>
              <a:t>siCtl</a:t>
            </a: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0CE8A5-3872-4A61-BB42-56BB6A9F8720}"/>
              </a:ext>
            </a:extLst>
          </p:cNvPr>
          <p:cNvSpPr/>
          <p:nvPr/>
        </p:nvSpPr>
        <p:spPr>
          <a:xfrm>
            <a:off x="5157192" y="6193795"/>
            <a:ext cx="5040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Ero1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F967726-9AA0-440D-AAFA-755DF973E4C9}"/>
              </a:ext>
            </a:extLst>
          </p:cNvPr>
          <p:cNvSpPr/>
          <p:nvPr/>
        </p:nvSpPr>
        <p:spPr>
          <a:xfrm>
            <a:off x="3310063" y="6213375"/>
            <a:ext cx="62549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100" i="1" dirty="0"/>
              <a:t>Dnajc3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888601-08DA-432E-8FFA-A225F74BA183}"/>
              </a:ext>
            </a:extLst>
          </p:cNvPr>
          <p:cNvSpPr/>
          <p:nvPr/>
        </p:nvSpPr>
        <p:spPr>
          <a:xfrm>
            <a:off x="4191178" y="6213375"/>
            <a:ext cx="63190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100" i="1" dirty="0"/>
              <a:t>Edem1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4166B2-0850-4BF2-97E3-7060B2130EFF}"/>
              </a:ext>
            </a:extLst>
          </p:cNvPr>
          <p:cNvSpPr/>
          <p:nvPr/>
        </p:nvSpPr>
        <p:spPr>
          <a:xfrm>
            <a:off x="2553102" y="6213375"/>
            <a:ext cx="45112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Atf6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0A3AA6-4AB3-449F-942E-B0ADCB6E66F9}"/>
              </a:ext>
            </a:extLst>
          </p:cNvPr>
          <p:cNvSpPr/>
          <p:nvPr/>
        </p:nvSpPr>
        <p:spPr>
          <a:xfrm>
            <a:off x="1681020" y="6206200"/>
            <a:ext cx="53797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Atf4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5E983C0F-789F-49CE-B33D-1EF9032C0013}"/>
              </a:ext>
            </a:extLst>
          </p:cNvPr>
          <p:cNvGrpSpPr/>
          <p:nvPr/>
        </p:nvGrpSpPr>
        <p:grpSpPr>
          <a:xfrm>
            <a:off x="1826493" y="3893905"/>
            <a:ext cx="252000" cy="258639"/>
            <a:chOff x="2542749" y="3244931"/>
            <a:chExt cx="252000" cy="258639"/>
          </a:xfrm>
        </p:grpSpPr>
        <p:sp>
          <p:nvSpPr>
            <p:cNvPr id="16" name="Rectangle 178">
              <a:extLst>
                <a:ext uri="{FF2B5EF4-FFF2-40B4-BE49-F238E27FC236}">
                  <a16:creationId xmlns:a16="http://schemas.microsoft.com/office/drawing/2014/main" id="{939C32E8-0584-48ED-80FD-2DF0F8D05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1289" y="3244931"/>
              <a:ext cx="2334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NS</a:t>
              </a:r>
              <a:endParaRPr lang="fr-FR" altLang="fr-FR" sz="1200" dirty="0"/>
            </a:p>
          </p:txBody>
        </p:sp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5E22842F-D41F-4DDD-B319-7D89BC83107D}"/>
                </a:ext>
              </a:extLst>
            </p:cNvPr>
            <p:cNvGrpSpPr/>
            <p:nvPr/>
          </p:nvGrpSpPr>
          <p:grpSpPr>
            <a:xfrm>
              <a:off x="2542749" y="3457851"/>
              <a:ext cx="252000" cy="45719"/>
              <a:chOff x="3226846" y="5322163"/>
              <a:chExt cx="396970" cy="46741"/>
            </a:xfrm>
          </p:grpSpPr>
          <p:sp>
            <p:nvSpPr>
              <p:cNvPr id="18" name="Line 177">
                <a:extLst>
                  <a:ext uri="{FF2B5EF4-FFF2-40B4-BE49-F238E27FC236}">
                    <a16:creationId xmlns:a16="http://schemas.microsoft.com/office/drawing/2014/main" id="{E55B2B60-34D7-4441-868A-71A9C25C30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952" y="5322850"/>
                <a:ext cx="395864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60FABD38-8D9E-485D-810D-CE8F01230158}"/>
                  </a:ext>
                </a:extLst>
              </p:cNvPr>
              <p:cNvCxnSpPr>
                <a:stCxn id="18" idx="0"/>
              </p:cNvCxnSpPr>
              <p:nvPr/>
            </p:nvCxnSpPr>
            <p:spPr bwMode="auto">
              <a:xfrm>
                <a:off x="3226846" y="5322163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E2D4681F-2E40-447B-912E-6269ABE87167}"/>
                  </a:ext>
                </a:extLst>
              </p:cNvPr>
              <p:cNvCxnSpPr/>
              <p:nvPr/>
            </p:nvCxnSpPr>
            <p:spPr bwMode="auto">
              <a:xfrm>
                <a:off x="3623816" y="5322850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03737EF1-8664-4391-9FF7-5CC9CD94CB78}"/>
              </a:ext>
            </a:extLst>
          </p:cNvPr>
          <p:cNvGrpSpPr/>
          <p:nvPr/>
        </p:nvGrpSpPr>
        <p:grpSpPr>
          <a:xfrm>
            <a:off x="4343281" y="3880359"/>
            <a:ext cx="252000" cy="258639"/>
            <a:chOff x="2542749" y="3244931"/>
            <a:chExt cx="252000" cy="258639"/>
          </a:xfrm>
        </p:grpSpPr>
        <p:sp>
          <p:nvSpPr>
            <p:cNvPr id="22" name="Rectangle 178">
              <a:extLst>
                <a:ext uri="{FF2B5EF4-FFF2-40B4-BE49-F238E27FC236}">
                  <a16:creationId xmlns:a16="http://schemas.microsoft.com/office/drawing/2014/main" id="{23E4B420-8B0C-407F-BE99-B6545D9D6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1289" y="3244931"/>
              <a:ext cx="2334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NS</a:t>
              </a:r>
              <a:endParaRPr lang="fr-FR" altLang="fr-FR" sz="1200" dirty="0"/>
            </a:p>
          </p:txBody>
        </p:sp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79E9676A-CA7C-4678-AAE7-FDEA6783BC71}"/>
                </a:ext>
              </a:extLst>
            </p:cNvPr>
            <p:cNvGrpSpPr/>
            <p:nvPr/>
          </p:nvGrpSpPr>
          <p:grpSpPr>
            <a:xfrm>
              <a:off x="2542749" y="3457851"/>
              <a:ext cx="252000" cy="45719"/>
              <a:chOff x="3226846" y="5322163"/>
              <a:chExt cx="396970" cy="46741"/>
            </a:xfrm>
          </p:grpSpPr>
          <p:sp>
            <p:nvSpPr>
              <p:cNvPr id="24" name="Line 177">
                <a:extLst>
                  <a:ext uri="{FF2B5EF4-FFF2-40B4-BE49-F238E27FC236}">
                    <a16:creationId xmlns:a16="http://schemas.microsoft.com/office/drawing/2014/main" id="{E6A78358-5783-45D3-BEA6-2CA7BFAB02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952" y="5322850"/>
                <a:ext cx="395864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A6B6B5B0-715C-4581-BE60-001053EDB88C}"/>
                  </a:ext>
                </a:extLst>
              </p:cNvPr>
              <p:cNvCxnSpPr>
                <a:stCxn id="24" idx="0"/>
              </p:cNvCxnSpPr>
              <p:nvPr/>
            </p:nvCxnSpPr>
            <p:spPr bwMode="auto">
              <a:xfrm>
                <a:off x="3226846" y="5322163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4B1E9DC-E4E9-4CF9-AB08-B56D107A79D7}"/>
                  </a:ext>
                </a:extLst>
              </p:cNvPr>
              <p:cNvCxnSpPr/>
              <p:nvPr/>
            </p:nvCxnSpPr>
            <p:spPr bwMode="auto">
              <a:xfrm>
                <a:off x="3623816" y="5322850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57AD2166-5C4E-4B01-852A-EFABA6323990}"/>
              </a:ext>
            </a:extLst>
          </p:cNvPr>
          <p:cNvGrpSpPr/>
          <p:nvPr/>
        </p:nvGrpSpPr>
        <p:grpSpPr>
          <a:xfrm>
            <a:off x="2647173" y="3887468"/>
            <a:ext cx="252000" cy="258639"/>
            <a:chOff x="2542749" y="3244931"/>
            <a:chExt cx="252000" cy="258639"/>
          </a:xfrm>
        </p:grpSpPr>
        <p:sp>
          <p:nvSpPr>
            <p:cNvPr id="28" name="Rectangle 178">
              <a:extLst>
                <a:ext uri="{FF2B5EF4-FFF2-40B4-BE49-F238E27FC236}">
                  <a16:creationId xmlns:a16="http://schemas.microsoft.com/office/drawing/2014/main" id="{26B0B80D-89D8-4627-A2A8-909490098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1289" y="3244931"/>
              <a:ext cx="2334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NS</a:t>
              </a:r>
              <a:endParaRPr lang="fr-FR" altLang="fr-FR" sz="1200" dirty="0"/>
            </a:p>
          </p:txBody>
        </p:sp>
        <p:grpSp>
          <p:nvGrpSpPr>
            <p:cNvPr id="29" name="Groupe 28">
              <a:extLst>
                <a:ext uri="{FF2B5EF4-FFF2-40B4-BE49-F238E27FC236}">
                  <a16:creationId xmlns:a16="http://schemas.microsoft.com/office/drawing/2014/main" id="{82D7340B-CCFB-4E29-956F-72203C6AA0BF}"/>
                </a:ext>
              </a:extLst>
            </p:cNvPr>
            <p:cNvGrpSpPr/>
            <p:nvPr/>
          </p:nvGrpSpPr>
          <p:grpSpPr>
            <a:xfrm>
              <a:off x="2542749" y="3457851"/>
              <a:ext cx="252000" cy="45719"/>
              <a:chOff x="3226846" y="5322163"/>
              <a:chExt cx="396970" cy="46741"/>
            </a:xfrm>
          </p:grpSpPr>
          <p:sp>
            <p:nvSpPr>
              <p:cNvPr id="30" name="Line 177">
                <a:extLst>
                  <a:ext uri="{FF2B5EF4-FFF2-40B4-BE49-F238E27FC236}">
                    <a16:creationId xmlns:a16="http://schemas.microsoft.com/office/drawing/2014/main" id="{B71DF0E4-1E44-4632-8BBA-A7FF15B558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952" y="5322850"/>
                <a:ext cx="395864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96519973-A758-4ACE-BF93-34AF35149E32}"/>
                  </a:ext>
                </a:extLst>
              </p:cNvPr>
              <p:cNvCxnSpPr>
                <a:stCxn id="30" idx="0"/>
              </p:cNvCxnSpPr>
              <p:nvPr/>
            </p:nvCxnSpPr>
            <p:spPr bwMode="auto">
              <a:xfrm>
                <a:off x="3226846" y="5322163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334F9209-1171-4AD4-8473-9D01625D9F30}"/>
                  </a:ext>
                </a:extLst>
              </p:cNvPr>
              <p:cNvCxnSpPr/>
              <p:nvPr/>
            </p:nvCxnSpPr>
            <p:spPr bwMode="auto">
              <a:xfrm>
                <a:off x="3623816" y="5322850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88B18BA-3E6B-4203-B4BA-68C3D0F34C34}"/>
              </a:ext>
            </a:extLst>
          </p:cNvPr>
          <p:cNvGrpSpPr/>
          <p:nvPr/>
        </p:nvGrpSpPr>
        <p:grpSpPr>
          <a:xfrm>
            <a:off x="3429000" y="3880359"/>
            <a:ext cx="252000" cy="258639"/>
            <a:chOff x="2542749" y="3244931"/>
            <a:chExt cx="252000" cy="258639"/>
          </a:xfrm>
        </p:grpSpPr>
        <p:sp>
          <p:nvSpPr>
            <p:cNvPr id="34" name="Rectangle 178">
              <a:extLst>
                <a:ext uri="{FF2B5EF4-FFF2-40B4-BE49-F238E27FC236}">
                  <a16:creationId xmlns:a16="http://schemas.microsoft.com/office/drawing/2014/main" id="{F745EBCE-5127-40AE-89E2-FA5D36CFA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1289" y="3244931"/>
              <a:ext cx="2334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NS</a:t>
              </a:r>
              <a:endParaRPr lang="fr-FR" altLang="fr-FR" sz="1200" dirty="0"/>
            </a:p>
          </p:txBody>
        </p: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29C3B2AE-A5F1-47F0-9F42-A40880573AEB}"/>
                </a:ext>
              </a:extLst>
            </p:cNvPr>
            <p:cNvGrpSpPr/>
            <p:nvPr/>
          </p:nvGrpSpPr>
          <p:grpSpPr>
            <a:xfrm>
              <a:off x="2542749" y="3457851"/>
              <a:ext cx="252000" cy="45719"/>
              <a:chOff x="3226846" y="5322163"/>
              <a:chExt cx="396970" cy="46741"/>
            </a:xfrm>
          </p:grpSpPr>
          <p:sp>
            <p:nvSpPr>
              <p:cNvPr id="36" name="Line 177">
                <a:extLst>
                  <a:ext uri="{FF2B5EF4-FFF2-40B4-BE49-F238E27FC236}">
                    <a16:creationId xmlns:a16="http://schemas.microsoft.com/office/drawing/2014/main" id="{2F1BADDE-78E6-4850-B225-AD539555CE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952" y="5322850"/>
                <a:ext cx="395864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C1466BAC-B147-49C7-A4BB-AA11D55CD1ED}"/>
                  </a:ext>
                </a:extLst>
              </p:cNvPr>
              <p:cNvCxnSpPr>
                <a:stCxn id="36" idx="0"/>
              </p:cNvCxnSpPr>
              <p:nvPr/>
            </p:nvCxnSpPr>
            <p:spPr bwMode="auto">
              <a:xfrm>
                <a:off x="3226846" y="5322163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915665AC-310F-4070-8EDE-4C56D8EBBA2C}"/>
                  </a:ext>
                </a:extLst>
              </p:cNvPr>
              <p:cNvCxnSpPr/>
              <p:nvPr/>
            </p:nvCxnSpPr>
            <p:spPr bwMode="auto">
              <a:xfrm>
                <a:off x="3623816" y="5322850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04BC0B0B-6FA7-4A92-A5C8-9D5F3F0F03DA}"/>
              </a:ext>
            </a:extLst>
          </p:cNvPr>
          <p:cNvGrpSpPr/>
          <p:nvPr/>
        </p:nvGrpSpPr>
        <p:grpSpPr>
          <a:xfrm>
            <a:off x="5158788" y="3877239"/>
            <a:ext cx="252000" cy="258639"/>
            <a:chOff x="2542749" y="3244931"/>
            <a:chExt cx="252000" cy="258639"/>
          </a:xfrm>
        </p:grpSpPr>
        <p:sp>
          <p:nvSpPr>
            <p:cNvPr id="40" name="Rectangle 178">
              <a:extLst>
                <a:ext uri="{FF2B5EF4-FFF2-40B4-BE49-F238E27FC236}">
                  <a16:creationId xmlns:a16="http://schemas.microsoft.com/office/drawing/2014/main" id="{18A44B60-666B-428E-BD14-4B04A9D7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1289" y="3244931"/>
              <a:ext cx="2334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NS</a:t>
              </a:r>
              <a:endParaRPr lang="fr-FR" altLang="fr-FR" sz="1200" dirty="0"/>
            </a:p>
          </p:txBody>
        </p:sp>
        <p:grpSp>
          <p:nvGrpSpPr>
            <p:cNvPr id="41" name="Groupe 40">
              <a:extLst>
                <a:ext uri="{FF2B5EF4-FFF2-40B4-BE49-F238E27FC236}">
                  <a16:creationId xmlns:a16="http://schemas.microsoft.com/office/drawing/2014/main" id="{220D5F83-3E3F-4E36-A32D-5F3F617CC821}"/>
                </a:ext>
              </a:extLst>
            </p:cNvPr>
            <p:cNvGrpSpPr/>
            <p:nvPr/>
          </p:nvGrpSpPr>
          <p:grpSpPr>
            <a:xfrm>
              <a:off x="2542749" y="3457851"/>
              <a:ext cx="252000" cy="45719"/>
              <a:chOff x="3226846" y="5322163"/>
              <a:chExt cx="396970" cy="46741"/>
            </a:xfrm>
          </p:grpSpPr>
          <p:sp>
            <p:nvSpPr>
              <p:cNvPr id="42" name="Line 177">
                <a:extLst>
                  <a:ext uri="{FF2B5EF4-FFF2-40B4-BE49-F238E27FC236}">
                    <a16:creationId xmlns:a16="http://schemas.microsoft.com/office/drawing/2014/main" id="{C987477C-DB73-436E-9208-A5CB90E1BB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7952" y="5322850"/>
                <a:ext cx="395864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43" name="Connecteur droit 42">
                <a:extLst>
                  <a:ext uri="{FF2B5EF4-FFF2-40B4-BE49-F238E27FC236}">
                    <a16:creationId xmlns:a16="http://schemas.microsoft.com/office/drawing/2014/main" id="{5E715D7A-8C06-40BB-B2E8-0943C7CAA486}"/>
                  </a:ext>
                </a:extLst>
              </p:cNvPr>
              <p:cNvCxnSpPr>
                <a:stCxn id="42" idx="0"/>
              </p:cNvCxnSpPr>
              <p:nvPr/>
            </p:nvCxnSpPr>
            <p:spPr bwMode="auto">
              <a:xfrm>
                <a:off x="3226846" y="5322163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>
                <a:extLst>
                  <a:ext uri="{FF2B5EF4-FFF2-40B4-BE49-F238E27FC236}">
                    <a16:creationId xmlns:a16="http://schemas.microsoft.com/office/drawing/2014/main" id="{8A41332D-1900-47F5-8240-F0C13606F5D4}"/>
                  </a:ext>
                </a:extLst>
              </p:cNvPr>
              <p:cNvCxnSpPr/>
              <p:nvPr/>
            </p:nvCxnSpPr>
            <p:spPr bwMode="auto">
              <a:xfrm>
                <a:off x="3623816" y="5322850"/>
                <a:ext cx="0" cy="4605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98345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6" y="5499819"/>
            <a:ext cx="2351901" cy="203226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580" y="5499340"/>
            <a:ext cx="2351901" cy="203226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05" y="7578089"/>
            <a:ext cx="2351901" cy="203226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8769" y="7575281"/>
            <a:ext cx="2351901" cy="2032269"/>
          </a:xfrm>
          <a:prstGeom prst="rect">
            <a:avLst/>
          </a:prstGeom>
        </p:spPr>
      </p:pic>
      <p:sp>
        <p:nvSpPr>
          <p:cNvPr id="6" name="ZoneTexte 5"/>
          <p:cNvSpPr txBox="1">
            <a:spLocks noChangeAspect="1"/>
          </p:cNvSpPr>
          <p:nvPr/>
        </p:nvSpPr>
        <p:spPr>
          <a:xfrm>
            <a:off x="1071118" y="5549097"/>
            <a:ext cx="607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rgbClr val="FF0000"/>
                </a:solidFill>
              </a:rPr>
              <a:t>DLK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>
            <a:spLocks noChangeAspect="1"/>
          </p:cNvSpPr>
          <p:nvPr/>
        </p:nvSpPr>
        <p:spPr>
          <a:xfrm>
            <a:off x="3427310" y="5543012"/>
            <a:ext cx="892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rgbClr val="00B050"/>
                </a:solidFill>
              </a:rPr>
              <a:t>Insulin</a:t>
            </a:r>
            <a:endParaRPr lang="fr-FR" sz="1200" b="1" dirty="0">
              <a:solidFill>
                <a:srgbClr val="00B05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2" t="7435" r="34481" b="80290"/>
          <a:stretch/>
        </p:blipFill>
        <p:spPr>
          <a:xfrm>
            <a:off x="3547078" y="6949216"/>
            <a:ext cx="742705" cy="54834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0" t="7500" r="34464" b="80225"/>
          <a:stretch/>
        </p:blipFill>
        <p:spPr>
          <a:xfrm>
            <a:off x="1071118" y="6957502"/>
            <a:ext cx="742705" cy="54834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70" t="7909" r="34464" b="79816"/>
          <a:stretch/>
        </p:blipFill>
        <p:spPr>
          <a:xfrm>
            <a:off x="3561267" y="9032453"/>
            <a:ext cx="742705" cy="548347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1" t="7909" r="34668" b="79874"/>
          <a:stretch/>
        </p:blipFill>
        <p:spPr>
          <a:xfrm>
            <a:off x="1085307" y="9032452"/>
            <a:ext cx="742705" cy="551394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4673426" y="5661358"/>
            <a:ext cx="359145" cy="27003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983796" y="5188295"/>
            <a:ext cx="9781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T2D patient</a:t>
            </a:r>
            <a:endParaRPr lang="fr-FR" sz="1200" dirty="0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3D97B75F-E192-432B-8555-7CA2C792F6DA}"/>
              </a:ext>
            </a:extLst>
          </p:cNvPr>
          <p:cNvGrpSpPr/>
          <p:nvPr/>
        </p:nvGrpSpPr>
        <p:grpSpPr>
          <a:xfrm>
            <a:off x="1021517" y="507953"/>
            <a:ext cx="4814965" cy="4424564"/>
            <a:chOff x="864000" y="2400133"/>
            <a:chExt cx="5184006" cy="5091149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DCC88AD-7343-4F18-8C87-20453299A8FE}"/>
                </a:ext>
              </a:extLst>
            </p:cNvPr>
            <p:cNvSpPr txBox="1"/>
            <p:nvPr/>
          </p:nvSpPr>
          <p:spPr>
            <a:xfrm>
              <a:off x="2897764" y="2400133"/>
              <a:ext cx="1170482" cy="3187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/>
                <a:t>non </a:t>
              </a:r>
              <a:r>
                <a:rPr lang="fr-CH" sz="1200" dirty="0" err="1"/>
                <a:t>Diabetes</a:t>
              </a:r>
              <a:endParaRPr lang="fr-FR" sz="1200" dirty="0"/>
            </a:p>
          </p:txBody>
        </p:sp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C03F780B-7552-4BB2-AD2A-29EB65480A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15" t="29010"/>
            <a:stretch/>
          </p:blipFill>
          <p:spPr>
            <a:xfrm>
              <a:off x="864000" y="2878482"/>
              <a:ext cx="2565000" cy="2290543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7AEB066D-3093-4D78-AFB6-D417EB93EF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14" t="29010"/>
            <a:stretch/>
          </p:blipFill>
          <p:spPr>
            <a:xfrm>
              <a:off x="3483006" y="2878482"/>
              <a:ext cx="2565000" cy="2290543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9D492814-46AA-41EE-9676-C54975227F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contrast="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14" t="29010"/>
            <a:stretch/>
          </p:blipFill>
          <p:spPr>
            <a:xfrm>
              <a:off x="864000" y="5200741"/>
              <a:ext cx="2565000" cy="2290541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10BD65F8-26CF-4E84-A662-CDD3B0AB78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contrast="29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14" t="29010"/>
            <a:stretch/>
          </p:blipFill>
          <p:spPr>
            <a:xfrm>
              <a:off x="3483006" y="5200741"/>
              <a:ext cx="2565000" cy="2290541"/>
            </a:xfrm>
            <a:prstGeom prst="rect">
              <a:avLst/>
            </a:prstGeom>
          </p:spPr>
        </p:pic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4A8ABE51-76A7-4788-AD70-B61A905D8C5C}"/>
              </a:ext>
            </a:extLst>
          </p:cNvPr>
          <p:cNvSpPr txBox="1"/>
          <p:nvPr/>
        </p:nvSpPr>
        <p:spPr>
          <a:xfrm>
            <a:off x="1053935" y="2963592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Merge</a:t>
            </a:r>
            <a:endParaRPr lang="fr-FR" sz="1200" dirty="0">
              <a:solidFill>
                <a:srgbClr val="FFFF00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634041C-8214-49C2-8CE2-B0A522B3E0ED}"/>
              </a:ext>
            </a:extLst>
          </p:cNvPr>
          <p:cNvSpPr txBox="1"/>
          <p:nvPr/>
        </p:nvSpPr>
        <p:spPr>
          <a:xfrm>
            <a:off x="1085307" y="762736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Merge</a:t>
            </a:r>
            <a:endParaRPr lang="fr-FR" sz="1200" dirty="0">
              <a:solidFill>
                <a:srgbClr val="FFFF00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5D4FA7D-AAAA-4C36-A92D-D0FD1FC2D8A4}"/>
              </a:ext>
            </a:extLst>
          </p:cNvPr>
          <p:cNvSpPr txBox="1"/>
          <p:nvPr/>
        </p:nvSpPr>
        <p:spPr>
          <a:xfrm>
            <a:off x="3517219" y="7605462"/>
            <a:ext cx="1294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Merge + </a:t>
            </a:r>
            <a:r>
              <a:rPr lang="fr-CH" sz="1200" dirty="0">
                <a:solidFill>
                  <a:srgbClr val="0070C0"/>
                </a:solidFill>
              </a:rPr>
              <a:t>DAPI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4ADF640-3631-4A51-8A3E-F9ABF9E980CE}"/>
              </a:ext>
            </a:extLst>
          </p:cNvPr>
          <p:cNvSpPr txBox="1"/>
          <p:nvPr/>
        </p:nvSpPr>
        <p:spPr>
          <a:xfrm>
            <a:off x="3472873" y="2954983"/>
            <a:ext cx="1294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Merge + </a:t>
            </a:r>
            <a:r>
              <a:rPr lang="fr-CH" sz="1200" dirty="0">
                <a:solidFill>
                  <a:srgbClr val="0070C0"/>
                </a:solidFill>
              </a:rPr>
              <a:t>DAPI</a:t>
            </a:r>
            <a:endParaRPr lang="fr-FR" sz="1200" dirty="0">
              <a:solidFill>
                <a:srgbClr val="0070C0"/>
              </a:solidFill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6B4FA431-929B-40CD-A3D1-AFBA89DE4B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1933" y="102111"/>
            <a:ext cx="9601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CH" altLang="fr-FR" sz="1200" b="1" dirty="0"/>
              <a:t>Fig. S14</a:t>
            </a:r>
            <a:endParaRPr lang="en-US" altLang="fr-FR" sz="1200" b="1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BD50B5D3-B89F-43EA-A46E-6F2A0A8012C9}"/>
              </a:ext>
            </a:extLst>
          </p:cNvPr>
          <p:cNvGrpSpPr/>
          <p:nvPr/>
        </p:nvGrpSpPr>
        <p:grpSpPr>
          <a:xfrm>
            <a:off x="2875728" y="4710199"/>
            <a:ext cx="713313" cy="215444"/>
            <a:chOff x="1042192" y="4652795"/>
            <a:chExt cx="713313" cy="215444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DF616A6D-FF62-4376-B4CB-B2067BF460B3}"/>
                </a:ext>
              </a:extLst>
            </p:cNvPr>
            <p:cNvCxnSpPr/>
            <p:nvPr/>
          </p:nvCxnSpPr>
          <p:spPr>
            <a:xfrm>
              <a:off x="1148076" y="4652795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31A9F06A-4EB3-4634-BC4E-59D36A059D77}"/>
                </a:ext>
              </a:extLst>
            </p:cNvPr>
            <p:cNvSpPr txBox="1"/>
            <p:nvPr/>
          </p:nvSpPr>
          <p:spPr>
            <a:xfrm>
              <a:off x="1042192" y="4652795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685E1D00-77F2-4A6A-9CC9-6DA9602A4590}"/>
              </a:ext>
            </a:extLst>
          </p:cNvPr>
          <p:cNvSpPr txBox="1">
            <a:spLocks noChangeAspect="1"/>
          </p:cNvSpPr>
          <p:nvPr/>
        </p:nvSpPr>
        <p:spPr>
          <a:xfrm>
            <a:off x="1142577" y="929315"/>
            <a:ext cx="607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>
                <a:solidFill>
                  <a:srgbClr val="FF0000"/>
                </a:solidFill>
              </a:rPr>
              <a:t>DLK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160ED4E7-80B0-43D3-8F9C-BF43079678BD}"/>
              </a:ext>
            </a:extLst>
          </p:cNvPr>
          <p:cNvSpPr txBox="1">
            <a:spLocks noChangeAspect="1"/>
          </p:cNvSpPr>
          <p:nvPr/>
        </p:nvSpPr>
        <p:spPr>
          <a:xfrm>
            <a:off x="3498769" y="923230"/>
            <a:ext cx="892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b="1" dirty="0" err="1">
                <a:solidFill>
                  <a:srgbClr val="00B050"/>
                </a:solidFill>
              </a:rPr>
              <a:t>Insulin</a:t>
            </a:r>
            <a:endParaRPr lang="fr-FR" sz="1200" b="1" dirty="0">
              <a:solidFill>
                <a:srgbClr val="00B050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E0B5D9E3-BBD0-498B-8B67-76EC6CBCD0D3}"/>
              </a:ext>
            </a:extLst>
          </p:cNvPr>
          <p:cNvGrpSpPr/>
          <p:nvPr/>
        </p:nvGrpSpPr>
        <p:grpSpPr>
          <a:xfrm>
            <a:off x="2939794" y="2715935"/>
            <a:ext cx="713313" cy="215444"/>
            <a:chOff x="1042192" y="4652795"/>
            <a:chExt cx="713313" cy="215444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6386BB8-AFDA-4AEC-847A-743EFD8BACA4}"/>
                </a:ext>
              </a:extLst>
            </p:cNvPr>
            <p:cNvCxnSpPr/>
            <p:nvPr/>
          </p:nvCxnSpPr>
          <p:spPr>
            <a:xfrm>
              <a:off x="1148076" y="4652795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ED716072-8431-419C-9442-5BBDCD0FF2F9}"/>
                </a:ext>
              </a:extLst>
            </p:cNvPr>
            <p:cNvSpPr txBox="1"/>
            <p:nvPr/>
          </p:nvSpPr>
          <p:spPr>
            <a:xfrm>
              <a:off x="1042192" y="4652795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FCC0364F-617F-44A5-809A-780D0440BE20}"/>
              </a:ext>
            </a:extLst>
          </p:cNvPr>
          <p:cNvGrpSpPr/>
          <p:nvPr/>
        </p:nvGrpSpPr>
        <p:grpSpPr>
          <a:xfrm>
            <a:off x="2847954" y="7248614"/>
            <a:ext cx="713313" cy="215444"/>
            <a:chOff x="1042192" y="4652795"/>
            <a:chExt cx="713313" cy="215444"/>
          </a:xfrm>
        </p:grpSpPr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2BB4310-1A4B-4BBA-A434-93812C1F6E4A}"/>
                </a:ext>
              </a:extLst>
            </p:cNvPr>
            <p:cNvCxnSpPr/>
            <p:nvPr/>
          </p:nvCxnSpPr>
          <p:spPr>
            <a:xfrm>
              <a:off x="1148076" y="4652795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D77C5B18-1067-4E1B-8FE5-E8879E4816E6}"/>
                </a:ext>
              </a:extLst>
            </p:cNvPr>
            <p:cNvSpPr txBox="1"/>
            <p:nvPr/>
          </p:nvSpPr>
          <p:spPr>
            <a:xfrm>
              <a:off x="1042192" y="4652795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04D6433F-A76C-46DB-8F95-03AB180E4212}"/>
              </a:ext>
            </a:extLst>
          </p:cNvPr>
          <p:cNvGrpSpPr/>
          <p:nvPr/>
        </p:nvGrpSpPr>
        <p:grpSpPr>
          <a:xfrm>
            <a:off x="2910501" y="9346530"/>
            <a:ext cx="713313" cy="215444"/>
            <a:chOff x="1042192" y="4652795"/>
            <a:chExt cx="713313" cy="215444"/>
          </a:xfrm>
        </p:grpSpPr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62F2627B-7561-4721-BD90-6BBECD91E6BA}"/>
                </a:ext>
              </a:extLst>
            </p:cNvPr>
            <p:cNvCxnSpPr/>
            <p:nvPr/>
          </p:nvCxnSpPr>
          <p:spPr>
            <a:xfrm>
              <a:off x="1148076" y="4652795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B7736CA-519C-4633-A3FE-71E7BF8205EE}"/>
                </a:ext>
              </a:extLst>
            </p:cNvPr>
            <p:cNvSpPr txBox="1"/>
            <p:nvPr/>
          </p:nvSpPr>
          <p:spPr>
            <a:xfrm>
              <a:off x="1042192" y="4652795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7522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/>
          <p:cNvSpPr txBox="1">
            <a:spLocks noChangeArrowheads="1"/>
          </p:cNvSpPr>
          <p:nvPr/>
        </p:nvSpPr>
        <p:spPr bwMode="auto">
          <a:xfrm>
            <a:off x="3155586" y="2554304"/>
            <a:ext cx="6912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S2</a:t>
            </a:r>
            <a:endParaRPr lang="en-GB" altLang="fr-FR" sz="1200" b="1" dirty="0"/>
          </a:p>
        </p:txBody>
      </p:sp>
      <p:pic>
        <p:nvPicPr>
          <p:cNvPr id="27" name="Picture 3" descr="F:\2018-04-26 - Copie\C1-rat glucagon-DLK gentex 40x-BG.jpg">
            <a:extLst>
              <a:ext uri="{FF2B5EF4-FFF2-40B4-BE49-F238E27FC236}">
                <a16:creationId xmlns:a16="http://schemas.microsoft.com/office/drawing/2014/main" id="{5B1DD1A3-0296-4AB1-B084-571F6E8AE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149" y="3713835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F:\2018-04-26 - Copie\C1-rat glucagon-DLK gentex 40x-BR.jpg">
            <a:extLst>
              <a:ext uri="{FF2B5EF4-FFF2-40B4-BE49-F238E27FC236}">
                <a16:creationId xmlns:a16="http://schemas.microsoft.com/office/drawing/2014/main" id="{41B0CD55-7186-4757-A0FF-FE947046A8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028" y="3713835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8" descr="F:\2018-04-26 - Copie\rat glucagon-DLK gentex 40x.tif">
            <a:extLst>
              <a:ext uri="{FF2B5EF4-FFF2-40B4-BE49-F238E27FC236}">
                <a16:creationId xmlns:a16="http://schemas.microsoft.com/office/drawing/2014/main" id="{919D779A-DB46-4806-BCC1-831CAFB6B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663" y="3713835"/>
            <a:ext cx="1260000" cy="12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ZoneTexte 53">
            <a:extLst>
              <a:ext uri="{FF2B5EF4-FFF2-40B4-BE49-F238E27FC236}">
                <a16:creationId xmlns:a16="http://schemas.microsoft.com/office/drawing/2014/main" id="{C0584B7A-B614-4FC3-9DB7-149F9E966DB6}"/>
              </a:ext>
            </a:extLst>
          </p:cNvPr>
          <p:cNvSpPr txBox="1"/>
          <p:nvPr/>
        </p:nvSpPr>
        <p:spPr>
          <a:xfrm>
            <a:off x="4724803" y="3662906"/>
            <a:ext cx="7050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rgbClr val="FFFF00"/>
                </a:solidFill>
              </a:rPr>
              <a:t>merge</a:t>
            </a:r>
            <a:endParaRPr lang="fr-FR" sz="1200" dirty="0">
              <a:solidFill>
                <a:srgbClr val="FFFF00"/>
              </a:solidFill>
            </a:endParaRP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52F3D087-B4CA-4653-A6D8-45A3C4326CEA}"/>
              </a:ext>
            </a:extLst>
          </p:cNvPr>
          <p:cNvSpPr txBox="1"/>
          <p:nvPr/>
        </p:nvSpPr>
        <p:spPr>
          <a:xfrm>
            <a:off x="3212616" y="3665811"/>
            <a:ext cx="432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rgbClr val="00B050"/>
                </a:solidFill>
              </a:rPr>
              <a:t>Dlk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4F58DAA0-4BC2-458E-97DB-60E46EE87281}"/>
              </a:ext>
            </a:extLst>
          </p:cNvPr>
          <p:cNvSpPr txBox="1"/>
          <p:nvPr/>
        </p:nvSpPr>
        <p:spPr>
          <a:xfrm>
            <a:off x="1416388" y="3680675"/>
            <a:ext cx="8801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FF0000"/>
                </a:solidFill>
              </a:rPr>
              <a:t>Glucagon</a:t>
            </a:r>
          </a:p>
        </p:txBody>
      </p:sp>
      <p:grpSp>
        <p:nvGrpSpPr>
          <p:cNvPr id="4096" name="Groupe 4095">
            <a:extLst>
              <a:ext uri="{FF2B5EF4-FFF2-40B4-BE49-F238E27FC236}">
                <a16:creationId xmlns:a16="http://schemas.microsoft.com/office/drawing/2014/main" id="{0059F3AE-3E25-4219-8F94-768751F3A5E6}"/>
              </a:ext>
            </a:extLst>
          </p:cNvPr>
          <p:cNvGrpSpPr/>
          <p:nvPr/>
        </p:nvGrpSpPr>
        <p:grpSpPr>
          <a:xfrm>
            <a:off x="1424028" y="5182746"/>
            <a:ext cx="4082634" cy="1329877"/>
            <a:chOff x="1474387" y="3689325"/>
            <a:chExt cx="4050271" cy="1329877"/>
          </a:xfrm>
        </p:grpSpPr>
        <p:pic>
          <p:nvPicPr>
            <p:cNvPr id="21" name="Picture 2" descr="F:\2018-04-26\rat ins-DLK gentex 40x.tif">
              <a:extLst>
                <a:ext uri="{FF2B5EF4-FFF2-40B4-BE49-F238E27FC236}">
                  <a16:creationId xmlns:a16="http://schemas.microsoft.com/office/drawing/2014/main" id="{1A87C369-AF53-4CB3-8A22-2C192FF257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4647" y="3759202"/>
              <a:ext cx="1250011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4" descr="F:\2018-04-26\rat ins-DLK gentex 40x-BG.tif">
              <a:extLst>
                <a:ext uri="{FF2B5EF4-FFF2-40B4-BE49-F238E27FC236}">
                  <a16:creationId xmlns:a16="http://schemas.microsoft.com/office/drawing/2014/main" id="{30A4487A-2650-491A-BA54-B204A2D26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1028" y="3759202"/>
              <a:ext cx="1250012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5" descr="F:\2018-04-26\rat ins-DLK gentex 40x-BR.tif">
              <a:extLst>
                <a:ext uri="{FF2B5EF4-FFF2-40B4-BE49-F238E27FC236}">
                  <a16:creationId xmlns:a16="http://schemas.microsoft.com/office/drawing/2014/main" id="{402ED592-09F1-4AEA-9A36-C7B025E57C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387" y="3759202"/>
              <a:ext cx="1249578" cy="12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A842518B-E0DC-4F18-8346-CAE89755C30F}"/>
                </a:ext>
              </a:extLst>
            </p:cNvPr>
            <p:cNvSpPr txBox="1"/>
            <p:nvPr/>
          </p:nvSpPr>
          <p:spPr>
            <a:xfrm>
              <a:off x="4695499" y="3689325"/>
              <a:ext cx="7050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FFFF00"/>
                  </a:solidFill>
                </a:rPr>
                <a:t>merge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  <p:sp>
          <p:nvSpPr>
            <p:cNvPr id="58" name="ZoneTexte 57">
              <a:extLst>
                <a:ext uri="{FF2B5EF4-FFF2-40B4-BE49-F238E27FC236}">
                  <a16:creationId xmlns:a16="http://schemas.microsoft.com/office/drawing/2014/main" id="{65EBB4A6-C959-4D4C-B1F8-B38DDF0EFB94}"/>
                </a:ext>
              </a:extLst>
            </p:cNvPr>
            <p:cNvSpPr txBox="1"/>
            <p:nvPr/>
          </p:nvSpPr>
          <p:spPr>
            <a:xfrm>
              <a:off x="3161151" y="3710685"/>
              <a:ext cx="4327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00B050"/>
                  </a:solidFill>
                </a:rPr>
                <a:t>Dlk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  <p:sp>
          <p:nvSpPr>
            <p:cNvPr id="59" name="ZoneTexte 58">
              <a:extLst>
                <a:ext uri="{FF2B5EF4-FFF2-40B4-BE49-F238E27FC236}">
                  <a16:creationId xmlns:a16="http://schemas.microsoft.com/office/drawing/2014/main" id="{65062169-C5BB-4AFD-9690-2089BDC41930}"/>
                </a:ext>
              </a:extLst>
            </p:cNvPr>
            <p:cNvSpPr txBox="1"/>
            <p:nvPr/>
          </p:nvSpPr>
          <p:spPr>
            <a:xfrm>
              <a:off x="1474387" y="3733072"/>
              <a:ext cx="880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>
                  <a:solidFill>
                    <a:srgbClr val="FF0000"/>
                  </a:solidFill>
                </a:rPr>
                <a:t>Insulin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2" name="Text Box 11">
            <a:extLst>
              <a:ext uri="{FF2B5EF4-FFF2-40B4-BE49-F238E27FC236}">
                <a16:creationId xmlns:a16="http://schemas.microsoft.com/office/drawing/2014/main" id="{B48031B6-BC81-4B6E-8557-3E8EA723C6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9700" y="3449734"/>
            <a:ext cx="3057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b</a:t>
            </a:r>
            <a:endParaRPr lang="en-GB" altLang="fr-FR" sz="1200" b="1" dirty="0">
              <a:latin typeface="+mj-lt"/>
            </a:endParaRPr>
          </a:p>
        </p:txBody>
      </p:sp>
      <p:sp>
        <p:nvSpPr>
          <p:cNvPr id="63" name="Text Box 11">
            <a:extLst>
              <a:ext uri="{FF2B5EF4-FFF2-40B4-BE49-F238E27FC236}">
                <a16:creationId xmlns:a16="http://schemas.microsoft.com/office/drawing/2014/main" id="{16A851B4-B6EF-4610-828D-AB035EC4B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5435" y="3449734"/>
            <a:ext cx="3415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a</a:t>
            </a:r>
            <a:endParaRPr lang="en-GB" altLang="fr-FR" sz="1200" b="1" dirty="0">
              <a:latin typeface="+mj-lt"/>
            </a:endParaRPr>
          </a:p>
        </p:txBody>
      </p:sp>
      <p:sp>
        <p:nvSpPr>
          <p:cNvPr id="64" name="Text Box 11">
            <a:extLst>
              <a:ext uri="{FF2B5EF4-FFF2-40B4-BE49-F238E27FC236}">
                <a16:creationId xmlns:a16="http://schemas.microsoft.com/office/drawing/2014/main" id="{0580AA11-F920-48B4-B89D-C80102BB1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2149" y="3411372"/>
            <a:ext cx="43276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c</a:t>
            </a:r>
            <a:endParaRPr lang="en-GB" altLang="fr-FR" sz="1200" b="1" dirty="0">
              <a:latin typeface="+mj-lt"/>
            </a:endParaRPr>
          </a:p>
        </p:txBody>
      </p:sp>
      <p:sp>
        <p:nvSpPr>
          <p:cNvPr id="65" name="Text Box 11">
            <a:extLst>
              <a:ext uri="{FF2B5EF4-FFF2-40B4-BE49-F238E27FC236}">
                <a16:creationId xmlns:a16="http://schemas.microsoft.com/office/drawing/2014/main" id="{81CEF4BF-24AB-42EB-8016-68AAFB30B4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0295" y="4953000"/>
            <a:ext cx="3057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e</a:t>
            </a:r>
            <a:endParaRPr lang="en-GB" altLang="fr-FR" sz="1200" b="1" dirty="0">
              <a:latin typeface="+mj-lt"/>
            </a:endParaRPr>
          </a:p>
        </p:txBody>
      </p:sp>
      <p:sp>
        <p:nvSpPr>
          <p:cNvPr id="66" name="Text Box 11">
            <a:extLst>
              <a:ext uri="{FF2B5EF4-FFF2-40B4-BE49-F238E27FC236}">
                <a16:creationId xmlns:a16="http://schemas.microsoft.com/office/drawing/2014/main" id="{352E1552-6366-4C51-8E0B-42C56CA8BB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6030" y="4953000"/>
            <a:ext cx="34154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d</a:t>
            </a:r>
            <a:endParaRPr lang="en-GB" altLang="fr-FR" sz="1200" b="1" dirty="0">
              <a:latin typeface="+mj-lt"/>
            </a:endParaRPr>
          </a:p>
        </p:txBody>
      </p:sp>
      <p:sp>
        <p:nvSpPr>
          <p:cNvPr id="67" name="Text Box 11">
            <a:extLst>
              <a:ext uri="{FF2B5EF4-FFF2-40B4-BE49-F238E27FC236}">
                <a16:creationId xmlns:a16="http://schemas.microsoft.com/office/drawing/2014/main" id="{BD01997D-ED2C-4D3D-A63A-967D3AC7BB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4803" y="4960916"/>
            <a:ext cx="43276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>
                <a:latin typeface="+mj-lt"/>
              </a:rPr>
              <a:t>f</a:t>
            </a:r>
            <a:endParaRPr lang="en-GB" altLang="fr-FR" sz="1200" b="1" dirty="0">
              <a:latin typeface="+mj-lt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B2418B28-6206-46FC-8C8E-9FE7CB30BC02}"/>
              </a:ext>
            </a:extLst>
          </p:cNvPr>
          <p:cNvGrpSpPr/>
          <p:nvPr/>
        </p:nvGrpSpPr>
        <p:grpSpPr>
          <a:xfrm>
            <a:off x="2281886" y="4784549"/>
            <a:ext cx="713313" cy="215444"/>
            <a:chOff x="1375100" y="4765727"/>
            <a:chExt cx="713313" cy="215444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6B127CC1-FA3C-487D-B31A-D8A70D77BA36}"/>
                </a:ext>
              </a:extLst>
            </p:cNvPr>
            <p:cNvCxnSpPr/>
            <p:nvPr/>
          </p:nvCxnSpPr>
          <p:spPr>
            <a:xfrm>
              <a:off x="1480984" y="4765727"/>
              <a:ext cx="2160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5FCC7F82-7138-4BCC-8655-6A62232C4B24}"/>
                </a:ext>
              </a:extLst>
            </p:cNvPr>
            <p:cNvSpPr txBox="1"/>
            <p:nvPr/>
          </p:nvSpPr>
          <p:spPr>
            <a:xfrm>
              <a:off x="1375100" y="4765727"/>
              <a:ext cx="7133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chemeClr val="bg1"/>
                  </a:solidFill>
                  <a:latin typeface="+mn-lt"/>
                  <a:cs typeface="Times New Roman" panose="02020603050405020304" pitchFamily="18" charset="0"/>
                </a:rPr>
                <a:t>20</a:t>
              </a:r>
              <a:r>
                <a:rPr lang="en-GB" sz="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800" dirty="0">
                  <a:solidFill>
                    <a:schemeClr val="bg1"/>
                  </a:solidFill>
                  <a:latin typeface="Symbol" panose="05050102010706020507" pitchFamily="18" charset="2"/>
                  <a:cs typeface="Times New Roman" panose="02020603050405020304" pitchFamily="18" charset="0"/>
                </a:rPr>
                <a:t>m</a:t>
              </a:r>
              <a:r>
                <a:rPr lang="en-GB" sz="800" dirty="0">
                  <a:solidFill>
                    <a:schemeClr val="bg1"/>
                  </a:solidFill>
                  <a:latin typeface="+mj-lt"/>
                  <a:cs typeface="Times New Roman" panose="02020603050405020304" pitchFamily="18" charset="0"/>
                </a:rPr>
                <a:t>m</a:t>
              </a:r>
            </a:p>
          </p:txBody>
        </p:sp>
      </p:grp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A44224B4-4094-47B7-96B1-46B6571FE171}"/>
              </a:ext>
            </a:extLst>
          </p:cNvPr>
          <p:cNvCxnSpPr/>
          <p:nvPr/>
        </p:nvCxnSpPr>
        <p:spPr>
          <a:xfrm>
            <a:off x="2360565" y="6337287"/>
            <a:ext cx="216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8F4545A7-3C5F-4F88-BFC0-61E8C8EDC65A}"/>
              </a:ext>
            </a:extLst>
          </p:cNvPr>
          <p:cNvSpPr txBox="1"/>
          <p:nvPr/>
        </p:nvSpPr>
        <p:spPr>
          <a:xfrm>
            <a:off x="2254681" y="6337287"/>
            <a:ext cx="7133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20</a:t>
            </a:r>
            <a:r>
              <a:rPr lang="en-GB" sz="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800" dirty="0">
                <a:solidFill>
                  <a:schemeClr val="bg1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GB" sz="8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730696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1">
            <a:extLst>
              <a:ext uri="{FF2B5EF4-FFF2-40B4-BE49-F238E27FC236}">
                <a16:creationId xmlns:a16="http://schemas.microsoft.com/office/drawing/2014/main" id="{300079DB-0A6F-477A-8E5A-5FF26705C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3392" y="481176"/>
            <a:ext cx="6912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S3</a:t>
            </a:r>
            <a:endParaRPr lang="en-GB" altLang="fr-FR" sz="1200" b="1" dirty="0"/>
          </a:p>
        </p:txBody>
      </p:sp>
      <p:sp>
        <p:nvSpPr>
          <p:cNvPr id="51" name="Text Box 11">
            <a:extLst>
              <a:ext uri="{FF2B5EF4-FFF2-40B4-BE49-F238E27FC236}">
                <a16:creationId xmlns:a16="http://schemas.microsoft.com/office/drawing/2014/main" id="{51AB2B4E-584B-455B-AC54-C1BE8FEFE0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978" y="1363741"/>
            <a:ext cx="26962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a</a:t>
            </a:r>
            <a:endParaRPr lang="en-GB" altLang="fr-FR" sz="12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53731" y="2177093"/>
            <a:ext cx="459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Ctrl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4848" y="3447993"/>
            <a:ext cx="5534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/>
              <a:t>siDlk</a:t>
            </a:r>
            <a:endParaRPr lang="fr-FR" sz="12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37" y="1740725"/>
            <a:ext cx="1425093" cy="106690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679" y="1748521"/>
            <a:ext cx="1414678" cy="1059106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305" y="1748521"/>
            <a:ext cx="1427067" cy="10683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321" y="1748522"/>
            <a:ext cx="1437072" cy="107587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38" y="3061216"/>
            <a:ext cx="1415765" cy="109187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678" y="3053897"/>
            <a:ext cx="1416369" cy="109234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304" y="3047489"/>
            <a:ext cx="1424681" cy="109875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319" y="3045895"/>
            <a:ext cx="1426749" cy="1100351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2090143" y="1779175"/>
            <a:ext cx="524028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</a:rPr>
              <a:t>ki67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625252" y="1779176"/>
            <a:ext cx="706408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Insulin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123314" y="1712640"/>
            <a:ext cx="697379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FFFF00"/>
                </a:solidFill>
              </a:rPr>
              <a:t>Merge</a:t>
            </a:r>
            <a:endParaRPr lang="fr-FR" sz="1200" dirty="0">
              <a:solidFill>
                <a:srgbClr val="FFFF00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598267" y="1761657"/>
            <a:ext cx="612509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DAPI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162122" y="3053844"/>
            <a:ext cx="524028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</a:rPr>
              <a:t>ki67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645920" y="3028651"/>
            <a:ext cx="706408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FF0000"/>
                </a:solidFill>
              </a:rPr>
              <a:t>Insulin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144028" y="3033216"/>
            <a:ext cx="697379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>
                <a:solidFill>
                  <a:srgbClr val="FFFF00"/>
                </a:solidFill>
              </a:rPr>
              <a:t>Merge</a:t>
            </a:r>
            <a:endParaRPr lang="fr-FR" sz="1200" dirty="0">
              <a:solidFill>
                <a:srgbClr val="FFFF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13507" y="3071716"/>
            <a:ext cx="612509" cy="386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DAPI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A7CF9E9B-F9A7-4066-AC21-557B81FB9C96}"/>
              </a:ext>
            </a:extLst>
          </p:cNvPr>
          <p:cNvGrpSpPr/>
          <p:nvPr/>
        </p:nvGrpSpPr>
        <p:grpSpPr>
          <a:xfrm>
            <a:off x="104730" y="4713842"/>
            <a:ext cx="6439661" cy="2404849"/>
            <a:chOff x="148009" y="4132327"/>
            <a:chExt cx="6439661" cy="2404849"/>
          </a:xfrm>
        </p:grpSpPr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3F5EB4F0-AFAA-4708-8CC7-F745A20A93CB}"/>
                </a:ext>
              </a:extLst>
            </p:cNvPr>
            <p:cNvGrpSpPr/>
            <p:nvPr/>
          </p:nvGrpSpPr>
          <p:grpSpPr>
            <a:xfrm>
              <a:off x="194058" y="4132327"/>
              <a:ext cx="6393612" cy="2404849"/>
              <a:chOff x="194058" y="4132327"/>
              <a:chExt cx="6393612" cy="2404849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636FF69C-0661-4D86-83AB-A9C1DBE9F250}"/>
                  </a:ext>
                </a:extLst>
              </p:cNvPr>
              <p:cNvGrpSpPr/>
              <p:nvPr/>
            </p:nvGrpSpPr>
            <p:grpSpPr>
              <a:xfrm>
                <a:off x="661444" y="4132327"/>
                <a:ext cx="5926226" cy="2404849"/>
                <a:chOff x="877466" y="3963978"/>
                <a:chExt cx="4849600" cy="1619662"/>
              </a:xfrm>
            </p:grpSpPr>
            <p:pic>
              <p:nvPicPr>
                <p:cNvPr id="33" name="Image 32">
                  <a:extLst>
                    <a:ext uri="{FF2B5EF4-FFF2-40B4-BE49-F238E27FC236}">
                      <a16:creationId xmlns:a16="http://schemas.microsoft.com/office/drawing/2014/main" id="{06D7A072-3319-4B54-9938-BC51976720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 cstate="print">
                  <a:extLst>
                    <a:ext uri="{BEBA8EAE-BF5A-486C-A8C5-ECC9F3942E4B}">
                      <a14:imgProps xmlns:a14="http://schemas.microsoft.com/office/drawing/2010/main">
                        <a14:imgLayer r:embed="rId18">
                          <a14:imgEffect>
                            <a14:sharpenSoften amount="50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77466" y="3983232"/>
                  <a:ext cx="1158562" cy="690845"/>
                </a:xfrm>
                <a:prstGeom prst="rect">
                  <a:avLst/>
                </a:prstGeom>
              </p:spPr>
            </p:pic>
            <p:pic>
              <p:nvPicPr>
                <p:cNvPr id="34" name="Image 33">
                  <a:extLst>
                    <a:ext uri="{FF2B5EF4-FFF2-40B4-BE49-F238E27FC236}">
                      <a16:creationId xmlns:a16="http://schemas.microsoft.com/office/drawing/2014/main" id="{2D2CB77B-CB8B-41A4-9726-AD9047DB6A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BEBA8EAE-BF5A-486C-A8C5-ECC9F3942E4B}">
                      <a14:imgProps xmlns:a14="http://schemas.microsoft.com/office/drawing/2010/main">
                        <a14:imgLayer r:embed="rId20">
                          <a14:imgEffect>
                            <a14:sharpenSoften amount="50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16059" y="3983230"/>
                  <a:ext cx="1149446" cy="687294"/>
                </a:xfrm>
                <a:prstGeom prst="rect">
                  <a:avLst/>
                </a:prstGeom>
              </p:spPr>
            </p:pic>
            <p:pic>
              <p:nvPicPr>
                <p:cNvPr id="35" name="Image 34">
                  <a:extLst>
                    <a:ext uri="{FF2B5EF4-FFF2-40B4-BE49-F238E27FC236}">
                      <a16:creationId xmlns:a16="http://schemas.microsoft.com/office/drawing/2014/main" id="{A3E8EF57-FF5A-445B-A918-F6F425E02E6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BEBA8EAE-BF5A-486C-A8C5-ECC9F3942E4B}">
                      <a14:imgProps xmlns:a14="http://schemas.microsoft.com/office/drawing/2010/main">
                        <a14:imgLayer r:embed="rId22">
                          <a14:imgEffect>
                            <a14:sharpenSoften amount="50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4820" y="3983230"/>
                  <a:ext cx="1197812" cy="687294"/>
                </a:xfrm>
                <a:prstGeom prst="rect">
                  <a:avLst/>
                </a:prstGeom>
              </p:spPr>
            </p:pic>
            <p:pic>
              <p:nvPicPr>
                <p:cNvPr id="36" name="Image 35">
                  <a:extLst>
                    <a:ext uri="{FF2B5EF4-FFF2-40B4-BE49-F238E27FC236}">
                      <a16:creationId xmlns:a16="http://schemas.microsoft.com/office/drawing/2014/main" id="{1EA4C541-FD6F-4276-9B80-CA6E15DE1C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 cstate="print">
                  <a:extLst>
                    <a:ext uri="{BEBA8EAE-BF5A-486C-A8C5-ECC9F3942E4B}">
                      <a14:imgProps xmlns:a14="http://schemas.microsoft.com/office/drawing/2010/main">
                        <a14:imgLayer r:embed="rId24">
                          <a14:imgEffect>
                            <a14:sharpenSoften amount="25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69573" y="3963978"/>
                  <a:ext cx="1149046" cy="687294"/>
                </a:xfrm>
                <a:prstGeom prst="rect">
                  <a:avLst/>
                </a:prstGeom>
              </p:spPr>
            </p:pic>
            <p:pic>
              <p:nvPicPr>
                <p:cNvPr id="37" name="Image 36">
                  <a:extLst>
                    <a:ext uri="{FF2B5EF4-FFF2-40B4-BE49-F238E27FC236}">
                      <a16:creationId xmlns:a16="http://schemas.microsoft.com/office/drawing/2014/main" id="{AC6E7E1A-B91B-42A8-86D1-875FCF05079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 cstate="print">
                  <a:extLst>
                    <a:ext uri="{BEBA8EAE-BF5A-486C-A8C5-ECC9F3942E4B}">
                      <a14:imgProps xmlns:a14="http://schemas.microsoft.com/office/drawing/2010/main">
                        <a14:imgLayer r:embed="rId26">
                          <a14:imgEffect>
                            <a14:sharpenSoften amount="25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86762" y="4788115"/>
                  <a:ext cx="1117641" cy="790107"/>
                </a:xfrm>
                <a:prstGeom prst="rect">
                  <a:avLst/>
                </a:prstGeom>
              </p:spPr>
            </p:pic>
            <p:pic>
              <p:nvPicPr>
                <p:cNvPr id="38" name="Image 37">
                  <a:extLst>
                    <a:ext uri="{FF2B5EF4-FFF2-40B4-BE49-F238E27FC236}">
                      <a16:creationId xmlns:a16="http://schemas.microsoft.com/office/drawing/2014/main" id="{9EA213C6-59F8-4EC6-BAC9-AB0E87E1C5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 cstate="print">
                  <a:extLst>
                    <a:ext uri="{BEBA8EAE-BF5A-486C-A8C5-ECC9F3942E4B}">
                      <a14:imgProps xmlns:a14="http://schemas.microsoft.com/office/drawing/2010/main">
                        <a14:imgLayer r:embed="rId28">
                          <a14:imgEffect>
                            <a14:sharpenSoften amount="25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98301" y="4792558"/>
                  <a:ext cx="1167204" cy="791082"/>
                </a:xfrm>
                <a:prstGeom prst="rect">
                  <a:avLst/>
                </a:prstGeom>
              </p:spPr>
            </p:pic>
            <p:pic>
              <p:nvPicPr>
                <p:cNvPr id="39" name="Image 38">
                  <a:extLst>
                    <a:ext uri="{FF2B5EF4-FFF2-40B4-BE49-F238E27FC236}">
                      <a16:creationId xmlns:a16="http://schemas.microsoft.com/office/drawing/2014/main" id="{C9DB1B32-7F0B-428A-A223-1FDEB15543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9" cstate="print">
                  <a:extLst>
                    <a:ext uri="{BEBA8EAE-BF5A-486C-A8C5-ECC9F3942E4B}">
                      <a14:imgProps xmlns:a14="http://schemas.microsoft.com/office/drawing/2010/main">
                        <a14:imgLayer r:embed="rId30">
                          <a14:imgEffect>
                            <a14:sharpenSoften amount="25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14820" y="4792558"/>
                  <a:ext cx="1183781" cy="788487"/>
                </a:xfrm>
                <a:prstGeom prst="rect">
                  <a:avLst/>
                </a:prstGeom>
              </p:spPr>
            </p:pic>
            <p:pic>
              <p:nvPicPr>
                <p:cNvPr id="40" name="Image 39">
                  <a:extLst>
                    <a:ext uri="{FF2B5EF4-FFF2-40B4-BE49-F238E27FC236}">
                      <a16:creationId xmlns:a16="http://schemas.microsoft.com/office/drawing/2014/main" id="{4F6C5610-F5A4-4C6F-94F4-250AE0BC02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1" cstate="print">
                  <a:extLst>
                    <a:ext uri="{BEBA8EAE-BF5A-486C-A8C5-ECC9F3942E4B}">
                      <a14:imgProps xmlns:a14="http://schemas.microsoft.com/office/drawing/2010/main">
                        <a14:imgLayer r:embed="rId32">
                          <a14:imgEffect>
                            <a14:sharpenSoften amount="25000"/>
                          </a14:imgEffect>
                          <a14:imgEffect>
                            <a14:brightnessContrast brigh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5869" y="4792558"/>
                  <a:ext cx="1201197" cy="785664"/>
                </a:xfrm>
                <a:prstGeom prst="rect">
                  <a:avLst/>
                </a:prstGeom>
              </p:spPr>
            </p:pic>
            <p:sp>
              <p:nvSpPr>
                <p:cNvPr id="41" name="ZoneTexte 40">
                  <a:extLst>
                    <a:ext uri="{FF2B5EF4-FFF2-40B4-BE49-F238E27FC236}">
                      <a16:creationId xmlns:a16="http://schemas.microsoft.com/office/drawing/2014/main" id="{162653A1-0476-49AE-8D24-4FA366238234}"/>
                    </a:ext>
                  </a:extLst>
                </p:cNvPr>
                <p:cNvSpPr txBox="1"/>
                <p:nvPr/>
              </p:nvSpPr>
              <p:spPr>
                <a:xfrm>
                  <a:off x="2098301" y="3979566"/>
                  <a:ext cx="53412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>
                      <a:solidFill>
                        <a:srgbClr val="00B050"/>
                      </a:solidFill>
                    </a:rPr>
                    <a:t>BrdU</a:t>
                  </a:r>
                  <a:endParaRPr lang="fr-FR" sz="12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42" name="ZoneTexte 41">
                  <a:extLst>
                    <a:ext uri="{FF2B5EF4-FFF2-40B4-BE49-F238E27FC236}">
                      <a16:creationId xmlns:a16="http://schemas.microsoft.com/office/drawing/2014/main" id="{7BC3B0B9-57B8-44A3-A055-5704054616E4}"/>
                    </a:ext>
                  </a:extLst>
                </p:cNvPr>
                <p:cNvSpPr txBox="1"/>
                <p:nvPr/>
              </p:nvSpPr>
              <p:spPr>
                <a:xfrm>
                  <a:off x="3314819" y="3979567"/>
                  <a:ext cx="62709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>
                      <a:solidFill>
                        <a:srgbClr val="FF0000"/>
                      </a:solidFill>
                    </a:rPr>
                    <a:t>Insulin</a:t>
                  </a:r>
                  <a:endParaRPr lang="fr-FR" sz="12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3" name="ZoneTexte 42">
                  <a:extLst>
                    <a:ext uri="{FF2B5EF4-FFF2-40B4-BE49-F238E27FC236}">
                      <a16:creationId xmlns:a16="http://schemas.microsoft.com/office/drawing/2014/main" id="{1D9AB202-8CD3-4706-901B-4B204AD42B5B}"/>
                    </a:ext>
                  </a:extLst>
                </p:cNvPr>
                <p:cNvSpPr txBox="1"/>
                <p:nvPr/>
              </p:nvSpPr>
              <p:spPr>
                <a:xfrm>
                  <a:off x="4611657" y="3979567"/>
                  <a:ext cx="6190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>
                      <a:solidFill>
                        <a:srgbClr val="FFFF00"/>
                      </a:solidFill>
                    </a:rPr>
                    <a:t>Merge</a:t>
                  </a:r>
                  <a:endParaRPr lang="fr-FR" sz="12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44" name="ZoneTexte 43">
                  <a:extLst>
                    <a:ext uri="{FF2B5EF4-FFF2-40B4-BE49-F238E27FC236}">
                      <a16:creationId xmlns:a16="http://schemas.microsoft.com/office/drawing/2014/main" id="{BE78DBF2-4430-4992-8494-D47A2719B16F}"/>
                    </a:ext>
                  </a:extLst>
                </p:cNvPr>
                <p:cNvSpPr txBox="1"/>
                <p:nvPr/>
              </p:nvSpPr>
              <p:spPr>
                <a:xfrm>
                  <a:off x="889922" y="3997213"/>
                  <a:ext cx="54373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>
                      <a:solidFill>
                        <a:srgbClr val="0070C0"/>
                      </a:solidFill>
                    </a:rPr>
                    <a:t>DAPI</a:t>
                  </a:r>
                </a:p>
              </p:txBody>
            </p:sp>
            <p:sp>
              <p:nvSpPr>
                <p:cNvPr id="45" name="ZoneTexte 44">
                  <a:extLst>
                    <a:ext uri="{FF2B5EF4-FFF2-40B4-BE49-F238E27FC236}">
                      <a16:creationId xmlns:a16="http://schemas.microsoft.com/office/drawing/2014/main" id="{87F5D775-A5DA-47C9-9B36-22B25BC87514}"/>
                    </a:ext>
                  </a:extLst>
                </p:cNvPr>
                <p:cNvSpPr txBox="1"/>
                <p:nvPr/>
              </p:nvSpPr>
              <p:spPr>
                <a:xfrm>
                  <a:off x="2118029" y="4772301"/>
                  <a:ext cx="53412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>
                      <a:solidFill>
                        <a:srgbClr val="00B050"/>
                      </a:solidFill>
                    </a:rPr>
                    <a:t>BrdU</a:t>
                  </a:r>
                  <a:endParaRPr lang="fr-FR" sz="1200" dirty="0">
                    <a:solidFill>
                      <a:srgbClr val="00B050"/>
                    </a:solidFill>
                  </a:endParaRPr>
                </a:p>
              </p:txBody>
            </p:sp>
            <p:sp>
              <p:nvSpPr>
                <p:cNvPr id="46" name="ZoneTexte 45">
                  <a:extLst>
                    <a:ext uri="{FF2B5EF4-FFF2-40B4-BE49-F238E27FC236}">
                      <a16:creationId xmlns:a16="http://schemas.microsoft.com/office/drawing/2014/main" id="{24621CE9-FC35-4716-A6F5-8F76BB763B7A}"/>
                    </a:ext>
                  </a:extLst>
                </p:cNvPr>
                <p:cNvSpPr txBox="1"/>
                <p:nvPr/>
              </p:nvSpPr>
              <p:spPr>
                <a:xfrm>
                  <a:off x="3334548" y="4772301"/>
                  <a:ext cx="627095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>
                      <a:solidFill>
                        <a:srgbClr val="FF0000"/>
                      </a:solidFill>
                    </a:rPr>
                    <a:t>Insulin</a:t>
                  </a:r>
                  <a:endParaRPr lang="fr-FR" sz="12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7" name="ZoneTexte 46">
                  <a:extLst>
                    <a:ext uri="{FF2B5EF4-FFF2-40B4-BE49-F238E27FC236}">
                      <a16:creationId xmlns:a16="http://schemas.microsoft.com/office/drawing/2014/main" id="{23F7FF5E-6AF3-41D6-830E-3765D7657BDF}"/>
                    </a:ext>
                  </a:extLst>
                </p:cNvPr>
                <p:cNvSpPr txBox="1"/>
                <p:nvPr/>
              </p:nvSpPr>
              <p:spPr>
                <a:xfrm>
                  <a:off x="4551069" y="4772301"/>
                  <a:ext cx="61908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err="1">
                      <a:solidFill>
                        <a:srgbClr val="FFFF00"/>
                      </a:solidFill>
                    </a:rPr>
                    <a:t>Merge</a:t>
                  </a:r>
                  <a:endParaRPr lang="fr-FR" sz="1200" dirty="0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48" name="ZoneTexte 47">
                  <a:extLst>
                    <a:ext uri="{FF2B5EF4-FFF2-40B4-BE49-F238E27FC236}">
                      <a16:creationId xmlns:a16="http://schemas.microsoft.com/office/drawing/2014/main" id="{2D166B34-D6E7-4DD3-A494-8AF27636436D}"/>
                    </a:ext>
                  </a:extLst>
                </p:cNvPr>
                <p:cNvSpPr txBox="1"/>
                <p:nvPr/>
              </p:nvSpPr>
              <p:spPr>
                <a:xfrm>
                  <a:off x="909651" y="4789949"/>
                  <a:ext cx="54373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>
                      <a:solidFill>
                        <a:srgbClr val="0070C0"/>
                      </a:solidFill>
                    </a:rPr>
                    <a:t>DAPI</a:t>
                  </a:r>
                </a:p>
              </p:txBody>
            </p:sp>
          </p:grpSp>
          <p:sp>
            <p:nvSpPr>
              <p:cNvPr id="49" name="ZoneTexte 48">
                <a:extLst>
                  <a:ext uri="{FF2B5EF4-FFF2-40B4-BE49-F238E27FC236}">
                    <a16:creationId xmlns:a16="http://schemas.microsoft.com/office/drawing/2014/main" id="{7715FD20-8761-431E-9C97-B4836D130B48}"/>
                  </a:ext>
                </a:extLst>
              </p:cNvPr>
              <p:cNvSpPr txBox="1"/>
              <p:nvPr/>
            </p:nvSpPr>
            <p:spPr>
              <a:xfrm>
                <a:off x="194058" y="4547361"/>
                <a:ext cx="4597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/>
                  <a:t>Ctrl</a:t>
                </a:r>
              </a:p>
            </p:txBody>
          </p:sp>
        </p:grp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8E3B649F-F234-4EDF-A3A6-3D7FFFA1C4FA}"/>
                </a:ext>
              </a:extLst>
            </p:cNvPr>
            <p:cNvSpPr txBox="1"/>
            <p:nvPr/>
          </p:nvSpPr>
          <p:spPr>
            <a:xfrm>
              <a:off x="148009" y="5831696"/>
              <a:ext cx="7718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siDlk</a:t>
              </a:r>
              <a:endParaRPr lang="fr-FR" sz="1200" dirty="0"/>
            </a:p>
          </p:txBody>
        </p:sp>
      </p:grpSp>
      <p:sp>
        <p:nvSpPr>
          <p:cNvPr id="52" name="Text Box 11">
            <a:extLst>
              <a:ext uri="{FF2B5EF4-FFF2-40B4-BE49-F238E27FC236}">
                <a16:creationId xmlns:a16="http://schemas.microsoft.com/office/drawing/2014/main" id="{EAFF0E5E-EA89-46E2-B8B3-DDBF3ACC2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47" y="4436843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b</a:t>
            </a:r>
            <a:endParaRPr lang="en-GB" altLang="fr-FR" sz="1200" b="1" dirty="0"/>
          </a:p>
        </p:txBody>
      </p: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32B6026E-A2B0-4E8A-8668-52D4ABC128D3}"/>
              </a:ext>
            </a:extLst>
          </p:cNvPr>
          <p:cNvGrpSpPr/>
          <p:nvPr/>
        </p:nvGrpSpPr>
        <p:grpSpPr>
          <a:xfrm>
            <a:off x="1598119" y="2537925"/>
            <a:ext cx="533610" cy="208110"/>
            <a:chOff x="4590809" y="6873109"/>
            <a:chExt cx="533610" cy="20811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97A3B1A-6794-431A-B4DF-74231351E81C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CB1E0451-7487-4FD4-84FA-E60B3CEBA164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53E783DC-ACAD-46EF-B832-6BB08D4FA774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878C0742-6D49-4E57-BF4C-E7905E08C6E8}"/>
              </a:ext>
            </a:extLst>
          </p:cNvPr>
          <p:cNvGrpSpPr/>
          <p:nvPr/>
        </p:nvGrpSpPr>
        <p:grpSpPr>
          <a:xfrm>
            <a:off x="1588068" y="3890857"/>
            <a:ext cx="533610" cy="208110"/>
            <a:chOff x="4590809" y="6873109"/>
            <a:chExt cx="533610" cy="208110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CDC6210-BD1C-4433-AEA5-F68E2955F631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Connecteur droit 58">
              <a:extLst>
                <a:ext uri="{FF2B5EF4-FFF2-40B4-BE49-F238E27FC236}">
                  <a16:creationId xmlns:a16="http://schemas.microsoft.com/office/drawing/2014/main" id="{48C11D0B-03C6-4B6B-8066-590A8BC3A74D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24299B59-DFE3-4662-B702-22992287D6FB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D25625AF-E7BA-4F7F-8245-A16D20BDCC14}"/>
              </a:ext>
            </a:extLst>
          </p:cNvPr>
          <p:cNvGrpSpPr/>
          <p:nvPr/>
        </p:nvGrpSpPr>
        <p:grpSpPr>
          <a:xfrm>
            <a:off x="1585260" y="5526215"/>
            <a:ext cx="533610" cy="208110"/>
            <a:chOff x="4590809" y="6873109"/>
            <a:chExt cx="533610" cy="208110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EDF02CE7-5787-4BC2-BDAB-E53DC4D99905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4" name="Connecteur droit 63">
              <a:extLst>
                <a:ext uri="{FF2B5EF4-FFF2-40B4-BE49-F238E27FC236}">
                  <a16:creationId xmlns:a16="http://schemas.microsoft.com/office/drawing/2014/main" id="{D3B567A4-E686-4356-80A3-F5AFFD93498E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ZoneTexte 64">
              <a:extLst>
                <a:ext uri="{FF2B5EF4-FFF2-40B4-BE49-F238E27FC236}">
                  <a16:creationId xmlns:a16="http://schemas.microsoft.com/office/drawing/2014/main" id="{22883E46-213A-4CDF-8D10-EC7E55E6FA35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FFB45828-FC50-43C9-9A55-7ECABEFAA343}"/>
              </a:ext>
            </a:extLst>
          </p:cNvPr>
          <p:cNvGrpSpPr/>
          <p:nvPr/>
        </p:nvGrpSpPr>
        <p:grpSpPr>
          <a:xfrm>
            <a:off x="1506793" y="6844139"/>
            <a:ext cx="533610" cy="208110"/>
            <a:chOff x="4590809" y="6873109"/>
            <a:chExt cx="533610" cy="20811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6C6B654-AD5E-4D56-A016-141D14879683}"/>
                </a:ext>
              </a:extLst>
            </p:cNvPr>
            <p:cNvSpPr/>
            <p:nvPr/>
          </p:nvSpPr>
          <p:spPr>
            <a:xfrm>
              <a:off x="4843165" y="7009211"/>
              <a:ext cx="159989" cy="7200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8" name="Connecteur droit 67">
              <a:extLst>
                <a:ext uri="{FF2B5EF4-FFF2-40B4-BE49-F238E27FC236}">
                  <a16:creationId xmlns:a16="http://schemas.microsoft.com/office/drawing/2014/main" id="{E933DC96-3934-4B49-9839-9D45C35D768B}"/>
                </a:ext>
              </a:extLst>
            </p:cNvPr>
            <p:cNvCxnSpPr>
              <a:cxnSpLocks/>
            </p:cNvCxnSpPr>
            <p:nvPr/>
          </p:nvCxnSpPr>
          <p:spPr>
            <a:xfrm>
              <a:off x="4857614" y="7041232"/>
              <a:ext cx="108000" cy="66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ZoneTexte 68">
              <a:extLst>
                <a:ext uri="{FF2B5EF4-FFF2-40B4-BE49-F238E27FC236}">
                  <a16:creationId xmlns:a16="http://schemas.microsoft.com/office/drawing/2014/main" id="{EBE551F5-EB24-41B0-97F4-15753AB9ABB2}"/>
                </a:ext>
              </a:extLst>
            </p:cNvPr>
            <p:cNvSpPr txBox="1"/>
            <p:nvPr/>
          </p:nvSpPr>
          <p:spPr>
            <a:xfrm>
              <a:off x="4590809" y="6873109"/>
              <a:ext cx="53361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bg1"/>
                  </a:solidFill>
                </a:rPr>
                <a:t>200 </a:t>
              </a:r>
              <a:r>
                <a:rPr lang="en-GB" sz="700" dirty="0">
                  <a:solidFill>
                    <a:schemeClr val="bg1"/>
                  </a:solidFill>
                  <a:latin typeface="Symbol" panose="05050102010706020507" pitchFamily="18" charset="2"/>
                </a:rPr>
                <a:t>m</a:t>
              </a:r>
              <a:r>
                <a:rPr lang="en-GB" sz="700" dirty="0">
                  <a:solidFill>
                    <a:schemeClr val="bg1"/>
                  </a:solidFill>
                </a:rPr>
                <a:t>M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0140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/>
          <p:cNvSpPr txBox="1">
            <a:spLocks noChangeArrowheads="1"/>
          </p:cNvSpPr>
          <p:nvPr/>
        </p:nvSpPr>
        <p:spPr bwMode="auto">
          <a:xfrm>
            <a:off x="3035196" y="2144688"/>
            <a:ext cx="6912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S4</a:t>
            </a:r>
            <a:endParaRPr lang="en-GB" altLang="fr-FR" sz="1200" b="1" dirty="0"/>
          </a:p>
        </p:txBody>
      </p:sp>
      <p:sp>
        <p:nvSpPr>
          <p:cNvPr id="35" name="Rectangle 30">
            <a:extLst>
              <a:ext uri="{FF2B5EF4-FFF2-40B4-BE49-F238E27FC236}">
                <a16:creationId xmlns:a16="http://schemas.microsoft.com/office/drawing/2014/main" id="{F8C38104-E551-4E5C-AB1D-9E09E82DBCA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252946" y="4409498"/>
            <a:ext cx="19880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200" dirty="0">
                <a:latin typeface="+mj-lt"/>
                <a:cs typeface="Arial" panose="020B0604020202020204" pitchFamily="34" charset="0"/>
              </a:rPr>
              <a:t>mRNA/</a:t>
            </a:r>
            <a:r>
              <a:rPr lang="en-GB" altLang="fr-FR" sz="1200" i="1" dirty="0" err="1">
                <a:latin typeface="+mj-lt"/>
                <a:cs typeface="Arial" panose="020B0604020202020204" pitchFamily="34" charset="0"/>
              </a:rPr>
              <a:t>Tbp</a:t>
            </a: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 mRNA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 (% </a:t>
            </a:r>
            <a:r>
              <a:rPr lang="en-GB" altLang="fr-FR" sz="1200" i="1" dirty="0" err="1">
                <a:latin typeface="+mj-lt"/>
                <a:cs typeface="Arial" panose="020B0604020202020204" pitchFamily="34" charset="0"/>
              </a:rPr>
              <a:t>siGFP</a:t>
            </a: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5F0D99A-1E36-477D-8C28-7F3E0C70687A}"/>
              </a:ext>
            </a:extLst>
          </p:cNvPr>
          <p:cNvSpPr/>
          <p:nvPr/>
        </p:nvSpPr>
        <p:spPr>
          <a:xfrm>
            <a:off x="5288144" y="5595387"/>
            <a:ext cx="50405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Bad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67BD3C9-5014-42F9-A98C-BC73013D42D2}"/>
              </a:ext>
            </a:extLst>
          </p:cNvPr>
          <p:cNvSpPr/>
          <p:nvPr/>
        </p:nvSpPr>
        <p:spPr>
          <a:xfrm>
            <a:off x="3380804" y="5595387"/>
            <a:ext cx="4603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100" i="1" dirty="0"/>
              <a:t>Bcl2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44044E8-A6BA-4BAE-9F42-B353714349A2}"/>
              </a:ext>
            </a:extLst>
          </p:cNvPr>
          <p:cNvSpPr/>
          <p:nvPr/>
        </p:nvSpPr>
        <p:spPr>
          <a:xfrm>
            <a:off x="4251375" y="5592494"/>
            <a:ext cx="6495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100" i="1" dirty="0"/>
              <a:t>Bcl2l11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2A3FA36-F5AA-4CFE-821E-EC7E357C4C81}"/>
              </a:ext>
            </a:extLst>
          </p:cNvPr>
          <p:cNvSpPr/>
          <p:nvPr/>
        </p:nvSpPr>
        <p:spPr>
          <a:xfrm>
            <a:off x="2449144" y="5588212"/>
            <a:ext cx="45112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Jun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001D010-6B5B-45A5-83D0-1457651DD759}"/>
              </a:ext>
            </a:extLst>
          </p:cNvPr>
          <p:cNvSpPr/>
          <p:nvPr/>
        </p:nvSpPr>
        <p:spPr>
          <a:xfrm>
            <a:off x="1523940" y="5588212"/>
            <a:ext cx="42030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fr-FR" sz="1100" i="1" dirty="0"/>
              <a:t>Fos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0B96465B-3991-4FD2-AEE9-86DE1F877478}"/>
              </a:ext>
            </a:extLst>
          </p:cNvPr>
          <p:cNvGrpSpPr/>
          <p:nvPr/>
        </p:nvGrpSpPr>
        <p:grpSpPr>
          <a:xfrm>
            <a:off x="5983825" y="3872880"/>
            <a:ext cx="589822" cy="479955"/>
            <a:chOff x="5983825" y="3872880"/>
            <a:chExt cx="589822" cy="479955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20EBA15-9388-45D9-B82C-E78CFFD9459E}"/>
                </a:ext>
              </a:extLst>
            </p:cNvPr>
            <p:cNvSpPr/>
            <p:nvPr/>
          </p:nvSpPr>
          <p:spPr>
            <a:xfrm>
              <a:off x="5983825" y="3933998"/>
              <a:ext cx="142694" cy="1440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5EB90CE-7665-49E1-9291-682F0EF456BF}"/>
                </a:ext>
              </a:extLst>
            </p:cNvPr>
            <p:cNvSpPr/>
            <p:nvPr/>
          </p:nvSpPr>
          <p:spPr>
            <a:xfrm>
              <a:off x="5983825" y="4150022"/>
              <a:ext cx="142694" cy="14401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BC50E2E-6B0C-4CC5-BD27-22322552E23C}"/>
                </a:ext>
              </a:extLst>
            </p:cNvPr>
            <p:cNvSpPr/>
            <p:nvPr/>
          </p:nvSpPr>
          <p:spPr>
            <a:xfrm>
              <a:off x="6081204" y="3872880"/>
              <a:ext cx="46038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fr-FR" sz="1100" dirty="0" err="1"/>
                <a:t>siCtl</a:t>
              </a:r>
              <a:endParaRPr lang="fr-FR" sz="11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21E4F45-428A-4319-B4E3-6B5FE48892B4}"/>
                </a:ext>
              </a:extLst>
            </p:cNvPr>
            <p:cNvSpPr/>
            <p:nvPr/>
          </p:nvSpPr>
          <p:spPr>
            <a:xfrm>
              <a:off x="6081204" y="4091225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fr-FR" sz="1100" dirty="0" err="1"/>
                <a:t>siDlk</a:t>
              </a:r>
              <a:endParaRPr lang="fr-FR" sz="11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graphicFrame>
        <p:nvGraphicFramePr>
          <p:cNvPr id="45" name="Graphique 44">
            <a:extLst>
              <a:ext uri="{FF2B5EF4-FFF2-40B4-BE49-F238E27FC236}">
                <a16:creationId xmlns:a16="http://schemas.microsoft.com/office/drawing/2014/main" id="{5C46D310-8D6E-407F-A711-17335E97A3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5226635"/>
              </p:ext>
            </p:extLst>
          </p:nvPr>
        </p:nvGraphicFramePr>
        <p:xfrm>
          <a:off x="925768" y="3262979"/>
          <a:ext cx="4983636" cy="2424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178">
            <a:extLst>
              <a:ext uri="{FF2B5EF4-FFF2-40B4-BE49-F238E27FC236}">
                <a16:creationId xmlns:a16="http://schemas.microsoft.com/office/drawing/2014/main" id="{DF866B4A-60B6-42B4-874A-934DF4E54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6474" y="3457178"/>
            <a:ext cx="2334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</a:rPr>
              <a:t>NS</a:t>
            </a:r>
            <a:endParaRPr lang="fr-FR" altLang="fr-FR" sz="1200" dirty="0"/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17ACC240-922D-4F98-B932-68FBABFF7656}"/>
              </a:ext>
            </a:extLst>
          </p:cNvPr>
          <p:cNvGrpSpPr/>
          <p:nvPr/>
        </p:nvGrpSpPr>
        <p:grpSpPr>
          <a:xfrm>
            <a:off x="1496525" y="3639540"/>
            <a:ext cx="420309" cy="45719"/>
            <a:chOff x="3226846" y="5322163"/>
            <a:chExt cx="396970" cy="46741"/>
          </a:xfrm>
        </p:grpSpPr>
        <p:sp>
          <p:nvSpPr>
            <p:cNvPr id="16" name="Line 177">
              <a:extLst>
                <a:ext uri="{FF2B5EF4-FFF2-40B4-BE49-F238E27FC236}">
                  <a16:creationId xmlns:a16="http://schemas.microsoft.com/office/drawing/2014/main" id="{5D346F5F-3C20-4E76-8CC1-07031984C4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7952" y="5322850"/>
              <a:ext cx="395864" cy="0"/>
            </a:xfrm>
            <a:prstGeom prst="line">
              <a:avLst/>
            </a:prstGeom>
            <a:noFill/>
            <a:ln w="2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1313110F-431F-4438-AD0C-A06D76ABE38E}"/>
                </a:ext>
              </a:extLst>
            </p:cNvPr>
            <p:cNvCxnSpPr>
              <a:stCxn id="16" idx="0"/>
            </p:cNvCxnSpPr>
            <p:nvPr/>
          </p:nvCxnSpPr>
          <p:spPr bwMode="auto">
            <a:xfrm>
              <a:off x="3226846" y="5322163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6124CC38-0400-4AF5-8141-B4921F9F37DB}"/>
                </a:ext>
              </a:extLst>
            </p:cNvPr>
            <p:cNvCxnSpPr/>
            <p:nvPr/>
          </p:nvCxnSpPr>
          <p:spPr bwMode="auto">
            <a:xfrm>
              <a:off x="3623816" y="5322850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78">
            <a:extLst>
              <a:ext uri="{FF2B5EF4-FFF2-40B4-BE49-F238E27FC236}">
                <a16:creationId xmlns:a16="http://schemas.microsoft.com/office/drawing/2014/main" id="{4CBD2C74-69BA-4117-8C2A-A37C6DE60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0368" y="3439331"/>
            <a:ext cx="2334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</a:rPr>
              <a:t>NS</a:t>
            </a:r>
            <a:endParaRPr lang="fr-FR" altLang="fr-FR" sz="1200" dirty="0"/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0655F8BC-6808-4EEB-9ADA-4D1E56AAE082}"/>
              </a:ext>
            </a:extLst>
          </p:cNvPr>
          <p:cNvGrpSpPr/>
          <p:nvPr/>
        </p:nvGrpSpPr>
        <p:grpSpPr>
          <a:xfrm>
            <a:off x="2400419" y="3621693"/>
            <a:ext cx="420309" cy="45719"/>
            <a:chOff x="3226846" y="5322163"/>
            <a:chExt cx="396970" cy="46741"/>
          </a:xfrm>
        </p:grpSpPr>
        <p:sp>
          <p:nvSpPr>
            <p:cNvPr id="21" name="Line 177">
              <a:extLst>
                <a:ext uri="{FF2B5EF4-FFF2-40B4-BE49-F238E27FC236}">
                  <a16:creationId xmlns:a16="http://schemas.microsoft.com/office/drawing/2014/main" id="{E1CD6969-DC03-439D-B3FB-01818A08F2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7952" y="5322850"/>
              <a:ext cx="395864" cy="0"/>
            </a:xfrm>
            <a:prstGeom prst="line">
              <a:avLst/>
            </a:prstGeom>
            <a:noFill/>
            <a:ln w="2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1902627A-31A3-4B89-94FB-87A5CDDC6E02}"/>
                </a:ext>
              </a:extLst>
            </p:cNvPr>
            <p:cNvCxnSpPr>
              <a:stCxn id="21" idx="0"/>
            </p:cNvCxnSpPr>
            <p:nvPr/>
          </p:nvCxnSpPr>
          <p:spPr bwMode="auto">
            <a:xfrm>
              <a:off x="3226846" y="5322163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6E418C34-4F28-4F9A-A286-D3EC4F4051C1}"/>
                </a:ext>
              </a:extLst>
            </p:cNvPr>
            <p:cNvCxnSpPr/>
            <p:nvPr/>
          </p:nvCxnSpPr>
          <p:spPr bwMode="auto">
            <a:xfrm>
              <a:off x="3623816" y="5322850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178">
            <a:extLst>
              <a:ext uri="{FF2B5EF4-FFF2-40B4-BE49-F238E27FC236}">
                <a16:creationId xmlns:a16="http://schemas.microsoft.com/office/drawing/2014/main" id="{72733DE2-3FD9-4D3B-BE28-7D632AA35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9334" y="3437027"/>
            <a:ext cx="2334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</a:rPr>
              <a:t>NS</a:t>
            </a:r>
            <a:endParaRPr lang="fr-FR" altLang="fr-FR" sz="1200" dirty="0"/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0C4E325F-A2AE-4C6A-8750-3D9717961381}"/>
              </a:ext>
            </a:extLst>
          </p:cNvPr>
          <p:cNvGrpSpPr/>
          <p:nvPr/>
        </p:nvGrpSpPr>
        <p:grpSpPr>
          <a:xfrm>
            <a:off x="3399385" y="3619389"/>
            <a:ext cx="420309" cy="45719"/>
            <a:chOff x="3226846" y="5322163"/>
            <a:chExt cx="396970" cy="46741"/>
          </a:xfrm>
        </p:grpSpPr>
        <p:sp>
          <p:nvSpPr>
            <p:cNvPr id="26" name="Line 177">
              <a:extLst>
                <a:ext uri="{FF2B5EF4-FFF2-40B4-BE49-F238E27FC236}">
                  <a16:creationId xmlns:a16="http://schemas.microsoft.com/office/drawing/2014/main" id="{B5F42B6E-ECBA-4066-9B91-B90BC489C2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7952" y="5322850"/>
              <a:ext cx="395864" cy="0"/>
            </a:xfrm>
            <a:prstGeom prst="line">
              <a:avLst/>
            </a:prstGeom>
            <a:noFill/>
            <a:ln w="2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49385CE0-2A7E-4071-BE47-8EAFDF4019FA}"/>
                </a:ext>
              </a:extLst>
            </p:cNvPr>
            <p:cNvCxnSpPr>
              <a:stCxn id="26" idx="0"/>
            </p:cNvCxnSpPr>
            <p:nvPr/>
          </p:nvCxnSpPr>
          <p:spPr bwMode="auto">
            <a:xfrm>
              <a:off x="3226846" y="5322163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84AA59E-87B3-4885-8007-935ED923B10F}"/>
                </a:ext>
              </a:extLst>
            </p:cNvPr>
            <p:cNvCxnSpPr/>
            <p:nvPr/>
          </p:nvCxnSpPr>
          <p:spPr bwMode="auto">
            <a:xfrm>
              <a:off x="3623816" y="5322850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178">
            <a:extLst>
              <a:ext uri="{FF2B5EF4-FFF2-40B4-BE49-F238E27FC236}">
                <a16:creationId xmlns:a16="http://schemas.microsoft.com/office/drawing/2014/main" id="{A954606F-1804-4A86-909D-8D4B8BE63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1740" y="3434723"/>
            <a:ext cx="2334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</a:rPr>
              <a:t>NS</a:t>
            </a:r>
            <a:endParaRPr lang="fr-FR" altLang="fr-FR" sz="1200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A721186E-914A-4E72-826D-B98AF33DCAFD}"/>
              </a:ext>
            </a:extLst>
          </p:cNvPr>
          <p:cNvGrpSpPr/>
          <p:nvPr/>
        </p:nvGrpSpPr>
        <p:grpSpPr>
          <a:xfrm>
            <a:off x="4261791" y="3617085"/>
            <a:ext cx="420309" cy="45719"/>
            <a:chOff x="3226846" y="5322163"/>
            <a:chExt cx="396970" cy="46741"/>
          </a:xfrm>
        </p:grpSpPr>
        <p:sp>
          <p:nvSpPr>
            <p:cNvPr id="31" name="Line 177">
              <a:extLst>
                <a:ext uri="{FF2B5EF4-FFF2-40B4-BE49-F238E27FC236}">
                  <a16:creationId xmlns:a16="http://schemas.microsoft.com/office/drawing/2014/main" id="{0DA8E97A-3B52-4EE3-82FF-747B5EB085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7952" y="5322850"/>
              <a:ext cx="395864" cy="0"/>
            </a:xfrm>
            <a:prstGeom prst="line">
              <a:avLst/>
            </a:prstGeom>
            <a:noFill/>
            <a:ln w="2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334D02D2-1436-4FF3-BD11-23AF84F3A3E4}"/>
                </a:ext>
              </a:extLst>
            </p:cNvPr>
            <p:cNvCxnSpPr>
              <a:stCxn id="31" idx="0"/>
            </p:cNvCxnSpPr>
            <p:nvPr/>
          </p:nvCxnSpPr>
          <p:spPr bwMode="auto">
            <a:xfrm>
              <a:off x="3226846" y="5322163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DF082118-E76B-43E2-A82E-09BE7EC2BF51}"/>
                </a:ext>
              </a:extLst>
            </p:cNvPr>
            <p:cNvCxnSpPr/>
            <p:nvPr/>
          </p:nvCxnSpPr>
          <p:spPr bwMode="auto">
            <a:xfrm>
              <a:off x="3623816" y="5322850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178">
            <a:extLst>
              <a:ext uri="{FF2B5EF4-FFF2-40B4-BE49-F238E27FC236}">
                <a16:creationId xmlns:a16="http://schemas.microsoft.com/office/drawing/2014/main" id="{4A9519E5-06AD-4181-805E-380AAC048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394" y="3432419"/>
            <a:ext cx="2334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</a:rPr>
              <a:t>NS</a:t>
            </a:r>
            <a:endParaRPr lang="fr-FR" altLang="fr-FR" sz="1200" dirty="0"/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59DFED25-697D-4C3D-8E44-9545C006EE4C}"/>
              </a:ext>
            </a:extLst>
          </p:cNvPr>
          <p:cNvGrpSpPr/>
          <p:nvPr/>
        </p:nvGrpSpPr>
        <p:grpSpPr>
          <a:xfrm>
            <a:off x="5197445" y="3614781"/>
            <a:ext cx="420309" cy="45719"/>
            <a:chOff x="3226846" y="5322163"/>
            <a:chExt cx="396970" cy="46741"/>
          </a:xfrm>
        </p:grpSpPr>
        <p:sp>
          <p:nvSpPr>
            <p:cNvPr id="47" name="Line 177">
              <a:extLst>
                <a:ext uri="{FF2B5EF4-FFF2-40B4-BE49-F238E27FC236}">
                  <a16:creationId xmlns:a16="http://schemas.microsoft.com/office/drawing/2014/main" id="{8536FFD2-E9A6-4F6E-B3A6-33E9EC241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27952" y="5322850"/>
              <a:ext cx="395864" cy="0"/>
            </a:xfrm>
            <a:prstGeom prst="line">
              <a:avLst/>
            </a:prstGeom>
            <a:noFill/>
            <a:ln w="2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DD255DA4-8132-4459-AE74-96D216AEE6DF}"/>
                </a:ext>
              </a:extLst>
            </p:cNvPr>
            <p:cNvCxnSpPr>
              <a:stCxn id="47" idx="0"/>
            </p:cNvCxnSpPr>
            <p:nvPr/>
          </p:nvCxnSpPr>
          <p:spPr bwMode="auto">
            <a:xfrm>
              <a:off x="3226846" y="5322163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898188FA-0F90-4AD9-97A8-FCEEA3613A84}"/>
                </a:ext>
              </a:extLst>
            </p:cNvPr>
            <p:cNvCxnSpPr/>
            <p:nvPr/>
          </p:nvCxnSpPr>
          <p:spPr bwMode="auto">
            <a:xfrm>
              <a:off x="3623816" y="5322850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511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1"/>
          <p:cNvSpPr txBox="1">
            <a:spLocks noChangeArrowheads="1"/>
          </p:cNvSpPr>
          <p:nvPr/>
        </p:nvSpPr>
        <p:spPr bwMode="auto">
          <a:xfrm>
            <a:off x="3181685" y="1640632"/>
            <a:ext cx="6912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S5</a:t>
            </a:r>
            <a:endParaRPr lang="en-GB" altLang="fr-FR" sz="1200" b="1" dirty="0"/>
          </a:p>
        </p:txBody>
      </p:sp>
      <p:graphicFrame>
        <p:nvGraphicFramePr>
          <p:cNvPr id="4" name="Graphique 3">
            <a:extLst>
              <a:ext uri="{FF2B5EF4-FFF2-40B4-BE49-F238E27FC236}">
                <a16:creationId xmlns:a16="http://schemas.microsoft.com/office/drawing/2014/main" id="{BE80262B-442C-4802-B570-B401598192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51382"/>
              </p:ext>
            </p:extLst>
          </p:nvPr>
        </p:nvGraphicFramePr>
        <p:xfrm>
          <a:off x="811128" y="2792760"/>
          <a:ext cx="5377020" cy="306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30">
            <a:extLst>
              <a:ext uri="{FF2B5EF4-FFF2-40B4-BE49-F238E27FC236}">
                <a16:creationId xmlns:a16="http://schemas.microsoft.com/office/drawing/2014/main" id="{FC525CD3-C65B-47BC-8217-F6539ECF20B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79504" y="3818166"/>
            <a:ext cx="19880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200" dirty="0">
                <a:latin typeface="+mj-lt"/>
                <a:cs typeface="Arial" panose="020B0604020202020204" pitchFamily="34" charset="0"/>
              </a:rPr>
              <a:t>mRNA/</a:t>
            </a:r>
            <a:r>
              <a:rPr lang="en-GB" altLang="fr-FR" sz="1200" i="1" dirty="0" err="1">
                <a:latin typeface="+mj-lt"/>
                <a:cs typeface="Arial" panose="020B0604020202020204" pitchFamily="34" charset="0"/>
              </a:rPr>
              <a:t>Tbp</a:t>
            </a: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 mRNA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 (% </a:t>
            </a:r>
            <a:r>
              <a:rPr lang="en-GB" altLang="fr-FR" sz="1200" i="1" dirty="0" err="1">
                <a:latin typeface="+mj-lt"/>
                <a:cs typeface="Arial" panose="020B0604020202020204" pitchFamily="34" charset="0"/>
              </a:rPr>
              <a:t>siGFP</a:t>
            </a:r>
            <a:r>
              <a:rPr lang="en-GB" altLang="fr-FR" sz="1200" i="1" dirty="0">
                <a:latin typeface="+mj-lt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FD87BDCB-70DC-417E-A387-A22D028803F2}"/>
              </a:ext>
            </a:extLst>
          </p:cNvPr>
          <p:cNvGrpSpPr/>
          <p:nvPr/>
        </p:nvGrpSpPr>
        <p:grpSpPr>
          <a:xfrm>
            <a:off x="6034884" y="3584848"/>
            <a:ext cx="589822" cy="479955"/>
            <a:chOff x="5983825" y="3872880"/>
            <a:chExt cx="589822" cy="47995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C75AA8-27FF-4D02-9D64-899E464FCE4B}"/>
                </a:ext>
              </a:extLst>
            </p:cNvPr>
            <p:cNvSpPr/>
            <p:nvPr/>
          </p:nvSpPr>
          <p:spPr>
            <a:xfrm>
              <a:off x="5983825" y="3933998"/>
              <a:ext cx="142694" cy="1440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EB67E01-A324-468B-AE34-DE5A0492839C}"/>
                </a:ext>
              </a:extLst>
            </p:cNvPr>
            <p:cNvSpPr/>
            <p:nvPr/>
          </p:nvSpPr>
          <p:spPr>
            <a:xfrm>
              <a:off x="5983825" y="4150022"/>
              <a:ext cx="142694" cy="144016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75D6C1-5074-4C82-8A3C-109637445EA9}"/>
                </a:ext>
              </a:extLst>
            </p:cNvPr>
            <p:cNvSpPr/>
            <p:nvPr/>
          </p:nvSpPr>
          <p:spPr>
            <a:xfrm>
              <a:off x="6081204" y="3872880"/>
              <a:ext cx="46038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fr-FR" sz="1100" dirty="0" err="1"/>
                <a:t>siCtl</a:t>
              </a:r>
              <a:endParaRPr lang="fr-FR" sz="11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8A02FE6-F71F-4D76-8A75-68F65274EA66}"/>
                </a:ext>
              </a:extLst>
            </p:cNvPr>
            <p:cNvSpPr/>
            <p:nvPr/>
          </p:nvSpPr>
          <p:spPr>
            <a:xfrm>
              <a:off x="6081204" y="4091225"/>
              <a:ext cx="49244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"/>
              <a:r>
                <a:rPr lang="fr-FR" sz="1100" dirty="0" err="1"/>
                <a:t>siDlk</a:t>
              </a:r>
              <a:endParaRPr lang="fr-FR" sz="1100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9B61396-3B2F-4E35-89E8-5DA5D1FE77A0}"/>
              </a:ext>
            </a:extLst>
          </p:cNvPr>
          <p:cNvSpPr/>
          <p:nvPr/>
        </p:nvSpPr>
        <p:spPr>
          <a:xfrm>
            <a:off x="1302056" y="5704150"/>
            <a:ext cx="5158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Pdx1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DEFD0D-A110-4D96-B326-403B3492DFF3}"/>
              </a:ext>
            </a:extLst>
          </p:cNvPr>
          <p:cNvSpPr/>
          <p:nvPr/>
        </p:nvSpPr>
        <p:spPr>
          <a:xfrm>
            <a:off x="1950128" y="5704150"/>
            <a:ext cx="5158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 err="1"/>
              <a:t>Mafa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9C7AAEC-130C-4322-9669-0016FDA30E86}"/>
              </a:ext>
            </a:extLst>
          </p:cNvPr>
          <p:cNvSpPr/>
          <p:nvPr/>
        </p:nvSpPr>
        <p:spPr>
          <a:xfrm>
            <a:off x="2477870" y="5704150"/>
            <a:ext cx="6243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Kir6.2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07F4832-4704-41BD-8CF8-912633E1FA87}"/>
              </a:ext>
            </a:extLst>
          </p:cNvPr>
          <p:cNvSpPr/>
          <p:nvPr/>
        </p:nvSpPr>
        <p:spPr>
          <a:xfrm>
            <a:off x="3019796" y="5704150"/>
            <a:ext cx="6243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Nkx6.1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F2A6C3-BA7A-4609-B1CE-C6DC76C1C2EF}"/>
              </a:ext>
            </a:extLst>
          </p:cNvPr>
          <p:cNvSpPr/>
          <p:nvPr/>
        </p:nvSpPr>
        <p:spPr>
          <a:xfrm>
            <a:off x="3713849" y="5704150"/>
            <a:ext cx="6243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Znt8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5812324-6D23-4BE9-939A-708DED07A1DA}"/>
              </a:ext>
            </a:extLst>
          </p:cNvPr>
          <p:cNvSpPr/>
          <p:nvPr/>
        </p:nvSpPr>
        <p:spPr>
          <a:xfrm>
            <a:off x="4325442" y="5704150"/>
            <a:ext cx="43299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 err="1"/>
              <a:t>Gck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08DFCEF-967A-4FD8-8DCE-F0F931F4751C}"/>
              </a:ext>
            </a:extLst>
          </p:cNvPr>
          <p:cNvSpPr/>
          <p:nvPr/>
        </p:nvSpPr>
        <p:spPr>
          <a:xfrm>
            <a:off x="4967588" y="5709012"/>
            <a:ext cx="6243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Glut2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B89F31E-63A6-43EC-90AE-6EC6E5571B07}"/>
              </a:ext>
            </a:extLst>
          </p:cNvPr>
          <p:cNvSpPr/>
          <p:nvPr/>
        </p:nvSpPr>
        <p:spPr>
          <a:xfrm>
            <a:off x="5530235" y="5704942"/>
            <a:ext cx="6243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fr-FR" sz="1100" i="1" dirty="0"/>
              <a:t>Ins2</a:t>
            </a:r>
            <a:endParaRPr lang="fr-FR" sz="1100" i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377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282716" y="56456"/>
            <a:ext cx="6305126" cy="9744149"/>
            <a:chOff x="282716" y="56456"/>
            <a:chExt cx="6305126" cy="9744149"/>
          </a:xfrm>
        </p:grpSpPr>
        <p:sp>
          <p:nvSpPr>
            <p:cNvPr id="4098" name="Text Box 11"/>
            <p:cNvSpPr txBox="1">
              <a:spLocks noChangeArrowheads="1"/>
            </p:cNvSpPr>
            <p:nvPr/>
          </p:nvSpPr>
          <p:spPr bwMode="auto">
            <a:xfrm>
              <a:off x="3140968" y="56456"/>
              <a:ext cx="69121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/>
                <a:t>Fig. S6</a:t>
              </a:r>
              <a:endParaRPr lang="en-GB" altLang="fr-FR" sz="1200" b="1" dirty="0"/>
            </a:p>
          </p:txBody>
        </p: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716" y="302677"/>
              <a:ext cx="6305126" cy="9497928"/>
            </a:xfrm>
            <a:prstGeom prst="rect">
              <a:avLst/>
            </a:prstGeom>
          </p:spPr>
        </p:pic>
        <p:sp>
          <p:nvSpPr>
            <p:cNvPr id="2" name="ZoneTexte 1"/>
            <p:cNvSpPr txBox="1"/>
            <p:nvPr/>
          </p:nvSpPr>
          <p:spPr>
            <a:xfrm>
              <a:off x="4426380" y="419659"/>
              <a:ext cx="720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Jnk3</a:t>
              </a:r>
            </a:p>
          </p:txBody>
        </p:sp>
        <p:sp>
          <p:nvSpPr>
            <p:cNvPr id="4" name="Flèche gauche 3"/>
            <p:cNvSpPr/>
            <p:nvPr/>
          </p:nvSpPr>
          <p:spPr>
            <a:xfrm>
              <a:off x="4149080" y="488503"/>
              <a:ext cx="288032" cy="139313"/>
            </a:xfrm>
            <a:prstGeom prst="lef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479953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3186112" y="896440"/>
            <a:ext cx="7469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CH" altLang="fr-FR" sz="1200" b="1" dirty="0"/>
              <a:t>Fig. S7</a:t>
            </a:r>
            <a:endParaRPr lang="en-US" altLang="fr-FR" sz="1200" b="1" dirty="0"/>
          </a:p>
        </p:txBody>
      </p:sp>
      <p:graphicFrame>
        <p:nvGraphicFramePr>
          <p:cNvPr id="16" name="Graphique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686919"/>
              </p:ext>
            </p:extLst>
          </p:nvPr>
        </p:nvGraphicFramePr>
        <p:xfrm>
          <a:off x="2276872" y="3224808"/>
          <a:ext cx="2236552" cy="2235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Rectangle 8"/>
          <p:cNvSpPr>
            <a:spLocks noChangeArrowheads="1"/>
          </p:cNvSpPr>
          <p:nvPr/>
        </p:nvSpPr>
        <p:spPr bwMode="auto">
          <a:xfrm rot="16200000">
            <a:off x="1222643" y="4255779"/>
            <a:ext cx="16797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% TUNEL+ </a:t>
            </a:r>
            <a:r>
              <a:rPr lang="fr-FR" altLang="fr-FR" sz="1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Ins</a:t>
            </a:r>
            <a:r>
              <a:rPr lang="fr-FR" altLang="fr-FR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+ /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Total </a:t>
            </a:r>
            <a:r>
              <a:rPr lang="fr-FR" altLang="fr-FR" sz="12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Ins</a:t>
            </a:r>
            <a:r>
              <a:rPr lang="fr-FR" altLang="fr-FR" sz="1200" dirty="0">
                <a:solidFill>
                  <a:srgbClr val="000000"/>
                </a:solidFill>
                <a:latin typeface="Arial Narrow" panose="020B0606020202030204" pitchFamily="34" charset="0"/>
              </a:rPr>
              <a:t> +</a:t>
            </a:r>
            <a:endParaRPr lang="fr-FR" altLang="fr-FR" sz="1200" dirty="0">
              <a:latin typeface="Arial Narrow" panose="020B0606020202030204" pitchFamily="34" charset="0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785232" y="5322004"/>
            <a:ext cx="4508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CH" altLang="fr-FR" sz="1200" dirty="0">
                <a:latin typeface="+mj-lt"/>
              </a:rPr>
              <a:t>p10</a:t>
            </a:r>
            <a:endParaRPr lang="fr-FR" altLang="fr-FR" sz="1200" dirty="0">
              <a:latin typeface="+mj-lt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3721749" y="5320838"/>
            <a:ext cx="4508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fr-CH" altLang="fr-FR" sz="1200" dirty="0">
                <a:latin typeface="+mj-lt"/>
              </a:rPr>
              <a:t>p32</a:t>
            </a:r>
            <a:endParaRPr lang="fr-FR" altLang="fr-FR" sz="1200" dirty="0">
              <a:latin typeface="+mj-lt"/>
            </a:endParaRPr>
          </a:p>
        </p:txBody>
      </p:sp>
      <p:sp>
        <p:nvSpPr>
          <p:cNvPr id="9" name="Rectangle 178"/>
          <p:cNvSpPr>
            <a:spLocks noChangeArrowheads="1"/>
          </p:cNvSpPr>
          <p:nvPr/>
        </p:nvSpPr>
        <p:spPr bwMode="auto">
          <a:xfrm>
            <a:off x="3368603" y="3191097"/>
            <a:ext cx="2334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 dirty="0">
                <a:solidFill>
                  <a:srgbClr val="000000"/>
                </a:solidFill>
              </a:rPr>
              <a:t>NS</a:t>
            </a:r>
            <a:endParaRPr lang="fr-FR" altLang="fr-FR" sz="1200" dirty="0"/>
          </a:p>
        </p:txBody>
      </p:sp>
      <p:grpSp>
        <p:nvGrpSpPr>
          <p:cNvPr id="10" name="Groupe 9"/>
          <p:cNvGrpSpPr/>
          <p:nvPr/>
        </p:nvGrpSpPr>
        <p:grpSpPr>
          <a:xfrm>
            <a:off x="3037610" y="3368824"/>
            <a:ext cx="895445" cy="92083"/>
            <a:chOff x="3226846" y="5322163"/>
            <a:chExt cx="396970" cy="46741"/>
          </a:xfrm>
        </p:grpSpPr>
        <p:sp>
          <p:nvSpPr>
            <p:cNvPr id="11" name="Line 177"/>
            <p:cNvSpPr>
              <a:spLocks noChangeShapeType="1"/>
            </p:cNvSpPr>
            <p:nvPr/>
          </p:nvSpPr>
          <p:spPr bwMode="auto">
            <a:xfrm>
              <a:off x="3227952" y="5322850"/>
              <a:ext cx="395864" cy="0"/>
            </a:xfrm>
            <a:prstGeom prst="line">
              <a:avLst/>
            </a:prstGeom>
            <a:noFill/>
            <a:ln w="2" cap="rnd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cxnSp>
          <p:nvCxnSpPr>
            <p:cNvPr id="12" name="Connecteur droit 11"/>
            <p:cNvCxnSpPr>
              <a:stCxn id="11" idx="0"/>
            </p:cNvCxnSpPr>
            <p:nvPr/>
          </p:nvCxnSpPr>
          <p:spPr bwMode="auto">
            <a:xfrm>
              <a:off x="3226846" y="5322163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 bwMode="auto">
            <a:xfrm>
              <a:off x="3623816" y="5322850"/>
              <a:ext cx="0" cy="46054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4495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Box 11"/>
          <p:cNvSpPr txBox="1">
            <a:spLocks noChangeArrowheads="1"/>
          </p:cNvSpPr>
          <p:nvPr/>
        </p:nvSpPr>
        <p:spPr bwMode="auto">
          <a:xfrm>
            <a:off x="3125017" y="2072680"/>
            <a:ext cx="6912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Fig. S8</a:t>
            </a:r>
            <a:endParaRPr lang="en-GB" altLang="fr-FR" sz="1200" b="1" dirty="0"/>
          </a:p>
        </p:txBody>
      </p:sp>
      <p:sp>
        <p:nvSpPr>
          <p:cNvPr id="35" name="Text Box 11"/>
          <p:cNvSpPr txBox="1">
            <a:spLocks noChangeArrowheads="1"/>
          </p:cNvSpPr>
          <p:nvPr/>
        </p:nvSpPr>
        <p:spPr bwMode="auto">
          <a:xfrm>
            <a:off x="4150626" y="3224808"/>
            <a:ext cx="2792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CH" altLang="fr-FR" sz="1200" b="1" dirty="0"/>
              <a:t>b</a:t>
            </a:r>
            <a:endParaRPr lang="en-GB" altLang="fr-FR" sz="1200" b="1" dirty="0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5F07FFFB-D21D-4546-A0A0-AE8C0CF4B0C3}"/>
              </a:ext>
            </a:extLst>
          </p:cNvPr>
          <p:cNvGrpSpPr/>
          <p:nvPr/>
        </p:nvGrpSpPr>
        <p:grpSpPr>
          <a:xfrm>
            <a:off x="126587" y="3148475"/>
            <a:ext cx="4337438" cy="2581774"/>
            <a:chOff x="1179301" y="2472339"/>
            <a:chExt cx="4337438" cy="2581774"/>
          </a:xfrm>
        </p:grpSpPr>
        <p:pic>
          <p:nvPicPr>
            <p:cNvPr id="351" name="Image 35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92" t="46153" r="3218" b="31574"/>
            <a:stretch/>
          </p:blipFill>
          <p:spPr>
            <a:xfrm>
              <a:off x="1772816" y="3728864"/>
              <a:ext cx="2592000" cy="502068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352" name="Image 35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07" t="9960" r="9643" b="78984"/>
            <a:stretch/>
          </p:blipFill>
          <p:spPr>
            <a:xfrm>
              <a:off x="1772817" y="4293296"/>
              <a:ext cx="2591999" cy="42167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pic>
          <p:nvPicPr>
            <p:cNvPr id="353" name="Image 35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58" t="42728" r="16713" b="46575"/>
            <a:stretch/>
          </p:blipFill>
          <p:spPr>
            <a:xfrm>
              <a:off x="1772816" y="4774974"/>
              <a:ext cx="2592000" cy="279139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344" name="ZoneTexte 343"/>
            <p:cNvSpPr txBox="1"/>
            <p:nvPr/>
          </p:nvSpPr>
          <p:spPr>
            <a:xfrm>
              <a:off x="4528392" y="3812909"/>
              <a:ext cx="9883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/>
                <a:t>Total p-</a:t>
              </a:r>
              <a:r>
                <a:rPr lang="fr-FR" sz="1200" dirty="0" err="1"/>
                <a:t>Jnk</a:t>
              </a:r>
              <a:r>
                <a:rPr lang="fr-FR" sz="1200" dirty="0"/>
                <a:t> </a:t>
              </a:r>
            </a:p>
            <a:p>
              <a:pPr algn="ctr"/>
              <a:r>
                <a:rPr lang="fr-FR" sz="1200" dirty="0"/>
                <a:t>(Jnk1/2/3)</a:t>
              </a:r>
              <a:endParaRPr lang="en-GB" sz="1200" dirty="0"/>
            </a:p>
          </p:txBody>
        </p:sp>
        <p:sp>
          <p:nvSpPr>
            <p:cNvPr id="345" name="ZoneTexte 344"/>
            <p:cNvSpPr txBox="1"/>
            <p:nvPr/>
          </p:nvSpPr>
          <p:spPr>
            <a:xfrm>
              <a:off x="4497313" y="4350965"/>
              <a:ext cx="791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Total </a:t>
              </a:r>
              <a:r>
                <a:rPr lang="fr-FR" sz="1200" dirty="0" err="1"/>
                <a:t>Jnk</a:t>
              </a:r>
              <a:endParaRPr lang="en-GB" sz="1200" dirty="0"/>
            </a:p>
          </p:txBody>
        </p:sp>
        <p:sp>
          <p:nvSpPr>
            <p:cNvPr id="346" name="ZoneTexte 345"/>
            <p:cNvSpPr txBox="1"/>
            <p:nvPr/>
          </p:nvSpPr>
          <p:spPr>
            <a:xfrm>
              <a:off x="4497313" y="4774973"/>
              <a:ext cx="7784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>
                  <a:latin typeface="Symbol" panose="05050102010706020507" pitchFamily="18" charset="2"/>
                </a:rPr>
                <a:t>a</a:t>
              </a:r>
              <a:r>
                <a:rPr lang="fr-FR" sz="1200" dirty="0" err="1"/>
                <a:t>Tubulin</a:t>
              </a:r>
              <a:endParaRPr lang="en-GB" sz="1200" dirty="0"/>
            </a:p>
          </p:txBody>
        </p:sp>
        <p:sp>
          <p:nvSpPr>
            <p:cNvPr id="347" name="ZoneTexte 346"/>
            <p:cNvSpPr txBox="1"/>
            <p:nvPr/>
          </p:nvSpPr>
          <p:spPr>
            <a:xfrm>
              <a:off x="4528392" y="3382778"/>
              <a:ext cx="405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err="1"/>
                <a:t>Dlk</a:t>
              </a:r>
              <a:endParaRPr lang="fr-FR" sz="1200" dirty="0"/>
            </a:p>
          </p:txBody>
        </p:sp>
        <p:pic>
          <p:nvPicPr>
            <p:cNvPr id="349" name="Image 34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39" t="39086" r="8890" b="40388"/>
            <a:stretch/>
          </p:blipFill>
          <p:spPr>
            <a:xfrm>
              <a:off x="1764944" y="3364977"/>
              <a:ext cx="2592000" cy="30939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354" name="Rectangle 19"/>
            <p:cNvSpPr>
              <a:spLocks noChangeArrowheads="1"/>
            </p:cNvSpPr>
            <p:nvPr/>
          </p:nvSpPr>
          <p:spPr bwMode="auto">
            <a:xfrm>
              <a:off x="1913538" y="316448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0</a:t>
              </a:r>
              <a:endParaRPr lang="fr-FR" altLang="fr-FR" sz="1200" dirty="0"/>
            </a:p>
          </p:txBody>
        </p:sp>
        <p:sp>
          <p:nvSpPr>
            <p:cNvPr id="355" name="Rectangle 21"/>
            <p:cNvSpPr>
              <a:spLocks noChangeArrowheads="1"/>
            </p:cNvSpPr>
            <p:nvPr/>
          </p:nvSpPr>
          <p:spPr bwMode="auto">
            <a:xfrm>
              <a:off x="2154147" y="3164484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15</a:t>
              </a:r>
              <a:endParaRPr lang="fr-FR" altLang="fr-FR" sz="1200" dirty="0"/>
            </a:p>
          </p:txBody>
        </p:sp>
        <p:sp>
          <p:nvSpPr>
            <p:cNvPr id="356" name="Rectangle 23"/>
            <p:cNvSpPr>
              <a:spLocks noChangeArrowheads="1"/>
            </p:cNvSpPr>
            <p:nvPr/>
          </p:nvSpPr>
          <p:spPr bwMode="auto">
            <a:xfrm>
              <a:off x="2762001" y="3172398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60</a:t>
              </a:r>
              <a:endParaRPr lang="fr-FR" altLang="fr-FR" sz="1200" dirty="0"/>
            </a:p>
          </p:txBody>
        </p:sp>
        <p:sp>
          <p:nvSpPr>
            <p:cNvPr id="360" name="Rectangle 33"/>
            <p:cNvSpPr>
              <a:spLocks noChangeArrowheads="1"/>
            </p:cNvSpPr>
            <p:nvPr/>
          </p:nvSpPr>
          <p:spPr bwMode="auto">
            <a:xfrm>
              <a:off x="1179301" y="3172398"/>
              <a:ext cx="5152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IL (min)</a:t>
              </a:r>
              <a:endParaRPr lang="fr-FR" altLang="fr-FR" sz="1200" dirty="0">
                <a:latin typeface="Symbol" panose="05050102010706020507" pitchFamily="18" charset="2"/>
              </a:endParaRPr>
            </a:p>
          </p:txBody>
        </p:sp>
        <p:sp>
          <p:nvSpPr>
            <p:cNvPr id="361" name="Rectangle 145"/>
            <p:cNvSpPr>
              <a:spLocks noChangeArrowheads="1"/>
            </p:cNvSpPr>
            <p:nvPr/>
          </p:nvSpPr>
          <p:spPr bwMode="auto">
            <a:xfrm>
              <a:off x="2331114" y="2879387"/>
              <a:ext cx="25808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00" dirty="0" err="1">
                  <a:solidFill>
                    <a:srgbClr val="000000"/>
                  </a:solidFill>
                  <a:latin typeface="Tahoma" panose="020B0604030504040204" pitchFamily="34" charset="0"/>
                </a:rPr>
                <a:t>siCtl</a:t>
              </a:r>
              <a:endParaRPr lang="en-US" altLang="fr-FR" sz="1100" dirty="0"/>
            </a:p>
          </p:txBody>
        </p:sp>
        <p:sp>
          <p:nvSpPr>
            <p:cNvPr id="362" name="Rectangle 177"/>
            <p:cNvSpPr>
              <a:spLocks noChangeArrowheads="1"/>
            </p:cNvSpPr>
            <p:nvPr/>
          </p:nvSpPr>
          <p:spPr bwMode="auto">
            <a:xfrm>
              <a:off x="3514813" y="2870414"/>
              <a:ext cx="293350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fr-FR" sz="1100" dirty="0" err="1">
                  <a:solidFill>
                    <a:srgbClr val="000000"/>
                  </a:solidFill>
                  <a:latin typeface="Tahoma" panose="020B0604030504040204" pitchFamily="34" charset="0"/>
                </a:rPr>
                <a:t>siDlk</a:t>
              </a:r>
              <a:endParaRPr lang="en-US" altLang="fr-FR" sz="1100" dirty="0"/>
            </a:p>
          </p:txBody>
        </p:sp>
        <p:grpSp>
          <p:nvGrpSpPr>
            <p:cNvPr id="363" name="Groupe 251"/>
            <p:cNvGrpSpPr>
              <a:grpSpLocks/>
            </p:cNvGrpSpPr>
            <p:nvPr/>
          </p:nvGrpSpPr>
          <p:grpSpPr bwMode="auto">
            <a:xfrm>
              <a:off x="1896649" y="3041310"/>
              <a:ext cx="1044575" cy="68262"/>
              <a:chOff x="4941540" y="4103687"/>
              <a:chExt cx="1295400" cy="68263"/>
            </a:xfrm>
          </p:grpSpPr>
          <p:sp>
            <p:nvSpPr>
              <p:cNvPr id="364" name="Line 177"/>
              <p:cNvSpPr>
                <a:spLocks noChangeShapeType="1"/>
              </p:cNvSpPr>
              <p:nvPr/>
            </p:nvSpPr>
            <p:spPr bwMode="auto">
              <a:xfrm>
                <a:off x="4941540" y="4103687"/>
                <a:ext cx="1295400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365" name="Connecteur droit 364"/>
              <p:cNvCxnSpPr>
                <a:stCxn id="364" idx="0"/>
              </p:cNvCxnSpPr>
              <p:nvPr/>
            </p:nvCxnSpPr>
            <p:spPr>
              <a:xfrm>
                <a:off x="4941540" y="4103686"/>
                <a:ext cx="0" cy="6826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Connecteur droit 365"/>
              <p:cNvCxnSpPr/>
              <p:nvPr/>
            </p:nvCxnSpPr>
            <p:spPr>
              <a:xfrm>
                <a:off x="6236940" y="4103686"/>
                <a:ext cx="0" cy="6826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7" name="Groupe 252"/>
            <p:cNvGrpSpPr>
              <a:grpSpLocks/>
            </p:cNvGrpSpPr>
            <p:nvPr/>
          </p:nvGrpSpPr>
          <p:grpSpPr bwMode="auto">
            <a:xfrm>
              <a:off x="3163976" y="3049000"/>
              <a:ext cx="1046162" cy="68263"/>
              <a:chOff x="4941540" y="4103687"/>
              <a:chExt cx="1295400" cy="68263"/>
            </a:xfrm>
          </p:grpSpPr>
          <p:sp>
            <p:nvSpPr>
              <p:cNvPr id="368" name="Line 177"/>
              <p:cNvSpPr>
                <a:spLocks noChangeShapeType="1"/>
              </p:cNvSpPr>
              <p:nvPr/>
            </p:nvSpPr>
            <p:spPr bwMode="auto">
              <a:xfrm>
                <a:off x="4941540" y="4103687"/>
                <a:ext cx="1295400" cy="0"/>
              </a:xfrm>
              <a:prstGeom prst="line">
                <a:avLst/>
              </a:prstGeom>
              <a:noFill/>
              <a:ln w="2" cap="rnd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cxnSp>
            <p:nvCxnSpPr>
              <p:cNvPr id="369" name="Connecteur droit 368"/>
              <p:cNvCxnSpPr>
                <a:stCxn id="368" idx="0"/>
              </p:cNvCxnSpPr>
              <p:nvPr/>
            </p:nvCxnSpPr>
            <p:spPr>
              <a:xfrm>
                <a:off x="4941540" y="4103687"/>
                <a:ext cx="0" cy="68262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Connecteur droit 369"/>
              <p:cNvCxnSpPr/>
              <p:nvPr/>
            </p:nvCxnSpPr>
            <p:spPr>
              <a:xfrm>
                <a:off x="6236940" y="4103687"/>
                <a:ext cx="0" cy="68262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1" name="Rectangle 21"/>
            <p:cNvSpPr>
              <a:spLocks noChangeArrowheads="1"/>
            </p:cNvSpPr>
            <p:nvPr/>
          </p:nvSpPr>
          <p:spPr bwMode="auto">
            <a:xfrm>
              <a:off x="2449345" y="3164484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30</a:t>
              </a:r>
              <a:endParaRPr lang="fr-FR" altLang="fr-FR" sz="1200" dirty="0"/>
            </a:p>
          </p:txBody>
        </p:sp>
        <p:sp>
          <p:nvSpPr>
            <p:cNvPr id="372" name="Rectangle 19"/>
            <p:cNvSpPr>
              <a:spLocks noChangeArrowheads="1"/>
            </p:cNvSpPr>
            <p:nvPr/>
          </p:nvSpPr>
          <p:spPr bwMode="auto">
            <a:xfrm>
              <a:off x="3163976" y="3164436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0</a:t>
              </a:r>
              <a:endParaRPr lang="fr-FR" altLang="fr-FR" sz="1200" dirty="0"/>
            </a:p>
          </p:txBody>
        </p:sp>
        <p:sp>
          <p:nvSpPr>
            <p:cNvPr id="373" name="Rectangle 21"/>
            <p:cNvSpPr>
              <a:spLocks noChangeArrowheads="1"/>
            </p:cNvSpPr>
            <p:nvPr/>
          </p:nvSpPr>
          <p:spPr bwMode="auto">
            <a:xfrm>
              <a:off x="3406362" y="3164436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15</a:t>
              </a:r>
              <a:endParaRPr lang="fr-FR" altLang="fr-FR" sz="1200" dirty="0"/>
            </a:p>
          </p:txBody>
        </p:sp>
        <p:sp>
          <p:nvSpPr>
            <p:cNvPr id="374" name="Rectangle 23"/>
            <p:cNvSpPr>
              <a:spLocks noChangeArrowheads="1"/>
            </p:cNvSpPr>
            <p:nvPr/>
          </p:nvSpPr>
          <p:spPr bwMode="auto">
            <a:xfrm>
              <a:off x="4097397" y="3156162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60</a:t>
              </a:r>
              <a:endParaRPr lang="fr-FR" altLang="fr-FR" sz="1200" dirty="0"/>
            </a:p>
          </p:txBody>
        </p:sp>
        <p:sp>
          <p:nvSpPr>
            <p:cNvPr id="375" name="Rectangle 21"/>
            <p:cNvSpPr>
              <a:spLocks noChangeArrowheads="1"/>
            </p:cNvSpPr>
            <p:nvPr/>
          </p:nvSpPr>
          <p:spPr bwMode="auto">
            <a:xfrm>
              <a:off x="3748343" y="3164436"/>
              <a:ext cx="16991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200" dirty="0">
                  <a:solidFill>
                    <a:srgbClr val="000000"/>
                  </a:solidFill>
                </a:rPr>
                <a:t>30</a:t>
              </a:r>
              <a:endParaRPr lang="fr-FR" altLang="fr-FR" sz="1200" dirty="0"/>
            </a:p>
          </p:txBody>
        </p:sp>
        <p:sp>
          <p:nvSpPr>
            <p:cNvPr id="34" name="Text Box 11"/>
            <p:cNvSpPr txBox="1">
              <a:spLocks noChangeArrowheads="1"/>
            </p:cNvSpPr>
            <p:nvPr/>
          </p:nvSpPr>
          <p:spPr bwMode="auto">
            <a:xfrm>
              <a:off x="1423857" y="2472339"/>
              <a:ext cx="25095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fr-FR" sz="1200" b="1" dirty="0"/>
                <a:t>a</a:t>
              </a:r>
              <a:endParaRPr lang="en-GB" altLang="fr-FR" sz="1200" b="1" dirty="0"/>
            </a:p>
          </p:txBody>
        </p:sp>
        <p:sp>
          <p:nvSpPr>
            <p:cNvPr id="2" name="Flèche droite 1"/>
            <p:cNvSpPr/>
            <p:nvPr/>
          </p:nvSpPr>
          <p:spPr>
            <a:xfrm flipH="1" flipV="1">
              <a:off x="4430216" y="3816467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lèche droite 38"/>
            <p:cNvSpPr/>
            <p:nvPr/>
          </p:nvSpPr>
          <p:spPr>
            <a:xfrm flipH="1" flipV="1">
              <a:off x="4435349" y="4004186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lèche droite 39"/>
            <p:cNvSpPr/>
            <p:nvPr/>
          </p:nvSpPr>
          <p:spPr>
            <a:xfrm flipH="1" flipV="1">
              <a:off x="4430216" y="4357831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lèche droite 40"/>
            <p:cNvSpPr/>
            <p:nvPr/>
          </p:nvSpPr>
          <p:spPr>
            <a:xfrm flipH="1" flipV="1">
              <a:off x="4435349" y="4545550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lèche droite 41"/>
            <p:cNvSpPr/>
            <p:nvPr/>
          </p:nvSpPr>
          <p:spPr>
            <a:xfrm flipH="1" flipV="1">
              <a:off x="4417762" y="3497660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lèche droite 42"/>
            <p:cNvSpPr/>
            <p:nvPr/>
          </p:nvSpPr>
          <p:spPr>
            <a:xfrm flipH="1" flipV="1">
              <a:off x="4446264" y="4910536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e 3">
            <a:extLst>
              <a:ext uri="{FF2B5EF4-FFF2-40B4-BE49-F238E27FC236}">
                <a16:creationId xmlns:a16="http://schemas.microsoft.com/office/drawing/2014/main" id="{0D71D32E-FAF6-414B-8360-FE4CDCF66D01}"/>
              </a:ext>
            </a:extLst>
          </p:cNvPr>
          <p:cNvGrpSpPr/>
          <p:nvPr/>
        </p:nvGrpSpPr>
        <p:grpSpPr>
          <a:xfrm>
            <a:off x="4639330" y="3895086"/>
            <a:ext cx="2209745" cy="1558530"/>
            <a:chOff x="2541315" y="5825363"/>
            <a:chExt cx="2209745" cy="1558530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19" t="27442" r="54375" b="39629"/>
            <a:stretch/>
          </p:blipFill>
          <p:spPr>
            <a:xfrm>
              <a:off x="2541315" y="6124319"/>
              <a:ext cx="1116124" cy="573293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</p:pic>
        <p:sp>
          <p:nvSpPr>
            <p:cNvPr id="36" name="Text Box 81"/>
            <p:cNvSpPr txBox="1">
              <a:spLocks noChangeArrowheads="1"/>
            </p:cNvSpPr>
            <p:nvPr/>
          </p:nvSpPr>
          <p:spPr bwMode="auto">
            <a:xfrm>
              <a:off x="2564918" y="5847049"/>
              <a:ext cx="532032" cy="2989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CH" altLang="fr-FR" sz="1200"/>
                <a:t>Ctrl</a:t>
              </a:r>
              <a:endParaRPr lang="en-US" altLang="fr-FR" sz="1200"/>
            </a:p>
          </p:txBody>
        </p:sp>
        <p:sp>
          <p:nvSpPr>
            <p:cNvPr id="37" name="Text Box 82"/>
            <p:cNvSpPr txBox="1">
              <a:spLocks noChangeArrowheads="1"/>
            </p:cNvSpPr>
            <p:nvPr/>
          </p:nvSpPr>
          <p:spPr bwMode="auto">
            <a:xfrm>
              <a:off x="3004589" y="5825363"/>
              <a:ext cx="846418" cy="2989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CH" altLang="fr-FR" sz="1200" dirty="0" err="1"/>
                <a:t>pcDLK</a:t>
              </a:r>
              <a:endParaRPr lang="en-US" altLang="fr-FR" sz="1200" dirty="0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3805993" y="6281445"/>
              <a:ext cx="94506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Total p-</a:t>
              </a:r>
              <a:r>
                <a:rPr lang="fr-FR" sz="1200" dirty="0" err="1"/>
                <a:t>Jnk</a:t>
              </a:r>
              <a:endParaRPr lang="fr-FR" sz="1200" dirty="0"/>
            </a:p>
            <a:p>
              <a:r>
                <a:rPr lang="fr-FR" sz="1200" dirty="0"/>
                <a:t> (Jnk1/2/3)</a:t>
              </a:r>
              <a:endParaRPr lang="en-GB" sz="1200" dirty="0"/>
            </a:p>
          </p:txBody>
        </p:sp>
        <p:sp>
          <p:nvSpPr>
            <p:cNvPr id="45" name="Flèche droite 44"/>
            <p:cNvSpPr/>
            <p:nvPr/>
          </p:nvSpPr>
          <p:spPr>
            <a:xfrm flipH="1" flipV="1">
              <a:off x="3717458" y="6307663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Flèche droite 45"/>
            <p:cNvSpPr/>
            <p:nvPr/>
          </p:nvSpPr>
          <p:spPr>
            <a:xfrm flipH="1" flipV="1">
              <a:off x="3727172" y="6456404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7" name="Picture 12"/>
            <p:cNvPicPr preferRelativeResize="0">
              <a:picLocks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30" t="24170" r="15655" b="7411"/>
            <a:stretch/>
          </p:blipFill>
          <p:spPr bwMode="auto">
            <a:xfrm>
              <a:off x="2541315" y="6772391"/>
              <a:ext cx="1137949" cy="611502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ZoneTexte 48"/>
            <p:cNvSpPr txBox="1"/>
            <p:nvPr/>
          </p:nvSpPr>
          <p:spPr>
            <a:xfrm>
              <a:off x="3825348" y="6907443"/>
              <a:ext cx="7911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/>
                <a:t>Total </a:t>
              </a:r>
              <a:r>
                <a:rPr lang="fr-FR" sz="1200" dirty="0" err="1"/>
                <a:t>Jnk</a:t>
              </a:r>
              <a:endParaRPr lang="en-GB" sz="1200" dirty="0"/>
            </a:p>
          </p:txBody>
        </p:sp>
        <p:sp>
          <p:nvSpPr>
            <p:cNvPr id="50" name="Flèche droite 49"/>
            <p:cNvSpPr/>
            <p:nvPr/>
          </p:nvSpPr>
          <p:spPr>
            <a:xfrm flipH="1" flipV="1">
              <a:off x="3758251" y="6914309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lèche droite 50"/>
            <p:cNvSpPr/>
            <p:nvPr/>
          </p:nvSpPr>
          <p:spPr>
            <a:xfrm flipH="1" flipV="1">
              <a:off x="3763384" y="7102028"/>
              <a:ext cx="98176" cy="6205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58230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958197" y="1303789"/>
            <a:ext cx="7469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CH" altLang="fr-FR" sz="1200" b="1" dirty="0"/>
              <a:t>Fig. S9</a:t>
            </a:r>
            <a:endParaRPr lang="en-US" altLang="fr-FR" sz="1200" b="1" dirty="0"/>
          </a:p>
        </p:txBody>
      </p:sp>
      <p:grpSp>
        <p:nvGrpSpPr>
          <p:cNvPr id="2" name="Groupe 1"/>
          <p:cNvGrpSpPr/>
          <p:nvPr/>
        </p:nvGrpSpPr>
        <p:grpSpPr>
          <a:xfrm>
            <a:off x="2289829" y="3008784"/>
            <a:ext cx="2561944" cy="1191470"/>
            <a:chOff x="1017746" y="744227"/>
            <a:chExt cx="2561944" cy="1191470"/>
          </a:xfrm>
        </p:grpSpPr>
        <p:sp>
          <p:nvSpPr>
            <p:cNvPr id="298" name="AutoShape 88"/>
            <p:cNvSpPr>
              <a:spLocks/>
            </p:cNvSpPr>
            <p:nvPr/>
          </p:nvSpPr>
          <p:spPr bwMode="auto">
            <a:xfrm rot="16200000">
              <a:off x="2380326" y="619902"/>
              <a:ext cx="45719" cy="684675"/>
            </a:xfrm>
            <a:prstGeom prst="rightBracke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fr-FR" altLang="fr-FR" sz="11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299" name="ZoneTexte 19"/>
            <p:cNvSpPr txBox="1">
              <a:spLocks noChangeArrowheads="1"/>
            </p:cNvSpPr>
            <p:nvPr/>
          </p:nvSpPr>
          <p:spPr bwMode="auto">
            <a:xfrm>
              <a:off x="2687861" y="1206672"/>
              <a:ext cx="41642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fr-FR" altLang="fr-FR" sz="1100" dirty="0" err="1">
                  <a:latin typeface="+mj-lt"/>
                </a:rPr>
                <a:t>Dlk</a:t>
              </a:r>
              <a:endParaRPr lang="fr-FR" altLang="fr-FR" sz="1100" dirty="0">
                <a:latin typeface="+mj-lt"/>
              </a:endParaRPr>
            </a:p>
          </p:txBody>
        </p:sp>
        <p:sp>
          <p:nvSpPr>
            <p:cNvPr id="314" name="ZoneTexte 16"/>
            <p:cNvSpPr txBox="1">
              <a:spLocks noChangeArrowheads="1"/>
            </p:cNvSpPr>
            <p:nvPr/>
          </p:nvSpPr>
          <p:spPr bwMode="auto">
            <a:xfrm>
              <a:off x="3212977" y="1419823"/>
              <a:ext cx="366713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fr-FR" altLang="fr-FR" sz="1100" dirty="0">
                  <a:latin typeface="+mj-lt"/>
                </a:rPr>
                <a:t>IB</a:t>
              </a:r>
            </a:p>
          </p:txBody>
        </p:sp>
        <p:sp>
          <p:nvSpPr>
            <p:cNvPr id="319" name="AutoShape 88"/>
            <p:cNvSpPr>
              <a:spLocks/>
            </p:cNvSpPr>
            <p:nvPr/>
          </p:nvSpPr>
          <p:spPr bwMode="auto">
            <a:xfrm rot="10800000" flipH="1">
              <a:off x="3215692" y="1188815"/>
              <a:ext cx="45719" cy="723954"/>
            </a:xfrm>
            <a:prstGeom prst="rightBracke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fr-FR" altLang="fr-FR" sz="1100">
                <a:solidFill>
                  <a:srgbClr val="000000"/>
                </a:solidFill>
                <a:latin typeface="+mj-lt"/>
              </a:endParaRPr>
            </a:p>
          </p:txBody>
        </p:sp>
        <p:sp>
          <p:nvSpPr>
            <p:cNvPr id="320" name="ZoneTexte 26"/>
            <p:cNvSpPr txBox="1">
              <a:spLocks noChangeArrowheads="1"/>
            </p:cNvSpPr>
            <p:nvPr/>
          </p:nvSpPr>
          <p:spPr bwMode="auto">
            <a:xfrm>
              <a:off x="2628909" y="1651159"/>
              <a:ext cx="584068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fr-FR" altLang="fr-FR" sz="1100" dirty="0">
                  <a:latin typeface="+mj-lt"/>
                </a:rPr>
                <a:t>Jnk3</a:t>
              </a:r>
            </a:p>
          </p:txBody>
        </p:sp>
        <p:sp>
          <p:nvSpPr>
            <p:cNvPr id="325" name="Rectangle 50"/>
            <p:cNvSpPr>
              <a:spLocks noChangeArrowheads="1"/>
            </p:cNvSpPr>
            <p:nvPr/>
          </p:nvSpPr>
          <p:spPr bwMode="auto">
            <a:xfrm>
              <a:off x="2183476" y="744227"/>
              <a:ext cx="6017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dirty="0">
                  <a:solidFill>
                    <a:srgbClr val="000000"/>
                  </a:solidFill>
                </a:rPr>
                <a:t>IP: </a:t>
              </a:r>
              <a:r>
                <a:rPr lang="fr-FR" altLang="fr-FR" sz="1100" dirty="0" err="1">
                  <a:solidFill>
                    <a:srgbClr val="000000"/>
                  </a:solidFill>
                </a:rPr>
                <a:t>Dlk</a:t>
              </a:r>
              <a:endParaRPr lang="fr-FR" altLang="fr-FR" sz="1100" dirty="0"/>
            </a:p>
          </p:txBody>
        </p:sp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993" t="39009" r="18402" b="57054"/>
            <a:stretch/>
          </p:blipFill>
          <p:spPr>
            <a:xfrm>
              <a:off x="2060848" y="1188817"/>
              <a:ext cx="611389" cy="3078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17" t="65238" r="17486" b="26305"/>
            <a:stretch/>
          </p:blipFill>
          <p:spPr>
            <a:xfrm>
              <a:off x="2060847" y="1641679"/>
              <a:ext cx="611389" cy="2940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" name="Picture 2" descr="F:\HeLa IP_Anti JNK3 et MAPK10 151013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33" t="25543" r="61055" b="49060"/>
            <a:stretch/>
          </p:blipFill>
          <p:spPr bwMode="auto">
            <a:xfrm>
              <a:off x="1052736" y="1655851"/>
              <a:ext cx="576065" cy="2798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3" descr="F:\HeLa IP_AntiDLK apres antiJNK3 161013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07" t="11706" r="65528" b="66221"/>
            <a:stretch/>
          </p:blipFill>
          <p:spPr bwMode="auto">
            <a:xfrm>
              <a:off x="1052737" y="1188816"/>
              <a:ext cx="576064" cy="307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50"/>
            <p:cNvSpPr>
              <a:spLocks noChangeArrowheads="1"/>
            </p:cNvSpPr>
            <p:nvPr/>
          </p:nvSpPr>
          <p:spPr bwMode="auto">
            <a:xfrm>
              <a:off x="1084370" y="747429"/>
              <a:ext cx="60174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dirty="0">
                  <a:solidFill>
                    <a:srgbClr val="000000"/>
                  </a:solidFill>
                </a:rPr>
                <a:t>IP: Jnk3</a:t>
              </a:r>
              <a:endParaRPr lang="fr-FR" altLang="fr-FR" sz="1100" dirty="0"/>
            </a:p>
          </p:txBody>
        </p:sp>
        <p:sp>
          <p:nvSpPr>
            <p:cNvPr id="25" name="Rectangle 50"/>
            <p:cNvSpPr>
              <a:spLocks noChangeArrowheads="1"/>
            </p:cNvSpPr>
            <p:nvPr/>
          </p:nvSpPr>
          <p:spPr bwMode="auto">
            <a:xfrm>
              <a:off x="2065669" y="995298"/>
              <a:ext cx="30087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dirty="0">
                  <a:solidFill>
                    <a:srgbClr val="000000"/>
                  </a:solidFill>
                </a:rPr>
                <a:t>Ctrl</a:t>
              </a:r>
              <a:endParaRPr lang="fr-FR" altLang="fr-FR" sz="1100" dirty="0"/>
            </a:p>
          </p:txBody>
        </p:sp>
        <p:sp>
          <p:nvSpPr>
            <p:cNvPr id="26" name="Rectangle 50"/>
            <p:cNvSpPr>
              <a:spLocks noChangeArrowheads="1"/>
            </p:cNvSpPr>
            <p:nvPr/>
          </p:nvSpPr>
          <p:spPr bwMode="auto">
            <a:xfrm>
              <a:off x="1084945" y="995297"/>
              <a:ext cx="30087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dirty="0">
                  <a:solidFill>
                    <a:srgbClr val="000000"/>
                  </a:solidFill>
                </a:rPr>
                <a:t>Ctrl</a:t>
              </a:r>
              <a:endParaRPr lang="fr-FR" altLang="fr-FR" sz="1100" dirty="0"/>
            </a:p>
          </p:txBody>
        </p:sp>
        <p:sp>
          <p:nvSpPr>
            <p:cNvPr id="27" name="Rectangle 50"/>
            <p:cNvSpPr>
              <a:spLocks noChangeArrowheads="1"/>
            </p:cNvSpPr>
            <p:nvPr/>
          </p:nvSpPr>
          <p:spPr bwMode="auto">
            <a:xfrm>
              <a:off x="1385817" y="995296"/>
              <a:ext cx="30087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dirty="0">
                  <a:solidFill>
                    <a:srgbClr val="000000"/>
                  </a:solidFill>
                </a:rPr>
                <a:t>J+D</a:t>
              </a:r>
              <a:endParaRPr lang="fr-FR" altLang="fr-FR" sz="1100" dirty="0"/>
            </a:p>
          </p:txBody>
        </p:sp>
        <p:sp>
          <p:nvSpPr>
            <p:cNvPr id="28" name="Rectangle 50"/>
            <p:cNvSpPr>
              <a:spLocks noChangeArrowheads="1"/>
            </p:cNvSpPr>
            <p:nvPr/>
          </p:nvSpPr>
          <p:spPr bwMode="auto">
            <a:xfrm>
              <a:off x="2444649" y="992698"/>
              <a:ext cx="300872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100" dirty="0">
                  <a:solidFill>
                    <a:srgbClr val="000000"/>
                  </a:solidFill>
                </a:rPr>
                <a:t>J+D</a:t>
              </a:r>
              <a:endParaRPr lang="fr-FR" altLang="fr-FR" sz="1100" dirty="0"/>
            </a:p>
          </p:txBody>
        </p:sp>
        <p:sp>
          <p:nvSpPr>
            <p:cNvPr id="29" name="AutoShape 88"/>
            <p:cNvSpPr>
              <a:spLocks/>
            </p:cNvSpPr>
            <p:nvPr/>
          </p:nvSpPr>
          <p:spPr bwMode="auto">
            <a:xfrm rot="16200000">
              <a:off x="1337224" y="617977"/>
              <a:ext cx="45719" cy="684675"/>
            </a:xfrm>
            <a:prstGeom prst="rightBracket">
              <a:avLst>
                <a:gd name="adj" fmla="val 0"/>
              </a:avLst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Font typeface="Century Gothic" pitchFamily="34" charset="0"/>
                <a:buChar char="●"/>
                <a:defRPr sz="28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fr-FR" altLang="fr-FR" sz="1100">
                <a:solidFill>
                  <a:srgbClr val="000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762141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26234</TotalTime>
  <Words>368</Words>
  <Application>Microsoft Office PowerPoint</Application>
  <PresentationFormat>Format A4 (210 x 297 mm)</PresentationFormat>
  <Paragraphs>240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Arial Narrow</vt:lpstr>
      <vt:lpstr>Calibri</vt:lpstr>
      <vt:lpstr>Symbol</vt:lpstr>
      <vt:lpstr>Tahoma</vt:lpstr>
      <vt:lpstr>Times New Roman</vt:lpstr>
      <vt:lpstr>Default Design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DBCM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nbeeler</dc:creator>
  <cp:lastModifiedBy>Amar Abderrahmani</cp:lastModifiedBy>
  <cp:revision>675</cp:revision>
  <cp:lastPrinted>2018-05-02T14:17:23Z</cp:lastPrinted>
  <dcterms:created xsi:type="dcterms:W3CDTF">2010-08-19T13:46:03Z</dcterms:created>
  <dcterms:modified xsi:type="dcterms:W3CDTF">2020-03-06T09:50:46Z</dcterms:modified>
</cp:coreProperties>
</file>