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9" r:id="rId2"/>
    <p:sldId id="284" r:id="rId3"/>
    <p:sldId id="265" r:id="rId4"/>
    <p:sldId id="264" r:id="rId5"/>
    <p:sldId id="278" r:id="rId6"/>
    <p:sldId id="266" r:id="rId7"/>
    <p:sldId id="262" r:id="rId8"/>
    <p:sldId id="271" r:id="rId9"/>
    <p:sldId id="273" r:id="rId10"/>
    <p:sldId id="274" r:id="rId11"/>
    <p:sldId id="268" r:id="rId12"/>
    <p:sldId id="269" r:id="rId13"/>
    <p:sldId id="279" r:id="rId14"/>
    <p:sldId id="276" r:id="rId15"/>
    <p:sldId id="280" r:id="rId16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89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0376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767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431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26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3062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353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022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2773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8430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529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6779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37F541-B1AC-4E21-BF94-1884327DD7D9}" type="datetimeFigureOut">
              <a:rPr kumimoji="1" lang="ja-JP" altLang="en-US" smtClean="0"/>
              <a:t>2024/4/28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AE5BE-A82D-46D2-854B-AEB8FDBD2C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70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D7E176D2-C366-F590-D2DB-7FF3D7A4F6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023815"/>
              </p:ext>
            </p:extLst>
          </p:nvPr>
        </p:nvGraphicFramePr>
        <p:xfrm>
          <a:off x="841971" y="414958"/>
          <a:ext cx="7460057" cy="5691260"/>
        </p:xfrm>
        <a:graphic>
          <a:graphicData uri="http://schemas.openxmlformats.org/drawingml/2006/table">
            <a:tbl>
              <a:tblPr/>
              <a:tblGrid>
                <a:gridCol w="2405082">
                  <a:extLst>
                    <a:ext uri="{9D8B030D-6E8A-4147-A177-3AD203B41FA5}">
                      <a16:colId xmlns:a16="http://schemas.microsoft.com/office/drawing/2014/main" val="1255227465"/>
                    </a:ext>
                  </a:extLst>
                </a:gridCol>
                <a:gridCol w="1035698">
                  <a:extLst>
                    <a:ext uri="{9D8B030D-6E8A-4147-A177-3AD203B41FA5}">
                      <a16:colId xmlns:a16="http://schemas.microsoft.com/office/drawing/2014/main" val="4274876297"/>
                    </a:ext>
                  </a:extLst>
                </a:gridCol>
                <a:gridCol w="891981">
                  <a:extLst>
                    <a:ext uri="{9D8B030D-6E8A-4147-A177-3AD203B41FA5}">
                      <a16:colId xmlns:a16="http://schemas.microsoft.com/office/drawing/2014/main" val="622161233"/>
                    </a:ext>
                  </a:extLst>
                </a:gridCol>
                <a:gridCol w="1042432">
                  <a:extLst>
                    <a:ext uri="{9D8B030D-6E8A-4147-A177-3AD203B41FA5}">
                      <a16:colId xmlns:a16="http://schemas.microsoft.com/office/drawing/2014/main" val="1408823793"/>
                    </a:ext>
                  </a:extLst>
                </a:gridCol>
                <a:gridCol w="1042432">
                  <a:extLst>
                    <a:ext uri="{9D8B030D-6E8A-4147-A177-3AD203B41FA5}">
                      <a16:colId xmlns:a16="http://schemas.microsoft.com/office/drawing/2014/main" val="1226970456"/>
                    </a:ext>
                  </a:extLst>
                </a:gridCol>
                <a:gridCol w="1042432">
                  <a:extLst>
                    <a:ext uri="{9D8B030D-6E8A-4147-A177-3AD203B41FA5}">
                      <a16:colId xmlns:a16="http://schemas.microsoft.com/office/drawing/2014/main" val="3884804193"/>
                    </a:ext>
                  </a:extLst>
                </a:gridCol>
              </a:tblGrid>
              <a:tr h="167390">
                <a:tc gridSpan="6"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Table S</a:t>
                      </a:r>
                      <a:r>
                        <a:rPr lang="en-US" altLang="ja-JP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Genome data used in this study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4765" marR="4765" marT="476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38219620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Strain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Accession number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Sizes (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Mbp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 + C content (%)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Completeness (％)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Contamination (％)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3554496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Aquabacterium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commune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DSM 11901</a:t>
                      </a:r>
                      <a:r>
                        <a:rPr lang="en-US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GCF_004362855.1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66.36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8246951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Ideonella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dechloratans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CCUG 30977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GCF_021049305.1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4.54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69.23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0.28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079254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Inhella inkyongensis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IMCC 1713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GCF_005952805.1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4.08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66.24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735989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Roseateles depolymerans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KCTC 42856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GCF_001483865.1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5.68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66.57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07762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Leptothrix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cholodnii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SP-6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GCF_000019785.1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4.91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0874840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Leptothrix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discophora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CCM 2812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GCF_030705305.1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4.65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70.12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2868694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Sphaerotilus mobilis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DSM 10617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GCF_004216565.1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4.65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786259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hippei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DSM 566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GCF_003201595.1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4.43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70.03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0.05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5886740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montanus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DSM 21226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GCF_013410775.1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5.07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68.16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06298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fr-F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Sphaerotilus natans </a:t>
                      </a:r>
                      <a:r>
                        <a:rPr lang="en-US" altLang="ja-JP" sz="9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subsp. </a:t>
                      </a:r>
                      <a:r>
                        <a:rPr lang="en-US" altLang="ja-JP" sz="9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natans</a:t>
                      </a:r>
                      <a:r>
                        <a:rPr lang="en-US" altLang="ja-JP" sz="9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fr-F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ATCC 13338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GCF_900156335.1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4.63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69.94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5920538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natans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subsp.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sulfidivorans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D-501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GCF_013426975.1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4.39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69.88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99.95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0343031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Strain FB-5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GCF_023734135.1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6.06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69.16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0.26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3676146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Methylibium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rhizosphaerae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C1-9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GCF_006386545.1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6.17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68.57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687008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Rivibacter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subsaxonicus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DSM 19570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GCF_004217215.1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3.94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69.36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94285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Methylibium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petroleiphilum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PM1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GCF_000015725.1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4.64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68.78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0.34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816145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tepidiphila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YIM 730274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GCF_003569765.1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5.47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70.67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99.69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1.89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829290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thermodepolymerans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DSM 15344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GCF_015476235.1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3.86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70.28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202824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s-E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Caldimonas brevitalea</a:t>
                      </a:r>
                      <a:r>
                        <a:rPr lang="es-E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DSM 7029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s-E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GCF_001017435.1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6.48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67.51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0.77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6425294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caldifontis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BCRC 80649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GCF_002930615.1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3.64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67.68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0630819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manganoxidans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ATCC BAA-369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GCF_000381125.1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3.53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65.96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297019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gummiphilus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NS21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GCF_002116905.1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69.72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0.42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4694077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sakaiensis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201-F6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GCF_001293525.1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6.14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72.92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1.02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4304677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defluvii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SH-1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GCF_004011805.1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7.09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70.69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99.73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1.46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3992937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pt-B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Azohydromonas sediminis</a:t>
                      </a:r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SYSU G00088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GCF_003574675.1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3.76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71.77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3300055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pt-BR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Azohydromonas australica </a:t>
                      </a:r>
                      <a:r>
                        <a:rPr lang="pt-B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DSM 1124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pt-BR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GCF_000430725.1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8.79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68.76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6.68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534989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Azohydromonas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lata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NBRC 102462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GCF_001571085.1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7.18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68.98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99.79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1.26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262654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pictus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W35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GCF_005403045.1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6.14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70.48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2605907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albus 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ICH-3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GCF_004016515.1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5.31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70.31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99.98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0.08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017092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rivuli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KYPY4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GCF_004016505.1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4.93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70.05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7874868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gelatinosus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DSM 1709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GCF_016583525.1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71.36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1.12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173685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benzoatilyticus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JA2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GCF_000420125.1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4.16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71.56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0.31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147030"/>
                  </a:ext>
                </a:extLst>
              </a:tr>
              <a:tr h="167390">
                <a:tc>
                  <a:txBody>
                    <a:bodyPr/>
                    <a:lstStyle/>
                    <a:p>
                      <a:pPr algn="l" fontAlgn="ctr">
                        <a:lnSpc>
                          <a:spcPts val="1200"/>
                        </a:lnSpc>
                      </a:pP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Comamonas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terrigena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 NBRC 13299</a:t>
                      </a:r>
                      <a:r>
                        <a:rPr lang="en-US" altLang="ja-JP" sz="9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GCF_006740045.1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4.67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65.01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100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1200"/>
                        </a:lnSpc>
                      </a:pP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  <a:cs typeface="Times New Roman" panose="02020603050405020304" pitchFamily="18" charset="0"/>
                        </a:rPr>
                        <a:t>0.17</a:t>
                      </a:r>
                    </a:p>
                  </a:txBody>
                  <a:tcPr marL="3574" marR="3574" marT="357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269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29885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C83CF4C-5E08-0E73-7EC2-05F5D93EED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275721"/>
              </p:ext>
            </p:extLst>
          </p:nvPr>
        </p:nvGraphicFramePr>
        <p:xfrm>
          <a:off x="844292" y="849950"/>
          <a:ext cx="7455415" cy="5252012"/>
        </p:xfrm>
        <a:graphic>
          <a:graphicData uri="http://schemas.openxmlformats.org/drawingml/2006/table">
            <a:tbl>
              <a:tblPr/>
              <a:tblGrid>
                <a:gridCol w="390833">
                  <a:extLst>
                    <a:ext uri="{9D8B030D-6E8A-4147-A177-3AD203B41FA5}">
                      <a16:colId xmlns:a16="http://schemas.microsoft.com/office/drawing/2014/main" val="2263053309"/>
                    </a:ext>
                  </a:extLst>
                </a:gridCol>
                <a:gridCol w="1969016">
                  <a:extLst>
                    <a:ext uri="{9D8B030D-6E8A-4147-A177-3AD203B41FA5}">
                      <a16:colId xmlns:a16="http://schemas.microsoft.com/office/drawing/2014/main" val="3511528466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42279630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430320035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1104583901"/>
                    </a:ext>
                  </a:extLst>
                </a:gridCol>
              </a:tblGrid>
              <a:tr h="278712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Table S6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Genes responsible for Calvin–Benson–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Bassham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cycle in the genomes of strain FB-5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and closely related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Sphaerotilus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strains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4705356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Gene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Protein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RefSeq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(</a:t>
                      </a: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GeneBank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) ID</a:t>
                      </a:r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RefSeq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(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GeneBank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) ID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063250"/>
                  </a:ext>
                </a:extLst>
              </a:tr>
              <a:tr h="255256">
                <a:tc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Strain FB-5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sulfidvorans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D-501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baseline="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DSM 6575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90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496711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cbbX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RuBisCo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-expression protein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‒</a:t>
                      </a:r>
                      <a:r>
                        <a:rPr lang="en-US" altLang="ja-JP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**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(‒)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WP_149504648.1 (NZD46665. 1)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630690"/>
                  </a:ext>
                </a:extLst>
              </a:tr>
              <a:tr h="43205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fba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Fructose-bisphosphate aldolase class II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WP_251970990.1 (BDI07830.1)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WP_149504644.1 (NZD46659.1)</a:t>
                      </a:r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WP_149504873.1 (NZD45272.1)</a:t>
                      </a:r>
                      <a:endParaRPr lang="en-US" altLang="ja-JP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WP_037481836.1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961875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fbp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Fructose-1,6-bisphosphatase type I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WP_251969449.1</a:t>
                      </a:r>
                      <a:r>
                        <a:rPr lang="ja-JP" alt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(BDI06139.1)</a:t>
                      </a: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WP_149504111.1 (NZD46456.1)</a:t>
                      </a:r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WP_149504647.1 (NZD46664.1)</a:t>
                      </a:r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</a:p>
                    <a:p>
                      <a:pPr algn="l" fontAlgn="ctr"/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WP_149505360.1 (NZD46662.1)</a:t>
                      </a:r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pl-PL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WP_149504729.1 (NZD45519.1)</a:t>
                      </a:r>
                      <a:endParaRPr lang="en-US" altLang="ja-JP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WP_037483818.1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800232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gapA</a:t>
                      </a:r>
                      <a:r>
                        <a:rPr lang="en-US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NAD-dependent glyceraldehyde-3-phosphate dehydrogenase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WP_251971530.1 (BDI03225.1)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WP_149504728.1 (NZD45520.1)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WP_037476934.1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001993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pgk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Phosphoglycerate kinase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WP_251971400.1 (BDI03076.1)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WP_149504876.1 (NZD45269.1) 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WP_037481823.1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63431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prkB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Phosphoribulokinase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WP_251970993.1 (BDI07833.1)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WP_149504646.1 (NZD46663.1)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890210"/>
                  </a:ext>
                </a:extLst>
              </a:tr>
              <a:tr h="3458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rbcS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Ribulose bisphosphate carboxylase small chain</a:t>
                      </a:r>
                    </a:p>
                  </a:txBody>
                  <a:tcPr marL="7756" marR="7756" marT="77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‒ (‒)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WP_149504649.1 (NZD46666. 1)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682968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rbcL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Ribulose bisphosphate carboxylase large chain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WP_251971011.1 (BDI07852.1)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WP_149504650.1 (NZD46667.1)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820702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rpe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Phosphopentose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epimerase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WP_251970995.1 (BDI07835.1),</a:t>
                      </a:r>
                    </a:p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WP_251972182.1 (BDI03940.1)</a:t>
                      </a: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WP_149502160.1 (NZD46132.1)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WP_037482498.1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718296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rpiA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Ribose 5-phosphate isomerase A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WP_251972598.1  (BDI04483.1)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WP_149502689.1 (NZD47241.1) 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WP_037479153.1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1761405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tktA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Transketolase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WP_251971245.1 (BDI08115.1), </a:t>
                      </a:r>
                    </a:p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WP_251971529.1 (BDI03224.1), </a:t>
                      </a:r>
                    </a:p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WP_251970992.1 (BDI07832.1), WP_251971244.1 (BDI08114.1)</a:t>
                      </a: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WP_149505685.1 (NZD45967. 1), WP_149505686.1 (NZD45966. 1), WP_180692862.1 (NZD45974. 1) 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WP_162177996.1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337408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tpi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Triosephosphate isomerase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WP_251972702.1 (BDI04591.1)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 w="12700" cmpd="sng">
                      <a:noFill/>
                      <a:prstDash val="soli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WP_037482745.1 (NZD44595.1)</a:t>
                      </a:r>
                      <a:endParaRPr lang="en-US" sz="900" b="0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WP_037482745.1 (KDB51796.1)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570682"/>
                  </a:ext>
                </a:extLst>
              </a:tr>
              <a:tr h="278712">
                <a:tc gridSpan="5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*: Deta from  </a:t>
                      </a: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Grabovich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et al. (2021).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**: Not found.</a:t>
                      </a:r>
                      <a:endParaRPr lang="en-US" altLang="ja-JP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61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31248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93889D1A-8916-BF27-A2FD-712BDF1EBA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03305"/>
              </p:ext>
            </p:extLst>
          </p:nvPr>
        </p:nvGraphicFramePr>
        <p:xfrm>
          <a:off x="205273" y="928086"/>
          <a:ext cx="8705462" cy="255161"/>
        </p:xfrm>
        <a:graphic>
          <a:graphicData uri="http://schemas.openxmlformats.org/drawingml/2006/table">
            <a:tbl>
              <a:tblPr firstRow="1" firstCol="1" bandRow="1"/>
              <a:tblGrid>
                <a:gridCol w="8705462">
                  <a:extLst>
                    <a:ext uri="{9D8B030D-6E8A-4147-A177-3AD203B41FA5}">
                      <a16:colId xmlns:a16="http://schemas.microsoft.com/office/drawing/2014/main" val="937995595"/>
                    </a:ext>
                  </a:extLst>
                </a:gridCol>
              </a:tblGrid>
              <a:tr h="255161">
                <a:tc>
                  <a:txBody>
                    <a:bodyPr/>
                    <a:lstStyle/>
                    <a:p>
                      <a:pPr marL="625475" indent="-625475" algn="ctr"/>
                      <a:r>
                        <a:rPr kumimoji="0" lang="en-US" altLang="ja-JP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Fig. S5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sz="12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Digital DNA-DNA hybridization (</a:t>
                      </a:r>
                      <a:r>
                        <a:rPr kumimoji="0" lang="en-US" altLang="ja-JP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dDDH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) values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between strain FB-5</a:t>
                      </a:r>
                      <a:r>
                        <a:rPr kumimoji="0" lang="en-US" altLang="ja-JP" sz="12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and the strains of the </a:t>
                      </a:r>
                      <a:r>
                        <a:rPr kumimoji="0" lang="en-US" altLang="ja-JP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Sphaerotilus-Leptothrix</a:t>
                      </a:r>
                      <a:r>
                        <a:rPr kumimoji="0" lang="en-US" altLang="ja-JP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ja-JP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group</a:t>
                      </a:r>
                      <a:endParaRPr lang="ja-JP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17738275"/>
                  </a:ext>
                </a:extLst>
              </a:tr>
            </a:tbl>
          </a:graphicData>
        </a:graphic>
      </p:graphicFrame>
      <p:pic>
        <p:nvPicPr>
          <p:cNvPr id="3" name="図 2">
            <a:extLst>
              <a:ext uri="{FF2B5EF4-FFF2-40B4-BE49-F238E27FC236}">
                <a16:creationId xmlns:a16="http://schemas.microsoft.com/office/drawing/2014/main" id="{990A2C65-8C9C-2B05-0627-B2BA860C0F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28887" y="1357670"/>
            <a:ext cx="5812971" cy="5195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97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B7EAA8C-6F64-614C-230B-E81F9DB14B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865862"/>
              </p:ext>
            </p:extLst>
          </p:nvPr>
        </p:nvGraphicFramePr>
        <p:xfrm>
          <a:off x="1237128" y="251990"/>
          <a:ext cx="6369473" cy="220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69473">
                  <a:extLst>
                    <a:ext uri="{9D8B030D-6E8A-4147-A177-3AD203B41FA5}">
                      <a16:colId xmlns:a16="http://schemas.microsoft.com/office/drawing/2014/main" val="2150465101"/>
                    </a:ext>
                  </a:extLst>
                </a:gridCol>
              </a:tblGrid>
              <a:tr h="2201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Fig. S6</a:t>
                      </a:r>
                      <a:r>
                        <a:rPr lang="en-US" altLang="ja-JP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Pairwise AAI comparisons of strain </a:t>
                      </a:r>
                      <a:r>
                        <a:rPr lang="en-US" altLang="ja-JP" sz="1200" b="0" i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FB-5</a:t>
                      </a:r>
                      <a:r>
                        <a:rPr lang="en-US" altLang="ja-JP" sz="1200" b="0" i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1200" b="0" i="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related </a:t>
                      </a:r>
                      <a:r>
                        <a:rPr lang="en-US" altLang="ja-JP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strains</a:t>
                      </a:r>
                      <a:endParaRPr lang="ja-JP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871458"/>
                  </a:ext>
                </a:extLst>
              </a:tr>
            </a:tbl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16A7883C-1958-8341-57DF-E6D8C71B7FB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04218" y="518639"/>
            <a:ext cx="6460067" cy="6087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034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3BA79C-B684-E649-3B58-AC304D6BF703}"/>
              </a:ext>
            </a:extLst>
          </p:cNvPr>
          <p:cNvSpPr txBox="1"/>
          <p:nvPr/>
        </p:nvSpPr>
        <p:spPr>
          <a:xfrm>
            <a:off x="740473" y="5661069"/>
            <a:ext cx="7879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Fig. S7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AAI plot (NJ) based on the corresponding symmetrical matrix (Fig. S10) showing the relationship between strain FB-5</a:t>
            </a:r>
            <a:r>
              <a:rPr lang="en-US" altLang="ja-JP" sz="1200" kern="10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the related strains.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The scale represents 0.1 substitutions per site.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550B14B-6C35-6A9D-F8C4-7FBC00EF3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8028" y="647219"/>
            <a:ext cx="8367943" cy="457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502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20E0828-D993-7EBE-A60A-0E8D470790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595060"/>
              </p:ext>
            </p:extLst>
          </p:nvPr>
        </p:nvGraphicFramePr>
        <p:xfrm>
          <a:off x="1286772" y="242002"/>
          <a:ext cx="6570453" cy="2201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70453">
                  <a:extLst>
                    <a:ext uri="{9D8B030D-6E8A-4147-A177-3AD203B41FA5}">
                      <a16:colId xmlns:a16="http://schemas.microsoft.com/office/drawing/2014/main" val="2150465101"/>
                    </a:ext>
                  </a:extLst>
                </a:gridCol>
              </a:tblGrid>
              <a:tr h="22013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2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Fig. S8</a:t>
                      </a:r>
                      <a:r>
                        <a:rPr lang="en-US" altLang="ja-JP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Pairwise ANI comparisons of strain </a:t>
                      </a:r>
                      <a:r>
                        <a:rPr lang="en-US" altLang="ja-JP" sz="1200" b="0" i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FB-5</a:t>
                      </a:r>
                      <a:r>
                        <a:rPr lang="en-US" altLang="ja-JP" sz="1200" b="0" i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1200" b="0" i="0" kern="1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altLang="ja-JP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related strains</a:t>
                      </a:r>
                      <a:endParaRPr lang="ja-JP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2871458"/>
                  </a:ext>
                </a:extLst>
              </a:tr>
            </a:tbl>
          </a:graphicData>
        </a:graphic>
      </p:graphicFrame>
      <p:pic>
        <p:nvPicPr>
          <p:cNvPr id="4" name="図 3">
            <a:extLst>
              <a:ext uri="{FF2B5EF4-FFF2-40B4-BE49-F238E27FC236}">
                <a16:creationId xmlns:a16="http://schemas.microsoft.com/office/drawing/2014/main" id="{2E57E387-C1F8-5C1D-DDF7-F4C7B85458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32858" y="530974"/>
            <a:ext cx="6585858" cy="624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8829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D3E5BF-E487-52E0-5C27-7B30D1C5C074}"/>
              </a:ext>
            </a:extLst>
          </p:cNvPr>
          <p:cNvSpPr txBox="1"/>
          <p:nvPr/>
        </p:nvSpPr>
        <p:spPr>
          <a:xfrm>
            <a:off x="740473" y="5984298"/>
            <a:ext cx="7879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b="1" kern="100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Fig</a:t>
            </a:r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 </a:t>
            </a:r>
            <a:r>
              <a:rPr lang="en-US" altLang="ja-JP" sz="1200" b="1" kern="10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S9</a:t>
            </a:r>
            <a:r>
              <a:rPr lang="en-US" altLang="ja-JP" sz="1200" kern="10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ANI plot (NJ) based on the corresponding symmetrical matrix (Fig. S12) showing the relationship between strain FB-5</a:t>
            </a:r>
            <a:r>
              <a:rPr lang="en-US" altLang="ja-JP" sz="1200" kern="100" baseline="300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 and the related strains.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The scale represents 0.01 substitutions per site.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9A63368-FE45-7E1B-D1AB-F39A301168E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1691" y="533400"/>
            <a:ext cx="8160618" cy="524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4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7C238F00-580B-7342-12E2-23060684C5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123791"/>
              </p:ext>
            </p:extLst>
          </p:nvPr>
        </p:nvGraphicFramePr>
        <p:xfrm>
          <a:off x="698702" y="569167"/>
          <a:ext cx="7746595" cy="57293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433">
                  <a:extLst>
                    <a:ext uri="{9D8B030D-6E8A-4147-A177-3AD203B41FA5}">
                      <a16:colId xmlns:a16="http://schemas.microsoft.com/office/drawing/2014/main" val="3287958021"/>
                    </a:ext>
                  </a:extLst>
                </a:gridCol>
                <a:gridCol w="1277976">
                  <a:extLst>
                    <a:ext uri="{9D8B030D-6E8A-4147-A177-3AD203B41FA5}">
                      <a16:colId xmlns:a16="http://schemas.microsoft.com/office/drawing/2014/main" val="115254948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158822525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137545917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273921945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3279694384"/>
                    </a:ext>
                  </a:extLst>
                </a:gridCol>
                <a:gridCol w="208280">
                  <a:extLst>
                    <a:ext uri="{9D8B030D-6E8A-4147-A177-3AD203B41FA5}">
                      <a16:colId xmlns:a16="http://schemas.microsoft.com/office/drawing/2014/main" val="417250105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94357229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45427043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680725022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1490679475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500805850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839795059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23631002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931792066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78211969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480135982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960824192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4021216197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664536902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685114110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071561503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7079929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1760737510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327727945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1687068507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109026897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741363994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1636386807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975694373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751606521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235580920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3461228302"/>
                    </a:ext>
                  </a:extLst>
                </a:gridCol>
                <a:gridCol w="196918">
                  <a:extLst>
                    <a:ext uri="{9D8B030D-6E8A-4147-A177-3AD203B41FA5}">
                      <a16:colId xmlns:a16="http://schemas.microsoft.com/office/drawing/2014/main" val="2910429627"/>
                    </a:ext>
                  </a:extLst>
                </a:gridCol>
              </a:tblGrid>
              <a:tr h="200102">
                <a:tc gridSpan="34">
                  <a:txBody>
                    <a:bodyPr/>
                    <a:lstStyle/>
                    <a:p>
                      <a:pPr algn="l" fontAlgn="ctr"/>
                      <a:r>
                        <a:rPr lang="en-US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</a:t>
                      </a:r>
                      <a:r>
                        <a:rPr lang="en-US" altLang="ja-JP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S2</a:t>
                      </a:r>
                      <a:r>
                        <a:rPr lang="ja-JP" altLang="en-US" sz="8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lang="en-US" sz="8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airwise identities of the 16S rRNA gene sequences among strains used in this study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2925" marR="2925" marT="2925" marB="0" anchor="ctr"/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ja-JP" alt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7266127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No.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Strain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25720000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Aquabacterium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commune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11901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385536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Ideonella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dechloratans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CCUG 30977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5283856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Inhella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inkyongensis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IMCC 1713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8664447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Roseateles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depolymerans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KCTC 42856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4528560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Leptothrix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cholodnii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SP-6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0423806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Leptothrix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discophora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CCM 2812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2840157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mobilis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10617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391550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hippei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566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90493704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montanus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21226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859326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5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subsp. </a:t>
                      </a:r>
                      <a:r>
                        <a:rPr lang="en-US" altLang="ja-JP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natans</a:t>
                      </a:r>
                      <a:r>
                        <a:rPr lang="en-US" altLang="ja-JP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13338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185984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natans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subsp.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sulfidivorans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D-501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6472396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Strain FB-5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0960730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Methylibium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rhizosphaerae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C1-9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5467470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Rivibacter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subsaxonicus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19570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7338542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Methylibium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petroleiphilum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PM1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8825663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tepidiphila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YIM 730274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770249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thermodepolymerans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15344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61037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brevitalea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7029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96387262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caldifontis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BCRC 80649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2973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Caldimonas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manganoxidans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ATCC BAA-369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5839548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gummiphilus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NS21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21286427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sakaiensis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201-F6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6914306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Piscinibacter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defluvii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SH-1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645795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Azohydromonas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sediminis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SYSU G00088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24560302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Azohydromonas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australica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DSM 1124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937212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Azohydromonas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lata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NBRC 102462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64418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pictus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W35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29975399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albus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ICH-3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0958110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rivuli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KYPY4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313755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gelatinosus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1709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170423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Rubrivivax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benzoatilyticus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JA2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96.9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97.3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97.5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96.1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99.9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3487072"/>
                  </a:ext>
                </a:extLst>
              </a:tr>
              <a:tr h="167554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Comamonas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i="1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terrigena</a:t>
                      </a:r>
                      <a:r>
                        <a:rPr lang="en-US" sz="500" i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NBRC 13299</a:t>
                      </a:r>
                      <a:r>
                        <a:rPr lang="en-US" sz="5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92.5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92.7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92.8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93.0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94.4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94.6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93.2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92.4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90.8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92.2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93.6</a:t>
                      </a:r>
                      <a:endParaRPr lang="en-US" altLang="ja-JP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100.0</a:t>
                      </a:r>
                      <a:endParaRPr lang="en-US" altLang="ja-JP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  <a:cs typeface="Times New Roman" panose="02020603050405020304" pitchFamily="18" charset="0"/>
                      </a:endParaRPr>
                    </a:p>
                  </a:txBody>
                  <a:tcPr marL="2925" marR="2925" marT="29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95921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74871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179EACC-2EF0-616F-5D7B-95A91B88B7AF}"/>
              </a:ext>
            </a:extLst>
          </p:cNvPr>
          <p:cNvGrpSpPr/>
          <p:nvPr/>
        </p:nvGrpSpPr>
        <p:grpSpPr>
          <a:xfrm>
            <a:off x="2157244" y="774181"/>
            <a:ext cx="2342515" cy="4166870"/>
            <a:chOff x="2157244" y="774181"/>
            <a:chExt cx="2342515" cy="4166870"/>
          </a:xfrm>
        </p:grpSpPr>
        <p:pic>
          <p:nvPicPr>
            <p:cNvPr id="4" name="図 3" descr="ミラー が含まれている画像&#10;&#10;自動的に生成された説明">
              <a:extLst>
                <a:ext uri="{FF2B5EF4-FFF2-40B4-BE49-F238E27FC236}">
                  <a16:creationId xmlns:a16="http://schemas.microsoft.com/office/drawing/2014/main" id="{9249B027-C05D-4A94-B5A0-B2CE62CD436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7244" y="774181"/>
              <a:ext cx="2342515" cy="4166870"/>
            </a:xfrm>
            <a:prstGeom prst="rect">
              <a:avLst/>
            </a:prstGeom>
          </p:spPr>
        </p:pic>
        <p:cxnSp>
          <p:nvCxnSpPr>
            <p:cNvPr id="6" name="直線コネクタ 5">
              <a:extLst>
                <a:ext uri="{FF2B5EF4-FFF2-40B4-BE49-F238E27FC236}">
                  <a16:creationId xmlns:a16="http://schemas.microsoft.com/office/drawing/2014/main" id="{FB573D7D-544B-8EFA-9608-1C7DA2179374}"/>
                </a:ext>
              </a:extLst>
            </p:cNvPr>
            <p:cNvCxnSpPr/>
            <p:nvPr/>
          </p:nvCxnSpPr>
          <p:spPr>
            <a:xfrm flipV="1">
              <a:off x="3231664" y="4730231"/>
              <a:ext cx="11772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テキスト ボックス 92">
              <a:extLst>
                <a:ext uri="{FF2B5EF4-FFF2-40B4-BE49-F238E27FC236}">
                  <a16:creationId xmlns:a16="http://schemas.microsoft.com/office/drawing/2014/main" id="{59BD3A34-EF3F-8160-4DF7-153C6B5E7A6C}"/>
                </a:ext>
              </a:extLst>
            </p:cNvPr>
            <p:cNvSpPr txBox="1"/>
            <p:nvPr/>
          </p:nvSpPr>
          <p:spPr>
            <a:xfrm>
              <a:off x="3578958" y="4453371"/>
              <a:ext cx="475615" cy="29654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en-US" sz="1200" kern="100" dirty="0">
                  <a:effectLst/>
                  <a:latin typeface="Times New Roman" panose="02020603050405020304" pitchFamily="18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1 mm</a:t>
              </a:r>
              <a:endParaRPr 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" name="テキスト ボックス 84">
            <a:extLst>
              <a:ext uri="{FF2B5EF4-FFF2-40B4-BE49-F238E27FC236}">
                <a16:creationId xmlns:a16="http://schemas.microsoft.com/office/drawing/2014/main" id="{B85FC0D6-E3E4-8AC2-092A-C24E0BD854BB}"/>
              </a:ext>
            </a:extLst>
          </p:cNvPr>
          <p:cNvSpPr txBox="1"/>
          <p:nvPr/>
        </p:nvSpPr>
        <p:spPr>
          <a:xfrm>
            <a:off x="2157244" y="773546"/>
            <a:ext cx="413385" cy="64833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2000" kern="100" dirty="0"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a</a:t>
            </a:r>
            <a:endParaRPr 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196F140-4620-B8C1-EBFB-67C4203F35B6}"/>
              </a:ext>
            </a:extLst>
          </p:cNvPr>
          <p:cNvGrpSpPr/>
          <p:nvPr/>
        </p:nvGrpSpPr>
        <p:grpSpPr>
          <a:xfrm>
            <a:off x="4571999" y="783706"/>
            <a:ext cx="2342515" cy="4164965"/>
            <a:chOff x="7258231" y="783706"/>
            <a:chExt cx="2342515" cy="4164965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0E3D6DC6-8CED-C4C9-068A-9B604C8F33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8231" y="783706"/>
              <a:ext cx="2342515" cy="4164965"/>
            </a:xfrm>
            <a:prstGeom prst="rect">
              <a:avLst/>
            </a:prstGeom>
          </p:spPr>
        </p:pic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25D68681-4877-8A6C-DD58-432FCE01EC38}"/>
                </a:ext>
              </a:extLst>
            </p:cNvPr>
            <p:cNvCxnSpPr/>
            <p:nvPr/>
          </p:nvCxnSpPr>
          <p:spPr>
            <a:xfrm flipV="1">
              <a:off x="8321221" y="4734676"/>
              <a:ext cx="117729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テキスト ボックス 91">
              <a:extLst>
                <a:ext uri="{FF2B5EF4-FFF2-40B4-BE49-F238E27FC236}">
                  <a16:creationId xmlns:a16="http://schemas.microsoft.com/office/drawing/2014/main" id="{A6A352A3-170A-67CE-C6CD-2E78D9540D77}"/>
                </a:ext>
              </a:extLst>
            </p:cNvPr>
            <p:cNvSpPr txBox="1"/>
            <p:nvPr/>
          </p:nvSpPr>
          <p:spPr>
            <a:xfrm>
              <a:off x="8667296" y="4453371"/>
              <a:ext cx="475615" cy="296545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just"/>
              <a:r>
                <a:rPr lang="en-US" sz="1200" kern="100" dirty="0">
                  <a:effectLst/>
                  <a:latin typeface="Times New Roman" panose="02020603050405020304" pitchFamily="18" charset="0"/>
                  <a:ea typeface="游明朝" panose="02020400000000000000" pitchFamily="18" charset="-128"/>
                  <a:cs typeface="Times New Roman" panose="02020603050405020304" pitchFamily="18" charset="0"/>
                </a:rPr>
                <a:t>1 mm</a:t>
              </a:r>
              <a:endParaRPr 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9" name="テキスト ボックス 85">
            <a:extLst>
              <a:ext uri="{FF2B5EF4-FFF2-40B4-BE49-F238E27FC236}">
                <a16:creationId xmlns:a16="http://schemas.microsoft.com/office/drawing/2014/main" id="{61B8C0B8-4A6B-AFB0-5A96-B7E4FF4F5923}"/>
              </a:ext>
            </a:extLst>
          </p:cNvPr>
          <p:cNvSpPr txBox="1"/>
          <p:nvPr/>
        </p:nvSpPr>
        <p:spPr>
          <a:xfrm>
            <a:off x="4571999" y="798311"/>
            <a:ext cx="413385" cy="64833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en-US" sz="2000" kern="100">
                <a:effectLst>
                  <a:glow rad="101600">
                    <a:schemeClr val="bg1">
                      <a:alpha val="40000"/>
                    </a:schemeClr>
                  </a:glow>
                </a:effectLs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b</a:t>
            </a:r>
            <a:endParaRPr lang="ja-JP" sz="1050" kern="10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6A48D4B-E24D-1FFC-4441-09C321A622A1}"/>
              </a:ext>
            </a:extLst>
          </p:cNvPr>
          <p:cNvSpPr txBox="1"/>
          <p:nvPr/>
        </p:nvSpPr>
        <p:spPr>
          <a:xfrm>
            <a:off x="1244599" y="5113055"/>
            <a:ext cx="66548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S1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Phase-contrast microscopy</a:t>
            </a:r>
            <a:r>
              <a:rPr lang="ja-JP" altLang="en-US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images of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rough (a)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smooth (b) colonies formed on APP medium. 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8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CD4349-F663-A85C-1C97-8ECFBB09A8FE}"/>
              </a:ext>
            </a:extLst>
          </p:cNvPr>
          <p:cNvSpPr txBox="1"/>
          <p:nvPr/>
        </p:nvSpPr>
        <p:spPr>
          <a:xfrm>
            <a:off x="1222311" y="5519833"/>
            <a:ext cx="66993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S</a:t>
            </a:r>
            <a:r>
              <a:rPr lang="en-US" altLang="ja-JP" sz="1200" b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Scanning probe microscopy images of strain FB-5</a:t>
            </a:r>
            <a:r>
              <a:rPr lang="en-US" altLang="ja-JP" sz="1200" kern="1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 Strain FB-5</a:t>
            </a:r>
            <a:r>
              <a:rPr lang="en-US" altLang="ja-JP" sz="1200" kern="1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was statically cultivated at 25 ºC for 4 days using GPPY medium. The culture was centrifuged to recover the cells, which were then washed with water, followed by air-drying on a silicon wafer for scanning probe microscopy. Note the empty sheath is indicated by arrow.</a:t>
            </a:r>
            <a:endParaRPr lang="ja-JP" altLang="ja-JP" sz="12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7C0C9BBF-C5B9-B79A-416C-E9FB43B5935C}"/>
              </a:ext>
            </a:extLst>
          </p:cNvPr>
          <p:cNvGrpSpPr/>
          <p:nvPr/>
        </p:nvGrpSpPr>
        <p:grpSpPr>
          <a:xfrm>
            <a:off x="2359471" y="651588"/>
            <a:ext cx="4425057" cy="4411534"/>
            <a:chOff x="5897019" y="1242603"/>
            <a:chExt cx="2419814" cy="2412419"/>
          </a:xfrm>
        </p:grpSpPr>
        <p:pic>
          <p:nvPicPr>
            <p:cNvPr id="2" name="図 1">
              <a:extLst>
                <a:ext uri="{FF2B5EF4-FFF2-40B4-BE49-F238E27FC236}">
                  <a16:creationId xmlns:a16="http://schemas.microsoft.com/office/drawing/2014/main" id="{50C4DBAE-C00B-1928-A8BB-5DCA317325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2308"/>
            <a:stretch/>
          </p:blipFill>
          <p:spPr>
            <a:xfrm>
              <a:off x="5897019" y="1242603"/>
              <a:ext cx="2419814" cy="2412419"/>
            </a:xfrm>
            <a:prstGeom prst="rect">
              <a:avLst/>
            </a:prstGeom>
          </p:spPr>
        </p:pic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13E81B70-0910-5ACC-3C3D-23093325B582}"/>
                </a:ext>
              </a:extLst>
            </p:cNvPr>
            <p:cNvCxnSpPr>
              <a:cxnSpLocks/>
            </p:cNvCxnSpPr>
            <p:nvPr/>
          </p:nvCxnSpPr>
          <p:spPr>
            <a:xfrm>
              <a:off x="7545980" y="2343702"/>
              <a:ext cx="300527" cy="232564"/>
            </a:xfrm>
            <a:prstGeom prst="straightConnector1">
              <a:avLst/>
            </a:prstGeom>
            <a:ln w="19050">
              <a:solidFill>
                <a:schemeClr val="bg1"/>
              </a:solidFill>
              <a:tailEnd type="stealth" w="med" len="lg"/>
            </a:ln>
            <a:effectLst>
              <a:glow rad="63500">
                <a:schemeClr val="tx1"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92528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73BC0A26-33BA-A541-E5E0-6E7AF02D7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284311"/>
              </p:ext>
            </p:extLst>
          </p:nvPr>
        </p:nvGraphicFramePr>
        <p:xfrm>
          <a:off x="1064103" y="435150"/>
          <a:ext cx="7015790" cy="5926396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056010">
                  <a:extLst>
                    <a:ext uri="{9D8B030D-6E8A-4147-A177-3AD203B41FA5}">
                      <a16:colId xmlns:a16="http://schemas.microsoft.com/office/drawing/2014/main" val="3217478821"/>
                    </a:ext>
                  </a:extLst>
                </a:gridCol>
                <a:gridCol w="549515">
                  <a:extLst>
                    <a:ext uri="{9D8B030D-6E8A-4147-A177-3AD203B41FA5}">
                      <a16:colId xmlns:a16="http://schemas.microsoft.com/office/drawing/2014/main" val="1184197177"/>
                    </a:ext>
                  </a:extLst>
                </a:gridCol>
                <a:gridCol w="1082053">
                  <a:extLst>
                    <a:ext uri="{9D8B030D-6E8A-4147-A177-3AD203B41FA5}">
                      <a16:colId xmlns:a16="http://schemas.microsoft.com/office/drawing/2014/main" val="128128908"/>
                    </a:ext>
                  </a:extLst>
                </a:gridCol>
                <a:gridCol w="1082053">
                  <a:extLst>
                    <a:ext uri="{9D8B030D-6E8A-4147-A177-3AD203B41FA5}">
                      <a16:colId xmlns:a16="http://schemas.microsoft.com/office/drawing/2014/main" val="3274878247"/>
                    </a:ext>
                  </a:extLst>
                </a:gridCol>
                <a:gridCol w="1082053">
                  <a:extLst>
                    <a:ext uri="{9D8B030D-6E8A-4147-A177-3AD203B41FA5}">
                      <a16:colId xmlns:a16="http://schemas.microsoft.com/office/drawing/2014/main" val="1315357679"/>
                    </a:ext>
                  </a:extLst>
                </a:gridCol>
                <a:gridCol w="1082053">
                  <a:extLst>
                    <a:ext uri="{9D8B030D-6E8A-4147-A177-3AD203B41FA5}">
                      <a16:colId xmlns:a16="http://schemas.microsoft.com/office/drawing/2014/main" val="3820128934"/>
                    </a:ext>
                  </a:extLst>
                </a:gridCol>
                <a:gridCol w="1082053">
                  <a:extLst>
                    <a:ext uri="{9D8B030D-6E8A-4147-A177-3AD203B41FA5}">
                      <a16:colId xmlns:a16="http://schemas.microsoft.com/office/drawing/2014/main" val="873402594"/>
                    </a:ext>
                  </a:extLst>
                </a:gridCol>
              </a:tblGrid>
              <a:tr h="95738">
                <a:tc gridSpan="7">
                  <a:txBody>
                    <a:bodyPr/>
                    <a:lstStyle/>
                    <a:p>
                      <a:pPr algn="l"/>
                      <a:r>
                        <a:rPr lang="en-US" sz="800" b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Table S3</a:t>
                      </a:r>
                      <a:r>
                        <a:rPr lang="en-US" sz="8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Carbon source utilization of strain FB-5</a:t>
                      </a:r>
                      <a:r>
                        <a:rPr lang="en-US" sz="800" b="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8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and strains of the genus </a:t>
                      </a:r>
                      <a:r>
                        <a:rPr lang="en-US" sz="800" b="0" i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Sphaerotilus</a:t>
                      </a:r>
                      <a:endParaRPr lang="en-US" sz="800" b="0" i="1" kern="1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925037"/>
                  </a:ext>
                </a:extLst>
              </a:tr>
              <a:tr h="118984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Carbon source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FB-5</a:t>
                      </a:r>
                      <a:r>
                        <a:rPr lang="en-US" sz="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6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6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DSM 6575</a:t>
                      </a:r>
                      <a:r>
                        <a:rPr lang="en-US" altLang="ja-JP" sz="6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600" baseline="0" dirty="0"/>
                    </a:p>
                  </a:txBody>
                  <a:tcPr marL="7756" marR="7756" marT="77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6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6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sulfidvorans</a:t>
                      </a:r>
                      <a:r>
                        <a:rPr lang="en-US" altLang="ja-JP" sz="6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D-501</a:t>
                      </a:r>
                      <a:r>
                        <a:rPr lang="en-US" altLang="ja-JP" sz="6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6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600" baseline="0" dirty="0"/>
                    </a:p>
                  </a:txBody>
                  <a:tcPr marL="7756" marR="7756" marT="77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600" i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hippei</a:t>
                      </a:r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DSM 566</a:t>
                      </a:r>
                      <a:r>
                        <a:rPr lang="en-US" sz="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600" i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montanus</a:t>
                      </a:r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HS</a:t>
                      </a:r>
                      <a:r>
                        <a:rPr lang="en-US" sz="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600" i="1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mobilis</a:t>
                      </a:r>
                      <a:r>
                        <a:rPr lang="en-US" sz="600" i="1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Fox-1</a:t>
                      </a:r>
                      <a:r>
                        <a:rPr lang="en-US" sz="600" kern="100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75161266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Acetate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−***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+***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228949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Aconitate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***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380382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Alanine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3487067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Arginine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alt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6356007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Arabinose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626066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Asparagine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2686886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Aspartate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alt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4824320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Benzoate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2824190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Butanol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346364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Citrate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72888485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Cysteine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58899117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Ethanol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923521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Formate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8532200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Fructose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734068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Fumarate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poor growth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3287487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Galactose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5296755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Glucose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991019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Glutamine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389023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Glutamate</a:t>
                      </a:r>
                      <a:endParaRPr lang="ja-JP" altLang="ja-JP" sz="600" b="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534788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600" b="0" kern="100" dirty="0">
                          <a:effectLst/>
                          <a:latin typeface="游明朝" panose="02020400000000000000" pitchFamily="18" charset="-128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Glycine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752742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Glycerol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166388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Glycolate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883918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Histidine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259648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iso-Butanol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8657715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Isoleucine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631383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Lactate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9992438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Lactose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7523766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Leucine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634919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Lysine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516185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1507808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Malonate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6658704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Maltose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02985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Mannose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044376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Methionine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5735576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Oxalate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26617190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Oxaloacetate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87456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2-Oxoglutarate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2969618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Phenylalanine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6979935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Proline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4479635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Propanol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994056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Pyruvate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4960129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Raffinose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32051150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Serine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155054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Sorbitol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2353816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Sorbose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022209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Succinate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cap="all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010720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Threonine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3861624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Sucrose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8692398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Tryptophan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2776014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Tyrosine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09614812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600" b="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Valine</a:t>
                      </a: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7777481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Peptone</a:t>
                      </a:r>
                      <a:endParaRPr lang="ja-JP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1201789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Yeast extract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2682447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Tryptone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1654533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Proteose peptone No. 3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6478998"/>
                  </a:ext>
                </a:extLst>
              </a:tr>
              <a:tr h="49706">
                <a:tc>
                  <a:txBody>
                    <a:bodyPr/>
                    <a:lstStyle/>
                    <a:p>
                      <a:pPr algn="l"/>
                      <a:r>
                        <a:rPr lang="en-US" sz="600" b="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Casamino acids</a:t>
                      </a:r>
                      <a:endParaRPr lang="ja-JP" sz="600" b="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ND</a:t>
                      </a:r>
                      <a:endParaRPr lang="ja-JP" sz="6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20249435"/>
                  </a:ext>
                </a:extLst>
              </a:tr>
              <a:tr h="49706">
                <a:tc gridSpan="7">
                  <a:txBody>
                    <a:bodyPr/>
                    <a:lstStyle/>
                    <a:p>
                      <a:pPr algn="l"/>
                      <a:r>
                        <a:rPr lang="nb-NO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*: Data from Gridneva et al. (2011).</a:t>
                      </a:r>
                    </a:p>
                  </a:txBody>
                  <a:tcPr marL="26266" marR="26266" marT="3648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5206405"/>
                  </a:ext>
                </a:extLst>
              </a:tr>
              <a:tr h="0">
                <a:tc gridSpan="7">
                  <a:txBody>
                    <a:bodyPr/>
                    <a:lstStyle/>
                    <a:p>
                      <a:pPr algn="l"/>
                      <a:r>
                        <a:rPr lang="nb-NO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**: Data from Spring et al. (1996). </a:t>
                      </a:r>
                      <a:endParaRPr lang="ja-JP" altLang="en-US" sz="600" b="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26266" marR="26266" marT="3648" marB="0" anchor="ctr"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2990284"/>
                  </a:ext>
                </a:extLst>
              </a:tr>
              <a:tr h="49706">
                <a:tc gridSpan="7">
                  <a:txBody>
                    <a:bodyPr/>
                    <a:lstStyle/>
                    <a:p>
                      <a:pPr algn="l"/>
                      <a:r>
                        <a:rPr lang="en-US" sz="600" b="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***: + Supported growth; - did not support growth; ND not determined.</a:t>
                      </a:r>
                    </a:p>
                  </a:txBody>
                  <a:tcPr marL="26266" marR="26266" marT="364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77558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80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CC176E7-08C4-A0BE-EE65-0BC0D88C9D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38707" y="1266953"/>
            <a:ext cx="3066586" cy="3516922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0E0C085-C0C2-B654-54CB-F07740269544}"/>
              </a:ext>
            </a:extLst>
          </p:cNvPr>
          <p:cNvSpPr txBox="1"/>
          <p:nvPr/>
        </p:nvSpPr>
        <p:spPr>
          <a:xfrm>
            <a:off x="1448428" y="5252192"/>
            <a:ext cx="624714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S3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Stab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culture in the presence of Mn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2+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Strain FB-5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, 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cholodnii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ATCC 51168, and 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natans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JCM 20382 were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cultivated at 25 </a:t>
            </a:r>
            <a:r>
              <a:rPr lang="en-US" altLang="ja-JP" sz="1200" kern="100" baseline="300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o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for 1 month in MSVP agar containing 1 mM Mn</a:t>
            </a:r>
            <a:r>
              <a:rPr lang="en-US" altLang="ja-JP" sz="1200" kern="100" baseline="300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2+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(manganese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sulfate).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Note that dark brown manganese oxide formation by 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cholodnii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while no oxide formation by strain FB-5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or 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natans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It should be also noted that poor growth of strain FB-5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in the uppermost part of the medium. </a:t>
            </a:r>
            <a:endParaRPr lang="ja-JP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3E98F7-B715-C1E7-F6A4-779B0A74B9CA}"/>
              </a:ext>
            </a:extLst>
          </p:cNvPr>
          <p:cNvSpPr txBox="1"/>
          <p:nvPr/>
        </p:nvSpPr>
        <p:spPr>
          <a:xfrm>
            <a:off x="4054699" y="4783875"/>
            <a:ext cx="1015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Strain FB-5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endParaRPr lang="ja-JP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817F736-1502-F137-E9B7-AB3A8E863C8F}"/>
              </a:ext>
            </a:extLst>
          </p:cNvPr>
          <p:cNvSpPr txBox="1"/>
          <p:nvPr/>
        </p:nvSpPr>
        <p:spPr>
          <a:xfrm>
            <a:off x="3110625" y="4783875"/>
            <a:ext cx="10159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cholodnii</a:t>
            </a:r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265CAC-2D46-A1D1-8F05-0E543FA44457}"/>
              </a:ext>
            </a:extLst>
          </p:cNvPr>
          <p:cNvSpPr txBox="1"/>
          <p:nvPr/>
        </p:nvSpPr>
        <p:spPr>
          <a:xfrm>
            <a:off x="5140673" y="4783875"/>
            <a:ext cx="10159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i="1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S. </a:t>
            </a:r>
            <a:r>
              <a:rPr lang="en-US" altLang="ja-JP" sz="1200" i="1" kern="100" dirty="0" err="1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natans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12236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0D0D6DD-D77A-96B6-4089-F52E5B631711}"/>
              </a:ext>
            </a:extLst>
          </p:cNvPr>
          <p:cNvSpPr txBox="1"/>
          <p:nvPr/>
        </p:nvSpPr>
        <p:spPr>
          <a:xfrm>
            <a:off x="1448428" y="5397158"/>
            <a:ext cx="62471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altLang="ja-JP" sz="12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Fig. S4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Semi-solid-state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culture of strain FB-5</a:t>
            </a:r>
            <a:r>
              <a:rPr lang="en-US" altLang="ja-JP" sz="1200" kern="100" baseline="300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T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Appearance of the cultures just after inoculation (Day 1) and </a:t>
            </a:r>
            <a:r>
              <a:rPr lang="en-US" altLang="ja-JP" sz="12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after incubation for 10 days 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at 25 </a:t>
            </a:r>
            <a:r>
              <a:rPr lang="en-US" altLang="ja-JP" sz="1200" kern="100" baseline="300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o</a:t>
            </a:r>
            <a:r>
              <a:rPr lang="en-US" altLang="ja-JP" sz="1200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C</a:t>
            </a:r>
            <a:r>
              <a:rPr lang="en-US" altLang="ja-JP" sz="12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using GPPY medium semi-solidified with 0.5% agar. </a:t>
            </a:r>
            <a:endParaRPr lang="ja-JP" altLang="ja-JP" sz="1200" kern="100" dirty="0">
              <a:solidFill>
                <a:srgbClr val="FF0000"/>
              </a:solidFill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2" name="図 1" descr="屋内, 窓, 行, 座る が含まれている画像&#10;&#10;自動的に生成された説明">
            <a:extLst>
              <a:ext uri="{FF2B5EF4-FFF2-40B4-BE49-F238E27FC236}">
                <a16:creationId xmlns:a16="http://schemas.microsoft.com/office/drawing/2014/main" id="{5E0A2286-5FCC-577A-FFF1-2199E63DF1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77489" y="528542"/>
            <a:ext cx="2189021" cy="43798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テキスト ボックス 84">
            <a:extLst>
              <a:ext uri="{FF2B5EF4-FFF2-40B4-BE49-F238E27FC236}">
                <a16:creationId xmlns:a16="http://schemas.microsoft.com/office/drawing/2014/main" id="{80AF9D38-1515-04BA-377E-BE3BE072FB08}"/>
              </a:ext>
            </a:extLst>
          </p:cNvPr>
          <p:cNvSpPr txBox="1"/>
          <p:nvPr/>
        </p:nvSpPr>
        <p:spPr>
          <a:xfrm>
            <a:off x="3576899" y="4816214"/>
            <a:ext cx="966028" cy="6731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Day 1</a:t>
            </a:r>
            <a:endParaRPr lang="ja-JP" sz="16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85">
            <a:extLst>
              <a:ext uri="{FF2B5EF4-FFF2-40B4-BE49-F238E27FC236}">
                <a16:creationId xmlns:a16="http://schemas.microsoft.com/office/drawing/2014/main" id="{AE8705F7-E103-E512-CFA7-4054ECEC64F0}"/>
              </a:ext>
            </a:extLst>
          </p:cNvPr>
          <p:cNvSpPr txBox="1"/>
          <p:nvPr/>
        </p:nvSpPr>
        <p:spPr>
          <a:xfrm>
            <a:off x="4571063" y="4816214"/>
            <a:ext cx="1108766" cy="64833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6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Day 10</a:t>
            </a:r>
            <a:endParaRPr lang="ja-JP" sz="16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164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18035660-6CFC-CB6E-C4DD-8776F97591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6445410"/>
              </p:ext>
            </p:extLst>
          </p:nvPr>
        </p:nvGraphicFramePr>
        <p:xfrm>
          <a:off x="334535" y="239551"/>
          <a:ext cx="8474929" cy="6386654"/>
        </p:xfrm>
        <a:graphic>
          <a:graphicData uri="http://schemas.openxmlformats.org/drawingml/2006/table">
            <a:tbl>
              <a:tblPr firstRow="1" firstCol="1" bandRow="1"/>
              <a:tblGrid>
                <a:gridCol w="1119524">
                  <a:extLst>
                    <a:ext uri="{9D8B030D-6E8A-4147-A177-3AD203B41FA5}">
                      <a16:colId xmlns:a16="http://schemas.microsoft.com/office/drawing/2014/main" val="3573023648"/>
                    </a:ext>
                  </a:extLst>
                </a:gridCol>
                <a:gridCol w="584690">
                  <a:extLst>
                    <a:ext uri="{9D8B030D-6E8A-4147-A177-3AD203B41FA5}">
                      <a16:colId xmlns:a16="http://schemas.microsoft.com/office/drawing/2014/main" val="4056366509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584897681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466353911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820725846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2078781240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2439023428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3970093653"/>
                    </a:ext>
                  </a:extLst>
                </a:gridCol>
                <a:gridCol w="967245">
                  <a:extLst>
                    <a:ext uri="{9D8B030D-6E8A-4147-A177-3AD203B41FA5}">
                      <a16:colId xmlns:a16="http://schemas.microsoft.com/office/drawing/2014/main" val="1837840872"/>
                    </a:ext>
                  </a:extLst>
                </a:gridCol>
              </a:tblGrid>
              <a:tr h="252430">
                <a:tc gridSpan="6">
                  <a:txBody>
                    <a:bodyPr/>
                    <a:lstStyle/>
                    <a:p>
                      <a:pPr algn="l"/>
                      <a:r>
                        <a:rPr lang="en-US" altLang="ja-JP" sz="1000" b="1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Table S4</a:t>
                      </a:r>
                      <a:r>
                        <a:rPr lang="en-US" altLang="ja-JP" sz="10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Cellular fatty acid composition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of strain FB-5</a:t>
                      </a:r>
                      <a:r>
                        <a:rPr lang="en-US" altLang="ja-JP" sz="1000" kern="100" baseline="300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and related strains</a:t>
                      </a:r>
                      <a:endParaRPr lang="ja-JP" sz="1000" i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000" i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000" i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ja-JP" sz="1000" i="1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5825802"/>
                  </a:ext>
                </a:extLst>
              </a:tr>
              <a:tr h="303074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Fatty acid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FB-5</a:t>
                      </a:r>
                      <a:r>
                        <a:rPr lang="en-US" altLang="ja-JP" sz="1000" kern="100" baseline="300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DSM 6575</a:t>
                      </a:r>
                      <a:r>
                        <a:rPr lang="en-US" altLang="ja-JP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1000" baseline="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10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sulfidvorans</a:t>
                      </a:r>
                      <a:r>
                        <a:rPr lang="en-US" altLang="ja-JP" sz="10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D-501</a:t>
                      </a:r>
                      <a:r>
                        <a:rPr lang="en-US" altLang="ja-JP" sz="10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10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1000" baseline="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1000" i="1" kern="100" dirty="0" err="1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hippei</a:t>
                      </a:r>
                      <a:r>
                        <a:rPr lang="en-US" sz="1000" i="1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DSM 566</a:t>
                      </a:r>
                      <a:r>
                        <a:rPr lang="en-US" altLang="ja-JP" sz="10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i="1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1000" i="1" kern="100" dirty="0" err="1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montanus</a:t>
                      </a:r>
                      <a:r>
                        <a:rPr lang="en-US" sz="1000" i="1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HS</a:t>
                      </a:r>
                      <a:r>
                        <a:rPr lang="en-US" altLang="ja-JP" sz="10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i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altLang="ja-JP" sz="1000" i="1" kern="100" dirty="0" err="1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mobilis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altLang="ja-JP" sz="1000" kern="100" dirty="0" err="1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Feox-l</a:t>
                      </a:r>
                      <a:r>
                        <a:rPr lang="en-US" altLang="ja-JP" sz="1000" b="0" kern="100" baseline="30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**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i="1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L. </a:t>
                      </a:r>
                      <a:r>
                        <a:rPr lang="en-US" altLang="ja-JP" sz="1000" i="1" kern="100" dirty="0" err="1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discophora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LMG 8141</a:t>
                      </a:r>
                      <a:r>
                        <a:rPr lang="en-US" altLang="ja-JP" sz="1000" b="0" kern="10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**</a:t>
                      </a:r>
                      <a:endParaRPr lang="ja-JP" sz="1000" kern="100" baseline="300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0" i="1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L. </a:t>
                      </a:r>
                      <a:r>
                        <a:rPr kumimoji="1" lang="en-US" altLang="ja-JP" sz="1000" b="0" i="1" u="none" strike="noStrike" kern="1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cholodnii</a:t>
                      </a:r>
                      <a:r>
                        <a:rPr kumimoji="1" lang="en-US" altLang="ja-JP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LMG 7171</a:t>
                      </a:r>
                      <a:r>
                        <a:rPr kumimoji="1" lang="en-US" altLang="ja-JP" sz="10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**</a:t>
                      </a:r>
                      <a:endParaRPr kumimoji="1" lang="ja-JP" altLang="en-US" sz="1000" b="0" i="0" u="none" strike="noStrike" kern="100" cap="none" spc="0" normalizeH="0" baseline="3000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940044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12:0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1.4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0.9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2.0</a:t>
                      </a:r>
                      <a:endParaRPr lang="ja-JP" sz="10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2.4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6.8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296869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10:0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3-hydroxy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1.4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4.5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3.71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0208451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14:1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ω5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−***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***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5.4</a:t>
                      </a:r>
                      <a:endParaRPr lang="ja-JP" sz="1000" kern="10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2684454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14:1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ω3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5150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14:0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1.9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5377215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15:1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625696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15:0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0340007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16:1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49.8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58.2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68.6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56.2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52.2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53.0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58.9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54.9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784819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16:1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ω5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124584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16:1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blanched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0287503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16:0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25.4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12.0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32.0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30.7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30.3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19.7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24.2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6818414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17:1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6298137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ω9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7.0****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ja-JP" altLang="en-US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4.2****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****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0611732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18:1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5.5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14.2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6.0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5.6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45838400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18:0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2.9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1.2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75463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11-Me-C</a:t>
                      </a:r>
                      <a:r>
                        <a:rPr lang="en-US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18:1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0.7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0.5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tr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2.6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9206454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19:0</a:t>
                      </a:r>
                      <a:r>
                        <a:rPr lang="en-US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 cis 9,10*****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0.8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614581"/>
                  </a:ext>
                </a:extLst>
              </a:tr>
              <a:tr h="272626">
                <a:tc>
                  <a:txBody>
                    <a:bodyPr/>
                    <a:lstStyle/>
                    <a:p>
                      <a:pPr algn="l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unknown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</a:t>
                      </a:r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1.7</a:t>
                      </a:r>
                      <a:endParaRPr lang="ja-JP" altLang="en-US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65959248"/>
                  </a:ext>
                </a:extLst>
              </a:tr>
              <a:tr h="612000">
                <a:tc gridSpan="8">
                  <a:txBody>
                    <a:bodyPr/>
                    <a:lstStyle/>
                    <a:p>
                      <a:pPr algn="l"/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*: Data from Gridneva et al.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(2011)</a:t>
                      </a: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**: </a:t>
                      </a: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Data from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Spring</a:t>
                      </a: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et al.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(1996)</a:t>
                      </a: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***: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−, </a:t>
                      </a:r>
                      <a:r>
                        <a:rPr lang="it-IT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Not detected; tr, trace.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****: Sum of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18:1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ω9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 and 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altLang="ja-JP" sz="1000" kern="100" baseline="-250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18:1</a:t>
                      </a: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ω7.</a:t>
                      </a:r>
                      <a:endParaRPr lang="en-US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1000" kern="100" dirty="0">
                          <a:effectLst/>
                          <a:latin typeface="Times New Roman" panose="02020603050405020304" pitchFamily="18" charset="0"/>
                          <a:ea typeface="游明朝" panose="02020400000000000000" pitchFamily="18" charset="-128"/>
                          <a:cs typeface="Times New Roman" panose="02020603050405020304" pitchFamily="18" charset="0"/>
                        </a:rPr>
                        <a:t>*****: cis-9,10-Methyleneoctadecanoic acid.</a:t>
                      </a: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ja-JP" sz="1050" kern="100" dirty="0"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ja-JP" sz="1000" kern="100" dirty="0">
                        <a:effectLst/>
                        <a:latin typeface="Times New Roman" panose="02020603050405020304" pitchFamily="18" charset="0"/>
                        <a:ea typeface="游明朝" panose="02020400000000000000" pitchFamily="18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28303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95768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>
            <a:extLst>
              <a:ext uri="{FF2B5EF4-FFF2-40B4-BE49-F238E27FC236}">
                <a16:creationId xmlns:a16="http://schemas.microsoft.com/office/drawing/2014/main" id="{EC9297C2-2241-3FBD-6B63-F6A7D938E80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979281"/>
              </p:ext>
            </p:extLst>
          </p:nvPr>
        </p:nvGraphicFramePr>
        <p:xfrm>
          <a:off x="741107" y="936105"/>
          <a:ext cx="7661786" cy="4435278"/>
        </p:xfrm>
        <a:graphic>
          <a:graphicData uri="http://schemas.openxmlformats.org/drawingml/2006/table">
            <a:tbl>
              <a:tblPr/>
              <a:tblGrid>
                <a:gridCol w="390833">
                  <a:extLst>
                    <a:ext uri="{9D8B030D-6E8A-4147-A177-3AD203B41FA5}">
                      <a16:colId xmlns:a16="http://schemas.microsoft.com/office/drawing/2014/main" val="2263053309"/>
                    </a:ext>
                  </a:extLst>
                </a:gridCol>
                <a:gridCol w="1969016">
                  <a:extLst>
                    <a:ext uri="{9D8B030D-6E8A-4147-A177-3AD203B41FA5}">
                      <a16:colId xmlns:a16="http://schemas.microsoft.com/office/drawing/2014/main" val="3511528466"/>
                    </a:ext>
                  </a:extLst>
                </a:gridCol>
                <a:gridCol w="206371">
                  <a:extLst>
                    <a:ext uri="{9D8B030D-6E8A-4147-A177-3AD203B41FA5}">
                      <a16:colId xmlns:a16="http://schemas.microsoft.com/office/drawing/2014/main" val="2770534877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42279630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430320035"/>
                    </a:ext>
                  </a:extLst>
                </a:gridCol>
                <a:gridCol w="1698522">
                  <a:extLst>
                    <a:ext uri="{9D8B030D-6E8A-4147-A177-3AD203B41FA5}">
                      <a16:colId xmlns:a16="http://schemas.microsoft.com/office/drawing/2014/main" val="1104583901"/>
                    </a:ext>
                  </a:extLst>
                </a:gridCol>
              </a:tblGrid>
              <a:tr h="278712">
                <a:tc gridSpan="6">
                  <a:txBody>
                    <a:bodyPr/>
                    <a:lstStyle/>
                    <a:p>
                      <a:pPr algn="l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Table S</a:t>
                      </a:r>
                      <a:r>
                        <a:rPr lang="en-US" altLang="ja-JP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5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Genes responsible for sulfur metabolism in the genomes of strain FB-5</a:t>
                      </a:r>
                      <a:r>
                        <a:rPr lang="en-US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and closely related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Sphaerotilus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strains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314705356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Gene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Protein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RefSeq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(</a:t>
                      </a: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GeneBank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) ID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RefSeq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(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GeneBank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) ID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5063250"/>
                  </a:ext>
                </a:extLst>
              </a:tr>
              <a:tr h="255256">
                <a:tc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Strain FB-5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sulfidvorans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D-501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baseline="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subsp. </a:t>
                      </a:r>
                      <a:r>
                        <a:rPr lang="en-US" altLang="ja-JP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natans</a:t>
                      </a:r>
                      <a:r>
                        <a:rPr lang="en-US" altLang="ja-JP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</a:t>
                      </a:r>
                    </a:p>
                    <a:p>
                      <a:pPr 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DSM 6575</a:t>
                      </a:r>
                      <a:r>
                        <a:rPr lang="en-US" altLang="ja-JP" sz="900" b="0" i="0" u="none" strike="noStrike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T</a:t>
                      </a:r>
                      <a:r>
                        <a:rPr lang="en-US" altLang="ja-JP" sz="9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</a:t>
                      </a:r>
                      <a:endParaRPr kumimoji="1" lang="ja-JP" altLang="en-US" sz="900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7496711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fccA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Cytochrome subunit of sulfide dehydrogenase 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WP_251970119.1 (BDI06880.1)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WP_1495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02409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.1 (NZD44989.1)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‒**(‒)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8630690"/>
                  </a:ext>
                </a:extLst>
              </a:tr>
              <a:tr h="805294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fccB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Flavocytochrome c sulfide dehydrogenase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2070.1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(BDI03819.1), 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WP_251970118.1 (BDI06879.1), 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WP_251971043.1 (BDI07892.1), WP_251973333.1 (BDI05288.1),</a:t>
                      </a:r>
                    </a:p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WP_251970861.1 (BDI07694.1)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WP_149502408.1 (NZD44988.1)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WP_037477475.1 (KDB54092.1)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2961875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soxA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Sulfur oxidation C-type cytochrome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WP_251973888.1 (BDI07898.1)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WP_149502403.1 (NZD44983.1)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1800232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soxB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Thiosulfohydrolase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WP_251971047.1 (BDI07896.1)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WP_149502405.1 (NZD44985. 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2001993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soxC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Sulfite dehydrogenase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WP_251971052.1 (BDI07902.1)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WP_149505114.1 (NZD44979.1) 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63431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soxD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Sulfite dehydrogenase cytochrome </a:t>
                      </a:r>
                      <a:r>
                        <a:rPr lang="en-US" altLang="ja-JP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subunit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WP_251971051.1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 (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BDI07901.1)</a:t>
                      </a: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WP_149502401.1 (NZD44980.1) 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890210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soxX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Sulfur oxidation C-type cytochrome subunit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WP_251971048.1 (BDI07897.1)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WP_149502404.1 (NZD44984.1) 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altLang="ja-JP" sz="900" b="0" i="0" u="none" strike="noStrike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6682968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soxY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Thiosulfate oxidation carrier protein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WP_251971050.1 (BDI07900.1)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WP_149502402.1 (NZD44981. 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WP_037477471.1 (KDB54090.1)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820702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soxZ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Thiosulfate oxidation carrier complex protein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WP_251971049.1 (BDI07899.1)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WP_180692780.1 (NZD44982.1)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WP_037479529.1 (KDB53190.1) 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4718296"/>
                  </a:ext>
                </a:extLst>
              </a:tr>
              <a:tr h="2787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sqr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Sulfide quinone oxidoreductase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游ゴシック" panose="020B0400000000000000" pitchFamily="50" charset="-128"/>
                        </a:rPr>
                        <a:t>WP_251971083.1 (BDI07935.1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Yu Gothic" panose="020B0400000000000000" pitchFamily="50" charset="-128"/>
                          <a:ea typeface="Yu Gothic" panose="020B0400000000000000" pitchFamily="50" charset="-128"/>
                        </a:rPr>
                        <a:t>)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WP_149503483.1 (NZD45377.1) </a:t>
                      </a:r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‒ (‒)</a:t>
                      </a:r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7570682"/>
                  </a:ext>
                </a:extLst>
              </a:tr>
              <a:tr h="278712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*: Deta from </a:t>
                      </a:r>
                      <a:r>
                        <a:rPr lang="en-US" altLang="ja-JP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Grabovich</a:t>
                      </a:r>
                      <a:r>
                        <a:rPr lang="en-US" altLang="ja-JP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 et al. (2021).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</a:rPr>
                        <a:t>**: Not found.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756" marR="7756" marT="7756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106192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9081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9341</TotalTime>
  <Words>3345</Words>
  <Application>Microsoft Office PowerPoint</Application>
  <PresentationFormat>画面に合わせる (4:3)</PresentationFormat>
  <Paragraphs>2055</Paragraphs>
  <Slides>15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Yu Gothic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Takeda Minoru</dc:creator>
  <cp:lastModifiedBy>Minoru Takeda</cp:lastModifiedBy>
  <cp:revision>243</cp:revision>
  <cp:lastPrinted>2024-04-09T02:45:34Z</cp:lastPrinted>
  <dcterms:created xsi:type="dcterms:W3CDTF">2022-06-11T08:51:27Z</dcterms:created>
  <dcterms:modified xsi:type="dcterms:W3CDTF">2024-04-28T07:40:45Z</dcterms:modified>
</cp:coreProperties>
</file>