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018" y="18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544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33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160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66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220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57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39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564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028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9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493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7E5DD-BF5D-4661-A405-BE59FA92612E}" type="datetimeFigureOut">
              <a:rPr lang="de-DE" smtClean="0"/>
              <a:t>11.12.2022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3399C-E5AB-481A-83D8-BD668ACF8A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46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352961" y="5695291"/>
            <a:ext cx="93850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Supplementary </a:t>
            </a:r>
            <a:r>
              <a:rPr lang="en-GB" sz="1600" b="1" dirty="0"/>
              <a:t>Figure 1. </a:t>
            </a:r>
            <a:r>
              <a:rPr lang="en-GB" sz="1600" dirty="0"/>
              <a:t>Schematic depicting the flow of 50 patients with a new diagnosis of PAH undergoing rapid sequential combination therapy with PDE5i and ERA, including index RHC, repeat RHC, and non-invasive follow-up variables up to 12 months.</a:t>
            </a:r>
            <a:endParaRPr lang="de-DE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Grafik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6" y="180618"/>
            <a:ext cx="9317356" cy="54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68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437626" y="5974681"/>
            <a:ext cx="9114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Supplementary </a:t>
            </a:r>
            <a:r>
              <a:rPr lang="en-GB" sz="1600" b="1" dirty="0"/>
              <a:t>Figure 2. </a:t>
            </a:r>
            <a:r>
              <a:rPr lang="en-GB" sz="1600" dirty="0"/>
              <a:t>Subject distribution and treatment pattern of patients with newly diagnosed PAH, and eligibility for the current analysis</a:t>
            </a:r>
            <a:r>
              <a:rPr lang="en-GB" sz="1600" dirty="0" smtClean="0"/>
              <a:t>. DOCT, double oral combination therapy</a:t>
            </a:r>
            <a:endParaRPr lang="de-DE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9F9C2681-0BA7-824D-B039-C7EDB024F24A}"/>
              </a:ext>
            </a:extLst>
          </p:cNvPr>
          <p:cNvSpPr/>
          <p:nvPr/>
        </p:nvSpPr>
        <p:spPr>
          <a:xfrm>
            <a:off x="2958989" y="317296"/>
            <a:ext cx="3565465" cy="723433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Patients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newly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diagnosed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PAH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deemed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rapid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sequential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DOCT: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n=68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xmlns="" id="{171576A1-7A7A-174B-AF69-CB0A616C70FE}"/>
              </a:ext>
            </a:extLst>
          </p:cNvPr>
          <p:cNvSpPr/>
          <p:nvPr/>
        </p:nvSpPr>
        <p:spPr>
          <a:xfrm>
            <a:off x="2958989" y="4717345"/>
            <a:ext cx="3565465" cy="55756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month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follow-up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dual oral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combination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therapy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n=50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xmlns="" id="{15DB8712-0077-EA4D-86A4-05B5D5150B51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4741722" y="1040729"/>
            <a:ext cx="0" cy="367661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Rechteck 11">
            <a:extLst>
              <a:ext uri="{FF2B5EF4-FFF2-40B4-BE49-F238E27FC236}">
                <a16:creationId xmlns:a16="http://schemas.microsoft.com/office/drawing/2014/main" xmlns="" id="{FBC535A7-82EC-734E-A649-B0B10B82E009}"/>
              </a:ext>
            </a:extLst>
          </p:cNvPr>
          <p:cNvSpPr/>
          <p:nvPr/>
        </p:nvSpPr>
        <p:spPr>
          <a:xfrm>
            <a:off x="5676962" y="1413840"/>
            <a:ext cx="3750527" cy="359359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ERA not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tolerated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n=8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xmlns="" id="{C7D242DA-F2EE-4A49-BFAB-AE976FE126B5}"/>
              </a:ext>
            </a:extLst>
          </p:cNvPr>
          <p:cNvSpPr/>
          <p:nvPr/>
        </p:nvSpPr>
        <p:spPr>
          <a:xfrm>
            <a:off x="5676962" y="2190918"/>
            <a:ext cx="3782122" cy="356840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Lost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follow-up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n=1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xmlns="" id="{0AD2110B-9FD5-A04C-B3C0-89576F055A8B}"/>
              </a:ext>
            </a:extLst>
          </p:cNvPr>
          <p:cNvSpPr/>
          <p:nvPr/>
        </p:nvSpPr>
        <p:spPr>
          <a:xfrm>
            <a:off x="5676962" y="2904596"/>
            <a:ext cx="3782122" cy="325397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multiple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drug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intolerabilities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n=1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xmlns="" id="{47615A19-A0F9-6F40-830F-16294966521A}"/>
              </a:ext>
            </a:extLst>
          </p:cNvPr>
          <p:cNvSpPr/>
          <p:nvPr/>
        </p:nvSpPr>
        <p:spPr>
          <a:xfrm>
            <a:off x="5676961" y="3586831"/>
            <a:ext cx="3782123" cy="356839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died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n=2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xmlns="" id="{0C84CA8D-2DF4-204C-9E21-56DDCB351DB3}"/>
              </a:ext>
            </a:extLst>
          </p:cNvPr>
          <p:cNvSpPr/>
          <p:nvPr/>
        </p:nvSpPr>
        <p:spPr>
          <a:xfrm>
            <a:off x="422952" y="1773199"/>
            <a:ext cx="3379935" cy="386279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PDE5i not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olerated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n=1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xmlns="" id="{3D22879D-25D4-B34A-AD3A-778CC491CC7C}"/>
              </a:ext>
            </a:extLst>
          </p:cNvPr>
          <p:cNvSpPr/>
          <p:nvPr/>
        </p:nvSpPr>
        <p:spPr>
          <a:xfrm>
            <a:off x="422952" y="2547758"/>
            <a:ext cx="3379935" cy="325396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escalation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n=1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xmlns="" id="{CA8EEEA6-82A7-CC46-BF4A-0E8B19B9DE3F}"/>
              </a:ext>
            </a:extLst>
          </p:cNvPr>
          <p:cNvSpPr/>
          <p:nvPr/>
        </p:nvSpPr>
        <p:spPr>
          <a:xfrm>
            <a:off x="422952" y="3261435"/>
            <a:ext cx="3379934" cy="325396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escalation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delayed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n=1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xmlns="" id="{EB3F0F40-04B3-C049-93CD-28B2385FAB57}"/>
              </a:ext>
            </a:extLst>
          </p:cNvPr>
          <p:cNvCxnSpPr>
            <a:endCxn id="12" idx="1"/>
          </p:cNvCxnSpPr>
          <p:nvPr/>
        </p:nvCxnSpPr>
        <p:spPr>
          <a:xfrm>
            <a:off x="4741721" y="1593519"/>
            <a:ext cx="935241" cy="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xmlns="" id="{ABFFF9C8-294E-AE4B-9D7E-E4CD0A3F0735}"/>
              </a:ext>
            </a:extLst>
          </p:cNvPr>
          <p:cNvCxnSpPr>
            <a:cxnSpLocks/>
          </p:cNvCxnSpPr>
          <p:nvPr/>
        </p:nvCxnSpPr>
        <p:spPr>
          <a:xfrm flipH="1" flipV="1">
            <a:off x="3803434" y="1966338"/>
            <a:ext cx="938289" cy="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xmlns="" id="{70F6DA30-D603-874A-9359-87D61BD2472D}"/>
              </a:ext>
            </a:extLst>
          </p:cNvPr>
          <p:cNvCxnSpPr/>
          <p:nvPr/>
        </p:nvCxnSpPr>
        <p:spPr>
          <a:xfrm>
            <a:off x="4741721" y="2369338"/>
            <a:ext cx="935240" cy="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xmlns="" id="{E37C4D47-9A01-3444-872D-03EBED51BD92}"/>
              </a:ext>
            </a:extLst>
          </p:cNvPr>
          <p:cNvCxnSpPr/>
          <p:nvPr/>
        </p:nvCxnSpPr>
        <p:spPr>
          <a:xfrm flipH="1">
            <a:off x="3803434" y="2710456"/>
            <a:ext cx="938288" cy="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xmlns="" id="{D40673D9-9A3A-084C-BDF9-9C06DF0B8389}"/>
              </a:ext>
            </a:extLst>
          </p:cNvPr>
          <p:cNvCxnSpPr/>
          <p:nvPr/>
        </p:nvCxnSpPr>
        <p:spPr>
          <a:xfrm>
            <a:off x="4741721" y="3067294"/>
            <a:ext cx="935240" cy="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xmlns="" id="{8D94ACA2-1EC9-8945-87E8-61835ED961F0}"/>
              </a:ext>
            </a:extLst>
          </p:cNvPr>
          <p:cNvCxnSpPr/>
          <p:nvPr/>
        </p:nvCxnSpPr>
        <p:spPr>
          <a:xfrm flipH="1">
            <a:off x="3803434" y="3424133"/>
            <a:ext cx="938288" cy="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xmlns="" id="{D51EB79F-B732-3048-AD0D-56FE343FFBCA}"/>
              </a:ext>
            </a:extLst>
          </p:cNvPr>
          <p:cNvCxnSpPr/>
          <p:nvPr/>
        </p:nvCxnSpPr>
        <p:spPr>
          <a:xfrm>
            <a:off x="4741721" y="3765250"/>
            <a:ext cx="935240" cy="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" name="Rechteck 28">
            <a:extLst>
              <a:ext uri="{FF2B5EF4-FFF2-40B4-BE49-F238E27FC236}">
                <a16:creationId xmlns:a16="http://schemas.microsoft.com/office/drawing/2014/main" xmlns="" id="{CA8EEEA6-82A7-CC46-BF4A-0E8B19B9DE3F}"/>
              </a:ext>
            </a:extLst>
          </p:cNvPr>
          <p:cNvSpPr/>
          <p:nvPr/>
        </p:nvSpPr>
        <p:spPr>
          <a:xfrm>
            <a:off x="422952" y="4008195"/>
            <a:ext cx="3376886" cy="325396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repeat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RHC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denied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n=3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xmlns="" id="{8D94ACA2-1EC9-8945-87E8-61835ED961F0}"/>
              </a:ext>
            </a:extLst>
          </p:cNvPr>
          <p:cNvCxnSpPr/>
          <p:nvPr/>
        </p:nvCxnSpPr>
        <p:spPr>
          <a:xfrm flipH="1">
            <a:off x="3803434" y="4170893"/>
            <a:ext cx="935240" cy="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9392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Microsoft Office PowerPoint</Application>
  <PresentationFormat>A4-Papier (210x297 mm)</PresentationFormat>
  <Paragraphs>14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 Rosenkranz</dc:creator>
  <cp:lastModifiedBy>Stephan Rosenkranz</cp:lastModifiedBy>
  <cp:revision>46</cp:revision>
  <cp:lastPrinted>2019-09-15T09:11:44Z</cp:lastPrinted>
  <dcterms:created xsi:type="dcterms:W3CDTF">2019-09-15T07:48:42Z</dcterms:created>
  <dcterms:modified xsi:type="dcterms:W3CDTF">2022-12-11T18:27:20Z</dcterms:modified>
</cp:coreProperties>
</file>