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7"/>
  </p:notesMasterIdLst>
  <p:sldIdLst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39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77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16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55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192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232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271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08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C94EF-7086-476E-9FD4-40F116EA54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6A6FC-E2D0-4E09-926E-E74B5BE69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03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39" algn="l" defTabSz="9140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77" algn="l" defTabSz="9140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16" algn="l" defTabSz="9140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55" algn="l" defTabSz="9140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192" algn="l" defTabSz="9140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232" algn="l" defTabSz="9140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271" algn="l" defTabSz="9140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08" algn="l" defTabSz="9140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654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01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9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8540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577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272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73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40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44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383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905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013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26C07-2F9A-4DF6-8C8D-3B777A59B474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26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729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047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3350" y="303214"/>
            <a:ext cx="2405063" cy="645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90" y="303214"/>
            <a:ext cx="7065962" cy="645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18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52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772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1" cy="1362075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1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421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71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591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33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540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4" cy="116205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1" cy="585311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4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60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9717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0403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582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39"/>
            <a:ext cx="6019799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09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2" y="4406903"/>
            <a:ext cx="77724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9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90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2901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412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262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405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993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2"/>
            <a:ext cx="300831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33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72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2" y="274640"/>
            <a:ext cx="8229600" cy="1143000"/>
          </a:xfrm>
          <a:prstGeom prst="rect">
            <a:avLst/>
          </a:prstGeom>
        </p:spPr>
        <p:txBody>
          <a:bodyPr vert="horz" lIns="91424" tIns="45712" rIns="91424" bIns="4571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600200"/>
            <a:ext cx="8229600" cy="4525963"/>
          </a:xfrm>
          <a:prstGeom prst="rect">
            <a:avLst/>
          </a:prstGeom>
        </p:spPr>
        <p:txBody>
          <a:bodyPr vert="horz" lIns="91424" tIns="45712" rIns="91424" bIns="457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3" y="6356353"/>
            <a:ext cx="21336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39"/>
            <a:fld id="{F8A5F2DB-C5F8-4E8E-8900-E7B1A1651F2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239"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3"/>
            <a:ext cx="28956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39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2" y="6356353"/>
            <a:ext cx="21336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39"/>
            <a:fld id="{39D56529-A236-4834-91E8-EBA8949A282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239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75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23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9" indent="-342839" algn="l" defTabSz="91423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19" indent="-285700" algn="l" defTabSz="914239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98" indent="-228560" algn="l" defTabSz="91423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18" indent="-228560" algn="l" defTabSz="91423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37" indent="-228560" algn="l" defTabSz="914239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56" indent="-228560" algn="l" defTabSz="91423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5" indent="-228560" algn="l" defTabSz="91423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5" indent="-228560" algn="l" defTabSz="91423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43056"/>
            <a:fld id="{914AEA8F-0EFA-4A3C-B501-CA53E9B2A7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43056"/>
              <a:t>30/10/2017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43056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1"/>
            <a:ext cx="2133600" cy="365125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43056"/>
            <a:fld id="{E5C90C63-640C-4234-88C1-B18D92BB948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43056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95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1998" y="1073774"/>
            <a:ext cx="27447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43056"/>
            <a:r>
              <a:rPr lang="en-GB" sz="2100" dirty="0" smtClean="0">
                <a:solidFill>
                  <a:prstClr val="black"/>
                </a:solidFill>
              </a:rPr>
              <a:t>Supplementary figure 2</a:t>
            </a:r>
            <a:endParaRPr lang="en-GB" sz="2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68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2373" y="359171"/>
            <a:ext cx="7272667" cy="5366915"/>
            <a:chOff x="575801" y="396000"/>
            <a:chExt cx="8504979" cy="5917271"/>
          </a:xfrm>
        </p:grpSpPr>
        <p:sp>
          <p:nvSpPr>
            <p:cNvPr id="24" name="TextBox 23"/>
            <p:cNvSpPr txBox="1"/>
            <p:nvPr/>
          </p:nvSpPr>
          <p:spPr>
            <a:xfrm>
              <a:off x="3957679" y="396000"/>
              <a:ext cx="1601304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Opioids, </a:t>
              </a:r>
              <a:r>
                <a:rPr lang="en-US" sz="1000" b="1" u="sng" dirty="0" err="1">
                  <a:solidFill>
                    <a:prstClr val="black"/>
                  </a:solidFill>
                </a:rPr>
                <a:t>melanocortin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75801" y="756000"/>
              <a:ext cx="8504979" cy="5557271"/>
              <a:chOff x="575801" y="756000"/>
              <a:chExt cx="8504979" cy="5557271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4445669" y="2700002"/>
                <a:ext cx="46153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black"/>
                    </a:solidFill>
                  </a:rPr>
                  <a:t>Penk</a:t>
                </a:r>
                <a:endParaRPr lang="en-GB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723009" y="3239999"/>
                <a:ext cx="61900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it-IT" sz="800" b="1" dirty="0">
                    <a:solidFill>
                      <a:prstClr val="black"/>
                    </a:solidFill>
                  </a:rPr>
                  <a:t>BAM-15</a:t>
                </a:r>
                <a:endParaRPr lang="en-GB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044842" y="3960000"/>
                <a:ext cx="60212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white">
                        <a:lumMod val="50000"/>
                      </a:prstClr>
                    </a:solidFill>
                    <a:latin typeface="Symbol" panose="05050102010706020507" pitchFamily="18" charset="2"/>
                  </a:rPr>
                  <a:t>d</a:t>
                </a:r>
                <a:r>
                  <a:rPr lang="en-US" sz="800" b="1" dirty="0">
                    <a:solidFill>
                      <a:prstClr val="white">
                        <a:lumMod val="50000"/>
                      </a:prstClr>
                    </a:solidFill>
                  </a:rPr>
                  <a:t> R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(Oprd1)</a:t>
                </a:r>
              </a:p>
            </p:txBody>
          </p:sp>
          <p:cxnSp>
            <p:nvCxnSpPr>
              <p:cNvPr id="50" name="Straight Arrow Connector 49"/>
              <p:cNvCxnSpPr>
                <a:stCxn id="48" idx="2"/>
                <a:endCxn id="78" idx="0"/>
              </p:cNvCxnSpPr>
              <p:nvPr/>
            </p:nvCxnSpPr>
            <p:spPr>
              <a:xfrm>
                <a:off x="4032510" y="3477536"/>
                <a:ext cx="0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stCxn id="47" idx="2"/>
                <a:endCxn id="48" idx="0"/>
              </p:cNvCxnSpPr>
              <p:nvPr/>
            </p:nvCxnSpPr>
            <p:spPr>
              <a:xfrm flipH="1">
                <a:off x="4032510" y="2937538"/>
                <a:ext cx="643925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6470562" y="3960000"/>
                <a:ext cx="596504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k</a:t>
                </a:r>
                <a:r>
                  <a:rPr lang="en-US" sz="800" b="1" dirty="0">
                    <a:solidFill>
                      <a:prstClr val="black"/>
                    </a:solidFill>
                  </a:rPr>
                  <a:t> R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(Oprk1)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730796" y="3960000"/>
                <a:ext cx="635873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800" b="1" dirty="0">
                    <a:solidFill>
                      <a:prstClr val="black"/>
                    </a:solidFill>
                  </a:rPr>
                  <a:t> R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(Oprm1)</a:t>
                </a:r>
              </a:p>
            </p:txBody>
          </p:sp>
          <p:cxnSp>
            <p:nvCxnSpPr>
              <p:cNvPr id="54" name="Straight Arrow Connector 53"/>
              <p:cNvCxnSpPr>
                <a:stCxn id="59" idx="2"/>
                <a:endCxn id="57" idx="0"/>
              </p:cNvCxnSpPr>
              <p:nvPr/>
            </p:nvCxnSpPr>
            <p:spPr>
              <a:xfrm>
                <a:off x="7488894" y="2937538"/>
                <a:ext cx="650082" cy="3024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stCxn id="59" idx="2"/>
                <a:endCxn id="61" idx="0"/>
              </p:cNvCxnSpPr>
              <p:nvPr/>
            </p:nvCxnSpPr>
            <p:spPr>
              <a:xfrm>
                <a:off x="7488894" y="2937538"/>
                <a:ext cx="1226148" cy="3024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6358083" y="3239999"/>
                <a:ext cx="82146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err="1">
                    <a:solidFill>
                      <a:srgbClr val="000000"/>
                    </a:solidFill>
                  </a:rPr>
                  <a:t>dynorphin</a:t>
                </a:r>
                <a:r>
                  <a:rPr lang="en-US" sz="800" b="1" dirty="0">
                    <a:solidFill>
                      <a:srgbClr val="000000"/>
                    </a:solidFill>
                  </a:rPr>
                  <a:t> B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7773237" y="3239999"/>
                <a:ext cx="73147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US" sz="800" b="1" dirty="0">
                    <a:solidFill>
                      <a:srgbClr val="000000"/>
                    </a:solidFill>
                  </a:rPr>
                  <a:t>-neo-</a:t>
                </a:r>
              </a:p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endorphin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58" name="Straight Arrow Connector 57"/>
              <p:cNvCxnSpPr>
                <a:stCxn id="59" idx="2"/>
                <a:endCxn id="56" idx="0"/>
              </p:cNvCxnSpPr>
              <p:nvPr/>
            </p:nvCxnSpPr>
            <p:spPr>
              <a:xfrm flipH="1">
                <a:off x="6768813" y="2937538"/>
                <a:ext cx="720081" cy="3024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7257191" y="2700002"/>
                <a:ext cx="46340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Pdyn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7125027" y="3239999"/>
                <a:ext cx="72772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big </a:t>
                </a:r>
              </a:p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dynorphin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8349303" y="3239999"/>
                <a:ext cx="73147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l-GR" sz="800" b="1" dirty="0">
                    <a:solidFill>
                      <a:srgbClr val="000000"/>
                    </a:solidFill>
                  </a:rPr>
                  <a:t>β-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neo-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endorphin</a:t>
                </a:r>
              </a:p>
            </p:txBody>
          </p:sp>
          <p:cxnSp>
            <p:nvCxnSpPr>
              <p:cNvPr id="62" name="Straight Arrow Connector 61"/>
              <p:cNvCxnSpPr>
                <a:stCxn id="59" idx="2"/>
                <a:endCxn id="60" idx="0"/>
              </p:cNvCxnSpPr>
              <p:nvPr/>
            </p:nvCxnSpPr>
            <p:spPr>
              <a:xfrm flipH="1">
                <a:off x="7488892" y="2937538"/>
                <a:ext cx="2" cy="3024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5635189" y="3239999"/>
                <a:ext cx="82708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err="1">
                    <a:solidFill>
                      <a:srgbClr val="000000"/>
                    </a:solidFill>
                  </a:rPr>
                  <a:t>dynorphin</a:t>
                </a:r>
                <a:r>
                  <a:rPr lang="en-US" sz="800" b="1" dirty="0">
                    <a:solidFill>
                      <a:srgbClr val="000000"/>
                    </a:solidFill>
                  </a:rPr>
                  <a:t> A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64" name="Straight Arrow Connector 63"/>
              <p:cNvCxnSpPr>
                <a:stCxn id="59" idx="2"/>
                <a:endCxn id="63" idx="0"/>
              </p:cNvCxnSpPr>
              <p:nvPr/>
            </p:nvCxnSpPr>
            <p:spPr>
              <a:xfrm flipH="1">
                <a:off x="6048731" y="2937538"/>
                <a:ext cx="1440163" cy="3024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>
                <a:stCxn id="60" idx="2"/>
                <a:endCxn id="52" idx="0"/>
              </p:cNvCxnSpPr>
              <p:nvPr/>
            </p:nvCxnSpPr>
            <p:spPr>
              <a:xfrm flipH="1">
                <a:off x="6768814" y="3613270"/>
                <a:ext cx="720077" cy="34673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>
                <a:stCxn id="56" idx="2"/>
                <a:endCxn id="49" idx="0"/>
              </p:cNvCxnSpPr>
              <p:nvPr/>
            </p:nvCxnSpPr>
            <p:spPr>
              <a:xfrm flipH="1">
                <a:off x="5345907" y="3477536"/>
                <a:ext cx="1422906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>
                <a:stCxn id="56" idx="2"/>
                <a:endCxn id="53" idx="0"/>
              </p:cNvCxnSpPr>
              <p:nvPr/>
            </p:nvCxnSpPr>
            <p:spPr>
              <a:xfrm flipH="1">
                <a:off x="6048733" y="3477536"/>
                <a:ext cx="720081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>
                <a:stCxn id="56" idx="2"/>
                <a:endCxn id="52" idx="0"/>
              </p:cNvCxnSpPr>
              <p:nvPr/>
            </p:nvCxnSpPr>
            <p:spPr>
              <a:xfrm>
                <a:off x="6768813" y="3477536"/>
                <a:ext cx="1" cy="482464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>
                <a:stCxn id="61" idx="2"/>
                <a:endCxn id="52" idx="0"/>
              </p:cNvCxnSpPr>
              <p:nvPr/>
            </p:nvCxnSpPr>
            <p:spPr>
              <a:xfrm flipH="1">
                <a:off x="6768814" y="3613270"/>
                <a:ext cx="1946228" cy="34673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>
                <a:stCxn id="57" idx="2"/>
                <a:endCxn id="49" idx="0"/>
              </p:cNvCxnSpPr>
              <p:nvPr/>
            </p:nvCxnSpPr>
            <p:spPr>
              <a:xfrm flipH="1">
                <a:off x="5345907" y="3613270"/>
                <a:ext cx="2793069" cy="3467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lgDash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>
                <a:stCxn id="63" idx="2"/>
                <a:endCxn id="49" idx="0"/>
              </p:cNvCxnSpPr>
              <p:nvPr/>
            </p:nvCxnSpPr>
            <p:spPr>
              <a:xfrm flipH="1">
                <a:off x="5345907" y="3477536"/>
                <a:ext cx="702824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>
                <a:stCxn id="63" idx="2"/>
                <a:endCxn id="52" idx="0"/>
              </p:cNvCxnSpPr>
              <p:nvPr/>
            </p:nvCxnSpPr>
            <p:spPr>
              <a:xfrm>
                <a:off x="6048731" y="3477536"/>
                <a:ext cx="720083" cy="482464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>
                <a:stCxn id="63" idx="2"/>
                <a:endCxn id="53" idx="0"/>
              </p:cNvCxnSpPr>
              <p:nvPr/>
            </p:nvCxnSpPr>
            <p:spPr>
              <a:xfrm>
                <a:off x="6048731" y="3477536"/>
                <a:ext cx="1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75"/>
              <p:cNvSpPr txBox="1"/>
              <p:nvPr/>
            </p:nvSpPr>
            <p:spPr>
              <a:xfrm>
                <a:off x="4291952" y="3239999"/>
                <a:ext cx="76896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[</a:t>
                </a:r>
                <a:r>
                  <a:rPr lang="en-GB" sz="800" b="1" dirty="0" err="1">
                    <a:solidFill>
                      <a:prstClr val="black"/>
                    </a:solidFill>
                  </a:rPr>
                  <a:t>Leu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]</a:t>
                </a:r>
              </a:p>
              <a:p>
                <a:pPr algn="ctr"/>
                <a:r>
                  <a:rPr lang="en-GB" sz="800" b="1" dirty="0" err="1">
                    <a:solidFill>
                      <a:prstClr val="black"/>
                    </a:solidFill>
                  </a:rPr>
                  <a:t>enkephalin</a:t>
                </a:r>
                <a:endParaRPr lang="en-GB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4961421" y="3239999"/>
                <a:ext cx="76896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[Met]</a:t>
                </a:r>
              </a:p>
              <a:p>
                <a:pPr algn="ctr"/>
                <a:r>
                  <a:rPr lang="en-GB" sz="800" b="1" dirty="0" err="1">
                    <a:solidFill>
                      <a:prstClr val="black"/>
                    </a:solidFill>
                  </a:rPr>
                  <a:t>enkephalin</a:t>
                </a:r>
                <a:endParaRPr lang="en-GB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711762" y="3960000"/>
                <a:ext cx="641495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Mrgprx1</a:t>
                </a:r>
              </a:p>
            </p:txBody>
          </p:sp>
          <p:cxnSp>
            <p:nvCxnSpPr>
              <p:cNvPr id="80" name="Straight Arrow Connector 79"/>
              <p:cNvCxnSpPr>
                <a:stCxn id="47" idx="2"/>
                <a:endCxn id="76" idx="0"/>
              </p:cNvCxnSpPr>
              <p:nvPr/>
            </p:nvCxnSpPr>
            <p:spPr>
              <a:xfrm>
                <a:off x="4676435" y="2937538"/>
                <a:ext cx="2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>
                <a:stCxn id="47" idx="2"/>
                <a:endCxn id="77" idx="0"/>
              </p:cNvCxnSpPr>
              <p:nvPr/>
            </p:nvCxnSpPr>
            <p:spPr>
              <a:xfrm>
                <a:off x="4676435" y="2937538"/>
                <a:ext cx="669471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>
                <a:stCxn id="76" idx="2"/>
                <a:endCxn id="49" idx="0"/>
              </p:cNvCxnSpPr>
              <p:nvPr/>
            </p:nvCxnSpPr>
            <p:spPr>
              <a:xfrm>
                <a:off x="4676438" y="3613270"/>
                <a:ext cx="669469" cy="3467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>
                <a:stCxn id="76" idx="2"/>
                <a:endCxn id="52" idx="0"/>
              </p:cNvCxnSpPr>
              <p:nvPr/>
            </p:nvCxnSpPr>
            <p:spPr>
              <a:xfrm>
                <a:off x="4676438" y="3613270"/>
                <a:ext cx="2092377" cy="3467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>
                <a:stCxn id="76" idx="2"/>
                <a:endCxn id="53" idx="0"/>
              </p:cNvCxnSpPr>
              <p:nvPr/>
            </p:nvCxnSpPr>
            <p:spPr>
              <a:xfrm>
                <a:off x="4676438" y="3613270"/>
                <a:ext cx="1372295" cy="3467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>
                <a:stCxn id="77" idx="2"/>
                <a:endCxn id="49" idx="0"/>
              </p:cNvCxnSpPr>
              <p:nvPr/>
            </p:nvCxnSpPr>
            <p:spPr>
              <a:xfrm>
                <a:off x="5345906" y="3613270"/>
                <a:ext cx="1" cy="3467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>
                <a:stCxn id="77" idx="2"/>
                <a:endCxn id="52" idx="0"/>
              </p:cNvCxnSpPr>
              <p:nvPr/>
            </p:nvCxnSpPr>
            <p:spPr>
              <a:xfrm>
                <a:off x="5345906" y="3613270"/>
                <a:ext cx="1422909" cy="3467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>
                <a:stCxn id="77" idx="2"/>
                <a:endCxn id="53" idx="0"/>
              </p:cNvCxnSpPr>
              <p:nvPr/>
            </p:nvCxnSpPr>
            <p:spPr>
              <a:xfrm>
                <a:off x="5345906" y="3613270"/>
                <a:ext cx="702827" cy="3467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Box 87"/>
              <p:cNvSpPr txBox="1"/>
              <p:nvPr/>
            </p:nvSpPr>
            <p:spPr>
              <a:xfrm>
                <a:off x="4445669" y="4680000"/>
                <a:ext cx="46153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black"/>
                    </a:solidFill>
                  </a:rPr>
                  <a:t>Penk</a:t>
                </a:r>
                <a:endParaRPr lang="en-GB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3723009" y="5220000"/>
                <a:ext cx="61900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it-IT" sz="800" b="1" dirty="0">
                    <a:solidFill>
                      <a:prstClr val="black"/>
                    </a:solidFill>
                  </a:rPr>
                  <a:t>BAM-15</a:t>
                </a:r>
                <a:endParaRPr lang="en-GB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044842" y="5940000"/>
                <a:ext cx="602129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d</a:t>
                </a:r>
                <a:r>
                  <a:rPr lang="en-US" sz="800" b="1" dirty="0">
                    <a:solidFill>
                      <a:prstClr val="black"/>
                    </a:solidFill>
                  </a:rPr>
                  <a:t> R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(Oprd1)</a:t>
                </a:r>
              </a:p>
            </p:txBody>
          </p:sp>
          <p:cxnSp>
            <p:nvCxnSpPr>
              <p:cNvPr id="91" name="Straight Arrow Connector 90"/>
              <p:cNvCxnSpPr>
                <a:stCxn id="89" idx="2"/>
                <a:endCxn id="117" idx="0"/>
              </p:cNvCxnSpPr>
              <p:nvPr/>
            </p:nvCxnSpPr>
            <p:spPr>
              <a:xfrm flipH="1">
                <a:off x="4032507" y="5457536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>
                <a:stCxn id="88" idx="2"/>
                <a:endCxn id="89" idx="0"/>
              </p:cNvCxnSpPr>
              <p:nvPr/>
            </p:nvCxnSpPr>
            <p:spPr>
              <a:xfrm flipH="1">
                <a:off x="4032510" y="4917537"/>
                <a:ext cx="64392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6470561" y="5940000"/>
                <a:ext cx="596504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k</a:t>
                </a:r>
                <a:r>
                  <a:rPr lang="en-US" sz="800" b="1" dirty="0">
                    <a:solidFill>
                      <a:prstClr val="black"/>
                    </a:solidFill>
                  </a:rPr>
                  <a:t> R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(Oprk1)</a:t>
                </a: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5730796" y="5940000"/>
                <a:ext cx="635873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800" b="1" dirty="0">
                    <a:solidFill>
                      <a:prstClr val="black"/>
                    </a:solidFill>
                  </a:rPr>
                  <a:t> R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(Oprm1)</a:t>
                </a:r>
              </a:p>
            </p:txBody>
          </p:sp>
          <p:cxnSp>
            <p:nvCxnSpPr>
              <p:cNvPr id="95" name="Straight Arrow Connector 94"/>
              <p:cNvCxnSpPr>
                <a:stCxn id="100" idx="2"/>
                <a:endCxn id="98" idx="0"/>
              </p:cNvCxnSpPr>
              <p:nvPr/>
            </p:nvCxnSpPr>
            <p:spPr>
              <a:xfrm>
                <a:off x="7488894" y="4917537"/>
                <a:ext cx="650086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/>
              <p:cNvCxnSpPr>
                <a:stCxn id="100" idx="2"/>
                <a:endCxn id="102" idx="0"/>
              </p:cNvCxnSpPr>
              <p:nvPr/>
            </p:nvCxnSpPr>
            <p:spPr>
              <a:xfrm>
                <a:off x="7488894" y="4917537"/>
                <a:ext cx="1226148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6358081" y="5220000"/>
                <a:ext cx="82146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err="1">
                    <a:solidFill>
                      <a:srgbClr val="000000"/>
                    </a:solidFill>
                  </a:rPr>
                  <a:t>dynorphin</a:t>
                </a:r>
                <a:r>
                  <a:rPr lang="en-US" sz="800" b="1" dirty="0">
                    <a:solidFill>
                      <a:srgbClr val="000000"/>
                    </a:solidFill>
                  </a:rPr>
                  <a:t> B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7773241" y="5220000"/>
                <a:ext cx="73147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US" sz="800" b="1" dirty="0">
                    <a:solidFill>
                      <a:srgbClr val="000000"/>
                    </a:solidFill>
                  </a:rPr>
                  <a:t>-neo-</a:t>
                </a:r>
              </a:p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endorphin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99" name="Straight Arrow Connector 98"/>
              <p:cNvCxnSpPr>
                <a:stCxn id="100" idx="2"/>
                <a:endCxn id="97" idx="0"/>
              </p:cNvCxnSpPr>
              <p:nvPr/>
            </p:nvCxnSpPr>
            <p:spPr>
              <a:xfrm flipH="1">
                <a:off x="6768811" y="4917537"/>
                <a:ext cx="720083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Box 99"/>
              <p:cNvSpPr txBox="1"/>
              <p:nvPr/>
            </p:nvSpPr>
            <p:spPr>
              <a:xfrm>
                <a:off x="7257191" y="4680000"/>
                <a:ext cx="46340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Pdyn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7125026" y="5220000"/>
                <a:ext cx="72772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big </a:t>
                </a:r>
              </a:p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dynorphin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8349303" y="5220000"/>
                <a:ext cx="73147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l-GR" sz="800" b="1" dirty="0">
                    <a:solidFill>
                      <a:srgbClr val="000000"/>
                    </a:solidFill>
                  </a:rPr>
                  <a:t>β-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neo-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endorphin</a:t>
                </a:r>
              </a:p>
            </p:txBody>
          </p:sp>
          <p:cxnSp>
            <p:nvCxnSpPr>
              <p:cNvPr id="103" name="Straight Arrow Connector 102"/>
              <p:cNvCxnSpPr>
                <a:stCxn id="100" idx="2"/>
                <a:endCxn id="101" idx="0"/>
              </p:cNvCxnSpPr>
              <p:nvPr/>
            </p:nvCxnSpPr>
            <p:spPr>
              <a:xfrm flipH="1">
                <a:off x="7488891" y="4917537"/>
                <a:ext cx="4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TextBox 103"/>
              <p:cNvSpPr txBox="1"/>
              <p:nvPr/>
            </p:nvSpPr>
            <p:spPr>
              <a:xfrm>
                <a:off x="5635192" y="5220000"/>
                <a:ext cx="82708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err="1">
                    <a:solidFill>
                      <a:srgbClr val="000000"/>
                    </a:solidFill>
                  </a:rPr>
                  <a:t>dynorphin</a:t>
                </a:r>
                <a:r>
                  <a:rPr lang="en-US" sz="800" b="1" dirty="0">
                    <a:solidFill>
                      <a:srgbClr val="000000"/>
                    </a:solidFill>
                  </a:rPr>
                  <a:t> A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05" name="Straight Arrow Connector 104"/>
              <p:cNvCxnSpPr>
                <a:stCxn id="100" idx="2"/>
                <a:endCxn id="104" idx="0"/>
              </p:cNvCxnSpPr>
              <p:nvPr/>
            </p:nvCxnSpPr>
            <p:spPr>
              <a:xfrm flipH="1">
                <a:off x="6048735" y="4917537"/>
                <a:ext cx="1440159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/>
              <p:cNvCxnSpPr>
                <a:stCxn id="101" idx="2"/>
                <a:endCxn id="93" idx="0"/>
              </p:cNvCxnSpPr>
              <p:nvPr/>
            </p:nvCxnSpPr>
            <p:spPr>
              <a:xfrm flipH="1">
                <a:off x="6768813" y="5593271"/>
                <a:ext cx="720077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>
                <a:stCxn id="97" idx="2"/>
                <a:endCxn id="90" idx="0"/>
              </p:cNvCxnSpPr>
              <p:nvPr/>
            </p:nvCxnSpPr>
            <p:spPr>
              <a:xfrm flipH="1">
                <a:off x="5345907" y="5457536"/>
                <a:ext cx="142290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/>
              <p:cNvCxnSpPr>
                <a:stCxn id="97" idx="2"/>
                <a:endCxn id="94" idx="0"/>
              </p:cNvCxnSpPr>
              <p:nvPr/>
            </p:nvCxnSpPr>
            <p:spPr>
              <a:xfrm flipH="1">
                <a:off x="6048733" y="5457536"/>
                <a:ext cx="72007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/>
              <p:cNvCxnSpPr>
                <a:stCxn id="97" idx="2"/>
                <a:endCxn id="93" idx="0"/>
              </p:cNvCxnSpPr>
              <p:nvPr/>
            </p:nvCxnSpPr>
            <p:spPr>
              <a:xfrm>
                <a:off x="6768811" y="5457536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/>
              <p:cNvCxnSpPr>
                <a:stCxn id="102" idx="2"/>
                <a:endCxn id="93" idx="0"/>
              </p:cNvCxnSpPr>
              <p:nvPr/>
            </p:nvCxnSpPr>
            <p:spPr>
              <a:xfrm flipH="1">
                <a:off x="6768814" y="5593271"/>
                <a:ext cx="1946228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/>
              <p:cNvCxnSpPr>
                <a:stCxn id="98" idx="2"/>
                <a:endCxn id="90" idx="0"/>
              </p:cNvCxnSpPr>
              <p:nvPr/>
            </p:nvCxnSpPr>
            <p:spPr>
              <a:xfrm flipH="1">
                <a:off x="5345907" y="5593271"/>
                <a:ext cx="2793073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/>
              <p:cNvCxnSpPr>
                <a:stCxn id="104" idx="2"/>
                <a:endCxn id="90" idx="0"/>
              </p:cNvCxnSpPr>
              <p:nvPr/>
            </p:nvCxnSpPr>
            <p:spPr>
              <a:xfrm flipH="1">
                <a:off x="5345907" y="5457536"/>
                <a:ext cx="70282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/>
              <p:cNvCxnSpPr>
                <a:stCxn id="104" idx="2"/>
                <a:endCxn id="93" idx="0"/>
              </p:cNvCxnSpPr>
              <p:nvPr/>
            </p:nvCxnSpPr>
            <p:spPr>
              <a:xfrm>
                <a:off x="6048735" y="5457536"/>
                <a:ext cx="72008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/>
              <p:cNvCxnSpPr>
                <a:stCxn id="104" idx="2"/>
                <a:endCxn id="94" idx="0"/>
              </p:cNvCxnSpPr>
              <p:nvPr/>
            </p:nvCxnSpPr>
            <p:spPr>
              <a:xfrm flipH="1">
                <a:off x="6048732" y="5457536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/>
              <p:cNvSpPr txBox="1"/>
              <p:nvPr/>
            </p:nvSpPr>
            <p:spPr>
              <a:xfrm>
                <a:off x="4291952" y="5220000"/>
                <a:ext cx="76896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[</a:t>
                </a:r>
                <a:r>
                  <a:rPr lang="en-GB" sz="800" b="1" dirty="0" err="1">
                    <a:solidFill>
                      <a:prstClr val="black"/>
                    </a:solidFill>
                  </a:rPr>
                  <a:t>Leu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]</a:t>
                </a:r>
              </a:p>
              <a:p>
                <a:pPr algn="ctr"/>
                <a:r>
                  <a:rPr lang="en-GB" sz="800" b="1" dirty="0" err="1">
                    <a:solidFill>
                      <a:prstClr val="black"/>
                    </a:solidFill>
                  </a:rPr>
                  <a:t>enkephalin</a:t>
                </a:r>
                <a:endParaRPr lang="en-GB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961420" y="5220000"/>
                <a:ext cx="76896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[Met]</a:t>
                </a:r>
              </a:p>
              <a:p>
                <a:pPr algn="ctr"/>
                <a:r>
                  <a:rPr lang="en-GB" sz="800" b="1" dirty="0" err="1">
                    <a:solidFill>
                      <a:prstClr val="black"/>
                    </a:solidFill>
                  </a:rPr>
                  <a:t>enkephalin</a:t>
                </a:r>
                <a:endParaRPr lang="en-GB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3711759" y="5940000"/>
                <a:ext cx="641495" cy="23753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Mrgprx1</a:t>
                </a:r>
              </a:p>
            </p:txBody>
          </p:sp>
          <p:cxnSp>
            <p:nvCxnSpPr>
              <p:cNvPr id="118" name="Straight Arrow Connector 117"/>
              <p:cNvCxnSpPr>
                <a:stCxn id="88" idx="2"/>
                <a:endCxn id="115" idx="0"/>
              </p:cNvCxnSpPr>
              <p:nvPr/>
            </p:nvCxnSpPr>
            <p:spPr>
              <a:xfrm>
                <a:off x="4676435" y="4917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>
                <a:stCxn id="88" idx="2"/>
                <a:endCxn id="116" idx="0"/>
              </p:cNvCxnSpPr>
              <p:nvPr/>
            </p:nvCxnSpPr>
            <p:spPr>
              <a:xfrm>
                <a:off x="4676435" y="4917537"/>
                <a:ext cx="66947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/>
              <p:cNvCxnSpPr>
                <a:stCxn id="115" idx="2"/>
                <a:endCxn id="90" idx="0"/>
              </p:cNvCxnSpPr>
              <p:nvPr/>
            </p:nvCxnSpPr>
            <p:spPr>
              <a:xfrm>
                <a:off x="4676437" y="5593271"/>
                <a:ext cx="669469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/>
              <p:cNvCxnSpPr>
                <a:stCxn id="115" idx="2"/>
                <a:endCxn id="93" idx="0"/>
              </p:cNvCxnSpPr>
              <p:nvPr/>
            </p:nvCxnSpPr>
            <p:spPr>
              <a:xfrm>
                <a:off x="4676437" y="5593271"/>
                <a:ext cx="2092377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/>
              <p:cNvCxnSpPr>
                <a:stCxn id="115" idx="2"/>
                <a:endCxn id="94" idx="0"/>
              </p:cNvCxnSpPr>
              <p:nvPr/>
            </p:nvCxnSpPr>
            <p:spPr>
              <a:xfrm>
                <a:off x="4676437" y="5593271"/>
                <a:ext cx="1372295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>
                <a:stCxn id="116" idx="2"/>
                <a:endCxn id="90" idx="0"/>
              </p:cNvCxnSpPr>
              <p:nvPr/>
            </p:nvCxnSpPr>
            <p:spPr>
              <a:xfrm>
                <a:off x="5345906" y="5593271"/>
                <a:ext cx="1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>
                <a:stCxn id="116" idx="2"/>
                <a:endCxn id="93" idx="0"/>
              </p:cNvCxnSpPr>
              <p:nvPr/>
            </p:nvCxnSpPr>
            <p:spPr>
              <a:xfrm>
                <a:off x="5345906" y="5593271"/>
                <a:ext cx="1422909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>
                <a:stCxn id="116" idx="2"/>
                <a:endCxn id="94" idx="0"/>
              </p:cNvCxnSpPr>
              <p:nvPr/>
            </p:nvCxnSpPr>
            <p:spPr>
              <a:xfrm>
                <a:off x="5345906" y="5593271"/>
                <a:ext cx="702827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Arrow Connector 163"/>
              <p:cNvCxnSpPr>
                <a:stCxn id="171" idx="2"/>
                <a:endCxn id="168" idx="0"/>
              </p:cNvCxnSpPr>
              <p:nvPr/>
            </p:nvCxnSpPr>
            <p:spPr>
              <a:xfrm>
                <a:off x="2129413" y="2937537"/>
                <a:ext cx="678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Arrow Connector 164"/>
              <p:cNvCxnSpPr>
                <a:stCxn id="171" idx="2"/>
                <a:endCxn id="174" idx="0"/>
              </p:cNvCxnSpPr>
              <p:nvPr/>
            </p:nvCxnSpPr>
            <p:spPr>
              <a:xfrm>
                <a:off x="2129413" y="2937537"/>
                <a:ext cx="63215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TextBox 165"/>
              <p:cNvSpPr txBox="1"/>
              <p:nvPr/>
            </p:nvSpPr>
            <p:spPr>
              <a:xfrm>
                <a:off x="1225935" y="3960000"/>
                <a:ext cx="54963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pt-BR" sz="800" b="1" dirty="0">
                    <a:solidFill>
                      <a:prstClr val="white">
                        <a:lumMod val="50000"/>
                      </a:prstClr>
                    </a:solidFill>
                  </a:rPr>
                  <a:t>MC</a:t>
                </a:r>
                <a:r>
                  <a:rPr lang="pt-BR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2</a:t>
                </a:r>
                <a:endParaRPr lang="pt-BR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  <a:p>
                <a:pPr algn="ctr"/>
                <a:r>
                  <a:rPr lang="pt-BR" sz="800" b="1" dirty="0">
                    <a:solidFill>
                      <a:prstClr val="white">
                        <a:lumMod val="50000"/>
                      </a:prstClr>
                    </a:solidFill>
                  </a:rPr>
                  <a:t>(Mc2r)</a:t>
                </a: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2952335" y="3240000"/>
                <a:ext cx="83458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l-GR" sz="800" b="1" dirty="0">
                    <a:solidFill>
                      <a:prstClr val="white">
                        <a:lumMod val="50000"/>
                      </a:prstClr>
                    </a:solidFill>
                  </a:rPr>
                  <a:t>β-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endorphin</a:t>
                </a: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1849648" y="3240000"/>
                <a:ext cx="56088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l-GR" sz="800" b="1" dirty="0">
                    <a:solidFill>
                      <a:prstClr val="white">
                        <a:lumMod val="50000"/>
                      </a:prstClr>
                    </a:solidFill>
                  </a:rPr>
                  <a:t>α-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MSH</a:t>
                </a: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2486744" y="3960000"/>
                <a:ext cx="54963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MC</a:t>
                </a:r>
                <a:r>
                  <a:rPr lang="pt-BR" sz="800" b="1" baseline="-25000" dirty="0">
                    <a:solidFill>
                      <a:srgbClr val="000000"/>
                    </a:solidFill>
                  </a:rPr>
                  <a:t>4</a:t>
                </a:r>
                <a:endParaRPr lang="pt-BR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(Mc4r)</a:t>
                </a:r>
              </a:p>
            </p:txBody>
          </p:sp>
          <p:cxnSp>
            <p:nvCxnSpPr>
              <p:cNvPr id="170" name="Straight Arrow Connector 169"/>
              <p:cNvCxnSpPr>
                <a:stCxn id="171" idx="2"/>
                <a:endCxn id="167" idx="0"/>
              </p:cNvCxnSpPr>
              <p:nvPr/>
            </p:nvCxnSpPr>
            <p:spPr>
              <a:xfrm>
                <a:off x="2129413" y="2937537"/>
                <a:ext cx="1240213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TextBox 170"/>
              <p:cNvSpPr txBox="1"/>
              <p:nvPr/>
            </p:nvSpPr>
            <p:spPr>
              <a:xfrm>
                <a:off x="1883650" y="2700000"/>
                <a:ext cx="49152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Pomc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1855271" y="3960000"/>
                <a:ext cx="54963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pt-BR" sz="800" b="1" dirty="0">
                    <a:solidFill>
                      <a:prstClr val="white">
                        <a:lumMod val="50000"/>
                      </a:prstClr>
                    </a:solidFill>
                  </a:rPr>
                  <a:t>MC</a:t>
                </a:r>
                <a:r>
                  <a:rPr lang="pt-BR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3</a:t>
                </a:r>
                <a:endParaRPr lang="pt-BR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  <a:p>
                <a:pPr algn="ctr"/>
                <a:r>
                  <a:rPr lang="pt-BR" sz="800" b="1" dirty="0">
                    <a:solidFill>
                      <a:prstClr val="white">
                        <a:lumMod val="50000"/>
                      </a:prstClr>
                    </a:solidFill>
                  </a:rPr>
                  <a:t>(Mc3r)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1243744" y="3240000"/>
                <a:ext cx="51402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ACTH 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2483936" y="3240000"/>
                <a:ext cx="55526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l-GR" sz="800" b="1" dirty="0">
                    <a:solidFill>
                      <a:prstClr val="white">
                        <a:lumMod val="50000"/>
                      </a:prstClr>
                    </a:solidFill>
                  </a:rPr>
                  <a:t>β-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MSH</a:t>
                </a: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3094805" y="3960000"/>
                <a:ext cx="54963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MC</a:t>
                </a:r>
                <a:r>
                  <a:rPr lang="pt-BR" sz="800" b="1" baseline="-25000" dirty="0">
                    <a:solidFill>
                      <a:srgbClr val="000000"/>
                    </a:solidFill>
                  </a:rPr>
                  <a:t>5</a:t>
                </a:r>
                <a:endParaRPr lang="pt-BR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(Mc5r)</a:t>
                </a:r>
              </a:p>
            </p:txBody>
          </p:sp>
          <p:cxnSp>
            <p:nvCxnSpPr>
              <p:cNvPr id="176" name="Straight Arrow Connector 175"/>
              <p:cNvCxnSpPr>
                <a:stCxn id="173" idx="2"/>
                <a:endCxn id="175" idx="0"/>
              </p:cNvCxnSpPr>
              <p:nvPr/>
            </p:nvCxnSpPr>
            <p:spPr>
              <a:xfrm>
                <a:off x="1500755" y="3477537"/>
                <a:ext cx="186886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Arrow Connector 176"/>
              <p:cNvCxnSpPr>
                <a:stCxn id="171" idx="2"/>
                <a:endCxn id="173" idx="0"/>
              </p:cNvCxnSpPr>
              <p:nvPr/>
            </p:nvCxnSpPr>
            <p:spPr>
              <a:xfrm flipH="1">
                <a:off x="1500755" y="2937537"/>
                <a:ext cx="628658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TextBox 177"/>
              <p:cNvSpPr txBox="1"/>
              <p:nvPr/>
            </p:nvSpPr>
            <p:spPr>
              <a:xfrm>
                <a:off x="593464" y="3240000"/>
                <a:ext cx="54589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l-GR" sz="800" b="1" dirty="0">
                    <a:solidFill>
                      <a:prstClr val="white">
                        <a:lumMod val="50000"/>
                      </a:prstClr>
                    </a:solidFill>
                  </a:rPr>
                  <a:t>γ-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MSH</a:t>
                </a:r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591811" y="3960000"/>
                <a:ext cx="549639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MC</a:t>
                </a:r>
                <a:r>
                  <a:rPr lang="pt-BR" sz="8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(Mc1r)</a:t>
                </a:r>
              </a:p>
            </p:txBody>
          </p:sp>
          <p:cxnSp>
            <p:nvCxnSpPr>
              <p:cNvPr id="180" name="Straight Arrow Connector 179"/>
              <p:cNvCxnSpPr>
                <a:stCxn id="171" idx="2"/>
                <a:endCxn id="178" idx="0"/>
              </p:cNvCxnSpPr>
              <p:nvPr/>
            </p:nvCxnSpPr>
            <p:spPr>
              <a:xfrm flipH="1">
                <a:off x="866409" y="2937537"/>
                <a:ext cx="126300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Arrow Connector 180"/>
              <p:cNvCxnSpPr>
                <a:stCxn id="173" idx="2"/>
                <a:endCxn id="179" idx="0"/>
              </p:cNvCxnSpPr>
              <p:nvPr/>
            </p:nvCxnSpPr>
            <p:spPr>
              <a:xfrm flipH="1">
                <a:off x="866631" y="3477537"/>
                <a:ext cx="63412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Arrow Connector 181"/>
              <p:cNvCxnSpPr>
                <a:stCxn id="173" idx="2"/>
                <a:endCxn id="166" idx="0"/>
              </p:cNvCxnSpPr>
              <p:nvPr/>
            </p:nvCxnSpPr>
            <p:spPr>
              <a:xfrm flipH="1">
                <a:off x="1500754" y="3477537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Arrow Connector 182"/>
              <p:cNvCxnSpPr>
                <a:stCxn id="173" idx="2"/>
                <a:endCxn id="172" idx="0"/>
              </p:cNvCxnSpPr>
              <p:nvPr/>
            </p:nvCxnSpPr>
            <p:spPr>
              <a:xfrm>
                <a:off x="1500755" y="3477537"/>
                <a:ext cx="629335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Arrow Connector 183"/>
              <p:cNvCxnSpPr>
                <a:stCxn id="173" idx="2"/>
                <a:endCxn id="169" idx="0"/>
              </p:cNvCxnSpPr>
              <p:nvPr/>
            </p:nvCxnSpPr>
            <p:spPr>
              <a:xfrm>
                <a:off x="1500755" y="3477537"/>
                <a:ext cx="126080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Arrow Connector 184"/>
              <p:cNvCxnSpPr>
                <a:stCxn id="174" idx="2"/>
                <a:endCxn id="175" idx="0"/>
              </p:cNvCxnSpPr>
              <p:nvPr/>
            </p:nvCxnSpPr>
            <p:spPr>
              <a:xfrm>
                <a:off x="2761568" y="3477537"/>
                <a:ext cx="60805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Arrow Connector 185"/>
              <p:cNvCxnSpPr>
                <a:stCxn id="174" idx="2"/>
                <a:endCxn id="179" idx="0"/>
              </p:cNvCxnSpPr>
              <p:nvPr/>
            </p:nvCxnSpPr>
            <p:spPr>
              <a:xfrm flipH="1">
                <a:off x="866631" y="3477537"/>
                <a:ext cx="1894937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Arrow Connector 186"/>
              <p:cNvCxnSpPr>
                <a:stCxn id="174" idx="2"/>
                <a:endCxn id="166" idx="0"/>
              </p:cNvCxnSpPr>
              <p:nvPr/>
            </p:nvCxnSpPr>
            <p:spPr>
              <a:xfrm flipH="1">
                <a:off x="1500754" y="3477537"/>
                <a:ext cx="126081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Arrow Connector 187"/>
              <p:cNvCxnSpPr>
                <a:stCxn id="174" idx="2"/>
                <a:endCxn id="172" idx="0"/>
              </p:cNvCxnSpPr>
              <p:nvPr/>
            </p:nvCxnSpPr>
            <p:spPr>
              <a:xfrm flipH="1">
                <a:off x="2130090" y="3477537"/>
                <a:ext cx="63147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Arrow Connector 188"/>
              <p:cNvCxnSpPr>
                <a:stCxn id="174" idx="2"/>
                <a:endCxn id="169" idx="0"/>
              </p:cNvCxnSpPr>
              <p:nvPr/>
            </p:nvCxnSpPr>
            <p:spPr>
              <a:xfrm flipH="1">
                <a:off x="2761563" y="3477537"/>
                <a:ext cx="5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Arrow Connector 189"/>
              <p:cNvCxnSpPr>
                <a:stCxn id="168" idx="2"/>
                <a:endCxn id="175" idx="0"/>
              </p:cNvCxnSpPr>
              <p:nvPr/>
            </p:nvCxnSpPr>
            <p:spPr>
              <a:xfrm>
                <a:off x="2130092" y="3477537"/>
                <a:ext cx="1239533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Arrow Connector 190"/>
              <p:cNvCxnSpPr>
                <a:stCxn id="168" idx="2"/>
                <a:endCxn id="179" idx="0"/>
              </p:cNvCxnSpPr>
              <p:nvPr/>
            </p:nvCxnSpPr>
            <p:spPr>
              <a:xfrm flipH="1">
                <a:off x="866631" y="3477537"/>
                <a:ext cx="126346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Arrow Connector 191"/>
              <p:cNvCxnSpPr>
                <a:stCxn id="168" idx="2"/>
                <a:endCxn id="166" idx="0"/>
              </p:cNvCxnSpPr>
              <p:nvPr/>
            </p:nvCxnSpPr>
            <p:spPr>
              <a:xfrm flipH="1">
                <a:off x="1500754" y="3477537"/>
                <a:ext cx="62933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Arrow Connector 192"/>
              <p:cNvCxnSpPr>
                <a:stCxn id="168" idx="2"/>
                <a:endCxn id="172" idx="0"/>
              </p:cNvCxnSpPr>
              <p:nvPr/>
            </p:nvCxnSpPr>
            <p:spPr>
              <a:xfrm flipH="1">
                <a:off x="2130090" y="3477537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Arrow Connector 193"/>
              <p:cNvCxnSpPr>
                <a:stCxn id="168" idx="2"/>
                <a:endCxn id="169" idx="0"/>
              </p:cNvCxnSpPr>
              <p:nvPr/>
            </p:nvCxnSpPr>
            <p:spPr>
              <a:xfrm>
                <a:off x="2130092" y="3477537"/>
                <a:ext cx="63147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>
                <a:stCxn id="178" idx="2"/>
                <a:endCxn id="175" idx="0"/>
              </p:cNvCxnSpPr>
              <p:nvPr/>
            </p:nvCxnSpPr>
            <p:spPr>
              <a:xfrm>
                <a:off x="866409" y="3477537"/>
                <a:ext cx="250321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Arrow Connector 195"/>
              <p:cNvCxnSpPr>
                <a:stCxn id="178" idx="2"/>
                <a:endCxn id="179" idx="0"/>
              </p:cNvCxnSpPr>
              <p:nvPr/>
            </p:nvCxnSpPr>
            <p:spPr>
              <a:xfrm>
                <a:off x="866409" y="3477537"/>
                <a:ext cx="22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Arrow Connector 196"/>
              <p:cNvCxnSpPr>
                <a:stCxn id="178" idx="2"/>
                <a:endCxn id="166" idx="0"/>
              </p:cNvCxnSpPr>
              <p:nvPr/>
            </p:nvCxnSpPr>
            <p:spPr>
              <a:xfrm>
                <a:off x="866409" y="3477537"/>
                <a:ext cx="634345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Arrow Connector 197"/>
              <p:cNvCxnSpPr>
                <a:stCxn id="178" idx="2"/>
                <a:endCxn id="172" idx="0"/>
              </p:cNvCxnSpPr>
              <p:nvPr/>
            </p:nvCxnSpPr>
            <p:spPr>
              <a:xfrm>
                <a:off x="866409" y="3477537"/>
                <a:ext cx="126368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Arrow Connector 198"/>
              <p:cNvCxnSpPr>
                <a:stCxn id="178" idx="2"/>
                <a:endCxn id="169" idx="0"/>
              </p:cNvCxnSpPr>
              <p:nvPr/>
            </p:nvCxnSpPr>
            <p:spPr>
              <a:xfrm>
                <a:off x="866409" y="3477537"/>
                <a:ext cx="1895155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4435359" y="756000"/>
                <a:ext cx="48215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PENK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723009" y="1296000"/>
                <a:ext cx="61900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it-IT" sz="800" b="1" dirty="0">
                    <a:solidFill>
                      <a:prstClr val="white">
                        <a:lumMod val="50000"/>
                      </a:prstClr>
                    </a:solidFill>
                  </a:rPr>
                  <a:t>BAM-15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027030" y="2016000"/>
                <a:ext cx="637746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d</a:t>
                </a:r>
                <a:r>
                  <a:rPr lang="en-US" sz="800" b="1" dirty="0">
                    <a:solidFill>
                      <a:prstClr val="black"/>
                    </a:solidFill>
                  </a:rPr>
                  <a:t> R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(OPRD1)</a:t>
                </a:r>
              </a:p>
            </p:txBody>
          </p:sp>
          <p:cxnSp>
            <p:nvCxnSpPr>
              <p:cNvPr id="28" name="Straight Arrow Connector 27"/>
              <p:cNvCxnSpPr>
                <a:stCxn id="26" idx="2"/>
                <a:endCxn id="38" idx="0"/>
              </p:cNvCxnSpPr>
              <p:nvPr/>
            </p:nvCxnSpPr>
            <p:spPr>
              <a:xfrm flipH="1">
                <a:off x="4032507" y="1533536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>
                <a:stCxn id="25" idx="2"/>
                <a:endCxn id="26" idx="0"/>
              </p:cNvCxnSpPr>
              <p:nvPr/>
            </p:nvCxnSpPr>
            <p:spPr>
              <a:xfrm flipH="1">
                <a:off x="4032510" y="993537"/>
                <a:ext cx="64392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6454624" y="2016000"/>
                <a:ext cx="628374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k</a:t>
                </a:r>
                <a:r>
                  <a:rPr lang="en-US" sz="800" b="1" dirty="0">
                    <a:solidFill>
                      <a:prstClr val="black"/>
                    </a:solidFill>
                  </a:rPr>
                  <a:t> R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(OPRK1)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714865" y="2016000"/>
                <a:ext cx="667740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800" b="1" dirty="0">
                    <a:solidFill>
                      <a:prstClr val="black"/>
                    </a:solidFill>
                  </a:rPr>
                  <a:t> R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(OPRM1)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91954" y="1296000"/>
                <a:ext cx="76896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[</a:t>
                </a:r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Leu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]</a:t>
                </a:r>
              </a:p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enkephalin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961420" y="1296000"/>
                <a:ext cx="76896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[Met]</a:t>
                </a:r>
              </a:p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enkephalin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671454" y="2016000"/>
                <a:ext cx="722105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MRGPRX1</a:t>
                </a:r>
              </a:p>
            </p:txBody>
          </p:sp>
          <p:cxnSp>
            <p:nvCxnSpPr>
              <p:cNvPr id="39" name="Straight Arrow Connector 38"/>
              <p:cNvCxnSpPr>
                <a:stCxn id="25" idx="2"/>
                <a:endCxn id="36" idx="0"/>
              </p:cNvCxnSpPr>
              <p:nvPr/>
            </p:nvCxnSpPr>
            <p:spPr>
              <a:xfrm>
                <a:off x="4676435" y="993537"/>
                <a:ext cx="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>
                <a:stCxn id="25" idx="2"/>
                <a:endCxn id="37" idx="0"/>
              </p:cNvCxnSpPr>
              <p:nvPr/>
            </p:nvCxnSpPr>
            <p:spPr>
              <a:xfrm>
                <a:off x="4676435" y="993537"/>
                <a:ext cx="66947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>
                <a:stCxn id="36" idx="2"/>
                <a:endCxn id="27" idx="0"/>
              </p:cNvCxnSpPr>
              <p:nvPr/>
            </p:nvCxnSpPr>
            <p:spPr>
              <a:xfrm>
                <a:off x="4676440" y="1669271"/>
                <a:ext cx="669464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>
                <a:stCxn id="36" idx="2"/>
                <a:endCxn id="30" idx="0"/>
              </p:cNvCxnSpPr>
              <p:nvPr/>
            </p:nvCxnSpPr>
            <p:spPr>
              <a:xfrm>
                <a:off x="4676440" y="1669271"/>
                <a:ext cx="2092372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stCxn id="36" idx="2"/>
                <a:endCxn id="31" idx="0"/>
              </p:cNvCxnSpPr>
              <p:nvPr/>
            </p:nvCxnSpPr>
            <p:spPr>
              <a:xfrm>
                <a:off x="4676440" y="1669271"/>
                <a:ext cx="1372296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>
                <a:stCxn id="37" idx="2"/>
                <a:endCxn id="27" idx="0"/>
              </p:cNvCxnSpPr>
              <p:nvPr/>
            </p:nvCxnSpPr>
            <p:spPr>
              <a:xfrm flipH="1">
                <a:off x="5345903" y="1669271"/>
                <a:ext cx="2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stCxn id="37" idx="2"/>
                <a:endCxn id="30" idx="0"/>
              </p:cNvCxnSpPr>
              <p:nvPr/>
            </p:nvCxnSpPr>
            <p:spPr>
              <a:xfrm>
                <a:off x="5345906" y="1669271"/>
                <a:ext cx="1422906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>
                <a:stCxn id="37" idx="2"/>
                <a:endCxn id="31" idx="0"/>
              </p:cNvCxnSpPr>
              <p:nvPr/>
            </p:nvCxnSpPr>
            <p:spPr>
              <a:xfrm>
                <a:off x="5345906" y="1669271"/>
                <a:ext cx="702830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/>
              <p:cNvCxnSpPr>
                <a:stCxn id="135" idx="2"/>
                <a:endCxn id="132" idx="0"/>
              </p:cNvCxnSpPr>
              <p:nvPr/>
            </p:nvCxnSpPr>
            <p:spPr>
              <a:xfrm flipH="1">
                <a:off x="2130092" y="993537"/>
                <a:ext cx="205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Arrow Connector 128"/>
              <p:cNvCxnSpPr>
                <a:stCxn id="135" idx="2"/>
                <a:endCxn id="138" idx="0"/>
              </p:cNvCxnSpPr>
              <p:nvPr/>
            </p:nvCxnSpPr>
            <p:spPr>
              <a:xfrm>
                <a:off x="2132146" y="993537"/>
                <a:ext cx="62942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207188" y="2016000"/>
                <a:ext cx="587132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MC</a:t>
                </a:r>
                <a:r>
                  <a:rPr lang="pt-BR" sz="800" b="1" baseline="-25000" dirty="0">
                    <a:solidFill>
                      <a:srgbClr val="000000"/>
                    </a:solidFill>
                  </a:rPr>
                  <a:t>2</a:t>
                </a:r>
                <a:endParaRPr lang="pt-BR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(MC2R)</a:t>
                </a: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2952338" y="1296000"/>
                <a:ext cx="83458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l-GR" sz="800" b="1" dirty="0">
                    <a:solidFill>
                      <a:srgbClr val="000000"/>
                    </a:solidFill>
                  </a:rPr>
                  <a:t>β-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endorphin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849648" y="1296000"/>
                <a:ext cx="56088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l-GR" sz="800" b="1" dirty="0">
                    <a:solidFill>
                      <a:srgbClr val="000000"/>
                    </a:solidFill>
                  </a:rPr>
                  <a:t>α-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MSH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2467999" y="2016000"/>
                <a:ext cx="587132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MC</a:t>
                </a:r>
                <a:r>
                  <a:rPr lang="pt-BR" sz="800" b="1" baseline="-25000" dirty="0">
                    <a:solidFill>
                      <a:srgbClr val="000000"/>
                    </a:solidFill>
                  </a:rPr>
                  <a:t>4</a:t>
                </a:r>
                <a:endParaRPr lang="pt-BR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(MC4R)</a:t>
                </a:r>
              </a:p>
            </p:txBody>
          </p:sp>
          <p:cxnSp>
            <p:nvCxnSpPr>
              <p:cNvPr id="134" name="Straight Arrow Connector 133"/>
              <p:cNvCxnSpPr>
                <a:stCxn id="135" idx="2"/>
                <a:endCxn id="131" idx="0"/>
              </p:cNvCxnSpPr>
              <p:nvPr/>
            </p:nvCxnSpPr>
            <p:spPr>
              <a:xfrm>
                <a:off x="2132146" y="993537"/>
                <a:ext cx="1237484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TextBox 134"/>
              <p:cNvSpPr txBox="1"/>
              <p:nvPr/>
            </p:nvSpPr>
            <p:spPr>
              <a:xfrm>
                <a:off x="1867637" y="756000"/>
                <a:ext cx="52901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POMC</a:t>
                </a: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1836527" y="2016000"/>
                <a:ext cx="587132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MC</a:t>
                </a:r>
                <a:r>
                  <a:rPr lang="pt-BR" sz="800" b="1" baseline="-25000" dirty="0">
                    <a:solidFill>
                      <a:srgbClr val="000000"/>
                    </a:solidFill>
                  </a:rPr>
                  <a:t>3</a:t>
                </a:r>
                <a:endParaRPr lang="pt-BR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(MC3R)</a:t>
                </a: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1243747" y="1296000"/>
                <a:ext cx="51402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ACTH </a:t>
                </a: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2483934" y="1296000"/>
                <a:ext cx="55526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l-GR" sz="800" b="1" dirty="0">
                    <a:solidFill>
                      <a:srgbClr val="000000"/>
                    </a:solidFill>
                  </a:rPr>
                  <a:t>β-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MSH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3076062" y="2016000"/>
                <a:ext cx="587132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MC</a:t>
                </a:r>
                <a:r>
                  <a:rPr lang="pt-BR" sz="800" b="1" baseline="-25000" dirty="0">
                    <a:solidFill>
                      <a:srgbClr val="000000"/>
                    </a:solidFill>
                  </a:rPr>
                  <a:t>5</a:t>
                </a:r>
                <a:endParaRPr lang="pt-BR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(MC5R)</a:t>
                </a:r>
              </a:p>
            </p:txBody>
          </p:sp>
          <p:cxnSp>
            <p:nvCxnSpPr>
              <p:cNvPr id="140" name="Straight Arrow Connector 139"/>
              <p:cNvCxnSpPr>
                <a:stCxn id="137" idx="2"/>
                <a:endCxn id="139" idx="0"/>
              </p:cNvCxnSpPr>
              <p:nvPr/>
            </p:nvCxnSpPr>
            <p:spPr>
              <a:xfrm>
                <a:off x="1500759" y="1533536"/>
                <a:ext cx="186887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Arrow Connector 140"/>
              <p:cNvCxnSpPr>
                <a:stCxn id="135" idx="2"/>
                <a:endCxn id="137" idx="0"/>
              </p:cNvCxnSpPr>
              <p:nvPr/>
            </p:nvCxnSpPr>
            <p:spPr>
              <a:xfrm flipH="1">
                <a:off x="1500759" y="993537"/>
                <a:ext cx="631388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TextBox 141"/>
              <p:cNvSpPr txBox="1"/>
              <p:nvPr/>
            </p:nvSpPr>
            <p:spPr>
              <a:xfrm>
                <a:off x="596203" y="1296000"/>
                <a:ext cx="54589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l-GR" sz="800" b="1" dirty="0">
                    <a:solidFill>
                      <a:srgbClr val="000000"/>
                    </a:solidFill>
                  </a:rPr>
                  <a:t>γ-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MSH</a:t>
                </a: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575801" y="2016000"/>
                <a:ext cx="587132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MC</a:t>
                </a:r>
                <a:r>
                  <a:rPr lang="pt-BR" sz="8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pt-BR" sz="800" b="1" dirty="0">
                    <a:solidFill>
                      <a:srgbClr val="000000"/>
                    </a:solidFill>
                  </a:rPr>
                  <a:t>(MC1R)</a:t>
                </a:r>
              </a:p>
            </p:txBody>
          </p:sp>
          <p:cxnSp>
            <p:nvCxnSpPr>
              <p:cNvPr id="144" name="Straight Arrow Connector 143"/>
              <p:cNvCxnSpPr>
                <a:stCxn id="135" idx="2"/>
                <a:endCxn id="142" idx="0"/>
              </p:cNvCxnSpPr>
              <p:nvPr/>
            </p:nvCxnSpPr>
            <p:spPr>
              <a:xfrm flipH="1">
                <a:off x="869148" y="993537"/>
                <a:ext cx="1262999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Arrow Connector 144"/>
              <p:cNvCxnSpPr>
                <a:stCxn id="137" idx="2"/>
                <a:endCxn id="143" idx="0"/>
              </p:cNvCxnSpPr>
              <p:nvPr/>
            </p:nvCxnSpPr>
            <p:spPr>
              <a:xfrm flipH="1">
                <a:off x="869368" y="1533536"/>
                <a:ext cx="63139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Arrow Connector 145"/>
              <p:cNvCxnSpPr>
                <a:stCxn id="137" idx="2"/>
                <a:endCxn id="130" idx="0"/>
              </p:cNvCxnSpPr>
              <p:nvPr/>
            </p:nvCxnSpPr>
            <p:spPr>
              <a:xfrm flipH="1">
                <a:off x="1500755" y="1533536"/>
                <a:ext cx="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Arrow Connector 146"/>
              <p:cNvCxnSpPr>
                <a:stCxn id="137" idx="2"/>
                <a:endCxn id="136" idx="0"/>
              </p:cNvCxnSpPr>
              <p:nvPr/>
            </p:nvCxnSpPr>
            <p:spPr>
              <a:xfrm>
                <a:off x="1500759" y="1533536"/>
                <a:ext cx="629335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/>
              <p:cNvCxnSpPr>
                <a:stCxn id="137" idx="2"/>
                <a:endCxn id="133" idx="0"/>
              </p:cNvCxnSpPr>
              <p:nvPr/>
            </p:nvCxnSpPr>
            <p:spPr>
              <a:xfrm>
                <a:off x="1500759" y="1533536"/>
                <a:ext cx="1260807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Arrow Connector 148"/>
              <p:cNvCxnSpPr>
                <a:stCxn id="138" idx="2"/>
                <a:endCxn id="139" idx="0"/>
              </p:cNvCxnSpPr>
              <p:nvPr/>
            </p:nvCxnSpPr>
            <p:spPr>
              <a:xfrm>
                <a:off x="2761566" y="1533536"/>
                <a:ext cx="608063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Arrow Connector 149"/>
              <p:cNvCxnSpPr>
                <a:stCxn id="138" idx="2"/>
                <a:endCxn id="143" idx="0"/>
              </p:cNvCxnSpPr>
              <p:nvPr/>
            </p:nvCxnSpPr>
            <p:spPr>
              <a:xfrm flipH="1">
                <a:off x="869368" y="1533536"/>
                <a:ext cx="189219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/>
              <p:cNvCxnSpPr>
                <a:stCxn id="138" idx="2"/>
                <a:endCxn id="130" idx="0"/>
              </p:cNvCxnSpPr>
              <p:nvPr/>
            </p:nvCxnSpPr>
            <p:spPr>
              <a:xfrm flipH="1">
                <a:off x="1500755" y="1533536"/>
                <a:ext cx="126081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/>
              <p:cNvCxnSpPr>
                <a:stCxn id="138" idx="2"/>
                <a:endCxn id="136" idx="0"/>
              </p:cNvCxnSpPr>
              <p:nvPr/>
            </p:nvCxnSpPr>
            <p:spPr>
              <a:xfrm flipH="1">
                <a:off x="2130094" y="1533536"/>
                <a:ext cx="63147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/>
              <p:cNvCxnSpPr>
                <a:stCxn id="138" idx="2"/>
                <a:endCxn id="133" idx="0"/>
              </p:cNvCxnSpPr>
              <p:nvPr/>
            </p:nvCxnSpPr>
            <p:spPr>
              <a:xfrm>
                <a:off x="2761566" y="1533536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Arrow Connector 153"/>
              <p:cNvCxnSpPr>
                <a:stCxn id="132" idx="2"/>
                <a:endCxn id="139" idx="0"/>
              </p:cNvCxnSpPr>
              <p:nvPr/>
            </p:nvCxnSpPr>
            <p:spPr>
              <a:xfrm>
                <a:off x="2130092" y="1533536"/>
                <a:ext cx="1239537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Arrow Connector 154"/>
              <p:cNvCxnSpPr>
                <a:stCxn id="132" idx="2"/>
                <a:endCxn id="143" idx="0"/>
              </p:cNvCxnSpPr>
              <p:nvPr/>
            </p:nvCxnSpPr>
            <p:spPr>
              <a:xfrm flipH="1">
                <a:off x="869368" y="1533536"/>
                <a:ext cx="1260723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/>
              <p:cNvCxnSpPr>
                <a:stCxn id="132" idx="2"/>
                <a:endCxn id="130" idx="0"/>
              </p:cNvCxnSpPr>
              <p:nvPr/>
            </p:nvCxnSpPr>
            <p:spPr>
              <a:xfrm flipH="1">
                <a:off x="1500755" y="1533536"/>
                <a:ext cx="62933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>
                <a:stCxn id="132" idx="2"/>
                <a:endCxn id="136" idx="0"/>
              </p:cNvCxnSpPr>
              <p:nvPr/>
            </p:nvCxnSpPr>
            <p:spPr>
              <a:xfrm>
                <a:off x="2130092" y="1533536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Arrow Connector 157"/>
              <p:cNvCxnSpPr>
                <a:stCxn id="132" idx="2"/>
                <a:endCxn id="133" idx="0"/>
              </p:cNvCxnSpPr>
              <p:nvPr/>
            </p:nvCxnSpPr>
            <p:spPr>
              <a:xfrm>
                <a:off x="2130092" y="1533536"/>
                <a:ext cx="63147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Arrow Connector 158"/>
              <p:cNvCxnSpPr>
                <a:stCxn id="142" idx="2"/>
                <a:endCxn id="139" idx="0"/>
              </p:cNvCxnSpPr>
              <p:nvPr/>
            </p:nvCxnSpPr>
            <p:spPr>
              <a:xfrm>
                <a:off x="869148" y="1533536"/>
                <a:ext cx="250048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/>
              <p:cNvCxnSpPr>
                <a:stCxn id="142" idx="2"/>
                <a:endCxn id="143" idx="0"/>
              </p:cNvCxnSpPr>
              <p:nvPr/>
            </p:nvCxnSpPr>
            <p:spPr>
              <a:xfrm>
                <a:off x="869148" y="1533536"/>
                <a:ext cx="22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Arrow Connector 160"/>
              <p:cNvCxnSpPr>
                <a:stCxn id="142" idx="2"/>
                <a:endCxn id="130" idx="0"/>
              </p:cNvCxnSpPr>
              <p:nvPr/>
            </p:nvCxnSpPr>
            <p:spPr>
              <a:xfrm>
                <a:off x="869148" y="1533536"/>
                <a:ext cx="63160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Arrow Connector 161"/>
              <p:cNvCxnSpPr>
                <a:stCxn id="142" idx="2"/>
                <a:endCxn id="136" idx="0"/>
              </p:cNvCxnSpPr>
              <p:nvPr/>
            </p:nvCxnSpPr>
            <p:spPr>
              <a:xfrm>
                <a:off x="869148" y="1533536"/>
                <a:ext cx="126094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Arrow Connector 162"/>
              <p:cNvCxnSpPr>
                <a:stCxn id="142" idx="2"/>
                <a:endCxn id="133" idx="0"/>
              </p:cNvCxnSpPr>
              <p:nvPr/>
            </p:nvCxnSpPr>
            <p:spPr>
              <a:xfrm>
                <a:off x="869148" y="1533536"/>
                <a:ext cx="189241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Arrow Connector 199"/>
              <p:cNvCxnSpPr>
                <a:stCxn id="131" idx="2"/>
                <a:endCxn id="27" idx="0"/>
              </p:cNvCxnSpPr>
              <p:nvPr/>
            </p:nvCxnSpPr>
            <p:spPr>
              <a:xfrm>
                <a:off x="3369630" y="1533536"/>
                <a:ext cx="1976273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Arrow Connector 200"/>
              <p:cNvCxnSpPr>
                <a:stCxn id="131" idx="2"/>
                <a:endCxn id="31" idx="0"/>
              </p:cNvCxnSpPr>
              <p:nvPr/>
            </p:nvCxnSpPr>
            <p:spPr>
              <a:xfrm>
                <a:off x="3369630" y="1533536"/>
                <a:ext cx="267910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Arrow Connector 201"/>
              <p:cNvCxnSpPr>
                <a:stCxn id="131" idx="2"/>
                <a:endCxn id="30" idx="0"/>
              </p:cNvCxnSpPr>
              <p:nvPr/>
            </p:nvCxnSpPr>
            <p:spPr>
              <a:xfrm>
                <a:off x="3369630" y="1533536"/>
                <a:ext cx="339918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Arrow Connector 202"/>
              <p:cNvCxnSpPr>
                <a:stCxn id="167" idx="2"/>
                <a:endCxn id="49" idx="0"/>
              </p:cNvCxnSpPr>
              <p:nvPr/>
            </p:nvCxnSpPr>
            <p:spPr>
              <a:xfrm>
                <a:off x="3369627" y="3477537"/>
                <a:ext cx="197628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Arrow Connector 203"/>
              <p:cNvCxnSpPr>
                <a:stCxn id="167" idx="2"/>
                <a:endCxn id="53" idx="0"/>
              </p:cNvCxnSpPr>
              <p:nvPr/>
            </p:nvCxnSpPr>
            <p:spPr>
              <a:xfrm>
                <a:off x="3369627" y="3477537"/>
                <a:ext cx="267910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Arrow Connector 204"/>
              <p:cNvCxnSpPr>
                <a:stCxn id="167" idx="2"/>
                <a:endCxn id="52" idx="0"/>
              </p:cNvCxnSpPr>
              <p:nvPr/>
            </p:nvCxnSpPr>
            <p:spPr>
              <a:xfrm>
                <a:off x="3369627" y="3477537"/>
                <a:ext cx="339918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Arrow Connector 205"/>
              <p:cNvCxnSpPr>
                <a:stCxn id="57" idx="2"/>
                <a:endCxn id="52" idx="0"/>
              </p:cNvCxnSpPr>
              <p:nvPr/>
            </p:nvCxnSpPr>
            <p:spPr>
              <a:xfrm flipH="1">
                <a:off x="6768814" y="3613270"/>
                <a:ext cx="1370162" cy="34673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8" name="Group 207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209" name="Group 208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225" name="TextBox 224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226" name="TextBox 225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227" name="TextBox 226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210" name="Group 209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223" name="Straight Connector 222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1" name="Group 210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220" name="TextBox 219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21" name="TextBox 220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12" name="Group 211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217" name="TextBox 216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13" name="Group 212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214" name="TextBox 213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701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122885" y="326518"/>
            <a:ext cx="1496920" cy="3603724"/>
            <a:chOff x="5392764" y="360000"/>
            <a:chExt cx="1750566" cy="3973271"/>
          </a:xfrm>
        </p:grpSpPr>
        <p:sp>
          <p:nvSpPr>
            <p:cNvPr id="36" name="TextBox 35"/>
            <p:cNvSpPr txBox="1"/>
            <p:nvPr/>
          </p:nvSpPr>
          <p:spPr>
            <a:xfrm>
              <a:off x="5823455" y="360000"/>
              <a:ext cx="963932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 err="1">
                  <a:solidFill>
                    <a:prstClr val="black"/>
                  </a:solidFill>
                </a:rPr>
                <a:t>Prokineticin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392764" y="756000"/>
              <a:ext cx="1750566" cy="3577271"/>
              <a:chOff x="5392764" y="756000"/>
              <a:chExt cx="1750566" cy="357727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5590539" y="2700000"/>
                <a:ext cx="50464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Prok1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5392764" y="3240000"/>
                <a:ext cx="90019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prokineticin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 1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531489" y="3960000"/>
                <a:ext cx="622750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PKR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(Prokr1)</a:t>
                </a:r>
              </a:p>
            </p:txBody>
          </p:sp>
          <p:cxnSp>
            <p:nvCxnSpPr>
              <p:cNvPr id="62" name="Straight Arrow Connector 61"/>
              <p:cNvCxnSpPr>
                <a:stCxn id="60" idx="2"/>
                <a:endCxn id="61" idx="0"/>
              </p:cNvCxnSpPr>
              <p:nvPr/>
            </p:nvCxnSpPr>
            <p:spPr>
              <a:xfrm>
                <a:off x="5842861" y="3477537"/>
                <a:ext cx="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>
                <a:stCxn id="59" idx="2"/>
                <a:endCxn id="60" idx="0"/>
              </p:cNvCxnSpPr>
              <p:nvPr/>
            </p:nvCxnSpPr>
            <p:spPr>
              <a:xfrm flipH="1">
                <a:off x="5842861" y="2937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6381858" y="3959999"/>
                <a:ext cx="622750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PKR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Prokr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2)</a:t>
                </a:r>
              </a:p>
            </p:txBody>
          </p:sp>
          <p:cxnSp>
            <p:nvCxnSpPr>
              <p:cNvPr id="66" name="Straight Arrow Connector 65"/>
              <p:cNvCxnSpPr>
                <a:stCxn id="60" idx="2"/>
                <a:endCxn id="64" idx="0"/>
              </p:cNvCxnSpPr>
              <p:nvPr/>
            </p:nvCxnSpPr>
            <p:spPr>
              <a:xfrm>
                <a:off x="5842861" y="3477537"/>
                <a:ext cx="850372" cy="48246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5566168" y="756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PROK1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392765" y="1296001"/>
                <a:ext cx="90019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prokineticin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1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494934" y="2016001"/>
                <a:ext cx="695861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PKR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(PROKR1)</a:t>
                </a:r>
              </a:p>
            </p:txBody>
          </p:sp>
          <p:cxnSp>
            <p:nvCxnSpPr>
              <p:cNvPr id="27" name="Straight Arrow Connector 26"/>
              <p:cNvCxnSpPr>
                <a:stCxn id="25" idx="2"/>
                <a:endCxn id="26" idx="0"/>
              </p:cNvCxnSpPr>
              <p:nvPr/>
            </p:nvCxnSpPr>
            <p:spPr>
              <a:xfrm>
                <a:off x="5842862" y="1533537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>
                <a:stCxn id="24" idx="2"/>
                <a:endCxn id="25" idx="0"/>
              </p:cNvCxnSpPr>
              <p:nvPr/>
            </p:nvCxnSpPr>
            <p:spPr>
              <a:xfrm>
                <a:off x="5842862" y="993537"/>
                <a:ext cx="0" cy="30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6345305" y="2016001"/>
                <a:ext cx="695861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PKR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(PROKR2)</a:t>
                </a:r>
              </a:p>
            </p:txBody>
          </p:sp>
          <p:cxnSp>
            <p:nvCxnSpPr>
              <p:cNvPr id="30" name="Straight Arrow Connector 29"/>
              <p:cNvCxnSpPr>
                <a:stCxn id="25" idx="2"/>
                <a:endCxn id="29" idx="0"/>
              </p:cNvCxnSpPr>
              <p:nvPr/>
            </p:nvCxnSpPr>
            <p:spPr>
              <a:xfrm>
                <a:off x="5842862" y="1533537"/>
                <a:ext cx="85037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6416541" y="756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PROK2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243136" y="1296001"/>
                <a:ext cx="90019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prokineticin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 2</a:t>
                </a:r>
              </a:p>
            </p:txBody>
          </p:sp>
          <p:cxnSp>
            <p:nvCxnSpPr>
              <p:cNvPr id="33" name="Straight Arrow Connector 32"/>
              <p:cNvCxnSpPr>
                <a:stCxn id="32" idx="2"/>
                <a:endCxn id="29" idx="0"/>
              </p:cNvCxnSpPr>
              <p:nvPr/>
            </p:nvCxnSpPr>
            <p:spPr>
              <a:xfrm>
                <a:off x="6693233" y="1533537"/>
                <a:ext cx="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>
                <a:stCxn id="31" idx="2"/>
                <a:endCxn id="32" idx="0"/>
              </p:cNvCxnSpPr>
              <p:nvPr/>
            </p:nvCxnSpPr>
            <p:spPr>
              <a:xfrm flipH="1">
                <a:off x="6693233" y="993537"/>
                <a:ext cx="2" cy="30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>
                <a:stCxn id="32" idx="2"/>
                <a:endCxn id="26" idx="0"/>
              </p:cNvCxnSpPr>
              <p:nvPr/>
            </p:nvCxnSpPr>
            <p:spPr>
              <a:xfrm flipH="1">
                <a:off x="5842865" y="1533537"/>
                <a:ext cx="85036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/>
          <p:cNvGrpSpPr/>
          <p:nvPr/>
        </p:nvGrpSpPr>
        <p:grpSpPr>
          <a:xfrm>
            <a:off x="3728853" y="326518"/>
            <a:ext cx="1330814" cy="5399566"/>
            <a:chOff x="3762524" y="360000"/>
            <a:chExt cx="1556313" cy="5953271"/>
          </a:xfrm>
        </p:grpSpPr>
        <p:sp>
          <p:nvSpPr>
            <p:cNvPr id="52" name="TextBox 51"/>
            <p:cNvSpPr txBox="1"/>
            <p:nvPr/>
          </p:nvSpPr>
          <p:spPr>
            <a:xfrm>
              <a:off x="3762524" y="360000"/>
              <a:ext cx="1556313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Parathyroid hormone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931363" y="756000"/>
              <a:ext cx="1106950" cy="5557271"/>
              <a:chOff x="3949625" y="756000"/>
              <a:chExt cx="1106950" cy="5557271"/>
            </a:xfrm>
          </p:grpSpPr>
          <p:sp>
            <p:nvSpPr>
              <p:cNvPr id="67" name="TextBox 66"/>
              <p:cNvSpPr txBox="1"/>
              <p:nvPr/>
            </p:nvSpPr>
            <p:spPr>
              <a:xfrm>
                <a:off x="4018984" y="2700000"/>
                <a:ext cx="4784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Pthlh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3971180" y="3239999"/>
                <a:ext cx="57400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dirty="0" err="1">
                    <a:solidFill>
                      <a:srgbClr val="000000"/>
                    </a:solidFill>
                  </a:rPr>
                  <a:t>PTHrP</a:t>
                </a:r>
                <a:r>
                  <a:rPr lang="en-GB" sz="800" dirty="0">
                    <a:solidFill>
                      <a:srgbClr val="000000"/>
                    </a:solidFill>
                  </a:rPr>
                  <a:t>*</a:t>
                </a:r>
              </a:p>
            </p:txBody>
          </p:sp>
          <p:cxnSp>
            <p:nvCxnSpPr>
              <p:cNvPr id="69" name="Straight Arrow Connector 68"/>
              <p:cNvCxnSpPr>
                <a:stCxn id="67" idx="2"/>
                <a:endCxn id="68" idx="0"/>
              </p:cNvCxnSpPr>
              <p:nvPr/>
            </p:nvCxnSpPr>
            <p:spPr>
              <a:xfrm flipH="1">
                <a:off x="4258185" y="2937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3976804" y="3960000"/>
                <a:ext cx="56276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PTH1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(Pth1r)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4466633" y="3960000"/>
                <a:ext cx="562761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PTH2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(Pth2r)</a:t>
                </a:r>
              </a:p>
            </p:txBody>
          </p:sp>
          <p:cxnSp>
            <p:nvCxnSpPr>
              <p:cNvPr id="72" name="Straight Arrow Connector 71"/>
              <p:cNvCxnSpPr>
                <a:stCxn id="68" idx="2"/>
                <a:endCxn id="70" idx="0"/>
              </p:cNvCxnSpPr>
              <p:nvPr/>
            </p:nvCxnSpPr>
            <p:spPr>
              <a:xfrm>
                <a:off x="4258185" y="3477536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>
                <a:stCxn id="68" idx="2"/>
                <a:endCxn id="71" idx="0"/>
              </p:cNvCxnSpPr>
              <p:nvPr/>
            </p:nvCxnSpPr>
            <p:spPr>
              <a:xfrm>
                <a:off x="4258185" y="3477536"/>
                <a:ext cx="48982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4525684" y="2700000"/>
                <a:ext cx="44466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Pth2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502250" y="3239999"/>
                <a:ext cx="49152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TIP39</a:t>
                </a:r>
              </a:p>
            </p:txBody>
          </p:sp>
          <p:cxnSp>
            <p:nvCxnSpPr>
              <p:cNvPr id="77" name="Straight Arrow Connector 76"/>
              <p:cNvCxnSpPr>
                <a:stCxn id="74" idx="2"/>
                <a:endCxn id="76" idx="0"/>
              </p:cNvCxnSpPr>
              <p:nvPr/>
            </p:nvCxnSpPr>
            <p:spPr>
              <a:xfrm>
                <a:off x="4748014" y="293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>
                <a:stCxn id="76" idx="2"/>
                <a:endCxn id="71" idx="0"/>
              </p:cNvCxnSpPr>
              <p:nvPr/>
            </p:nvCxnSpPr>
            <p:spPr>
              <a:xfrm>
                <a:off x="4748014" y="3477536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TextBox 84"/>
              <p:cNvSpPr txBox="1"/>
              <p:nvPr/>
            </p:nvSpPr>
            <p:spPr>
              <a:xfrm>
                <a:off x="4018984" y="4680000"/>
                <a:ext cx="4784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Pthlh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3971180" y="5220001"/>
                <a:ext cx="57400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dirty="0" err="1">
                    <a:solidFill>
                      <a:srgbClr val="000000"/>
                    </a:solidFill>
                  </a:rPr>
                  <a:t>PTHrP</a:t>
                </a:r>
                <a:r>
                  <a:rPr lang="en-GB" sz="800" dirty="0">
                    <a:solidFill>
                      <a:srgbClr val="000000"/>
                    </a:solidFill>
                  </a:rPr>
                  <a:t>*</a:t>
                </a:r>
              </a:p>
            </p:txBody>
          </p:sp>
          <p:cxnSp>
            <p:nvCxnSpPr>
              <p:cNvPr id="87" name="Straight Arrow Connector 86"/>
              <p:cNvCxnSpPr>
                <a:stCxn id="85" idx="2"/>
                <a:endCxn id="86" idx="0"/>
              </p:cNvCxnSpPr>
              <p:nvPr/>
            </p:nvCxnSpPr>
            <p:spPr>
              <a:xfrm flipH="1">
                <a:off x="4258185" y="4917537"/>
                <a:ext cx="1" cy="30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Box 87"/>
              <p:cNvSpPr txBox="1"/>
              <p:nvPr/>
            </p:nvSpPr>
            <p:spPr>
              <a:xfrm>
                <a:off x="3976804" y="5940000"/>
                <a:ext cx="56276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PTH1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(Pth1r)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4466633" y="5940000"/>
                <a:ext cx="562761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PTH2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(Pth2r)</a:t>
                </a:r>
              </a:p>
            </p:txBody>
          </p:sp>
          <p:cxnSp>
            <p:nvCxnSpPr>
              <p:cNvPr id="90" name="Straight Arrow Connector 89"/>
              <p:cNvCxnSpPr>
                <a:stCxn id="86" idx="2"/>
                <a:endCxn id="88" idx="0"/>
              </p:cNvCxnSpPr>
              <p:nvPr/>
            </p:nvCxnSpPr>
            <p:spPr>
              <a:xfrm>
                <a:off x="4258185" y="5457539"/>
                <a:ext cx="0" cy="48246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>
                <a:stCxn id="86" idx="2"/>
                <a:endCxn id="89" idx="0"/>
              </p:cNvCxnSpPr>
              <p:nvPr/>
            </p:nvCxnSpPr>
            <p:spPr>
              <a:xfrm>
                <a:off x="4258185" y="5457539"/>
                <a:ext cx="489829" cy="48246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91"/>
              <p:cNvSpPr txBox="1"/>
              <p:nvPr/>
            </p:nvSpPr>
            <p:spPr>
              <a:xfrm>
                <a:off x="4525683" y="4680000"/>
                <a:ext cx="44466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Pth2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4502250" y="5220000"/>
                <a:ext cx="49152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TIP39</a:t>
                </a:r>
              </a:p>
            </p:txBody>
          </p:sp>
          <p:cxnSp>
            <p:nvCxnSpPr>
              <p:cNvPr id="94" name="Straight Arrow Connector 93"/>
              <p:cNvCxnSpPr>
                <a:stCxn id="92" idx="2"/>
                <a:endCxn id="93" idx="0"/>
              </p:cNvCxnSpPr>
              <p:nvPr/>
            </p:nvCxnSpPr>
            <p:spPr>
              <a:xfrm>
                <a:off x="4748013" y="4917537"/>
                <a:ext cx="1" cy="30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>
                <a:stCxn id="93" idx="2"/>
                <a:endCxn id="89" idx="0"/>
              </p:cNvCxnSpPr>
              <p:nvPr/>
            </p:nvCxnSpPr>
            <p:spPr>
              <a:xfrm>
                <a:off x="4748014" y="5457537"/>
                <a:ext cx="0" cy="48246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3988054" y="756000"/>
                <a:ext cx="54026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PTHLH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967433" y="1296000"/>
                <a:ext cx="58150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PTHrP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*</a:t>
                </a:r>
              </a:p>
            </p:txBody>
          </p:sp>
          <p:cxnSp>
            <p:nvCxnSpPr>
              <p:cNvPr id="39" name="Straight Arrow Connector 38"/>
              <p:cNvCxnSpPr>
                <a:stCxn id="37" idx="2"/>
                <a:endCxn id="38" idx="0"/>
              </p:cNvCxnSpPr>
              <p:nvPr/>
            </p:nvCxnSpPr>
            <p:spPr>
              <a:xfrm>
                <a:off x="4258187" y="993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3949625" y="2016000"/>
                <a:ext cx="61712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PTH1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(PTH1R)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439449" y="2016000"/>
                <a:ext cx="617126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PTH2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(PTH2R)</a:t>
                </a:r>
              </a:p>
            </p:txBody>
          </p:sp>
          <p:cxnSp>
            <p:nvCxnSpPr>
              <p:cNvPr id="42" name="Straight Arrow Connector 41"/>
              <p:cNvCxnSpPr>
                <a:stCxn id="38" idx="2"/>
                <a:endCxn id="40" idx="0"/>
              </p:cNvCxnSpPr>
              <p:nvPr/>
            </p:nvCxnSpPr>
            <p:spPr>
              <a:xfrm>
                <a:off x="4258188" y="1533537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stCxn id="38" idx="2"/>
                <a:endCxn id="41" idx="0"/>
              </p:cNvCxnSpPr>
              <p:nvPr/>
            </p:nvCxnSpPr>
            <p:spPr>
              <a:xfrm>
                <a:off x="4258189" y="1533537"/>
                <a:ext cx="48982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4510687" y="756000"/>
                <a:ext cx="47465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PTH2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502250" y="1296000"/>
                <a:ext cx="49152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TIP39</a:t>
                </a:r>
              </a:p>
            </p:txBody>
          </p:sp>
          <p:cxnSp>
            <p:nvCxnSpPr>
              <p:cNvPr id="46" name="Straight Arrow Connector 45"/>
              <p:cNvCxnSpPr>
                <a:stCxn id="44" idx="2"/>
                <a:endCxn id="45" idx="0"/>
              </p:cNvCxnSpPr>
              <p:nvPr/>
            </p:nvCxnSpPr>
            <p:spPr>
              <a:xfrm>
                <a:off x="4748014" y="993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>
                <a:stCxn id="45" idx="2"/>
                <a:endCxn id="41" idx="0"/>
              </p:cNvCxnSpPr>
              <p:nvPr/>
            </p:nvCxnSpPr>
            <p:spPr>
              <a:xfrm flipH="1">
                <a:off x="4748013" y="1533537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6950568" y="326518"/>
            <a:ext cx="535724" cy="5399566"/>
            <a:chOff x="7530159" y="360000"/>
            <a:chExt cx="626503" cy="5953271"/>
          </a:xfrm>
        </p:grpSpPr>
        <p:sp>
          <p:nvSpPr>
            <p:cNvPr id="58" name="TextBox 57"/>
            <p:cNvSpPr txBox="1"/>
            <p:nvPr/>
          </p:nvSpPr>
          <p:spPr>
            <a:xfrm>
              <a:off x="7593179" y="360000"/>
              <a:ext cx="553391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QRFP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7530159" y="756000"/>
              <a:ext cx="626503" cy="5557271"/>
              <a:chOff x="7577126" y="756000"/>
              <a:chExt cx="626503" cy="5557271"/>
            </a:xfrm>
          </p:grpSpPr>
          <p:sp>
            <p:nvSpPr>
              <p:cNvPr id="80" name="TextBox 79"/>
              <p:cNvSpPr txBox="1"/>
              <p:nvPr/>
            </p:nvSpPr>
            <p:spPr>
              <a:xfrm>
                <a:off x="7668984" y="2700000"/>
                <a:ext cx="44278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Qrfp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7648361" y="3239999"/>
                <a:ext cx="48403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QRFP</a:t>
                </a: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7609931" y="3960000"/>
                <a:ext cx="560890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QRFP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 err="1">
                    <a:solidFill>
                      <a:srgbClr val="000000"/>
                    </a:solidFill>
                  </a:rPr>
                  <a:t>Qrfpr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cxnSp>
            <p:nvCxnSpPr>
              <p:cNvPr id="83" name="Straight Arrow Connector 82"/>
              <p:cNvCxnSpPr>
                <a:stCxn id="81" idx="2"/>
                <a:endCxn id="82" idx="0"/>
              </p:cNvCxnSpPr>
              <p:nvPr/>
            </p:nvCxnSpPr>
            <p:spPr>
              <a:xfrm>
                <a:off x="7890376" y="3477536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>
                <a:stCxn id="80" idx="2"/>
                <a:endCxn id="81" idx="0"/>
              </p:cNvCxnSpPr>
              <p:nvPr/>
            </p:nvCxnSpPr>
            <p:spPr>
              <a:xfrm flipH="1">
                <a:off x="7890376" y="2937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/>
              <p:cNvSpPr txBox="1"/>
              <p:nvPr/>
            </p:nvSpPr>
            <p:spPr>
              <a:xfrm>
                <a:off x="7668984" y="4680000"/>
                <a:ext cx="44278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Qrfp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7648362" y="5220001"/>
                <a:ext cx="48403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QRFP</a:t>
                </a: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7609931" y="5940000"/>
                <a:ext cx="560890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QRFP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 err="1">
                    <a:solidFill>
                      <a:srgbClr val="000000"/>
                    </a:solidFill>
                  </a:rPr>
                  <a:t>Qrfpr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cxnSp>
            <p:nvCxnSpPr>
              <p:cNvPr id="99" name="Straight Arrow Connector 98"/>
              <p:cNvCxnSpPr>
                <a:stCxn id="97" idx="2"/>
                <a:endCxn id="98" idx="0"/>
              </p:cNvCxnSpPr>
              <p:nvPr/>
            </p:nvCxnSpPr>
            <p:spPr>
              <a:xfrm flipH="1">
                <a:off x="7890376" y="5457539"/>
                <a:ext cx="1" cy="48246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>
                <a:stCxn id="96" idx="2"/>
                <a:endCxn id="97" idx="0"/>
              </p:cNvCxnSpPr>
              <p:nvPr/>
            </p:nvCxnSpPr>
            <p:spPr>
              <a:xfrm flipH="1">
                <a:off x="7890378" y="4917537"/>
                <a:ext cx="1" cy="30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7648362" y="756000"/>
                <a:ext cx="48403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QRFP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648362" y="1296000"/>
                <a:ext cx="48403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QRFP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577126" y="2016000"/>
                <a:ext cx="626503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QRFP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(QRFPR)</a:t>
                </a:r>
              </a:p>
            </p:txBody>
          </p:sp>
          <p:cxnSp>
            <p:nvCxnSpPr>
              <p:cNvPr id="56" name="Straight Arrow Connector 55"/>
              <p:cNvCxnSpPr>
                <a:stCxn id="54" idx="2"/>
                <a:endCxn id="55" idx="0"/>
              </p:cNvCxnSpPr>
              <p:nvPr/>
            </p:nvCxnSpPr>
            <p:spPr>
              <a:xfrm>
                <a:off x="7890377" y="1533537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>
                <a:stCxn id="53" idx="2"/>
                <a:endCxn id="54" idx="0"/>
              </p:cNvCxnSpPr>
              <p:nvPr/>
            </p:nvCxnSpPr>
            <p:spPr>
              <a:xfrm>
                <a:off x="7890378" y="993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/>
          <p:cNvGrpSpPr/>
          <p:nvPr/>
        </p:nvGrpSpPr>
        <p:grpSpPr>
          <a:xfrm>
            <a:off x="782607" y="326517"/>
            <a:ext cx="1925806" cy="5488549"/>
            <a:chOff x="317053" y="360000"/>
            <a:chExt cx="2252124" cy="6051378"/>
          </a:xfrm>
        </p:grpSpPr>
        <p:sp>
          <p:nvSpPr>
            <p:cNvPr id="127" name="TextBox 126"/>
            <p:cNvSpPr txBox="1"/>
            <p:nvPr/>
          </p:nvSpPr>
          <p:spPr>
            <a:xfrm>
              <a:off x="668267" y="360000"/>
              <a:ext cx="1605445" cy="285794"/>
            </a:xfrm>
            <a:prstGeom prst="rect">
              <a:avLst/>
            </a:prstGeom>
            <a:noFill/>
          </p:spPr>
          <p:txBody>
            <a:bodyPr wrap="none" lIns="104306" tIns="52153" rIns="104306" bIns="52153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Oxytocin, vasopressin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17053" y="756000"/>
              <a:ext cx="2252124" cy="5655378"/>
              <a:chOff x="317053" y="756000"/>
              <a:chExt cx="2252124" cy="5655378"/>
            </a:xfrm>
          </p:grpSpPr>
          <p:sp>
            <p:nvSpPr>
              <p:cNvPr id="101" name="TextBox 100"/>
              <p:cNvSpPr txBox="1"/>
              <p:nvPr/>
            </p:nvSpPr>
            <p:spPr>
              <a:xfrm>
                <a:off x="994839" y="756000"/>
                <a:ext cx="42404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AVP</a:t>
                </a: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805502" y="1296000"/>
                <a:ext cx="80271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vasopressin</a:t>
                </a: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2004541" y="2016000"/>
                <a:ext cx="564636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OT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(OXTR)</a:t>
                </a:r>
              </a:p>
            </p:txBody>
          </p:sp>
          <p:cxnSp>
            <p:nvCxnSpPr>
              <p:cNvPr id="104" name="Straight Arrow Connector 103"/>
              <p:cNvCxnSpPr>
                <a:stCxn id="107" idx="2"/>
                <a:endCxn id="103" idx="0"/>
              </p:cNvCxnSpPr>
              <p:nvPr/>
            </p:nvCxnSpPr>
            <p:spPr>
              <a:xfrm>
                <a:off x="1746864" y="1533536"/>
                <a:ext cx="53999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/>
              <p:cNvCxnSpPr>
                <a:stCxn id="101" idx="2"/>
                <a:endCxn id="102" idx="0"/>
              </p:cNvCxnSpPr>
              <p:nvPr/>
            </p:nvCxnSpPr>
            <p:spPr>
              <a:xfrm>
                <a:off x="1206859" y="993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TextBox 105"/>
              <p:cNvSpPr txBox="1"/>
              <p:nvPr/>
            </p:nvSpPr>
            <p:spPr>
              <a:xfrm>
                <a:off x="1535779" y="756000"/>
                <a:ext cx="422165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OXT</a:t>
                </a: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427052" y="1296000"/>
                <a:ext cx="63962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oxytocin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317053" y="2016000"/>
                <a:ext cx="699610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V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1A</a:t>
                </a:r>
                <a:endParaRPr lang="en-GB" sz="800" b="1" baseline="-25000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(AVPR1A)</a:t>
                </a:r>
              </a:p>
            </p:txBody>
          </p:sp>
          <p:cxnSp>
            <p:nvCxnSpPr>
              <p:cNvPr id="109" name="Straight Arrow Connector 108"/>
              <p:cNvCxnSpPr>
                <a:stCxn id="107" idx="2"/>
                <a:endCxn id="108" idx="0"/>
              </p:cNvCxnSpPr>
              <p:nvPr/>
            </p:nvCxnSpPr>
            <p:spPr>
              <a:xfrm flipH="1">
                <a:off x="666859" y="1533536"/>
                <a:ext cx="108000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/>
              <p:cNvCxnSpPr>
                <a:stCxn id="106" idx="2"/>
                <a:endCxn id="107" idx="0"/>
              </p:cNvCxnSpPr>
              <p:nvPr/>
            </p:nvCxnSpPr>
            <p:spPr>
              <a:xfrm>
                <a:off x="1746861" y="993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TextBox 110"/>
              <p:cNvSpPr txBox="1"/>
              <p:nvPr/>
            </p:nvSpPr>
            <p:spPr>
              <a:xfrm>
                <a:off x="859865" y="2016000"/>
                <a:ext cx="693986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V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1B</a:t>
                </a:r>
                <a:endParaRPr lang="en-GB" sz="800" b="1" baseline="-25000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(AVPR1B)</a:t>
                </a:r>
              </a:p>
            </p:txBody>
          </p:sp>
          <p:cxnSp>
            <p:nvCxnSpPr>
              <p:cNvPr id="112" name="Straight Arrow Connector 111"/>
              <p:cNvCxnSpPr>
                <a:stCxn id="102" idx="2"/>
                <a:endCxn id="111" idx="0"/>
              </p:cNvCxnSpPr>
              <p:nvPr/>
            </p:nvCxnSpPr>
            <p:spPr>
              <a:xfrm flipH="1">
                <a:off x="1206858" y="1533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TextBox 112"/>
              <p:cNvSpPr txBox="1"/>
              <p:nvPr/>
            </p:nvSpPr>
            <p:spPr>
              <a:xfrm>
                <a:off x="1433611" y="2016000"/>
                <a:ext cx="626500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V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2</a:t>
                </a:r>
                <a:endParaRPr lang="en-GB" sz="800" b="1" baseline="-25000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(AVPR2)</a:t>
                </a:r>
              </a:p>
            </p:txBody>
          </p:sp>
          <p:cxnSp>
            <p:nvCxnSpPr>
              <p:cNvPr id="114" name="Straight Arrow Connector 113"/>
              <p:cNvCxnSpPr>
                <a:stCxn id="102" idx="2"/>
                <a:endCxn id="108" idx="0"/>
              </p:cNvCxnSpPr>
              <p:nvPr/>
            </p:nvCxnSpPr>
            <p:spPr>
              <a:xfrm flipH="1">
                <a:off x="666859" y="1533536"/>
                <a:ext cx="54000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/>
              <p:cNvCxnSpPr>
                <a:stCxn id="102" idx="2"/>
                <a:endCxn id="113" idx="0"/>
              </p:cNvCxnSpPr>
              <p:nvPr/>
            </p:nvCxnSpPr>
            <p:spPr>
              <a:xfrm>
                <a:off x="1206860" y="1533536"/>
                <a:ext cx="54000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>
                <a:stCxn id="107" idx="2"/>
                <a:endCxn id="113" idx="0"/>
              </p:cNvCxnSpPr>
              <p:nvPr/>
            </p:nvCxnSpPr>
            <p:spPr>
              <a:xfrm flipH="1">
                <a:off x="1746861" y="1533536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/>
              <p:cNvCxnSpPr>
                <a:stCxn id="107" idx="2"/>
                <a:endCxn id="111" idx="0"/>
              </p:cNvCxnSpPr>
              <p:nvPr/>
            </p:nvCxnSpPr>
            <p:spPr>
              <a:xfrm flipH="1">
                <a:off x="1206858" y="1533536"/>
                <a:ext cx="540005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>
                <a:stCxn id="102" idx="2"/>
                <a:endCxn id="103" idx="0"/>
              </p:cNvCxnSpPr>
              <p:nvPr/>
            </p:nvCxnSpPr>
            <p:spPr>
              <a:xfrm>
                <a:off x="1206859" y="1533536"/>
                <a:ext cx="108000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127"/>
              <p:cNvSpPr txBox="1"/>
              <p:nvPr/>
            </p:nvSpPr>
            <p:spPr>
              <a:xfrm>
                <a:off x="1002338" y="2672399"/>
                <a:ext cx="40904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Avp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805501" y="3212400"/>
                <a:ext cx="80271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vasopressin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2031722" y="3932400"/>
                <a:ext cx="510273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OT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 err="1">
                    <a:solidFill>
                      <a:srgbClr val="000000"/>
                    </a:solidFill>
                  </a:rPr>
                  <a:t>Oxtr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cxnSp>
            <p:nvCxnSpPr>
              <p:cNvPr id="131" name="Straight Arrow Connector 130"/>
              <p:cNvCxnSpPr>
                <a:stCxn id="128" idx="2"/>
                <a:endCxn id="129" idx="0"/>
              </p:cNvCxnSpPr>
              <p:nvPr/>
            </p:nvCxnSpPr>
            <p:spPr>
              <a:xfrm flipH="1">
                <a:off x="1206858" y="2909936"/>
                <a:ext cx="1" cy="30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TextBox 131"/>
              <p:cNvSpPr txBox="1"/>
              <p:nvPr/>
            </p:nvSpPr>
            <p:spPr>
              <a:xfrm>
                <a:off x="343299" y="3932400"/>
                <a:ext cx="647120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white">
                        <a:lumMod val="50000"/>
                      </a:prstClr>
                    </a:solidFill>
                  </a:rPr>
                  <a:t>V</a:t>
                </a:r>
                <a:r>
                  <a:rPr lang="en-US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1A</a:t>
                </a:r>
                <a:endParaRPr lang="en-GB" sz="800" b="1" baseline="-25000" dirty="0">
                  <a:solidFill>
                    <a:prstClr val="white">
                      <a:lumMod val="50000"/>
                    </a:prstClr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(Avpr1a)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881425" y="3932400"/>
                <a:ext cx="650870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V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1B</a:t>
                </a:r>
                <a:endParaRPr lang="en-GB" sz="800" b="1" baseline="-25000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(Avpr1b)</a:t>
                </a:r>
              </a:p>
            </p:txBody>
          </p:sp>
          <p:cxnSp>
            <p:nvCxnSpPr>
              <p:cNvPr id="134" name="Straight Arrow Connector 133"/>
              <p:cNvCxnSpPr>
                <a:stCxn id="129" idx="2"/>
                <a:endCxn id="133" idx="0"/>
              </p:cNvCxnSpPr>
              <p:nvPr/>
            </p:nvCxnSpPr>
            <p:spPr>
              <a:xfrm>
                <a:off x="1206858" y="3449937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TextBox 134"/>
              <p:cNvSpPr txBox="1"/>
              <p:nvPr/>
            </p:nvSpPr>
            <p:spPr>
              <a:xfrm>
                <a:off x="1453293" y="3932400"/>
                <a:ext cx="587133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white">
                        <a:lumMod val="50000"/>
                      </a:prstClr>
                    </a:solidFill>
                  </a:rPr>
                  <a:t>V</a:t>
                </a:r>
                <a:r>
                  <a:rPr lang="en-US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2</a:t>
                </a:r>
                <a:endParaRPr lang="en-GB" sz="800" b="1" baseline="-25000" dirty="0">
                  <a:solidFill>
                    <a:prstClr val="white">
                      <a:lumMod val="50000"/>
                    </a:prstClr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(Avpr2)</a:t>
                </a:r>
              </a:p>
            </p:txBody>
          </p:sp>
          <p:cxnSp>
            <p:nvCxnSpPr>
              <p:cNvPr id="136" name="Straight Arrow Connector 135"/>
              <p:cNvCxnSpPr>
                <a:stCxn id="129" idx="2"/>
                <a:endCxn id="132" idx="0"/>
              </p:cNvCxnSpPr>
              <p:nvPr/>
            </p:nvCxnSpPr>
            <p:spPr>
              <a:xfrm flipH="1">
                <a:off x="666860" y="3449937"/>
                <a:ext cx="53999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/>
              <p:cNvCxnSpPr>
                <a:stCxn id="129" idx="2"/>
                <a:endCxn id="135" idx="0"/>
              </p:cNvCxnSpPr>
              <p:nvPr/>
            </p:nvCxnSpPr>
            <p:spPr>
              <a:xfrm>
                <a:off x="1206858" y="3449937"/>
                <a:ext cx="54000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/>
              <p:cNvCxnSpPr>
                <a:stCxn id="129" idx="2"/>
                <a:endCxn id="130" idx="0"/>
              </p:cNvCxnSpPr>
              <p:nvPr/>
            </p:nvCxnSpPr>
            <p:spPr>
              <a:xfrm>
                <a:off x="1206858" y="3449937"/>
                <a:ext cx="108000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TextBox 138"/>
              <p:cNvSpPr txBox="1"/>
              <p:nvPr/>
            </p:nvSpPr>
            <p:spPr>
              <a:xfrm>
                <a:off x="1002338" y="4778107"/>
                <a:ext cx="40904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Avp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805501" y="5318107"/>
                <a:ext cx="80271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vasopressin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2031722" y="6038107"/>
                <a:ext cx="510273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OT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 err="1">
                    <a:solidFill>
                      <a:srgbClr val="000000"/>
                    </a:solidFill>
                  </a:rPr>
                  <a:t>Oxtr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cxnSp>
            <p:nvCxnSpPr>
              <p:cNvPr id="142" name="Straight Arrow Connector 141"/>
              <p:cNvCxnSpPr>
                <a:stCxn id="139" idx="2"/>
                <a:endCxn id="140" idx="0"/>
              </p:cNvCxnSpPr>
              <p:nvPr/>
            </p:nvCxnSpPr>
            <p:spPr>
              <a:xfrm flipH="1">
                <a:off x="1206858" y="5015644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TextBox 142"/>
              <p:cNvSpPr txBox="1"/>
              <p:nvPr/>
            </p:nvSpPr>
            <p:spPr>
              <a:xfrm>
                <a:off x="343299" y="6038107"/>
                <a:ext cx="647120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V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1A</a:t>
                </a:r>
                <a:endParaRPr lang="en-GB" sz="800" b="1" baseline="-25000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(Avpr1a)</a:t>
                </a: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881425" y="6038107"/>
                <a:ext cx="650870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V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1B</a:t>
                </a:r>
                <a:endParaRPr lang="en-GB" sz="800" b="1" baseline="-25000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(Avpr1b)</a:t>
                </a:r>
              </a:p>
            </p:txBody>
          </p:sp>
          <p:cxnSp>
            <p:nvCxnSpPr>
              <p:cNvPr id="145" name="Straight Arrow Connector 144"/>
              <p:cNvCxnSpPr>
                <a:stCxn id="140" idx="2"/>
                <a:endCxn id="144" idx="0"/>
              </p:cNvCxnSpPr>
              <p:nvPr/>
            </p:nvCxnSpPr>
            <p:spPr>
              <a:xfrm>
                <a:off x="1206858" y="5555643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TextBox 145"/>
              <p:cNvSpPr txBox="1"/>
              <p:nvPr/>
            </p:nvSpPr>
            <p:spPr>
              <a:xfrm>
                <a:off x="1453295" y="6038107"/>
                <a:ext cx="587133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V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2</a:t>
                </a:r>
                <a:endParaRPr lang="en-GB" sz="800" b="1" baseline="-25000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(Avpr2)</a:t>
                </a:r>
              </a:p>
            </p:txBody>
          </p:sp>
          <p:cxnSp>
            <p:nvCxnSpPr>
              <p:cNvPr id="147" name="Straight Arrow Connector 146"/>
              <p:cNvCxnSpPr>
                <a:stCxn id="140" idx="2"/>
                <a:endCxn id="143" idx="0"/>
              </p:cNvCxnSpPr>
              <p:nvPr/>
            </p:nvCxnSpPr>
            <p:spPr>
              <a:xfrm flipH="1">
                <a:off x="666860" y="5555643"/>
                <a:ext cx="53999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/>
              <p:cNvCxnSpPr>
                <a:stCxn id="140" idx="2"/>
                <a:endCxn id="146" idx="0"/>
              </p:cNvCxnSpPr>
              <p:nvPr/>
            </p:nvCxnSpPr>
            <p:spPr>
              <a:xfrm>
                <a:off x="1206858" y="5555643"/>
                <a:ext cx="54000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Arrow Connector 148"/>
              <p:cNvCxnSpPr>
                <a:stCxn id="140" idx="2"/>
                <a:endCxn id="141" idx="0"/>
              </p:cNvCxnSpPr>
              <p:nvPr/>
            </p:nvCxnSpPr>
            <p:spPr>
              <a:xfrm>
                <a:off x="1206858" y="5555643"/>
                <a:ext cx="108000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5"/>
          <p:cNvGrpSpPr/>
          <p:nvPr/>
        </p:nvGrpSpPr>
        <p:grpSpPr>
          <a:xfrm>
            <a:off x="2761613" y="326518"/>
            <a:ext cx="1001612" cy="5399566"/>
            <a:chOff x="2631387" y="360000"/>
            <a:chExt cx="1171329" cy="5953271"/>
          </a:xfrm>
        </p:grpSpPr>
        <p:grpSp>
          <p:nvGrpSpPr>
            <p:cNvPr id="2" name="Group 1"/>
            <p:cNvGrpSpPr/>
            <p:nvPr/>
          </p:nvGrpSpPr>
          <p:grpSpPr>
            <a:xfrm>
              <a:off x="2631387" y="4680000"/>
              <a:ext cx="1171329" cy="1633271"/>
              <a:chOff x="2631387" y="4680000"/>
              <a:chExt cx="1171329" cy="1633271"/>
            </a:xfrm>
          </p:grpSpPr>
          <p:sp>
            <p:nvSpPr>
              <p:cNvPr id="150" name="TextBox 149"/>
              <p:cNvSpPr txBox="1"/>
              <p:nvPr/>
            </p:nvSpPr>
            <p:spPr>
              <a:xfrm>
                <a:off x="3022809" y="4680000"/>
                <a:ext cx="425914" cy="23753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Hcrt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2631387" y="5220000"/>
                <a:ext cx="641495" cy="23753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orexin-A</a:t>
                </a: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2716723" y="5940000"/>
                <a:ext cx="473068" cy="373271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36000" rIns="36000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OX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(Hcrtr1)</a:t>
                </a:r>
              </a:p>
            </p:txBody>
          </p:sp>
          <p:cxnSp>
            <p:nvCxnSpPr>
              <p:cNvPr id="153" name="Straight Arrow Connector 152"/>
              <p:cNvCxnSpPr>
                <a:stCxn id="151" idx="2"/>
                <a:endCxn id="152" idx="0"/>
              </p:cNvCxnSpPr>
              <p:nvPr/>
            </p:nvCxnSpPr>
            <p:spPr>
              <a:xfrm>
                <a:off x="2952135" y="5457536"/>
                <a:ext cx="112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Arrow Connector 153"/>
              <p:cNvCxnSpPr>
                <a:stCxn id="150" idx="2"/>
                <a:endCxn id="151" idx="0"/>
              </p:cNvCxnSpPr>
              <p:nvPr/>
            </p:nvCxnSpPr>
            <p:spPr>
              <a:xfrm flipH="1">
                <a:off x="2952135" y="4917537"/>
                <a:ext cx="28363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TextBox 154"/>
              <p:cNvSpPr txBox="1"/>
              <p:nvPr/>
            </p:nvSpPr>
            <p:spPr>
              <a:xfrm>
                <a:off x="3248245" y="5940000"/>
                <a:ext cx="473068" cy="373271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lIns="36000" rIns="36000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OX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2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(Hcrtr2)</a:t>
                </a:r>
              </a:p>
            </p:txBody>
          </p:sp>
          <p:cxnSp>
            <p:nvCxnSpPr>
              <p:cNvPr id="156" name="Straight Arrow Connector 155"/>
              <p:cNvCxnSpPr>
                <a:stCxn id="157" idx="2"/>
                <a:endCxn id="155" idx="0"/>
              </p:cNvCxnSpPr>
              <p:nvPr/>
            </p:nvCxnSpPr>
            <p:spPr>
              <a:xfrm flipH="1">
                <a:off x="3484779" y="5457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TextBox 156"/>
              <p:cNvSpPr txBox="1"/>
              <p:nvPr/>
            </p:nvSpPr>
            <p:spPr>
              <a:xfrm>
                <a:off x="3166844" y="5220000"/>
                <a:ext cx="635872" cy="23753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orexin-B</a:t>
                </a:r>
              </a:p>
            </p:txBody>
          </p:sp>
          <p:cxnSp>
            <p:nvCxnSpPr>
              <p:cNvPr id="158" name="Straight Arrow Connector 157"/>
              <p:cNvCxnSpPr>
                <a:stCxn id="150" idx="2"/>
                <a:endCxn id="157" idx="0"/>
              </p:cNvCxnSpPr>
              <p:nvPr/>
            </p:nvCxnSpPr>
            <p:spPr>
              <a:xfrm>
                <a:off x="3235766" y="4917537"/>
                <a:ext cx="249014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Arrow Connector 158"/>
              <p:cNvCxnSpPr>
                <a:stCxn id="151" idx="2"/>
                <a:endCxn id="155" idx="0"/>
              </p:cNvCxnSpPr>
              <p:nvPr/>
            </p:nvCxnSpPr>
            <p:spPr>
              <a:xfrm>
                <a:off x="2952135" y="5457536"/>
                <a:ext cx="53264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/>
              <p:cNvCxnSpPr>
                <a:stCxn id="157" idx="2"/>
                <a:endCxn id="152" idx="0"/>
              </p:cNvCxnSpPr>
              <p:nvPr/>
            </p:nvCxnSpPr>
            <p:spPr>
              <a:xfrm flipH="1">
                <a:off x="2953257" y="5457536"/>
                <a:ext cx="53152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1" name="TextBox 160"/>
            <p:cNvSpPr txBox="1"/>
            <p:nvPr/>
          </p:nvSpPr>
          <p:spPr>
            <a:xfrm>
              <a:off x="2913559" y="360000"/>
              <a:ext cx="662509" cy="285794"/>
            </a:xfrm>
            <a:prstGeom prst="rect">
              <a:avLst/>
            </a:prstGeom>
            <a:noFill/>
          </p:spPr>
          <p:txBody>
            <a:bodyPr wrap="none" lIns="104306" tIns="52153" rIns="104306" bIns="52153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Orexin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164" name="Group 163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180" name="TextBox 179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165" name="Group 164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178" name="Straight Connector 177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6" name="Group 165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175" name="TextBox 174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167" name="Group 166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172" name="TextBox 171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168" name="Group 167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169" name="TextBox 168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6843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069485" y="359171"/>
            <a:ext cx="575734" cy="246189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000" b="1" u="sng" dirty="0" err="1">
                <a:solidFill>
                  <a:prstClr val="black"/>
                </a:solidFill>
              </a:rPr>
              <a:t>Relaxin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750930" y="359169"/>
            <a:ext cx="2901871" cy="5609158"/>
            <a:chOff x="5555943" y="396000"/>
            <a:chExt cx="3393574" cy="6184355"/>
          </a:xfrm>
        </p:grpSpPr>
        <p:sp>
          <p:nvSpPr>
            <p:cNvPr id="26" name="TextBox 25"/>
            <p:cNvSpPr txBox="1"/>
            <p:nvPr/>
          </p:nvSpPr>
          <p:spPr>
            <a:xfrm>
              <a:off x="6517062" y="396000"/>
              <a:ext cx="1526710" cy="285794"/>
            </a:xfrm>
            <a:prstGeom prst="rect">
              <a:avLst/>
            </a:prstGeom>
            <a:noFill/>
          </p:spPr>
          <p:txBody>
            <a:bodyPr wrap="none" lIns="104306" tIns="52153" rIns="104306" bIns="52153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Secretin, VIP, PACAP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55943" y="756000"/>
              <a:ext cx="3393574" cy="5824355"/>
              <a:chOff x="5555943" y="756000"/>
              <a:chExt cx="3393574" cy="5824355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6228524" y="756000"/>
                <a:ext cx="54065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GHRH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228524" y="1295999"/>
                <a:ext cx="54065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GHRH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6194779" y="2016000"/>
                <a:ext cx="608143" cy="25186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GHRHR</a:t>
                </a:r>
              </a:p>
            </p:txBody>
          </p:sp>
          <p:cxnSp>
            <p:nvCxnSpPr>
              <p:cNvPr id="74" name="Straight Arrow Connector 73"/>
              <p:cNvCxnSpPr>
                <a:stCxn id="72" idx="2"/>
                <a:endCxn id="73" idx="0"/>
              </p:cNvCxnSpPr>
              <p:nvPr/>
            </p:nvCxnSpPr>
            <p:spPr>
              <a:xfrm flipH="1">
                <a:off x="6498851" y="1547860"/>
                <a:ext cx="2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>
                <a:stCxn id="71" idx="2"/>
                <a:endCxn id="72" idx="0"/>
              </p:cNvCxnSpPr>
              <p:nvPr/>
            </p:nvCxnSpPr>
            <p:spPr>
              <a:xfrm>
                <a:off x="6498853" y="1007860"/>
                <a:ext cx="0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>
                <a:stCxn id="72" idx="2"/>
                <a:endCxn id="91" idx="0"/>
              </p:cNvCxnSpPr>
              <p:nvPr/>
            </p:nvCxnSpPr>
            <p:spPr>
              <a:xfrm>
                <a:off x="6498853" y="1547860"/>
                <a:ext cx="1155248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>
                <a:stCxn id="72" idx="2"/>
                <a:endCxn id="96" idx="0"/>
              </p:cNvCxnSpPr>
              <p:nvPr/>
            </p:nvCxnSpPr>
            <p:spPr>
              <a:xfrm>
                <a:off x="6498853" y="1547860"/>
                <a:ext cx="558569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>
                <a:stCxn id="83" idx="2"/>
                <a:endCxn id="94" idx="0"/>
              </p:cNvCxnSpPr>
              <p:nvPr/>
            </p:nvCxnSpPr>
            <p:spPr>
              <a:xfrm>
                <a:off x="7057421" y="1547860"/>
                <a:ext cx="1173318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>
                <a:stCxn id="82" idx="2"/>
                <a:endCxn id="83" idx="0"/>
              </p:cNvCxnSpPr>
              <p:nvPr/>
            </p:nvCxnSpPr>
            <p:spPr>
              <a:xfrm flipH="1">
                <a:off x="7057421" y="1007860"/>
                <a:ext cx="305752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7004737" y="756000"/>
                <a:ext cx="716872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ADCYAP1</a:t>
                </a: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6686800" y="1295999"/>
                <a:ext cx="741242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PACAP-27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7283478" y="1295999"/>
                <a:ext cx="741242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PACAP-38</a:t>
                </a:r>
              </a:p>
            </p:txBody>
          </p:sp>
          <p:cxnSp>
            <p:nvCxnSpPr>
              <p:cNvPr id="85" name="Straight Arrow Connector 84"/>
              <p:cNvCxnSpPr>
                <a:stCxn id="84" idx="2"/>
                <a:endCxn id="96" idx="0"/>
              </p:cNvCxnSpPr>
              <p:nvPr/>
            </p:nvCxnSpPr>
            <p:spPr>
              <a:xfrm flipH="1">
                <a:off x="7057422" y="1547860"/>
                <a:ext cx="596677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>
                <a:stCxn id="82" idx="2"/>
                <a:endCxn id="84" idx="0"/>
              </p:cNvCxnSpPr>
              <p:nvPr/>
            </p:nvCxnSpPr>
            <p:spPr>
              <a:xfrm>
                <a:off x="7363173" y="1007860"/>
                <a:ext cx="290926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>
                <a:stCxn id="83" idx="2"/>
                <a:endCxn id="96" idx="0"/>
              </p:cNvCxnSpPr>
              <p:nvPr/>
            </p:nvCxnSpPr>
            <p:spPr>
              <a:xfrm>
                <a:off x="7057421" y="1547860"/>
                <a:ext cx="1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>
                <a:stCxn id="84" idx="2"/>
                <a:endCxn id="91" idx="0"/>
              </p:cNvCxnSpPr>
              <p:nvPr/>
            </p:nvCxnSpPr>
            <p:spPr>
              <a:xfrm>
                <a:off x="7654099" y="1547860"/>
                <a:ext cx="1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>
                <a:stCxn id="84" idx="2"/>
                <a:endCxn id="94" idx="0"/>
              </p:cNvCxnSpPr>
              <p:nvPr/>
            </p:nvCxnSpPr>
            <p:spPr>
              <a:xfrm>
                <a:off x="7654099" y="1547860"/>
                <a:ext cx="576640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>
                <a:stCxn id="83" idx="2"/>
                <a:endCxn id="91" idx="0"/>
              </p:cNvCxnSpPr>
              <p:nvPr/>
            </p:nvCxnSpPr>
            <p:spPr>
              <a:xfrm>
                <a:off x="7057421" y="1547860"/>
                <a:ext cx="596679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7346278" y="2016000"/>
                <a:ext cx="615643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VPAC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(VIPR1)</a:t>
                </a:r>
              </a:p>
            </p:txBody>
          </p:sp>
          <p:cxnSp>
            <p:nvCxnSpPr>
              <p:cNvPr id="92" name="Straight Arrow Connector 91"/>
              <p:cNvCxnSpPr>
                <a:stCxn id="99" idx="2"/>
                <a:endCxn id="91" idx="0"/>
              </p:cNvCxnSpPr>
              <p:nvPr/>
            </p:nvCxnSpPr>
            <p:spPr>
              <a:xfrm flipH="1">
                <a:off x="7654100" y="1547860"/>
                <a:ext cx="576637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>
                <a:stCxn id="98" idx="2"/>
                <a:endCxn id="99" idx="0"/>
              </p:cNvCxnSpPr>
              <p:nvPr/>
            </p:nvCxnSpPr>
            <p:spPr>
              <a:xfrm flipH="1">
                <a:off x="8230738" y="1007860"/>
                <a:ext cx="242855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>
                <a:off x="7771073" y="2016000"/>
                <a:ext cx="919332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PAC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(ADCYAP1R1)</a:t>
                </a:r>
              </a:p>
            </p:txBody>
          </p:sp>
          <p:cxnSp>
            <p:nvCxnSpPr>
              <p:cNvPr id="95" name="Straight Arrow Connector 94"/>
              <p:cNvCxnSpPr>
                <a:stCxn id="99" idx="2"/>
                <a:endCxn id="94" idx="0"/>
              </p:cNvCxnSpPr>
              <p:nvPr/>
            </p:nvCxnSpPr>
            <p:spPr>
              <a:xfrm>
                <a:off x="8230738" y="1547860"/>
                <a:ext cx="1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/>
              <p:cNvSpPr txBox="1"/>
              <p:nvPr/>
            </p:nvSpPr>
            <p:spPr>
              <a:xfrm>
                <a:off x="6749600" y="2016000"/>
                <a:ext cx="615643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VPAC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2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(VIPR2)</a:t>
                </a:r>
              </a:p>
            </p:txBody>
          </p:sp>
          <p:cxnSp>
            <p:nvCxnSpPr>
              <p:cNvPr id="97" name="Straight Arrow Connector 96"/>
              <p:cNvCxnSpPr>
                <a:stCxn id="99" idx="2"/>
                <a:endCxn id="96" idx="0"/>
              </p:cNvCxnSpPr>
              <p:nvPr/>
            </p:nvCxnSpPr>
            <p:spPr>
              <a:xfrm flipH="1">
                <a:off x="7057422" y="1547860"/>
                <a:ext cx="1173315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/>
              <p:cNvSpPr txBox="1"/>
              <p:nvPr/>
            </p:nvSpPr>
            <p:spPr>
              <a:xfrm>
                <a:off x="8267000" y="756000"/>
                <a:ext cx="413184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VIP</a:t>
                </a: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8024145" y="1295999"/>
                <a:ext cx="413184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VIP</a:t>
                </a: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8493217" y="1295999"/>
                <a:ext cx="4563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PHV</a:t>
                </a:r>
              </a:p>
            </p:txBody>
          </p:sp>
          <p:cxnSp>
            <p:nvCxnSpPr>
              <p:cNvPr id="101" name="Straight Arrow Connector 100"/>
              <p:cNvCxnSpPr>
                <a:stCxn id="98" idx="2"/>
                <a:endCxn id="100" idx="0"/>
              </p:cNvCxnSpPr>
              <p:nvPr/>
            </p:nvCxnSpPr>
            <p:spPr>
              <a:xfrm>
                <a:off x="8473593" y="1007860"/>
                <a:ext cx="247775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>
                <a:stCxn id="100" idx="2"/>
                <a:endCxn id="91" idx="0"/>
              </p:cNvCxnSpPr>
              <p:nvPr/>
            </p:nvCxnSpPr>
            <p:spPr>
              <a:xfrm flipH="1">
                <a:off x="7654100" y="1547860"/>
                <a:ext cx="1067267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/>
              <p:cNvCxnSpPr>
                <a:stCxn id="100" idx="2"/>
                <a:endCxn id="94" idx="0"/>
              </p:cNvCxnSpPr>
              <p:nvPr/>
            </p:nvCxnSpPr>
            <p:spPr>
              <a:xfrm flipH="1">
                <a:off x="8230739" y="1547860"/>
                <a:ext cx="490628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/>
              <p:cNvCxnSpPr>
                <a:stCxn id="100" idx="2"/>
                <a:endCxn id="96" idx="0"/>
              </p:cNvCxnSpPr>
              <p:nvPr/>
            </p:nvCxnSpPr>
            <p:spPr>
              <a:xfrm flipH="1">
                <a:off x="7057422" y="1547860"/>
                <a:ext cx="1663945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/>
              <p:cNvSpPr txBox="1"/>
              <p:nvPr/>
            </p:nvSpPr>
            <p:spPr>
              <a:xfrm>
                <a:off x="5715285" y="756000"/>
                <a:ext cx="42630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SCT</a:t>
                </a: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5606556" y="1295999"/>
                <a:ext cx="643762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secretin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5555943" y="2016000"/>
                <a:ext cx="744992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Secretin R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(SCTR)</a:t>
                </a:r>
              </a:p>
            </p:txBody>
          </p:sp>
          <p:cxnSp>
            <p:nvCxnSpPr>
              <p:cNvPr id="108" name="Straight Arrow Connector 107"/>
              <p:cNvCxnSpPr>
                <a:stCxn id="106" idx="2"/>
                <a:endCxn id="107" idx="0"/>
              </p:cNvCxnSpPr>
              <p:nvPr/>
            </p:nvCxnSpPr>
            <p:spPr>
              <a:xfrm>
                <a:off x="5928437" y="1547860"/>
                <a:ext cx="2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/>
              <p:cNvCxnSpPr>
                <a:stCxn id="105" idx="2"/>
                <a:endCxn id="106" idx="0"/>
              </p:cNvCxnSpPr>
              <p:nvPr/>
            </p:nvCxnSpPr>
            <p:spPr>
              <a:xfrm flipH="1">
                <a:off x="5928437" y="1007860"/>
                <a:ext cx="1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/>
              <p:cNvCxnSpPr>
                <a:stCxn id="106" idx="2"/>
                <a:endCxn id="91" idx="0"/>
              </p:cNvCxnSpPr>
              <p:nvPr/>
            </p:nvCxnSpPr>
            <p:spPr>
              <a:xfrm>
                <a:off x="5928437" y="1547860"/>
                <a:ext cx="1725663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/>
              <p:cNvCxnSpPr>
                <a:stCxn id="106" idx="2"/>
                <a:endCxn id="96" idx="0"/>
              </p:cNvCxnSpPr>
              <p:nvPr/>
            </p:nvCxnSpPr>
            <p:spPr>
              <a:xfrm>
                <a:off x="5928437" y="1547860"/>
                <a:ext cx="1128985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/>
              <p:cNvCxnSpPr>
                <a:stCxn id="145" idx="2"/>
                <a:endCxn id="156" idx="0"/>
              </p:cNvCxnSpPr>
              <p:nvPr/>
            </p:nvCxnSpPr>
            <p:spPr>
              <a:xfrm>
                <a:off x="7057421" y="5724618"/>
                <a:ext cx="1173320" cy="46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Arrow Connector 142"/>
              <p:cNvCxnSpPr>
                <a:stCxn id="144" idx="2"/>
                <a:endCxn id="145" idx="0"/>
              </p:cNvCxnSpPr>
              <p:nvPr/>
            </p:nvCxnSpPr>
            <p:spPr>
              <a:xfrm flipH="1">
                <a:off x="7057421" y="5184619"/>
                <a:ext cx="305750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TextBox 143"/>
              <p:cNvSpPr txBox="1"/>
              <p:nvPr/>
            </p:nvSpPr>
            <p:spPr>
              <a:xfrm>
                <a:off x="7026293" y="4932759"/>
                <a:ext cx="673756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Adcyap1</a:t>
                </a: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686800" y="5472758"/>
                <a:ext cx="741242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PACAP-27</a:t>
                </a: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7283478" y="5472758"/>
                <a:ext cx="741242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PACAP-38</a:t>
                </a:r>
              </a:p>
            </p:txBody>
          </p:sp>
          <p:cxnSp>
            <p:nvCxnSpPr>
              <p:cNvPr id="147" name="Straight Arrow Connector 146"/>
              <p:cNvCxnSpPr>
                <a:stCxn id="146" idx="2"/>
                <a:endCxn id="158" idx="0"/>
              </p:cNvCxnSpPr>
              <p:nvPr/>
            </p:nvCxnSpPr>
            <p:spPr>
              <a:xfrm flipH="1">
                <a:off x="7057423" y="5724618"/>
                <a:ext cx="596676" cy="46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/>
              <p:cNvCxnSpPr>
                <a:stCxn id="144" idx="2"/>
                <a:endCxn id="146" idx="0"/>
              </p:cNvCxnSpPr>
              <p:nvPr/>
            </p:nvCxnSpPr>
            <p:spPr>
              <a:xfrm>
                <a:off x="7363171" y="5184619"/>
                <a:ext cx="290928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Arrow Connector 148"/>
              <p:cNvCxnSpPr>
                <a:stCxn id="145" idx="2"/>
                <a:endCxn id="158" idx="0"/>
              </p:cNvCxnSpPr>
              <p:nvPr/>
            </p:nvCxnSpPr>
            <p:spPr>
              <a:xfrm>
                <a:off x="7057421" y="5724618"/>
                <a:ext cx="2" cy="46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Arrow Connector 149"/>
              <p:cNvCxnSpPr>
                <a:stCxn id="146" idx="2"/>
                <a:endCxn id="153" idx="0"/>
              </p:cNvCxnSpPr>
              <p:nvPr/>
            </p:nvCxnSpPr>
            <p:spPr>
              <a:xfrm>
                <a:off x="7654099" y="5724618"/>
                <a:ext cx="5" cy="46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/>
              <p:cNvCxnSpPr>
                <a:stCxn id="146" idx="2"/>
                <a:endCxn id="156" idx="0"/>
              </p:cNvCxnSpPr>
              <p:nvPr/>
            </p:nvCxnSpPr>
            <p:spPr>
              <a:xfrm>
                <a:off x="7654099" y="5724618"/>
                <a:ext cx="576642" cy="46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/>
              <p:cNvCxnSpPr>
                <a:stCxn id="145" idx="2"/>
                <a:endCxn id="153" idx="0"/>
              </p:cNvCxnSpPr>
              <p:nvPr/>
            </p:nvCxnSpPr>
            <p:spPr>
              <a:xfrm>
                <a:off x="7057421" y="5724618"/>
                <a:ext cx="596683" cy="46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TextBox 152"/>
              <p:cNvSpPr txBox="1"/>
              <p:nvPr/>
            </p:nvSpPr>
            <p:spPr>
              <a:xfrm>
                <a:off x="7359404" y="6192759"/>
                <a:ext cx="589398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VPAC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(Vipr1)</a:t>
                </a:r>
              </a:p>
            </p:txBody>
          </p:sp>
          <p:cxnSp>
            <p:nvCxnSpPr>
              <p:cNvPr id="154" name="Straight Arrow Connector 153"/>
              <p:cNvCxnSpPr>
                <a:stCxn id="161" idx="2"/>
                <a:endCxn id="153" idx="0"/>
              </p:cNvCxnSpPr>
              <p:nvPr/>
            </p:nvCxnSpPr>
            <p:spPr>
              <a:xfrm flipH="1">
                <a:off x="7654104" y="5724619"/>
                <a:ext cx="576635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Arrow Connector 154"/>
              <p:cNvCxnSpPr>
                <a:stCxn id="160" idx="2"/>
                <a:endCxn id="161" idx="0"/>
              </p:cNvCxnSpPr>
              <p:nvPr/>
            </p:nvCxnSpPr>
            <p:spPr>
              <a:xfrm flipH="1">
                <a:off x="8230739" y="5184619"/>
                <a:ext cx="242855" cy="28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TextBox 155"/>
              <p:cNvSpPr txBox="1"/>
              <p:nvPr/>
            </p:nvSpPr>
            <p:spPr>
              <a:xfrm>
                <a:off x="7804818" y="6192759"/>
                <a:ext cx="851846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PAC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(Adcyap1r1)</a:t>
                </a:r>
              </a:p>
            </p:txBody>
          </p:sp>
          <p:cxnSp>
            <p:nvCxnSpPr>
              <p:cNvPr id="157" name="Straight Arrow Connector 156"/>
              <p:cNvCxnSpPr>
                <a:stCxn id="161" idx="2"/>
                <a:endCxn id="156" idx="0"/>
              </p:cNvCxnSpPr>
              <p:nvPr/>
            </p:nvCxnSpPr>
            <p:spPr>
              <a:xfrm>
                <a:off x="8230739" y="5724619"/>
                <a:ext cx="2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TextBox 157"/>
              <p:cNvSpPr txBox="1"/>
              <p:nvPr/>
            </p:nvSpPr>
            <p:spPr>
              <a:xfrm>
                <a:off x="6762724" y="6192759"/>
                <a:ext cx="589398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VPAC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2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(Vipr2)</a:t>
                </a:r>
              </a:p>
            </p:txBody>
          </p:sp>
          <p:cxnSp>
            <p:nvCxnSpPr>
              <p:cNvPr id="159" name="Straight Arrow Connector 158"/>
              <p:cNvCxnSpPr>
                <a:stCxn id="161" idx="2"/>
                <a:endCxn id="158" idx="0"/>
              </p:cNvCxnSpPr>
              <p:nvPr/>
            </p:nvCxnSpPr>
            <p:spPr>
              <a:xfrm flipH="1">
                <a:off x="7057423" y="5724619"/>
                <a:ext cx="1173315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TextBox 159"/>
              <p:cNvSpPr txBox="1"/>
              <p:nvPr/>
            </p:nvSpPr>
            <p:spPr>
              <a:xfrm>
                <a:off x="8267939" y="4932759"/>
                <a:ext cx="411308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black"/>
                    </a:solidFill>
                  </a:rPr>
                  <a:t>Vip</a:t>
                </a:r>
                <a:endParaRPr lang="en-GB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8024146" y="5472759"/>
                <a:ext cx="413184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VIP</a:t>
                </a: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8493217" y="5472759"/>
                <a:ext cx="4563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PHV</a:t>
                </a:r>
              </a:p>
            </p:txBody>
          </p:sp>
          <p:cxnSp>
            <p:nvCxnSpPr>
              <p:cNvPr id="163" name="Straight Arrow Connector 162"/>
              <p:cNvCxnSpPr>
                <a:stCxn id="160" idx="2"/>
                <a:endCxn id="162" idx="0"/>
              </p:cNvCxnSpPr>
              <p:nvPr/>
            </p:nvCxnSpPr>
            <p:spPr>
              <a:xfrm>
                <a:off x="8473594" y="5184619"/>
                <a:ext cx="247773" cy="28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Arrow Connector 163"/>
              <p:cNvCxnSpPr>
                <a:stCxn id="162" idx="2"/>
                <a:endCxn id="153" idx="0"/>
              </p:cNvCxnSpPr>
              <p:nvPr/>
            </p:nvCxnSpPr>
            <p:spPr>
              <a:xfrm flipH="1">
                <a:off x="7654104" y="5724619"/>
                <a:ext cx="1067263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Arrow Connector 164"/>
              <p:cNvCxnSpPr>
                <a:stCxn id="162" idx="2"/>
                <a:endCxn id="156" idx="0"/>
              </p:cNvCxnSpPr>
              <p:nvPr/>
            </p:nvCxnSpPr>
            <p:spPr>
              <a:xfrm flipH="1">
                <a:off x="8230741" y="5724619"/>
                <a:ext cx="490626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Arrow Connector 165"/>
              <p:cNvCxnSpPr>
                <a:stCxn id="162" idx="2"/>
                <a:endCxn id="158" idx="0"/>
              </p:cNvCxnSpPr>
              <p:nvPr/>
            </p:nvCxnSpPr>
            <p:spPr>
              <a:xfrm flipH="1">
                <a:off x="7057423" y="5724619"/>
                <a:ext cx="1663944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TextBox 166"/>
              <p:cNvSpPr txBox="1"/>
              <p:nvPr/>
            </p:nvSpPr>
            <p:spPr>
              <a:xfrm>
                <a:off x="5731220" y="4932759"/>
                <a:ext cx="39443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Sct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5606556" y="5472759"/>
                <a:ext cx="643762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secretin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5555943" y="6192759"/>
                <a:ext cx="744992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Secretin R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</a:t>
                </a:r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Sctr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)</a:t>
                </a:r>
              </a:p>
            </p:txBody>
          </p:sp>
          <p:cxnSp>
            <p:nvCxnSpPr>
              <p:cNvPr id="170" name="Straight Arrow Connector 169"/>
              <p:cNvCxnSpPr>
                <a:stCxn id="168" idx="2"/>
                <a:endCxn id="169" idx="0"/>
              </p:cNvCxnSpPr>
              <p:nvPr/>
            </p:nvCxnSpPr>
            <p:spPr>
              <a:xfrm>
                <a:off x="5928437" y="5724619"/>
                <a:ext cx="2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Arrow Connector 170"/>
              <p:cNvCxnSpPr>
                <a:stCxn id="167" idx="2"/>
                <a:endCxn id="168" idx="0"/>
              </p:cNvCxnSpPr>
              <p:nvPr/>
            </p:nvCxnSpPr>
            <p:spPr>
              <a:xfrm flipH="1">
                <a:off x="5928437" y="5184619"/>
                <a:ext cx="1" cy="28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Arrow Connector 171"/>
              <p:cNvCxnSpPr>
                <a:stCxn id="168" idx="2"/>
                <a:endCxn id="153" idx="0"/>
              </p:cNvCxnSpPr>
              <p:nvPr/>
            </p:nvCxnSpPr>
            <p:spPr>
              <a:xfrm>
                <a:off x="5928437" y="5724619"/>
                <a:ext cx="1725667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Arrow Connector 172"/>
              <p:cNvCxnSpPr>
                <a:stCxn id="168" idx="2"/>
                <a:endCxn id="158" idx="0"/>
              </p:cNvCxnSpPr>
              <p:nvPr/>
            </p:nvCxnSpPr>
            <p:spPr>
              <a:xfrm>
                <a:off x="5928437" y="5724619"/>
                <a:ext cx="1128987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2" name="TextBox 201"/>
              <p:cNvSpPr txBox="1"/>
              <p:nvPr/>
            </p:nvSpPr>
            <p:spPr>
              <a:xfrm>
                <a:off x="6262265" y="2672911"/>
                <a:ext cx="473171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Grhr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6228522" y="3212911"/>
                <a:ext cx="54065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GHRH</a:t>
                </a:r>
              </a:p>
            </p:txBody>
          </p:sp>
          <p:sp>
            <p:nvSpPr>
              <p:cNvPr id="204" name="TextBox 203"/>
              <p:cNvSpPr txBox="1"/>
              <p:nvPr/>
            </p:nvSpPr>
            <p:spPr>
              <a:xfrm>
                <a:off x="6230399" y="3932911"/>
                <a:ext cx="536908" cy="25186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Ghrhr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205" name="Straight Arrow Connector 204"/>
              <p:cNvCxnSpPr>
                <a:stCxn id="203" idx="2"/>
                <a:endCxn id="204" idx="0"/>
              </p:cNvCxnSpPr>
              <p:nvPr/>
            </p:nvCxnSpPr>
            <p:spPr>
              <a:xfrm>
                <a:off x="6498851" y="3464772"/>
                <a:ext cx="2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Arrow Connector 205"/>
              <p:cNvCxnSpPr>
                <a:stCxn id="202" idx="2"/>
                <a:endCxn id="203" idx="0"/>
              </p:cNvCxnSpPr>
              <p:nvPr/>
            </p:nvCxnSpPr>
            <p:spPr>
              <a:xfrm>
                <a:off x="6498851" y="2924771"/>
                <a:ext cx="0" cy="28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>
                <a:stCxn id="203" idx="2"/>
                <a:endCxn id="220" idx="0"/>
              </p:cNvCxnSpPr>
              <p:nvPr/>
            </p:nvCxnSpPr>
            <p:spPr>
              <a:xfrm>
                <a:off x="6498851" y="3464772"/>
                <a:ext cx="1155253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Arrow Connector 207"/>
              <p:cNvCxnSpPr>
                <a:stCxn id="203" idx="2"/>
                <a:endCxn id="225" idx="0"/>
              </p:cNvCxnSpPr>
              <p:nvPr/>
            </p:nvCxnSpPr>
            <p:spPr>
              <a:xfrm>
                <a:off x="6498851" y="3464772"/>
                <a:ext cx="558573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Arrow Connector 208"/>
              <p:cNvCxnSpPr>
                <a:stCxn id="212" idx="2"/>
                <a:endCxn id="223" idx="0"/>
              </p:cNvCxnSpPr>
              <p:nvPr/>
            </p:nvCxnSpPr>
            <p:spPr>
              <a:xfrm>
                <a:off x="7057421" y="3464772"/>
                <a:ext cx="1173320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Arrow Connector 209"/>
              <p:cNvCxnSpPr>
                <a:stCxn id="211" idx="2"/>
                <a:endCxn id="212" idx="0"/>
              </p:cNvCxnSpPr>
              <p:nvPr/>
            </p:nvCxnSpPr>
            <p:spPr>
              <a:xfrm flipH="1">
                <a:off x="7057421" y="2924771"/>
                <a:ext cx="305750" cy="28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" name="TextBox 210"/>
              <p:cNvSpPr txBox="1"/>
              <p:nvPr/>
            </p:nvSpPr>
            <p:spPr>
              <a:xfrm>
                <a:off x="7026293" y="2672911"/>
                <a:ext cx="673756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Adcyap1</a:t>
                </a: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>
                <a:off x="6686800" y="3212911"/>
                <a:ext cx="741242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PACAP-27</a:t>
                </a:r>
              </a:p>
            </p:txBody>
          </p:sp>
          <p:sp>
            <p:nvSpPr>
              <p:cNvPr id="213" name="TextBox 212"/>
              <p:cNvSpPr txBox="1"/>
              <p:nvPr/>
            </p:nvSpPr>
            <p:spPr>
              <a:xfrm>
                <a:off x="7283478" y="3212911"/>
                <a:ext cx="741242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PACAP-38</a:t>
                </a:r>
              </a:p>
            </p:txBody>
          </p:sp>
          <p:cxnSp>
            <p:nvCxnSpPr>
              <p:cNvPr id="214" name="Straight Arrow Connector 213"/>
              <p:cNvCxnSpPr>
                <a:stCxn id="213" idx="2"/>
                <a:endCxn id="225" idx="0"/>
              </p:cNvCxnSpPr>
              <p:nvPr/>
            </p:nvCxnSpPr>
            <p:spPr>
              <a:xfrm flipH="1">
                <a:off x="7057423" y="3464772"/>
                <a:ext cx="596676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Arrow Connector 214"/>
              <p:cNvCxnSpPr>
                <a:stCxn id="211" idx="2"/>
                <a:endCxn id="213" idx="0"/>
              </p:cNvCxnSpPr>
              <p:nvPr/>
            </p:nvCxnSpPr>
            <p:spPr>
              <a:xfrm>
                <a:off x="7363171" y="2924771"/>
                <a:ext cx="290928" cy="28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Arrow Connector 215"/>
              <p:cNvCxnSpPr>
                <a:stCxn id="212" idx="2"/>
                <a:endCxn id="225" idx="0"/>
              </p:cNvCxnSpPr>
              <p:nvPr/>
            </p:nvCxnSpPr>
            <p:spPr>
              <a:xfrm>
                <a:off x="7057421" y="3464772"/>
                <a:ext cx="2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Arrow Connector 216"/>
              <p:cNvCxnSpPr>
                <a:stCxn id="213" idx="2"/>
                <a:endCxn id="220" idx="0"/>
              </p:cNvCxnSpPr>
              <p:nvPr/>
            </p:nvCxnSpPr>
            <p:spPr>
              <a:xfrm>
                <a:off x="7654099" y="3464772"/>
                <a:ext cx="5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Arrow Connector 217"/>
              <p:cNvCxnSpPr>
                <a:stCxn id="213" idx="2"/>
                <a:endCxn id="223" idx="0"/>
              </p:cNvCxnSpPr>
              <p:nvPr/>
            </p:nvCxnSpPr>
            <p:spPr>
              <a:xfrm>
                <a:off x="7654099" y="3464772"/>
                <a:ext cx="576642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Arrow Connector 218"/>
              <p:cNvCxnSpPr>
                <a:stCxn id="212" idx="2"/>
                <a:endCxn id="220" idx="0"/>
              </p:cNvCxnSpPr>
              <p:nvPr/>
            </p:nvCxnSpPr>
            <p:spPr>
              <a:xfrm>
                <a:off x="7057421" y="3464772"/>
                <a:ext cx="596683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TextBox 219"/>
              <p:cNvSpPr txBox="1"/>
              <p:nvPr/>
            </p:nvSpPr>
            <p:spPr>
              <a:xfrm>
                <a:off x="7359404" y="3932911"/>
                <a:ext cx="589398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VPAC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(Vipr1)</a:t>
                </a:r>
              </a:p>
            </p:txBody>
          </p:sp>
          <p:cxnSp>
            <p:nvCxnSpPr>
              <p:cNvPr id="221" name="Straight Arrow Connector 220"/>
              <p:cNvCxnSpPr>
                <a:stCxn id="228" idx="2"/>
                <a:endCxn id="220" idx="0"/>
              </p:cNvCxnSpPr>
              <p:nvPr/>
            </p:nvCxnSpPr>
            <p:spPr>
              <a:xfrm flipH="1">
                <a:off x="7654104" y="3464772"/>
                <a:ext cx="576635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Arrow Connector 221"/>
              <p:cNvCxnSpPr>
                <a:stCxn id="227" idx="2"/>
                <a:endCxn id="228" idx="0"/>
              </p:cNvCxnSpPr>
              <p:nvPr/>
            </p:nvCxnSpPr>
            <p:spPr>
              <a:xfrm flipH="1">
                <a:off x="8230739" y="2924771"/>
                <a:ext cx="242855" cy="28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3" name="TextBox 222"/>
              <p:cNvSpPr txBox="1"/>
              <p:nvPr/>
            </p:nvSpPr>
            <p:spPr>
              <a:xfrm>
                <a:off x="7804818" y="3932911"/>
                <a:ext cx="851846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PAC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(Adcyap1r1)</a:t>
                </a:r>
              </a:p>
            </p:txBody>
          </p:sp>
          <p:cxnSp>
            <p:nvCxnSpPr>
              <p:cNvPr id="224" name="Straight Arrow Connector 223"/>
              <p:cNvCxnSpPr>
                <a:stCxn id="228" idx="2"/>
                <a:endCxn id="223" idx="0"/>
              </p:cNvCxnSpPr>
              <p:nvPr/>
            </p:nvCxnSpPr>
            <p:spPr>
              <a:xfrm>
                <a:off x="8230739" y="3464772"/>
                <a:ext cx="2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TextBox 224"/>
              <p:cNvSpPr txBox="1"/>
              <p:nvPr/>
            </p:nvSpPr>
            <p:spPr>
              <a:xfrm>
                <a:off x="6762724" y="3932911"/>
                <a:ext cx="589398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VPAC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2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(Vipr2)</a:t>
                </a:r>
              </a:p>
            </p:txBody>
          </p:sp>
          <p:cxnSp>
            <p:nvCxnSpPr>
              <p:cNvPr id="226" name="Straight Arrow Connector 225"/>
              <p:cNvCxnSpPr>
                <a:stCxn id="228" idx="2"/>
                <a:endCxn id="225" idx="0"/>
              </p:cNvCxnSpPr>
              <p:nvPr/>
            </p:nvCxnSpPr>
            <p:spPr>
              <a:xfrm flipH="1">
                <a:off x="7057423" y="3464772"/>
                <a:ext cx="1173315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TextBox 226"/>
              <p:cNvSpPr txBox="1"/>
              <p:nvPr/>
            </p:nvSpPr>
            <p:spPr>
              <a:xfrm>
                <a:off x="8267939" y="2672911"/>
                <a:ext cx="411308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black"/>
                    </a:solidFill>
                  </a:rPr>
                  <a:t>Vip</a:t>
                </a:r>
                <a:endParaRPr lang="en-GB" sz="8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8024146" y="3212911"/>
                <a:ext cx="413184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VIP</a:t>
                </a:r>
              </a:p>
            </p:txBody>
          </p:sp>
          <p:sp>
            <p:nvSpPr>
              <p:cNvPr id="229" name="TextBox 228"/>
              <p:cNvSpPr txBox="1"/>
              <p:nvPr/>
            </p:nvSpPr>
            <p:spPr>
              <a:xfrm>
                <a:off x="8493217" y="3212911"/>
                <a:ext cx="4563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PHV</a:t>
                </a:r>
              </a:p>
            </p:txBody>
          </p:sp>
          <p:cxnSp>
            <p:nvCxnSpPr>
              <p:cNvPr id="230" name="Straight Arrow Connector 229"/>
              <p:cNvCxnSpPr>
                <a:stCxn id="227" idx="2"/>
                <a:endCxn id="229" idx="0"/>
              </p:cNvCxnSpPr>
              <p:nvPr/>
            </p:nvCxnSpPr>
            <p:spPr>
              <a:xfrm>
                <a:off x="8473593" y="2924771"/>
                <a:ext cx="247773" cy="28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Arrow Connector 230"/>
              <p:cNvCxnSpPr>
                <a:stCxn id="229" idx="2"/>
                <a:endCxn id="220" idx="0"/>
              </p:cNvCxnSpPr>
              <p:nvPr/>
            </p:nvCxnSpPr>
            <p:spPr>
              <a:xfrm flipH="1">
                <a:off x="7654104" y="3464772"/>
                <a:ext cx="1067263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Arrow Connector 231"/>
              <p:cNvCxnSpPr>
                <a:stCxn id="229" idx="2"/>
                <a:endCxn id="223" idx="0"/>
              </p:cNvCxnSpPr>
              <p:nvPr/>
            </p:nvCxnSpPr>
            <p:spPr>
              <a:xfrm flipH="1">
                <a:off x="8230741" y="3464772"/>
                <a:ext cx="490626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Arrow Connector 232"/>
              <p:cNvCxnSpPr>
                <a:stCxn id="229" idx="2"/>
                <a:endCxn id="225" idx="0"/>
              </p:cNvCxnSpPr>
              <p:nvPr/>
            </p:nvCxnSpPr>
            <p:spPr>
              <a:xfrm flipH="1">
                <a:off x="7057423" y="3464772"/>
                <a:ext cx="1663944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TextBox 233"/>
              <p:cNvSpPr txBox="1"/>
              <p:nvPr/>
            </p:nvSpPr>
            <p:spPr>
              <a:xfrm>
                <a:off x="5731220" y="2672911"/>
                <a:ext cx="39443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Sct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5" name="TextBox 234"/>
              <p:cNvSpPr txBox="1"/>
              <p:nvPr/>
            </p:nvSpPr>
            <p:spPr>
              <a:xfrm>
                <a:off x="5606557" y="3212911"/>
                <a:ext cx="643762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secretin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6" name="TextBox 235"/>
              <p:cNvSpPr txBox="1"/>
              <p:nvPr/>
            </p:nvSpPr>
            <p:spPr>
              <a:xfrm>
                <a:off x="5555943" y="3932911"/>
                <a:ext cx="744992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Secretin R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 err="1">
                    <a:solidFill>
                      <a:srgbClr val="000000"/>
                    </a:solidFill>
                  </a:rPr>
                  <a:t>Sctr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cxnSp>
            <p:nvCxnSpPr>
              <p:cNvPr id="237" name="Straight Arrow Connector 236"/>
              <p:cNvCxnSpPr>
                <a:stCxn id="235" idx="2"/>
                <a:endCxn id="236" idx="0"/>
              </p:cNvCxnSpPr>
              <p:nvPr/>
            </p:nvCxnSpPr>
            <p:spPr>
              <a:xfrm>
                <a:off x="5928438" y="3464772"/>
                <a:ext cx="1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Arrow Connector 237"/>
              <p:cNvCxnSpPr>
                <a:stCxn id="234" idx="2"/>
                <a:endCxn id="235" idx="0"/>
              </p:cNvCxnSpPr>
              <p:nvPr/>
            </p:nvCxnSpPr>
            <p:spPr>
              <a:xfrm>
                <a:off x="5928438" y="2924771"/>
                <a:ext cx="0" cy="28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Arrow Connector 238"/>
              <p:cNvCxnSpPr>
                <a:stCxn id="235" idx="2"/>
                <a:endCxn id="220" idx="0"/>
              </p:cNvCxnSpPr>
              <p:nvPr/>
            </p:nvCxnSpPr>
            <p:spPr>
              <a:xfrm>
                <a:off x="5928438" y="3464772"/>
                <a:ext cx="1725666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Arrow Connector 239"/>
              <p:cNvCxnSpPr>
                <a:stCxn id="235" idx="2"/>
                <a:endCxn id="225" idx="0"/>
              </p:cNvCxnSpPr>
              <p:nvPr/>
            </p:nvCxnSpPr>
            <p:spPr>
              <a:xfrm>
                <a:off x="5928438" y="3464772"/>
                <a:ext cx="1128985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249495" y="685688"/>
            <a:ext cx="2191898" cy="5159529"/>
            <a:chOff x="291769" y="756000"/>
            <a:chExt cx="2563303" cy="5688619"/>
          </a:xfrm>
        </p:grpSpPr>
        <p:sp>
          <p:nvSpPr>
            <p:cNvPr id="116" name="TextBox 115"/>
            <p:cNvSpPr txBox="1"/>
            <p:nvPr/>
          </p:nvSpPr>
          <p:spPr>
            <a:xfrm>
              <a:off x="414556" y="756000"/>
              <a:ext cx="503165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RLN1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91769" y="1296000"/>
              <a:ext cx="748741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H1 </a:t>
              </a:r>
              <a:r>
                <a:rPr lang="en-GB" sz="800" b="1" dirty="0" err="1">
                  <a:solidFill>
                    <a:srgbClr val="000000"/>
                  </a:solidFill>
                </a:rPr>
                <a:t>relaxin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75471" y="2016000"/>
              <a:ext cx="557530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RXFP1</a:t>
              </a:r>
            </a:p>
          </p:txBody>
        </p:sp>
        <p:cxnSp>
          <p:nvCxnSpPr>
            <p:cNvPr id="52" name="Straight Arrow Connector 51"/>
            <p:cNvCxnSpPr>
              <a:stCxn id="57" idx="2"/>
              <a:endCxn id="51" idx="0"/>
            </p:cNvCxnSpPr>
            <p:nvPr/>
          </p:nvCxnSpPr>
          <p:spPr>
            <a:xfrm flipH="1">
              <a:off x="954236" y="1547860"/>
              <a:ext cx="288051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1179526" y="2016000"/>
              <a:ext cx="557530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RXFP2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55933" y="2016000"/>
              <a:ext cx="557530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RXFP3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297542" y="2016000"/>
              <a:ext cx="557530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RXFP4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990703" y="756000"/>
              <a:ext cx="503165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RLN2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67916" y="1296000"/>
              <a:ext cx="74874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H2 </a:t>
              </a:r>
              <a:r>
                <a:rPr lang="en-GB" sz="800" b="1" dirty="0" err="1">
                  <a:solidFill>
                    <a:srgbClr val="000000"/>
                  </a:solidFill>
                </a:rPr>
                <a:t>relaxin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58" name="Straight Arrow Connector 57"/>
            <p:cNvCxnSpPr>
              <a:stCxn id="56" idx="2"/>
              <a:endCxn id="57" idx="0"/>
            </p:cNvCxnSpPr>
            <p:nvPr/>
          </p:nvCxnSpPr>
          <p:spPr>
            <a:xfrm>
              <a:off x="1242285" y="1007860"/>
              <a:ext cx="1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stCxn id="57" idx="2"/>
              <a:endCxn id="53" idx="0"/>
            </p:cNvCxnSpPr>
            <p:nvPr/>
          </p:nvCxnSpPr>
          <p:spPr>
            <a:xfrm>
              <a:off x="1242286" y="1547860"/>
              <a:ext cx="216005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stCxn id="57" idx="2"/>
              <a:endCxn id="54" idx="0"/>
            </p:cNvCxnSpPr>
            <p:nvPr/>
          </p:nvCxnSpPr>
          <p:spPr>
            <a:xfrm>
              <a:off x="1242286" y="1547860"/>
              <a:ext cx="692412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stCxn id="63" idx="2"/>
              <a:endCxn id="53" idx="0"/>
            </p:cNvCxnSpPr>
            <p:nvPr/>
          </p:nvCxnSpPr>
          <p:spPr>
            <a:xfrm flipH="1">
              <a:off x="1458291" y="1547860"/>
              <a:ext cx="720016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1916414" y="756000"/>
              <a:ext cx="523787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INSL3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916414" y="1296000"/>
              <a:ext cx="523787" cy="25186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INSL3</a:t>
              </a:r>
            </a:p>
          </p:txBody>
        </p:sp>
        <p:cxnSp>
          <p:nvCxnSpPr>
            <p:cNvPr id="64" name="Straight Arrow Connector 63"/>
            <p:cNvCxnSpPr>
              <a:stCxn id="62" idx="2"/>
              <a:endCxn id="63" idx="0"/>
            </p:cNvCxnSpPr>
            <p:nvPr/>
          </p:nvCxnSpPr>
          <p:spPr>
            <a:xfrm>
              <a:off x="2178307" y="1007860"/>
              <a:ext cx="0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2314416" y="756000"/>
              <a:ext cx="523787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INSL5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301292" y="1296000"/>
              <a:ext cx="55003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INSL5 </a:t>
              </a:r>
            </a:p>
          </p:txBody>
        </p:sp>
        <p:cxnSp>
          <p:nvCxnSpPr>
            <p:cNvPr id="68" name="Straight Arrow Connector 67"/>
            <p:cNvCxnSpPr>
              <a:stCxn id="66" idx="2"/>
              <a:endCxn id="67" idx="0"/>
            </p:cNvCxnSpPr>
            <p:nvPr/>
          </p:nvCxnSpPr>
          <p:spPr>
            <a:xfrm flipH="1">
              <a:off x="2576308" y="1007860"/>
              <a:ext cx="1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67" idx="2"/>
              <a:endCxn id="55" idx="0"/>
            </p:cNvCxnSpPr>
            <p:nvPr/>
          </p:nvCxnSpPr>
          <p:spPr>
            <a:xfrm flipH="1">
              <a:off x="2576307" y="1547860"/>
              <a:ext cx="1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>
              <a:stCxn id="116" idx="2"/>
              <a:endCxn id="117" idx="0"/>
            </p:cNvCxnSpPr>
            <p:nvPr/>
          </p:nvCxnSpPr>
          <p:spPr>
            <a:xfrm>
              <a:off x="666139" y="1007860"/>
              <a:ext cx="1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>
              <a:stCxn id="117" idx="2"/>
              <a:endCxn id="51" idx="0"/>
            </p:cNvCxnSpPr>
            <p:nvPr/>
          </p:nvCxnSpPr>
          <p:spPr>
            <a:xfrm>
              <a:off x="666140" y="1547860"/>
              <a:ext cx="288096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>
              <a:stCxn id="117" idx="2"/>
              <a:endCxn id="53" idx="0"/>
            </p:cNvCxnSpPr>
            <p:nvPr/>
          </p:nvCxnSpPr>
          <p:spPr>
            <a:xfrm>
              <a:off x="666140" y="1547860"/>
              <a:ext cx="792151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/>
            <p:cNvSpPr txBox="1"/>
            <p:nvPr/>
          </p:nvSpPr>
          <p:spPr>
            <a:xfrm>
              <a:off x="689531" y="6192759"/>
              <a:ext cx="529410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Rxfp1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193585" y="6192759"/>
              <a:ext cx="529410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Rxfp2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1669994" y="6192759"/>
              <a:ext cx="529410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Rxfp3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2311603" y="6192759"/>
              <a:ext cx="529410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Rxfp4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34" name="Straight Arrow Connector 133"/>
            <p:cNvCxnSpPr>
              <a:stCxn id="136" idx="2"/>
              <a:endCxn id="131" idx="0"/>
            </p:cNvCxnSpPr>
            <p:nvPr/>
          </p:nvCxnSpPr>
          <p:spPr>
            <a:xfrm flipH="1">
              <a:off x="1458290" y="5724619"/>
              <a:ext cx="720018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/>
            <p:cNvSpPr txBox="1"/>
            <p:nvPr/>
          </p:nvSpPr>
          <p:spPr>
            <a:xfrm>
              <a:off x="1937971" y="4932759"/>
              <a:ext cx="480671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Insl3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916414" y="5472759"/>
              <a:ext cx="523787" cy="25186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INSL3</a:t>
              </a:r>
            </a:p>
          </p:txBody>
        </p:sp>
        <p:cxnSp>
          <p:nvCxnSpPr>
            <p:cNvPr id="137" name="Straight Arrow Connector 136"/>
            <p:cNvCxnSpPr>
              <a:stCxn id="135" idx="2"/>
              <a:endCxn id="136" idx="0"/>
            </p:cNvCxnSpPr>
            <p:nvPr/>
          </p:nvCxnSpPr>
          <p:spPr>
            <a:xfrm>
              <a:off x="2178307" y="5184619"/>
              <a:ext cx="0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Box 137"/>
            <p:cNvSpPr txBox="1"/>
            <p:nvPr/>
          </p:nvSpPr>
          <p:spPr>
            <a:xfrm>
              <a:off x="2335973" y="4932759"/>
              <a:ext cx="480671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Insl5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2301292" y="5472759"/>
              <a:ext cx="55003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INSL5 </a:t>
              </a:r>
            </a:p>
          </p:txBody>
        </p:sp>
        <p:cxnSp>
          <p:nvCxnSpPr>
            <p:cNvPr id="140" name="Straight Arrow Connector 139"/>
            <p:cNvCxnSpPr>
              <a:stCxn id="138" idx="2"/>
              <a:endCxn id="139" idx="0"/>
            </p:cNvCxnSpPr>
            <p:nvPr/>
          </p:nvCxnSpPr>
          <p:spPr>
            <a:xfrm flipH="1">
              <a:off x="2576308" y="5184619"/>
              <a:ext cx="1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/>
            <p:cNvCxnSpPr>
              <a:stCxn id="139" idx="2"/>
              <a:endCxn id="133" idx="0"/>
            </p:cNvCxnSpPr>
            <p:nvPr/>
          </p:nvCxnSpPr>
          <p:spPr>
            <a:xfrm>
              <a:off x="2576308" y="5724619"/>
              <a:ext cx="0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Box 173"/>
            <p:cNvSpPr txBox="1"/>
            <p:nvPr/>
          </p:nvSpPr>
          <p:spPr>
            <a:xfrm>
              <a:off x="1440478" y="4932759"/>
              <a:ext cx="467549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Rln3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1299883" y="5472759"/>
              <a:ext cx="74874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H3 </a:t>
              </a:r>
              <a:r>
                <a:rPr lang="en-GB" sz="800" b="1" dirty="0" err="1">
                  <a:solidFill>
                    <a:prstClr val="white">
                      <a:lumMod val="50000"/>
                    </a:prstClr>
                  </a:solidFill>
                </a:rPr>
                <a:t>relaxin</a:t>
              </a:r>
              <a:endParaRPr lang="en-GB" sz="800" b="1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cxnSp>
          <p:nvCxnSpPr>
            <p:cNvPr id="176" name="Straight Arrow Connector 175"/>
            <p:cNvCxnSpPr>
              <a:stCxn id="174" idx="2"/>
              <a:endCxn id="175" idx="0"/>
            </p:cNvCxnSpPr>
            <p:nvPr/>
          </p:nvCxnSpPr>
          <p:spPr>
            <a:xfrm>
              <a:off x="1674252" y="5184619"/>
              <a:ext cx="1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Arrow Connector 176"/>
            <p:cNvCxnSpPr>
              <a:stCxn id="175" idx="2"/>
              <a:endCxn id="130" idx="0"/>
            </p:cNvCxnSpPr>
            <p:nvPr/>
          </p:nvCxnSpPr>
          <p:spPr>
            <a:xfrm flipH="1">
              <a:off x="954236" y="5724619"/>
              <a:ext cx="720018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/>
            <p:cNvCxnSpPr>
              <a:stCxn id="175" idx="2"/>
              <a:endCxn id="131" idx="0"/>
            </p:cNvCxnSpPr>
            <p:nvPr/>
          </p:nvCxnSpPr>
          <p:spPr>
            <a:xfrm flipH="1">
              <a:off x="1458290" y="5724619"/>
              <a:ext cx="215964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/>
            <p:cNvCxnSpPr>
              <a:stCxn id="175" idx="2"/>
              <a:endCxn id="132" idx="0"/>
            </p:cNvCxnSpPr>
            <p:nvPr/>
          </p:nvCxnSpPr>
          <p:spPr>
            <a:xfrm>
              <a:off x="1674254" y="5724619"/>
              <a:ext cx="260446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Arrow Connector 179"/>
            <p:cNvCxnSpPr>
              <a:stCxn id="175" idx="2"/>
              <a:endCxn id="133" idx="0"/>
            </p:cNvCxnSpPr>
            <p:nvPr/>
          </p:nvCxnSpPr>
          <p:spPr>
            <a:xfrm>
              <a:off x="1674254" y="5724619"/>
              <a:ext cx="902055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TextBox 189"/>
            <p:cNvSpPr txBox="1"/>
            <p:nvPr/>
          </p:nvSpPr>
          <p:spPr>
            <a:xfrm>
              <a:off x="689531" y="3932911"/>
              <a:ext cx="529410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Rxfp1</a:t>
              </a: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1193585" y="3932911"/>
              <a:ext cx="529410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Rxfp2</a:t>
              </a: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669994" y="3932911"/>
              <a:ext cx="529410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Rxfp3</a:t>
              </a: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2311603" y="3932911"/>
              <a:ext cx="529410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Rxfp4</a:t>
              </a:r>
            </a:p>
          </p:txBody>
        </p:sp>
        <p:cxnSp>
          <p:nvCxnSpPr>
            <p:cNvPr id="194" name="Straight Arrow Connector 193"/>
            <p:cNvCxnSpPr>
              <a:stCxn id="196" idx="2"/>
              <a:endCxn id="191" idx="0"/>
            </p:cNvCxnSpPr>
            <p:nvPr/>
          </p:nvCxnSpPr>
          <p:spPr>
            <a:xfrm flipH="1">
              <a:off x="1458290" y="3464771"/>
              <a:ext cx="720018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/>
            <p:cNvSpPr txBox="1"/>
            <p:nvPr/>
          </p:nvSpPr>
          <p:spPr>
            <a:xfrm>
              <a:off x="1937973" y="2672911"/>
              <a:ext cx="480671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Insl3</a:t>
              </a: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1916414" y="3212911"/>
              <a:ext cx="523787" cy="25186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INSL3</a:t>
              </a:r>
            </a:p>
          </p:txBody>
        </p:sp>
        <p:cxnSp>
          <p:nvCxnSpPr>
            <p:cNvPr id="197" name="Straight Arrow Connector 196"/>
            <p:cNvCxnSpPr>
              <a:stCxn id="195" idx="2"/>
              <a:endCxn id="196" idx="0"/>
            </p:cNvCxnSpPr>
            <p:nvPr/>
          </p:nvCxnSpPr>
          <p:spPr>
            <a:xfrm flipH="1">
              <a:off x="2178307" y="2924771"/>
              <a:ext cx="1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TextBox 197"/>
            <p:cNvSpPr txBox="1"/>
            <p:nvPr/>
          </p:nvSpPr>
          <p:spPr>
            <a:xfrm>
              <a:off x="2335973" y="2672911"/>
              <a:ext cx="480671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Insl5</a:t>
              </a: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2301292" y="3212911"/>
              <a:ext cx="55003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INSL5 </a:t>
              </a:r>
            </a:p>
          </p:txBody>
        </p:sp>
        <p:cxnSp>
          <p:nvCxnSpPr>
            <p:cNvPr id="200" name="Straight Arrow Connector 199"/>
            <p:cNvCxnSpPr>
              <a:stCxn id="198" idx="2"/>
              <a:endCxn id="199" idx="0"/>
            </p:cNvCxnSpPr>
            <p:nvPr/>
          </p:nvCxnSpPr>
          <p:spPr>
            <a:xfrm flipH="1">
              <a:off x="2576308" y="2924771"/>
              <a:ext cx="1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>
              <a:stCxn id="199" idx="2"/>
              <a:endCxn id="193" idx="0"/>
            </p:cNvCxnSpPr>
            <p:nvPr/>
          </p:nvCxnSpPr>
          <p:spPr>
            <a:xfrm>
              <a:off x="2576308" y="3464771"/>
              <a:ext cx="0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TextBox 240"/>
            <p:cNvSpPr txBox="1"/>
            <p:nvPr/>
          </p:nvSpPr>
          <p:spPr>
            <a:xfrm>
              <a:off x="1440478" y="2672911"/>
              <a:ext cx="467549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Rln3</a:t>
              </a:r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1299883" y="3212911"/>
              <a:ext cx="74874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H3 </a:t>
              </a:r>
              <a:r>
                <a:rPr lang="en-GB" sz="800" b="1" dirty="0" err="1">
                  <a:solidFill>
                    <a:prstClr val="white">
                      <a:lumMod val="50000"/>
                    </a:prstClr>
                  </a:solidFill>
                </a:rPr>
                <a:t>relaxin</a:t>
              </a:r>
              <a:endParaRPr lang="en-GB" sz="800" b="1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cxnSp>
          <p:nvCxnSpPr>
            <p:cNvPr id="243" name="Straight Arrow Connector 242"/>
            <p:cNvCxnSpPr>
              <a:stCxn id="241" idx="2"/>
              <a:endCxn id="242" idx="0"/>
            </p:cNvCxnSpPr>
            <p:nvPr/>
          </p:nvCxnSpPr>
          <p:spPr>
            <a:xfrm>
              <a:off x="1674252" y="2924771"/>
              <a:ext cx="1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Arrow Connector 243"/>
            <p:cNvCxnSpPr>
              <a:stCxn id="242" idx="2"/>
              <a:endCxn id="190" idx="0"/>
            </p:cNvCxnSpPr>
            <p:nvPr/>
          </p:nvCxnSpPr>
          <p:spPr>
            <a:xfrm flipH="1">
              <a:off x="954236" y="3464771"/>
              <a:ext cx="720018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Arrow Connector 244"/>
            <p:cNvCxnSpPr>
              <a:stCxn id="242" idx="2"/>
              <a:endCxn id="191" idx="0"/>
            </p:cNvCxnSpPr>
            <p:nvPr/>
          </p:nvCxnSpPr>
          <p:spPr>
            <a:xfrm flipH="1">
              <a:off x="1458290" y="3464771"/>
              <a:ext cx="215964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Arrow Connector 245"/>
            <p:cNvCxnSpPr>
              <a:stCxn id="242" idx="2"/>
              <a:endCxn id="192" idx="0"/>
            </p:cNvCxnSpPr>
            <p:nvPr/>
          </p:nvCxnSpPr>
          <p:spPr>
            <a:xfrm>
              <a:off x="1674254" y="3464771"/>
              <a:ext cx="260446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Arrow Connector 246"/>
            <p:cNvCxnSpPr>
              <a:stCxn id="242" idx="2"/>
              <a:endCxn id="193" idx="0"/>
            </p:cNvCxnSpPr>
            <p:nvPr/>
          </p:nvCxnSpPr>
          <p:spPr>
            <a:xfrm>
              <a:off x="1674254" y="3464771"/>
              <a:ext cx="902055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2393946" y="359172"/>
            <a:ext cx="2263359" cy="5486045"/>
            <a:chOff x="2799581" y="396000"/>
            <a:chExt cx="2646870" cy="6048619"/>
          </a:xfrm>
        </p:grpSpPr>
        <p:sp>
          <p:nvSpPr>
            <p:cNvPr id="24" name="TextBox 23"/>
            <p:cNvSpPr txBox="1"/>
            <p:nvPr/>
          </p:nvSpPr>
          <p:spPr>
            <a:xfrm>
              <a:off x="3729951" y="396000"/>
              <a:ext cx="876215" cy="285794"/>
            </a:xfrm>
            <a:prstGeom prst="rect">
              <a:avLst/>
            </a:prstGeom>
            <a:noFill/>
          </p:spPr>
          <p:txBody>
            <a:bodyPr wrap="none" lIns="104306" tIns="52153" rIns="104306" bIns="52153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R-</a:t>
              </a:r>
              <a:r>
                <a:rPr lang="en-US" sz="1000" b="1" u="sng" dirty="0" err="1">
                  <a:solidFill>
                    <a:prstClr val="black"/>
                  </a:solidFill>
                </a:rPr>
                <a:t>spondin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799581" y="756000"/>
              <a:ext cx="2646870" cy="5688619"/>
              <a:chOff x="2799581" y="756000"/>
              <a:chExt cx="2646870" cy="5688619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4600230" y="1296000"/>
                <a:ext cx="846221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R-spondin-4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388356" y="2016000"/>
                <a:ext cx="501291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LGR6</a:t>
                </a:r>
              </a:p>
            </p:txBody>
          </p:sp>
          <p:cxnSp>
            <p:nvCxnSpPr>
              <p:cNvPr id="29" name="Straight Arrow Connector 28"/>
              <p:cNvCxnSpPr>
                <a:stCxn id="27" idx="2"/>
                <a:endCxn id="28" idx="0"/>
              </p:cNvCxnSpPr>
              <p:nvPr/>
            </p:nvCxnSpPr>
            <p:spPr>
              <a:xfrm flipH="1">
                <a:off x="4639002" y="1547860"/>
                <a:ext cx="384339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stCxn id="47" idx="2"/>
                <a:endCxn id="27" idx="0"/>
              </p:cNvCxnSpPr>
              <p:nvPr/>
            </p:nvCxnSpPr>
            <p:spPr>
              <a:xfrm flipH="1">
                <a:off x="5023341" y="1007860"/>
                <a:ext cx="5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3970316" y="1296000"/>
                <a:ext cx="846221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R-spondin-3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932447" y="2016000"/>
                <a:ext cx="501291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LGR5</a:t>
                </a:r>
              </a:p>
            </p:txBody>
          </p:sp>
          <p:cxnSp>
            <p:nvCxnSpPr>
              <p:cNvPr id="33" name="Straight Arrow Connector 32"/>
              <p:cNvCxnSpPr>
                <a:stCxn id="31" idx="2"/>
                <a:endCxn id="32" idx="0"/>
              </p:cNvCxnSpPr>
              <p:nvPr/>
            </p:nvCxnSpPr>
            <p:spPr>
              <a:xfrm flipH="1">
                <a:off x="4183093" y="1547860"/>
                <a:ext cx="210334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>
                <a:stCxn id="46" idx="2"/>
                <a:endCxn id="31" idx="0"/>
              </p:cNvCxnSpPr>
              <p:nvPr/>
            </p:nvCxnSpPr>
            <p:spPr>
              <a:xfrm>
                <a:off x="4393426" y="1007860"/>
                <a:ext cx="0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2935490" y="756000"/>
                <a:ext cx="5744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RSPO1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799581" y="1296000"/>
                <a:ext cx="846221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R-spondin-1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380245" y="2016000"/>
                <a:ext cx="501291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LGR4</a:t>
                </a:r>
              </a:p>
            </p:txBody>
          </p:sp>
          <p:cxnSp>
            <p:nvCxnSpPr>
              <p:cNvPr id="38" name="Straight Arrow Connector 37"/>
              <p:cNvCxnSpPr>
                <a:stCxn id="36" idx="2"/>
                <a:endCxn id="37" idx="0"/>
              </p:cNvCxnSpPr>
              <p:nvPr/>
            </p:nvCxnSpPr>
            <p:spPr>
              <a:xfrm>
                <a:off x="3222691" y="1547860"/>
                <a:ext cx="408199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>
                <a:stCxn id="35" idx="2"/>
                <a:endCxn id="36" idx="0"/>
              </p:cNvCxnSpPr>
              <p:nvPr/>
            </p:nvCxnSpPr>
            <p:spPr>
              <a:xfrm>
                <a:off x="3222690" y="1007860"/>
                <a:ext cx="1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>
                <a:stCxn id="31" idx="2"/>
                <a:endCxn id="37" idx="0"/>
              </p:cNvCxnSpPr>
              <p:nvPr/>
            </p:nvCxnSpPr>
            <p:spPr>
              <a:xfrm flipH="1">
                <a:off x="3630890" y="1547860"/>
                <a:ext cx="762536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>
                <a:stCxn id="36" idx="2"/>
                <a:endCxn id="32" idx="0"/>
              </p:cNvCxnSpPr>
              <p:nvPr/>
            </p:nvCxnSpPr>
            <p:spPr>
              <a:xfrm>
                <a:off x="3222691" y="1547860"/>
                <a:ext cx="960401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>
                <a:stCxn id="36" idx="2"/>
                <a:endCxn id="28" idx="0"/>
              </p:cNvCxnSpPr>
              <p:nvPr/>
            </p:nvCxnSpPr>
            <p:spPr>
              <a:xfrm>
                <a:off x="3222691" y="1547860"/>
                <a:ext cx="1416311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stCxn id="31" idx="2"/>
                <a:endCxn id="28" idx="0"/>
              </p:cNvCxnSpPr>
              <p:nvPr/>
            </p:nvCxnSpPr>
            <p:spPr>
              <a:xfrm>
                <a:off x="4393427" y="1547860"/>
                <a:ext cx="245575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>
                <a:stCxn id="27" idx="2"/>
                <a:endCxn id="32" idx="0"/>
              </p:cNvCxnSpPr>
              <p:nvPr/>
            </p:nvCxnSpPr>
            <p:spPr>
              <a:xfrm flipH="1">
                <a:off x="4183093" y="1547860"/>
                <a:ext cx="840248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stCxn id="27" idx="2"/>
                <a:endCxn id="37" idx="0"/>
              </p:cNvCxnSpPr>
              <p:nvPr/>
            </p:nvCxnSpPr>
            <p:spPr>
              <a:xfrm flipH="1">
                <a:off x="3630890" y="1547860"/>
                <a:ext cx="1392450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4106226" y="756000"/>
                <a:ext cx="5744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RSPO3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736145" y="756000"/>
                <a:ext cx="5744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RSPO4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4600230" y="5472759"/>
                <a:ext cx="846221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R-spondin-4</a:t>
                </a: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4410854" y="6192759"/>
                <a:ext cx="4563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Lgr6</a:t>
                </a:r>
              </a:p>
            </p:txBody>
          </p:sp>
          <p:cxnSp>
            <p:nvCxnSpPr>
              <p:cNvPr id="123" name="Straight Arrow Connector 122"/>
              <p:cNvCxnSpPr>
                <a:stCxn id="121" idx="2"/>
                <a:endCxn id="122" idx="0"/>
              </p:cNvCxnSpPr>
              <p:nvPr/>
            </p:nvCxnSpPr>
            <p:spPr>
              <a:xfrm flipH="1">
                <a:off x="4639004" y="5724619"/>
                <a:ext cx="384336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>
                <a:stCxn id="129" idx="2"/>
                <a:endCxn id="121" idx="0"/>
              </p:cNvCxnSpPr>
              <p:nvPr/>
            </p:nvCxnSpPr>
            <p:spPr>
              <a:xfrm flipH="1">
                <a:off x="5023341" y="5184619"/>
                <a:ext cx="5" cy="28813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extBox 124"/>
              <p:cNvSpPr txBox="1"/>
              <p:nvPr/>
            </p:nvSpPr>
            <p:spPr>
              <a:xfrm>
                <a:off x="3954947" y="6192759"/>
                <a:ext cx="4563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Lgr5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3402744" y="6192759"/>
                <a:ext cx="4563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Lgr4</a:t>
                </a:r>
              </a:p>
            </p:txBody>
          </p:sp>
          <p:cxnSp>
            <p:nvCxnSpPr>
              <p:cNvPr id="127" name="Straight Arrow Connector 126"/>
              <p:cNvCxnSpPr>
                <a:stCxn id="121" idx="2"/>
                <a:endCxn id="125" idx="0"/>
              </p:cNvCxnSpPr>
              <p:nvPr/>
            </p:nvCxnSpPr>
            <p:spPr>
              <a:xfrm flipH="1">
                <a:off x="4183097" y="5724619"/>
                <a:ext cx="840244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/>
              <p:cNvCxnSpPr>
                <a:stCxn id="121" idx="2"/>
                <a:endCxn id="126" idx="0"/>
              </p:cNvCxnSpPr>
              <p:nvPr/>
            </p:nvCxnSpPr>
            <p:spPr>
              <a:xfrm flipH="1">
                <a:off x="3630894" y="5724619"/>
                <a:ext cx="1392447" cy="46814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TextBox 128"/>
              <p:cNvSpPr txBox="1"/>
              <p:nvPr/>
            </p:nvSpPr>
            <p:spPr>
              <a:xfrm>
                <a:off x="4736145" y="4932759"/>
                <a:ext cx="5744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RSPO4</a:t>
                </a: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4600230" y="3212911"/>
                <a:ext cx="846221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R-spondin-4</a:t>
                </a: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4410853" y="3932911"/>
                <a:ext cx="4563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Lgr6</a:t>
                </a:r>
              </a:p>
            </p:txBody>
          </p:sp>
          <p:cxnSp>
            <p:nvCxnSpPr>
              <p:cNvPr id="183" name="Straight Arrow Connector 182"/>
              <p:cNvCxnSpPr>
                <a:stCxn id="181" idx="2"/>
                <a:endCxn id="182" idx="0"/>
              </p:cNvCxnSpPr>
              <p:nvPr/>
            </p:nvCxnSpPr>
            <p:spPr>
              <a:xfrm flipH="1">
                <a:off x="4639003" y="3464771"/>
                <a:ext cx="384338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Arrow Connector 183"/>
              <p:cNvCxnSpPr>
                <a:stCxn id="189" idx="2"/>
                <a:endCxn id="181" idx="0"/>
              </p:cNvCxnSpPr>
              <p:nvPr/>
            </p:nvCxnSpPr>
            <p:spPr>
              <a:xfrm flipH="1">
                <a:off x="5023341" y="2924772"/>
                <a:ext cx="4" cy="28813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5" name="TextBox 184"/>
              <p:cNvSpPr txBox="1"/>
              <p:nvPr/>
            </p:nvSpPr>
            <p:spPr>
              <a:xfrm>
                <a:off x="3954944" y="3932911"/>
                <a:ext cx="4563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Lgr5</a:t>
                </a:r>
              </a:p>
            </p:txBody>
          </p:sp>
          <p:sp>
            <p:nvSpPr>
              <p:cNvPr id="186" name="TextBox 185"/>
              <p:cNvSpPr txBox="1"/>
              <p:nvPr/>
            </p:nvSpPr>
            <p:spPr>
              <a:xfrm>
                <a:off x="3402744" y="3932911"/>
                <a:ext cx="4563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Lgr4</a:t>
                </a:r>
              </a:p>
            </p:txBody>
          </p:sp>
          <p:cxnSp>
            <p:nvCxnSpPr>
              <p:cNvPr id="187" name="Straight Arrow Connector 186"/>
              <p:cNvCxnSpPr>
                <a:stCxn id="181" idx="2"/>
                <a:endCxn id="185" idx="0"/>
              </p:cNvCxnSpPr>
              <p:nvPr/>
            </p:nvCxnSpPr>
            <p:spPr>
              <a:xfrm flipH="1">
                <a:off x="4183094" y="3464771"/>
                <a:ext cx="840246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Arrow Connector 187"/>
              <p:cNvCxnSpPr>
                <a:stCxn id="181" idx="2"/>
                <a:endCxn id="186" idx="0"/>
              </p:cNvCxnSpPr>
              <p:nvPr/>
            </p:nvCxnSpPr>
            <p:spPr>
              <a:xfrm flipH="1">
                <a:off x="3630894" y="3464771"/>
                <a:ext cx="1392447" cy="46814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TextBox 188"/>
              <p:cNvSpPr txBox="1"/>
              <p:nvPr/>
            </p:nvSpPr>
            <p:spPr>
              <a:xfrm>
                <a:off x="4736144" y="2672911"/>
                <a:ext cx="5744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RSPO4</a:t>
                </a:r>
              </a:p>
            </p:txBody>
          </p:sp>
          <p:sp>
            <p:nvSpPr>
              <p:cNvPr id="248" name="TextBox 247"/>
              <p:cNvSpPr txBox="1"/>
              <p:nvPr/>
            </p:nvSpPr>
            <p:spPr>
              <a:xfrm>
                <a:off x="3583564" y="2672911"/>
                <a:ext cx="5744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RSPO2</a:t>
                </a:r>
              </a:p>
            </p:txBody>
          </p:sp>
          <p:sp>
            <p:nvSpPr>
              <p:cNvPr id="249" name="TextBox 248"/>
              <p:cNvSpPr txBox="1"/>
              <p:nvPr/>
            </p:nvSpPr>
            <p:spPr>
              <a:xfrm>
                <a:off x="3447651" y="3212911"/>
                <a:ext cx="846221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R-spondin-2</a:t>
                </a:r>
              </a:p>
            </p:txBody>
          </p:sp>
          <p:cxnSp>
            <p:nvCxnSpPr>
              <p:cNvPr id="250" name="Straight Arrow Connector 249"/>
              <p:cNvCxnSpPr>
                <a:stCxn id="248" idx="2"/>
                <a:endCxn id="249" idx="0"/>
              </p:cNvCxnSpPr>
              <p:nvPr/>
            </p:nvCxnSpPr>
            <p:spPr>
              <a:xfrm flipH="1">
                <a:off x="3870762" y="2924772"/>
                <a:ext cx="2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Arrow Connector 250"/>
              <p:cNvCxnSpPr>
                <a:stCxn id="249" idx="2"/>
                <a:endCxn id="182" idx="0"/>
              </p:cNvCxnSpPr>
              <p:nvPr/>
            </p:nvCxnSpPr>
            <p:spPr>
              <a:xfrm>
                <a:off x="3870762" y="3464771"/>
                <a:ext cx="768241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3" name="Group 252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254" name="Group 253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281" name="TextBox 280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283" name="TextBox 282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255" name="Group 254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279" name="Straight Connector 278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6" name="Group 255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274" name="TextBox 273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75" name="TextBox 274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76" name="TextBox 275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57" name="Group 256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265" name="TextBox 264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66" name="TextBox 265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69" name="TextBox 268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58" name="Group 257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259" name="TextBox 258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60" name="TextBox 259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61" name="TextBox 260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116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0" name="Straight Connector 259"/>
          <p:cNvCxnSpPr/>
          <p:nvPr/>
        </p:nvCxnSpPr>
        <p:spPr>
          <a:xfrm>
            <a:off x="-15484" y="5910804"/>
            <a:ext cx="91440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78803" y="359171"/>
            <a:ext cx="1487515" cy="234805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r>
              <a:rPr lang="en-US" sz="1000" b="1" u="sng" dirty="0">
                <a:solidFill>
                  <a:prstClr val="black"/>
                </a:solidFill>
              </a:rPr>
              <a:t>Somatostatin, </a:t>
            </a:r>
            <a:r>
              <a:rPr lang="en-US" sz="1000" b="1" u="sng" dirty="0" err="1">
                <a:solidFill>
                  <a:prstClr val="black"/>
                </a:solidFill>
              </a:rPr>
              <a:t>cortistatin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256197" y="685685"/>
            <a:ext cx="479618" cy="1481363"/>
            <a:chOff x="8613519" y="756000"/>
            <a:chExt cx="560886" cy="1633271"/>
          </a:xfrm>
        </p:grpSpPr>
        <p:sp>
          <p:nvSpPr>
            <p:cNvPr id="94" name="TextBox 93"/>
            <p:cNvSpPr txBox="1"/>
            <p:nvPr/>
          </p:nvSpPr>
          <p:spPr>
            <a:xfrm>
              <a:off x="8684752" y="756000"/>
              <a:ext cx="41841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TRH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8684751" y="1388291"/>
              <a:ext cx="41841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TRH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613519" y="2016000"/>
              <a:ext cx="56088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TRH</a:t>
              </a:r>
              <a:r>
                <a:rPr lang="en-GB" sz="800" b="1" baseline="-25000" dirty="0">
                  <a:solidFill>
                    <a:prstClr val="white">
                      <a:lumMod val="50000"/>
                    </a:prstClr>
                  </a:solidFill>
                </a:rPr>
                <a:t>1</a:t>
              </a:r>
            </a:p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(TRHR)</a:t>
              </a:r>
            </a:p>
          </p:txBody>
        </p:sp>
        <p:cxnSp>
          <p:nvCxnSpPr>
            <p:cNvPr id="97" name="Straight Arrow Connector 96"/>
            <p:cNvCxnSpPr>
              <a:stCxn id="95" idx="2"/>
              <a:endCxn id="96" idx="0"/>
            </p:cNvCxnSpPr>
            <p:nvPr/>
          </p:nvCxnSpPr>
          <p:spPr>
            <a:xfrm>
              <a:off x="8893958" y="1625828"/>
              <a:ext cx="4" cy="39017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>
              <a:stCxn id="94" idx="2"/>
              <a:endCxn id="95" idx="0"/>
            </p:cNvCxnSpPr>
            <p:nvPr/>
          </p:nvCxnSpPr>
          <p:spPr>
            <a:xfrm flipH="1">
              <a:off x="8893958" y="993537"/>
              <a:ext cx="1" cy="394755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/>
          <p:cNvSpPr txBox="1"/>
          <p:nvPr/>
        </p:nvSpPr>
        <p:spPr>
          <a:xfrm>
            <a:off x="6850261" y="359171"/>
            <a:ext cx="1392937" cy="234805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r>
              <a:rPr lang="en-US" sz="1000" b="1" u="sng" dirty="0" err="1">
                <a:solidFill>
                  <a:prstClr val="black"/>
                </a:solidFill>
              </a:rPr>
              <a:t>Tyrotrop</a:t>
            </a:r>
            <a:r>
              <a:rPr lang="en-US" sz="1000" b="1" u="sng" dirty="0">
                <a:solidFill>
                  <a:prstClr val="black"/>
                </a:solidFill>
              </a:rPr>
              <a:t>.-rel. hormone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0258" y="685687"/>
            <a:ext cx="2403597" cy="5040397"/>
            <a:chOff x="432995" y="756000"/>
            <a:chExt cx="2810873" cy="5557271"/>
          </a:xfrm>
        </p:grpSpPr>
        <p:sp>
          <p:nvSpPr>
            <p:cNvPr id="26" name="TextBox 25"/>
            <p:cNvSpPr txBox="1"/>
            <p:nvPr/>
          </p:nvSpPr>
          <p:spPr>
            <a:xfrm>
              <a:off x="1902230" y="756000"/>
              <a:ext cx="3884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SST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043625" y="1296000"/>
              <a:ext cx="60962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 SRIF-28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12996" y="2016000"/>
              <a:ext cx="590882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sst</a:t>
              </a:r>
              <a:r>
                <a:rPr lang="en-GB" sz="800" b="1" baseline="-25000" dirty="0">
                  <a:solidFill>
                    <a:prstClr val="black"/>
                  </a:solidFill>
                </a:rPr>
                <a:t>3</a:t>
              </a:r>
              <a:endParaRPr lang="en-GB" sz="800" b="1" dirty="0">
                <a:solidFill>
                  <a:prstClr val="black"/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(SSTR3)</a:t>
              </a:r>
            </a:p>
          </p:txBody>
        </p:sp>
        <p:cxnSp>
          <p:nvCxnSpPr>
            <p:cNvPr id="29" name="Straight Arrow Connector 28"/>
            <p:cNvCxnSpPr>
              <a:stCxn id="27" idx="2"/>
              <a:endCxn id="28" idx="0"/>
            </p:cNvCxnSpPr>
            <p:nvPr/>
          </p:nvCxnSpPr>
          <p:spPr>
            <a:xfrm flipH="1">
              <a:off x="1808437" y="1533537"/>
              <a:ext cx="540003" cy="48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6" idx="2"/>
              <a:endCxn id="27" idx="0"/>
            </p:cNvCxnSpPr>
            <p:nvPr/>
          </p:nvCxnSpPr>
          <p:spPr>
            <a:xfrm>
              <a:off x="2096441" y="993537"/>
              <a:ext cx="251999" cy="30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024549" y="756000"/>
              <a:ext cx="48777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CORT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52995" y="2016000"/>
              <a:ext cx="590882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sst</a:t>
              </a:r>
              <a:r>
                <a:rPr lang="en-GB" sz="800" b="1" baseline="-25000" dirty="0">
                  <a:solidFill>
                    <a:prstClr val="black"/>
                  </a:solidFill>
                </a:rPr>
                <a:t>4</a:t>
              </a:r>
              <a:endParaRPr lang="en-GB" sz="800" b="1" dirty="0">
                <a:solidFill>
                  <a:prstClr val="black"/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(SSTR4)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33011" y="2016000"/>
              <a:ext cx="710857" cy="37327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sst</a:t>
              </a:r>
              <a:r>
                <a:rPr lang="en-GB" sz="800" b="1" baseline="-25000" dirty="0">
                  <a:solidFill>
                    <a:prstClr val="white">
                      <a:lumMod val="50000"/>
                    </a:prstClr>
                  </a:solidFill>
                </a:rPr>
                <a:t>5</a:t>
              </a:r>
              <a:endParaRPr lang="en-GB" sz="800" b="1" dirty="0">
                <a:solidFill>
                  <a:prstClr val="white">
                    <a:lumMod val="50000"/>
                  </a:prstClr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(SSTR5)**</a:t>
              </a:r>
            </a:p>
          </p:txBody>
        </p:sp>
        <p:cxnSp>
          <p:nvCxnSpPr>
            <p:cNvPr id="34" name="Straight Arrow Connector 33"/>
            <p:cNvCxnSpPr>
              <a:stCxn id="27" idx="2"/>
              <a:endCxn id="32" idx="0"/>
            </p:cNvCxnSpPr>
            <p:nvPr/>
          </p:nvCxnSpPr>
          <p:spPr>
            <a:xfrm flipH="1">
              <a:off x="2348436" y="1533537"/>
              <a:ext cx="4" cy="48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27" idx="2"/>
              <a:endCxn id="33" idx="0"/>
            </p:cNvCxnSpPr>
            <p:nvPr/>
          </p:nvCxnSpPr>
          <p:spPr>
            <a:xfrm>
              <a:off x="2348440" y="1533537"/>
              <a:ext cx="540000" cy="48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991744" y="1296000"/>
              <a:ext cx="55338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CST-17</a:t>
              </a:r>
            </a:p>
          </p:txBody>
        </p:sp>
        <p:cxnSp>
          <p:nvCxnSpPr>
            <p:cNvPr id="37" name="Straight Arrow Connector 36"/>
            <p:cNvCxnSpPr>
              <a:stCxn id="31" idx="2"/>
              <a:endCxn id="36" idx="0"/>
            </p:cNvCxnSpPr>
            <p:nvPr/>
          </p:nvCxnSpPr>
          <p:spPr>
            <a:xfrm>
              <a:off x="1268438" y="993537"/>
              <a:ext cx="0" cy="30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6" idx="2"/>
              <a:endCxn id="28" idx="0"/>
            </p:cNvCxnSpPr>
            <p:nvPr/>
          </p:nvCxnSpPr>
          <p:spPr>
            <a:xfrm>
              <a:off x="1268438" y="1533537"/>
              <a:ext cx="539999" cy="48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36" idx="2"/>
              <a:endCxn id="32" idx="0"/>
            </p:cNvCxnSpPr>
            <p:nvPr/>
          </p:nvCxnSpPr>
          <p:spPr>
            <a:xfrm>
              <a:off x="1268438" y="1533537"/>
              <a:ext cx="1079998" cy="48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6" idx="2"/>
              <a:endCxn id="33" idx="0"/>
            </p:cNvCxnSpPr>
            <p:nvPr/>
          </p:nvCxnSpPr>
          <p:spPr>
            <a:xfrm>
              <a:off x="1268438" y="1533537"/>
              <a:ext cx="1620002" cy="48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32995" y="2016000"/>
              <a:ext cx="590882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sst</a:t>
              </a:r>
              <a:r>
                <a:rPr lang="en-GB" sz="800" b="1" baseline="-25000" dirty="0">
                  <a:solidFill>
                    <a:prstClr val="black"/>
                  </a:solidFill>
                </a:rPr>
                <a:t>1</a:t>
              </a: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(SSTR1)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2997" y="2016000"/>
              <a:ext cx="590882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sst</a:t>
              </a:r>
              <a:r>
                <a:rPr lang="en-GB" sz="800" b="1" baseline="-25000" dirty="0">
                  <a:solidFill>
                    <a:prstClr val="black"/>
                  </a:solidFill>
                </a:rPr>
                <a:t>2</a:t>
              </a:r>
              <a:endParaRPr lang="en-GB" sz="800" b="1" dirty="0">
                <a:solidFill>
                  <a:prstClr val="black"/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(SSTR2)</a:t>
              </a:r>
            </a:p>
          </p:txBody>
        </p:sp>
        <p:cxnSp>
          <p:nvCxnSpPr>
            <p:cNvPr id="43" name="Straight Arrow Connector 42"/>
            <p:cNvCxnSpPr>
              <a:stCxn id="36" idx="2"/>
              <a:endCxn id="41" idx="0"/>
            </p:cNvCxnSpPr>
            <p:nvPr/>
          </p:nvCxnSpPr>
          <p:spPr>
            <a:xfrm flipH="1">
              <a:off x="728437" y="1533537"/>
              <a:ext cx="540001" cy="48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6" idx="2"/>
              <a:endCxn id="42" idx="0"/>
            </p:cNvCxnSpPr>
            <p:nvPr/>
          </p:nvCxnSpPr>
          <p:spPr>
            <a:xfrm>
              <a:off x="1268438" y="1533537"/>
              <a:ext cx="0" cy="48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538437" y="1296000"/>
              <a:ext cx="540000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SRIF-14</a:t>
              </a:r>
            </a:p>
          </p:txBody>
        </p:sp>
        <p:cxnSp>
          <p:nvCxnSpPr>
            <p:cNvPr id="46" name="Straight Arrow Connector 45"/>
            <p:cNvCxnSpPr>
              <a:stCxn id="26" idx="2"/>
              <a:endCxn id="45" idx="0"/>
            </p:cNvCxnSpPr>
            <p:nvPr/>
          </p:nvCxnSpPr>
          <p:spPr>
            <a:xfrm flipH="1">
              <a:off x="1808437" y="993537"/>
              <a:ext cx="288004" cy="30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27" idx="2"/>
              <a:endCxn id="42" idx="0"/>
            </p:cNvCxnSpPr>
            <p:nvPr/>
          </p:nvCxnSpPr>
          <p:spPr>
            <a:xfrm flipH="1">
              <a:off x="1268438" y="1533537"/>
              <a:ext cx="1080002" cy="48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27" idx="2"/>
              <a:endCxn id="41" idx="0"/>
            </p:cNvCxnSpPr>
            <p:nvPr/>
          </p:nvCxnSpPr>
          <p:spPr>
            <a:xfrm flipH="1">
              <a:off x="728437" y="1533537"/>
              <a:ext cx="1620003" cy="48246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45" idx="2"/>
              <a:endCxn id="28" idx="0"/>
            </p:cNvCxnSpPr>
            <p:nvPr/>
          </p:nvCxnSpPr>
          <p:spPr>
            <a:xfrm>
              <a:off x="1808437" y="1669271"/>
              <a:ext cx="0" cy="34672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45" idx="2"/>
              <a:endCxn id="32" idx="0"/>
            </p:cNvCxnSpPr>
            <p:nvPr/>
          </p:nvCxnSpPr>
          <p:spPr>
            <a:xfrm>
              <a:off x="1808437" y="1669271"/>
              <a:ext cx="539999" cy="34672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45" idx="2"/>
              <a:endCxn id="33" idx="0"/>
            </p:cNvCxnSpPr>
            <p:nvPr/>
          </p:nvCxnSpPr>
          <p:spPr>
            <a:xfrm>
              <a:off x="1808437" y="1669271"/>
              <a:ext cx="1080003" cy="34672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45" idx="2"/>
              <a:endCxn id="41" idx="0"/>
            </p:cNvCxnSpPr>
            <p:nvPr/>
          </p:nvCxnSpPr>
          <p:spPr>
            <a:xfrm flipH="1">
              <a:off x="728437" y="1669271"/>
              <a:ext cx="1080000" cy="34672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45" idx="2"/>
              <a:endCxn id="42" idx="0"/>
            </p:cNvCxnSpPr>
            <p:nvPr/>
          </p:nvCxnSpPr>
          <p:spPr>
            <a:xfrm flipH="1">
              <a:off x="1268438" y="1669271"/>
              <a:ext cx="539999" cy="34672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/>
            <p:cNvSpPr txBox="1"/>
            <p:nvPr/>
          </p:nvSpPr>
          <p:spPr>
            <a:xfrm>
              <a:off x="1915350" y="2700000"/>
              <a:ext cx="36217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srgbClr val="000000"/>
                  </a:solidFill>
                </a:rPr>
                <a:t>Sst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043623" y="3239999"/>
              <a:ext cx="60962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srgbClr val="000000"/>
                  </a:solidFill>
                </a:rPr>
                <a:t> SRIF-28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538304" y="3960000"/>
              <a:ext cx="540266" cy="37327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sst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3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(Sstr3)</a:t>
              </a:r>
            </a:p>
          </p:txBody>
        </p:sp>
        <p:cxnSp>
          <p:nvCxnSpPr>
            <p:cNvPr id="104" name="Straight Arrow Connector 103"/>
            <p:cNvCxnSpPr>
              <a:stCxn id="102" idx="2"/>
              <a:endCxn id="103" idx="0"/>
            </p:cNvCxnSpPr>
            <p:nvPr/>
          </p:nvCxnSpPr>
          <p:spPr>
            <a:xfrm flipH="1">
              <a:off x="1808437" y="3477536"/>
              <a:ext cx="540000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>
              <a:stCxn id="101" idx="2"/>
              <a:endCxn id="102" idx="0"/>
            </p:cNvCxnSpPr>
            <p:nvPr/>
          </p:nvCxnSpPr>
          <p:spPr>
            <a:xfrm>
              <a:off x="2096439" y="2937537"/>
              <a:ext cx="251999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1054547" y="2700000"/>
              <a:ext cx="427789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prstClr val="white">
                      <a:lumMod val="50000"/>
                    </a:prstClr>
                  </a:solidFill>
                </a:rPr>
                <a:t>Cort</a:t>
              </a:r>
              <a:endParaRPr lang="en-GB" sz="800" b="1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2078305" y="3960000"/>
              <a:ext cx="54026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sst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4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(Sstr4)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618307" y="3960000"/>
              <a:ext cx="540266" cy="37327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sst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5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(Sstr5)</a:t>
              </a:r>
            </a:p>
          </p:txBody>
        </p:sp>
        <p:cxnSp>
          <p:nvCxnSpPr>
            <p:cNvPr id="109" name="Straight Arrow Connector 108"/>
            <p:cNvCxnSpPr>
              <a:stCxn id="102" idx="2"/>
              <a:endCxn id="107" idx="0"/>
            </p:cNvCxnSpPr>
            <p:nvPr/>
          </p:nvCxnSpPr>
          <p:spPr>
            <a:xfrm>
              <a:off x="2348437" y="3477536"/>
              <a:ext cx="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>
              <a:stCxn id="102" idx="2"/>
              <a:endCxn id="108" idx="0"/>
            </p:cNvCxnSpPr>
            <p:nvPr/>
          </p:nvCxnSpPr>
          <p:spPr>
            <a:xfrm>
              <a:off x="2348437" y="3477536"/>
              <a:ext cx="540003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TextBox 110"/>
            <p:cNvSpPr txBox="1"/>
            <p:nvPr/>
          </p:nvSpPr>
          <p:spPr>
            <a:xfrm>
              <a:off x="991745" y="3239999"/>
              <a:ext cx="55338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CST-17</a:t>
              </a:r>
            </a:p>
          </p:txBody>
        </p:sp>
        <p:cxnSp>
          <p:nvCxnSpPr>
            <p:cNvPr id="112" name="Straight Arrow Connector 111"/>
            <p:cNvCxnSpPr>
              <a:stCxn id="106" idx="2"/>
              <a:endCxn id="111" idx="0"/>
            </p:cNvCxnSpPr>
            <p:nvPr/>
          </p:nvCxnSpPr>
          <p:spPr>
            <a:xfrm flipH="1">
              <a:off x="1268439" y="2937537"/>
              <a:ext cx="2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>
              <a:stCxn id="111" idx="2"/>
              <a:endCxn id="103" idx="0"/>
            </p:cNvCxnSpPr>
            <p:nvPr/>
          </p:nvCxnSpPr>
          <p:spPr>
            <a:xfrm>
              <a:off x="1268439" y="3477536"/>
              <a:ext cx="539998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>
              <a:stCxn id="111" idx="2"/>
              <a:endCxn id="107" idx="0"/>
            </p:cNvCxnSpPr>
            <p:nvPr/>
          </p:nvCxnSpPr>
          <p:spPr>
            <a:xfrm>
              <a:off x="1268439" y="3477536"/>
              <a:ext cx="1079999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>
              <a:stCxn id="111" idx="2"/>
              <a:endCxn id="108" idx="0"/>
            </p:cNvCxnSpPr>
            <p:nvPr/>
          </p:nvCxnSpPr>
          <p:spPr>
            <a:xfrm>
              <a:off x="1268439" y="3477536"/>
              <a:ext cx="162000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/>
            <p:cNvSpPr txBox="1"/>
            <p:nvPr/>
          </p:nvSpPr>
          <p:spPr>
            <a:xfrm>
              <a:off x="458307" y="3960000"/>
              <a:ext cx="54026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sst</a:t>
              </a:r>
              <a:r>
                <a:rPr lang="en-GB" sz="800" b="1" baseline="-25000" dirty="0">
                  <a:solidFill>
                    <a:prstClr val="white">
                      <a:lumMod val="50000"/>
                    </a:prstClr>
                  </a:solidFill>
                </a:rPr>
                <a:t>1</a:t>
              </a:r>
            </a:p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(Sstr1)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998307" y="3960000"/>
              <a:ext cx="54026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sst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2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(Sstr2)</a:t>
              </a:r>
            </a:p>
          </p:txBody>
        </p:sp>
        <p:cxnSp>
          <p:nvCxnSpPr>
            <p:cNvPr id="118" name="Straight Arrow Connector 117"/>
            <p:cNvCxnSpPr>
              <a:stCxn id="111" idx="2"/>
              <a:endCxn id="116" idx="0"/>
            </p:cNvCxnSpPr>
            <p:nvPr/>
          </p:nvCxnSpPr>
          <p:spPr>
            <a:xfrm flipH="1">
              <a:off x="728440" y="3477536"/>
              <a:ext cx="539999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>
              <a:stCxn id="111" idx="2"/>
              <a:endCxn id="117" idx="0"/>
            </p:cNvCxnSpPr>
            <p:nvPr/>
          </p:nvCxnSpPr>
          <p:spPr>
            <a:xfrm>
              <a:off x="1268439" y="3477536"/>
              <a:ext cx="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1538437" y="3239999"/>
              <a:ext cx="540000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SRIF-14</a:t>
              </a:r>
            </a:p>
          </p:txBody>
        </p:sp>
        <p:cxnSp>
          <p:nvCxnSpPr>
            <p:cNvPr id="121" name="Straight Arrow Connector 120"/>
            <p:cNvCxnSpPr>
              <a:stCxn id="101" idx="2"/>
              <a:endCxn id="120" idx="0"/>
            </p:cNvCxnSpPr>
            <p:nvPr/>
          </p:nvCxnSpPr>
          <p:spPr>
            <a:xfrm flipH="1">
              <a:off x="1808437" y="2937537"/>
              <a:ext cx="288001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>
              <a:stCxn id="102" idx="2"/>
              <a:endCxn id="117" idx="0"/>
            </p:cNvCxnSpPr>
            <p:nvPr/>
          </p:nvCxnSpPr>
          <p:spPr>
            <a:xfrm flipH="1">
              <a:off x="1268441" y="3477536"/>
              <a:ext cx="1079997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>
              <a:stCxn id="102" idx="2"/>
              <a:endCxn id="116" idx="0"/>
            </p:cNvCxnSpPr>
            <p:nvPr/>
          </p:nvCxnSpPr>
          <p:spPr>
            <a:xfrm flipH="1">
              <a:off x="728440" y="3477536"/>
              <a:ext cx="1619997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>
              <a:stCxn id="120" idx="2"/>
              <a:endCxn id="103" idx="0"/>
            </p:cNvCxnSpPr>
            <p:nvPr/>
          </p:nvCxnSpPr>
          <p:spPr>
            <a:xfrm>
              <a:off x="1808437" y="3613271"/>
              <a:ext cx="0" cy="3467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>
              <a:stCxn id="120" idx="2"/>
              <a:endCxn id="107" idx="0"/>
            </p:cNvCxnSpPr>
            <p:nvPr/>
          </p:nvCxnSpPr>
          <p:spPr>
            <a:xfrm>
              <a:off x="1808437" y="3613271"/>
              <a:ext cx="540001" cy="3467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>
              <a:stCxn id="120" idx="2"/>
              <a:endCxn id="108" idx="0"/>
            </p:cNvCxnSpPr>
            <p:nvPr/>
          </p:nvCxnSpPr>
          <p:spPr>
            <a:xfrm>
              <a:off x="1808437" y="3613271"/>
              <a:ext cx="1080003" cy="3467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>
              <a:stCxn id="120" idx="2"/>
              <a:endCxn id="116" idx="0"/>
            </p:cNvCxnSpPr>
            <p:nvPr/>
          </p:nvCxnSpPr>
          <p:spPr>
            <a:xfrm flipH="1">
              <a:off x="728440" y="3613271"/>
              <a:ext cx="1079997" cy="3467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>
              <a:stCxn id="120" idx="2"/>
              <a:endCxn id="117" idx="0"/>
            </p:cNvCxnSpPr>
            <p:nvPr/>
          </p:nvCxnSpPr>
          <p:spPr>
            <a:xfrm flipH="1">
              <a:off x="1268441" y="3613271"/>
              <a:ext cx="539997" cy="3467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TextBox 157"/>
            <p:cNvSpPr txBox="1"/>
            <p:nvPr/>
          </p:nvSpPr>
          <p:spPr>
            <a:xfrm>
              <a:off x="1915350" y="4680000"/>
              <a:ext cx="36217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srgbClr val="000000"/>
                  </a:solidFill>
                </a:rPr>
                <a:t>Sst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2043623" y="5220001"/>
              <a:ext cx="60962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srgbClr val="000000"/>
                  </a:solidFill>
                </a:rPr>
                <a:t> SRIF-28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1538304" y="5940000"/>
              <a:ext cx="54026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sst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3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(Sstr3)</a:t>
              </a:r>
            </a:p>
          </p:txBody>
        </p:sp>
        <p:cxnSp>
          <p:nvCxnSpPr>
            <p:cNvPr id="161" name="Straight Arrow Connector 160"/>
            <p:cNvCxnSpPr>
              <a:stCxn id="159" idx="2"/>
              <a:endCxn id="160" idx="0"/>
            </p:cNvCxnSpPr>
            <p:nvPr/>
          </p:nvCxnSpPr>
          <p:spPr>
            <a:xfrm flipH="1">
              <a:off x="1808437" y="5457539"/>
              <a:ext cx="540000" cy="48246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>
              <a:stCxn id="158" idx="2"/>
              <a:endCxn id="159" idx="0"/>
            </p:cNvCxnSpPr>
            <p:nvPr/>
          </p:nvCxnSpPr>
          <p:spPr>
            <a:xfrm>
              <a:off x="2096439" y="4917537"/>
              <a:ext cx="251999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TextBox 162"/>
            <p:cNvSpPr txBox="1"/>
            <p:nvPr/>
          </p:nvSpPr>
          <p:spPr>
            <a:xfrm>
              <a:off x="2078305" y="5940000"/>
              <a:ext cx="54026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sst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4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(Sstr4)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618307" y="5940000"/>
              <a:ext cx="540266" cy="37327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sst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5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(Sstr5)</a:t>
              </a:r>
            </a:p>
          </p:txBody>
        </p:sp>
        <p:cxnSp>
          <p:nvCxnSpPr>
            <p:cNvPr id="165" name="Straight Arrow Connector 164"/>
            <p:cNvCxnSpPr>
              <a:stCxn id="159" idx="2"/>
              <a:endCxn id="163" idx="0"/>
            </p:cNvCxnSpPr>
            <p:nvPr/>
          </p:nvCxnSpPr>
          <p:spPr>
            <a:xfrm>
              <a:off x="2348437" y="5457539"/>
              <a:ext cx="1" cy="48246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/>
            <p:cNvCxnSpPr>
              <a:stCxn id="159" idx="2"/>
              <a:endCxn id="164" idx="0"/>
            </p:cNvCxnSpPr>
            <p:nvPr/>
          </p:nvCxnSpPr>
          <p:spPr>
            <a:xfrm>
              <a:off x="2348437" y="5457539"/>
              <a:ext cx="540003" cy="48246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/>
            <p:cNvSpPr txBox="1"/>
            <p:nvPr/>
          </p:nvSpPr>
          <p:spPr>
            <a:xfrm>
              <a:off x="458307" y="5940000"/>
              <a:ext cx="54026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sst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(Sstr1)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998306" y="5940000"/>
              <a:ext cx="54026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sst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2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(Sstr2)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1538437" y="5220000"/>
              <a:ext cx="540000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SRIF-14</a:t>
              </a:r>
            </a:p>
          </p:txBody>
        </p:sp>
        <p:cxnSp>
          <p:nvCxnSpPr>
            <p:cNvPr id="170" name="Straight Arrow Connector 169"/>
            <p:cNvCxnSpPr>
              <a:stCxn id="158" idx="2"/>
              <a:endCxn id="169" idx="0"/>
            </p:cNvCxnSpPr>
            <p:nvPr/>
          </p:nvCxnSpPr>
          <p:spPr>
            <a:xfrm flipH="1">
              <a:off x="1808437" y="4917537"/>
              <a:ext cx="288001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Arrow Connector 170"/>
            <p:cNvCxnSpPr>
              <a:stCxn id="159" idx="2"/>
              <a:endCxn id="168" idx="0"/>
            </p:cNvCxnSpPr>
            <p:nvPr/>
          </p:nvCxnSpPr>
          <p:spPr>
            <a:xfrm flipH="1">
              <a:off x="1268439" y="5457539"/>
              <a:ext cx="1079998" cy="48246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>
              <a:stCxn id="159" idx="2"/>
              <a:endCxn id="167" idx="0"/>
            </p:cNvCxnSpPr>
            <p:nvPr/>
          </p:nvCxnSpPr>
          <p:spPr>
            <a:xfrm flipH="1">
              <a:off x="728440" y="5457539"/>
              <a:ext cx="1619997" cy="48246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Arrow Connector 172"/>
            <p:cNvCxnSpPr>
              <a:stCxn id="169" idx="2"/>
              <a:endCxn id="160" idx="0"/>
            </p:cNvCxnSpPr>
            <p:nvPr/>
          </p:nvCxnSpPr>
          <p:spPr>
            <a:xfrm>
              <a:off x="1808437" y="5593272"/>
              <a:ext cx="0" cy="34672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Arrow Connector 173"/>
            <p:cNvCxnSpPr>
              <a:stCxn id="169" idx="2"/>
              <a:endCxn id="163" idx="0"/>
            </p:cNvCxnSpPr>
            <p:nvPr/>
          </p:nvCxnSpPr>
          <p:spPr>
            <a:xfrm>
              <a:off x="1808437" y="5593272"/>
              <a:ext cx="540001" cy="34672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/>
            <p:cNvCxnSpPr>
              <a:stCxn id="169" idx="2"/>
              <a:endCxn id="164" idx="0"/>
            </p:cNvCxnSpPr>
            <p:nvPr/>
          </p:nvCxnSpPr>
          <p:spPr>
            <a:xfrm>
              <a:off x="1808437" y="5593272"/>
              <a:ext cx="1080003" cy="34672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Arrow Connector 175"/>
            <p:cNvCxnSpPr>
              <a:stCxn id="169" idx="2"/>
              <a:endCxn id="167" idx="0"/>
            </p:cNvCxnSpPr>
            <p:nvPr/>
          </p:nvCxnSpPr>
          <p:spPr>
            <a:xfrm flipH="1">
              <a:off x="728440" y="5593272"/>
              <a:ext cx="1079997" cy="34672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Arrow Connector 176"/>
            <p:cNvCxnSpPr>
              <a:stCxn id="169" idx="2"/>
              <a:endCxn id="168" idx="0"/>
            </p:cNvCxnSpPr>
            <p:nvPr/>
          </p:nvCxnSpPr>
          <p:spPr>
            <a:xfrm flipH="1">
              <a:off x="1268439" y="5593272"/>
              <a:ext cx="539998" cy="34672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2827706" y="359171"/>
            <a:ext cx="3807271" cy="5366915"/>
            <a:chOff x="3306839" y="396000"/>
            <a:chExt cx="4452390" cy="5917271"/>
          </a:xfrm>
        </p:grpSpPr>
        <p:sp>
          <p:nvSpPr>
            <p:cNvPr id="25" name="TextBox 24"/>
            <p:cNvSpPr txBox="1"/>
            <p:nvPr/>
          </p:nvSpPr>
          <p:spPr>
            <a:xfrm>
              <a:off x="5095402" y="396000"/>
              <a:ext cx="885197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u="sng" dirty="0">
                  <a:solidFill>
                    <a:prstClr val="black"/>
                  </a:solidFill>
                </a:rPr>
                <a:t>Tachykinin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306839" y="756000"/>
              <a:ext cx="4452390" cy="5557271"/>
              <a:chOff x="3306839" y="756000"/>
              <a:chExt cx="4452390" cy="555727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7098049" y="756000"/>
                <a:ext cx="47277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TAC3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909650" y="1296000"/>
                <a:ext cx="84957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neurokinin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 B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325915" y="2016000"/>
                <a:ext cx="615252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NK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(TACR1)</a:t>
                </a:r>
              </a:p>
            </p:txBody>
          </p:sp>
          <p:cxnSp>
            <p:nvCxnSpPr>
              <p:cNvPr id="62" name="Straight Arrow Connector 61"/>
              <p:cNvCxnSpPr>
                <a:stCxn id="60" idx="2"/>
                <a:endCxn id="61" idx="0"/>
              </p:cNvCxnSpPr>
              <p:nvPr/>
            </p:nvCxnSpPr>
            <p:spPr>
              <a:xfrm flipH="1">
                <a:off x="4633540" y="1533536"/>
                <a:ext cx="2700900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>
                <a:stCxn id="59" idx="2"/>
                <a:endCxn id="60" idx="0"/>
              </p:cNvCxnSpPr>
              <p:nvPr/>
            </p:nvCxnSpPr>
            <p:spPr>
              <a:xfrm>
                <a:off x="7334439" y="993537"/>
                <a:ext cx="1" cy="30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4760205" y="756000"/>
                <a:ext cx="47277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TAC1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6031207" y="1296000"/>
                <a:ext cx="80646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substance P</a:t>
                </a:r>
              </a:p>
            </p:txBody>
          </p:sp>
          <p:cxnSp>
            <p:nvCxnSpPr>
              <p:cNvPr id="67" name="Straight Arrow Connector 66"/>
              <p:cNvCxnSpPr>
                <a:stCxn id="64" idx="2"/>
                <a:endCxn id="66" idx="0"/>
              </p:cNvCxnSpPr>
              <p:nvPr/>
            </p:nvCxnSpPr>
            <p:spPr>
              <a:xfrm>
                <a:off x="4996595" y="993537"/>
                <a:ext cx="1437843" cy="30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5226809" y="2016000"/>
                <a:ext cx="615252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NK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2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(TACR2)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126809" y="2016000"/>
                <a:ext cx="615252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NK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3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(TACR3)</a:t>
                </a:r>
              </a:p>
            </p:txBody>
          </p:sp>
          <p:cxnSp>
            <p:nvCxnSpPr>
              <p:cNvPr id="70" name="Straight Arrow Connector 69"/>
              <p:cNvCxnSpPr>
                <a:stCxn id="60" idx="2"/>
                <a:endCxn id="68" idx="0"/>
              </p:cNvCxnSpPr>
              <p:nvPr/>
            </p:nvCxnSpPr>
            <p:spPr>
              <a:xfrm flipH="1">
                <a:off x="5534435" y="1533536"/>
                <a:ext cx="1800006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>
                <a:stCxn id="60" idx="2"/>
                <a:endCxn id="69" idx="0"/>
              </p:cNvCxnSpPr>
              <p:nvPr/>
            </p:nvCxnSpPr>
            <p:spPr>
              <a:xfrm flipH="1">
                <a:off x="6434435" y="1533536"/>
                <a:ext cx="900005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5046850" y="1296000"/>
                <a:ext cx="975178" cy="237537"/>
              </a:xfrm>
              <a:prstGeom prst="rect">
                <a:avLst/>
              </a:prstGeom>
              <a:noFill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neuropeptide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 </a:t>
                </a:r>
                <a:r>
                  <a:rPr lang="el-GR" sz="800" b="1" dirty="0">
                    <a:solidFill>
                      <a:prstClr val="white">
                        <a:lumMod val="50000"/>
                      </a:prstClr>
                    </a:solidFill>
                  </a:rPr>
                  <a:t>γ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306839" y="1296000"/>
                <a:ext cx="8552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neurokinin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 A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141266" y="1296000"/>
                <a:ext cx="98455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neuropeptide K</a:t>
                </a:r>
              </a:p>
            </p:txBody>
          </p:sp>
          <p:cxnSp>
            <p:nvCxnSpPr>
              <p:cNvPr id="76" name="Straight Arrow Connector 75"/>
              <p:cNvCxnSpPr>
                <a:stCxn id="64" idx="2"/>
                <a:endCxn id="72" idx="0"/>
              </p:cNvCxnSpPr>
              <p:nvPr/>
            </p:nvCxnSpPr>
            <p:spPr>
              <a:xfrm>
                <a:off x="4996595" y="993537"/>
                <a:ext cx="537844" cy="30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>
                <a:stCxn id="64" idx="2"/>
                <a:endCxn id="73" idx="0"/>
              </p:cNvCxnSpPr>
              <p:nvPr/>
            </p:nvCxnSpPr>
            <p:spPr>
              <a:xfrm flipH="1">
                <a:off x="3734440" y="993537"/>
                <a:ext cx="1262155" cy="30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>
                <a:stCxn id="64" idx="2"/>
                <a:endCxn id="74" idx="0"/>
              </p:cNvCxnSpPr>
              <p:nvPr/>
            </p:nvCxnSpPr>
            <p:spPr>
              <a:xfrm flipH="1">
                <a:off x="4633543" y="993537"/>
                <a:ext cx="363053" cy="30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>
                <a:stCxn id="74" idx="2"/>
                <a:endCxn id="61" idx="0"/>
              </p:cNvCxnSpPr>
              <p:nvPr/>
            </p:nvCxnSpPr>
            <p:spPr>
              <a:xfrm flipH="1">
                <a:off x="4633540" y="1533536"/>
                <a:ext cx="2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>
                <a:stCxn id="74" idx="2"/>
                <a:endCxn id="68" idx="0"/>
              </p:cNvCxnSpPr>
              <p:nvPr/>
            </p:nvCxnSpPr>
            <p:spPr>
              <a:xfrm>
                <a:off x="4633543" y="1533536"/>
                <a:ext cx="900892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>
                <a:stCxn id="73" idx="2"/>
                <a:endCxn id="61" idx="0"/>
              </p:cNvCxnSpPr>
              <p:nvPr/>
            </p:nvCxnSpPr>
            <p:spPr>
              <a:xfrm>
                <a:off x="3734440" y="1533536"/>
                <a:ext cx="899100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>
                <a:stCxn id="73" idx="2"/>
                <a:endCxn id="68" idx="0"/>
              </p:cNvCxnSpPr>
              <p:nvPr/>
            </p:nvCxnSpPr>
            <p:spPr>
              <a:xfrm>
                <a:off x="3734440" y="1533536"/>
                <a:ext cx="1799994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>
                <a:stCxn id="73" idx="2"/>
                <a:endCxn id="69" idx="0"/>
              </p:cNvCxnSpPr>
              <p:nvPr/>
            </p:nvCxnSpPr>
            <p:spPr>
              <a:xfrm>
                <a:off x="3734440" y="1533536"/>
                <a:ext cx="2699995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>
                <a:stCxn id="72" idx="2"/>
                <a:endCxn id="61" idx="0"/>
              </p:cNvCxnSpPr>
              <p:nvPr/>
            </p:nvCxnSpPr>
            <p:spPr>
              <a:xfrm flipH="1">
                <a:off x="4633540" y="1533536"/>
                <a:ext cx="900899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>
                <a:stCxn id="72" idx="2"/>
                <a:endCxn id="68" idx="0"/>
              </p:cNvCxnSpPr>
              <p:nvPr/>
            </p:nvCxnSpPr>
            <p:spPr>
              <a:xfrm flipH="1">
                <a:off x="5534435" y="1533536"/>
                <a:ext cx="5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>
                <a:stCxn id="72" idx="2"/>
                <a:endCxn id="69" idx="0"/>
              </p:cNvCxnSpPr>
              <p:nvPr/>
            </p:nvCxnSpPr>
            <p:spPr>
              <a:xfrm>
                <a:off x="5534439" y="1533536"/>
                <a:ext cx="899996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>
                <a:stCxn id="66" idx="2"/>
                <a:endCxn id="61" idx="0"/>
              </p:cNvCxnSpPr>
              <p:nvPr/>
            </p:nvCxnSpPr>
            <p:spPr>
              <a:xfrm flipH="1">
                <a:off x="4633540" y="1533536"/>
                <a:ext cx="1800898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>
                <a:stCxn id="66" idx="2"/>
                <a:endCxn id="68" idx="0"/>
              </p:cNvCxnSpPr>
              <p:nvPr/>
            </p:nvCxnSpPr>
            <p:spPr>
              <a:xfrm flipH="1">
                <a:off x="5534435" y="1533536"/>
                <a:ext cx="900004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>
                <a:stCxn id="66" idx="2"/>
                <a:endCxn id="69" idx="0"/>
              </p:cNvCxnSpPr>
              <p:nvPr/>
            </p:nvCxnSpPr>
            <p:spPr>
              <a:xfrm flipH="1">
                <a:off x="6434435" y="1533536"/>
                <a:ext cx="4" cy="482463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TextBox 128"/>
              <p:cNvSpPr txBox="1"/>
              <p:nvPr/>
            </p:nvSpPr>
            <p:spPr>
              <a:xfrm>
                <a:off x="7051186" y="2700002"/>
                <a:ext cx="56651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Tac2##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6909649" y="3239999"/>
                <a:ext cx="84957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neurokinin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B</a:t>
                </a: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4351224" y="3960000"/>
                <a:ext cx="564636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NK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(Tacr1)</a:t>
                </a:r>
              </a:p>
            </p:txBody>
          </p:sp>
          <p:cxnSp>
            <p:nvCxnSpPr>
              <p:cNvPr id="132" name="Straight Arrow Connector 131"/>
              <p:cNvCxnSpPr>
                <a:stCxn id="130" idx="2"/>
                <a:endCxn id="131" idx="0"/>
              </p:cNvCxnSpPr>
              <p:nvPr/>
            </p:nvCxnSpPr>
            <p:spPr>
              <a:xfrm flipH="1">
                <a:off x="4633542" y="3477536"/>
                <a:ext cx="2700898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Arrow Connector 132"/>
              <p:cNvCxnSpPr>
                <a:stCxn id="129" idx="2"/>
                <a:endCxn id="130" idx="0"/>
              </p:cNvCxnSpPr>
              <p:nvPr/>
            </p:nvCxnSpPr>
            <p:spPr>
              <a:xfrm flipH="1">
                <a:off x="7334439" y="2937538"/>
                <a:ext cx="2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TextBox 133"/>
              <p:cNvSpPr txBox="1"/>
              <p:nvPr/>
            </p:nvSpPr>
            <p:spPr>
              <a:xfrm>
                <a:off x="4773330" y="2700002"/>
                <a:ext cx="44653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Tac1</a:t>
                </a: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6031207" y="3239999"/>
                <a:ext cx="80646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substance P</a:t>
                </a:r>
              </a:p>
            </p:txBody>
          </p:sp>
          <p:cxnSp>
            <p:nvCxnSpPr>
              <p:cNvPr id="136" name="Straight Arrow Connector 135"/>
              <p:cNvCxnSpPr>
                <a:stCxn id="134" idx="2"/>
                <a:endCxn id="135" idx="0"/>
              </p:cNvCxnSpPr>
              <p:nvPr/>
            </p:nvCxnSpPr>
            <p:spPr>
              <a:xfrm>
                <a:off x="4996598" y="2937538"/>
                <a:ext cx="1437841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TextBox 136"/>
              <p:cNvSpPr txBox="1"/>
              <p:nvPr/>
            </p:nvSpPr>
            <p:spPr>
              <a:xfrm>
                <a:off x="5252118" y="3960000"/>
                <a:ext cx="564636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NK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2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(Tacr2)</a:t>
                </a: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6126812" y="3960000"/>
                <a:ext cx="615252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NK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3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(TACR3)</a:t>
                </a:r>
              </a:p>
            </p:txBody>
          </p:sp>
          <p:cxnSp>
            <p:nvCxnSpPr>
              <p:cNvPr id="139" name="Straight Arrow Connector 138"/>
              <p:cNvCxnSpPr>
                <a:stCxn id="130" idx="2"/>
                <a:endCxn id="137" idx="0"/>
              </p:cNvCxnSpPr>
              <p:nvPr/>
            </p:nvCxnSpPr>
            <p:spPr>
              <a:xfrm flipH="1">
                <a:off x="5534436" y="3477536"/>
                <a:ext cx="1800004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/>
              <p:cNvCxnSpPr>
                <a:stCxn id="130" idx="2"/>
                <a:endCxn id="138" idx="0"/>
              </p:cNvCxnSpPr>
              <p:nvPr/>
            </p:nvCxnSpPr>
            <p:spPr>
              <a:xfrm flipH="1">
                <a:off x="6434438" y="3477536"/>
                <a:ext cx="900002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TextBox 140"/>
              <p:cNvSpPr txBox="1"/>
              <p:nvPr/>
            </p:nvSpPr>
            <p:spPr>
              <a:xfrm>
                <a:off x="5046850" y="3239999"/>
                <a:ext cx="975178" cy="237537"/>
              </a:xfrm>
              <a:prstGeom prst="rect">
                <a:avLst/>
              </a:prstGeom>
              <a:noFill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neuropeptide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</a:t>
                </a:r>
                <a:r>
                  <a:rPr lang="el-GR" sz="800" b="1" dirty="0">
                    <a:solidFill>
                      <a:srgbClr val="000000"/>
                    </a:solidFill>
                  </a:rPr>
                  <a:t>γ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3306839" y="3239999"/>
                <a:ext cx="8552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neurokinin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A</a:t>
                </a: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4141266" y="3239999"/>
                <a:ext cx="98455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neuropeptide K</a:t>
                </a:r>
              </a:p>
            </p:txBody>
          </p:sp>
          <p:cxnSp>
            <p:nvCxnSpPr>
              <p:cNvPr id="144" name="Straight Arrow Connector 143"/>
              <p:cNvCxnSpPr>
                <a:stCxn id="134" idx="2"/>
                <a:endCxn id="141" idx="0"/>
              </p:cNvCxnSpPr>
              <p:nvPr/>
            </p:nvCxnSpPr>
            <p:spPr>
              <a:xfrm>
                <a:off x="4996598" y="2937538"/>
                <a:ext cx="537841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Arrow Connector 144"/>
              <p:cNvCxnSpPr>
                <a:stCxn id="134" idx="2"/>
                <a:endCxn id="142" idx="0"/>
              </p:cNvCxnSpPr>
              <p:nvPr/>
            </p:nvCxnSpPr>
            <p:spPr>
              <a:xfrm flipH="1">
                <a:off x="3734440" y="2937538"/>
                <a:ext cx="1262158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Arrow Connector 145"/>
              <p:cNvCxnSpPr>
                <a:stCxn id="134" idx="2"/>
                <a:endCxn id="143" idx="0"/>
              </p:cNvCxnSpPr>
              <p:nvPr/>
            </p:nvCxnSpPr>
            <p:spPr>
              <a:xfrm flipH="1">
                <a:off x="4633543" y="2937538"/>
                <a:ext cx="363055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Arrow Connector 146"/>
              <p:cNvCxnSpPr>
                <a:stCxn id="143" idx="2"/>
                <a:endCxn id="131" idx="0"/>
              </p:cNvCxnSpPr>
              <p:nvPr/>
            </p:nvCxnSpPr>
            <p:spPr>
              <a:xfrm flipH="1">
                <a:off x="4633542" y="3477536"/>
                <a:ext cx="1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/>
              <p:cNvCxnSpPr>
                <a:stCxn id="143" idx="2"/>
                <a:endCxn id="137" idx="0"/>
              </p:cNvCxnSpPr>
              <p:nvPr/>
            </p:nvCxnSpPr>
            <p:spPr>
              <a:xfrm>
                <a:off x="4633543" y="3477536"/>
                <a:ext cx="900893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Arrow Connector 148"/>
              <p:cNvCxnSpPr>
                <a:stCxn id="142" idx="2"/>
                <a:endCxn id="131" idx="0"/>
              </p:cNvCxnSpPr>
              <p:nvPr/>
            </p:nvCxnSpPr>
            <p:spPr>
              <a:xfrm>
                <a:off x="3734440" y="3477536"/>
                <a:ext cx="899101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Arrow Connector 149"/>
              <p:cNvCxnSpPr>
                <a:stCxn id="142" idx="2"/>
                <a:endCxn id="137" idx="0"/>
              </p:cNvCxnSpPr>
              <p:nvPr/>
            </p:nvCxnSpPr>
            <p:spPr>
              <a:xfrm>
                <a:off x="3734440" y="3477536"/>
                <a:ext cx="1799996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/>
              <p:cNvCxnSpPr>
                <a:stCxn id="142" idx="2"/>
                <a:endCxn id="138" idx="0"/>
              </p:cNvCxnSpPr>
              <p:nvPr/>
            </p:nvCxnSpPr>
            <p:spPr>
              <a:xfrm>
                <a:off x="3734440" y="3477536"/>
                <a:ext cx="2699997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/>
              <p:cNvCxnSpPr>
                <a:stCxn id="141" idx="2"/>
                <a:endCxn id="131" idx="0"/>
              </p:cNvCxnSpPr>
              <p:nvPr/>
            </p:nvCxnSpPr>
            <p:spPr>
              <a:xfrm flipH="1">
                <a:off x="4633542" y="3477536"/>
                <a:ext cx="900898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/>
              <p:cNvCxnSpPr>
                <a:stCxn id="141" idx="2"/>
                <a:endCxn id="137" idx="0"/>
              </p:cNvCxnSpPr>
              <p:nvPr/>
            </p:nvCxnSpPr>
            <p:spPr>
              <a:xfrm flipH="1">
                <a:off x="5534436" y="3477536"/>
                <a:ext cx="4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Arrow Connector 153"/>
              <p:cNvCxnSpPr>
                <a:stCxn id="141" idx="2"/>
                <a:endCxn id="138" idx="0"/>
              </p:cNvCxnSpPr>
              <p:nvPr/>
            </p:nvCxnSpPr>
            <p:spPr>
              <a:xfrm>
                <a:off x="5534439" y="3477536"/>
                <a:ext cx="899998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Arrow Connector 154"/>
              <p:cNvCxnSpPr>
                <a:stCxn id="135" idx="2"/>
                <a:endCxn id="131" idx="0"/>
              </p:cNvCxnSpPr>
              <p:nvPr/>
            </p:nvCxnSpPr>
            <p:spPr>
              <a:xfrm flipH="1">
                <a:off x="4633542" y="3477536"/>
                <a:ext cx="1800897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/>
              <p:cNvCxnSpPr>
                <a:stCxn id="135" idx="2"/>
                <a:endCxn id="137" idx="0"/>
              </p:cNvCxnSpPr>
              <p:nvPr/>
            </p:nvCxnSpPr>
            <p:spPr>
              <a:xfrm flipH="1">
                <a:off x="5534436" y="3477536"/>
                <a:ext cx="900003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>
                <a:stCxn id="135" idx="2"/>
                <a:endCxn id="138" idx="0"/>
              </p:cNvCxnSpPr>
              <p:nvPr/>
            </p:nvCxnSpPr>
            <p:spPr>
              <a:xfrm flipH="1">
                <a:off x="6434438" y="3477536"/>
                <a:ext cx="1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TextBox 177"/>
              <p:cNvSpPr txBox="1"/>
              <p:nvPr/>
            </p:nvSpPr>
            <p:spPr>
              <a:xfrm>
                <a:off x="7051186" y="4680000"/>
                <a:ext cx="56651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Tac2##</a:t>
                </a:r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6909649" y="5220000"/>
                <a:ext cx="84957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neurokinin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B</a:t>
                </a: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4325914" y="5940000"/>
                <a:ext cx="615252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NK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(TACR1)</a:t>
                </a:r>
              </a:p>
            </p:txBody>
          </p:sp>
          <p:cxnSp>
            <p:nvCxnSpPr>
              <p:cNvPr id="181" name="Straight Arrow Connector 180"/>
              <p:cNvCxnSpPr>
                <a:stCxn id="179" idx="2"/>
                <a:endCxn id="180" idx="0"/>
              </p:cNvCxnSpPr>
              <p:nvPr/>
            </p:nvCxnSpPr>
            <p:spPr>
              <a:xfrm flipH="1">
                <a:off x="4633540" y="5457536"/>
                <a:ext cx="270089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Arrow Connector 181"/>
              <p:cNvCxnSpPr>
                <a:stCxn id="178" idx="2"/>
                <a:endCxn id="179" idx="0"/>
              </p:cNvCxnSpPr>
              <p:nvPr/>
            </p:nvCxnSpPr>
            <p:spPr>
              <a:xfrm flipH="1">
                <a:off x="7334439" y="4917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TextBox 182"/>
              <p:cNvSpPr txBox="1"/>
              <p:nvPr/>
            </p:nvSpPr>
            <p:spPr>
              <a:xfrm>
                <a:off x="4773330" y="4680000"/>
                <a:ext cx="44653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Tac1</a:t>
                </a:r>
              </a:p>
            </p:txBody>
          </p:sp>
          <p:sp>
            <p:nvSpPr>
              <p:cNvPr id="184" name="TextBox 183"/>
              <p:cNvSpPr txBox="1"/>
              <p:nvPr/>
            </p:nvSpPr>
            <p:spPr>
              <a:xfrm>
                <a:off x="6031208" y="5220000"/>
                <a:ext cx="80646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substance P</a:t>
                </a:r>
              </a:p>
            </p:txBody>
          </p:sp>
          <p:cxnSp>
            <p:nvCxnSpPr>
              <p:cNvPr id="185" name="Straight Arrow Connector 184"/>
              <p:cNvCxnSpPr>
                <a:stCxn id="183" idx="2"/>
                <a:endCxn id="184" idx="0"/>
              </p:cNvCxnSpPr>
              <p:nvPr/>
            </p:nvCxnSpPr>
            <p:spPr>
              <a:xfrm>
                <a:off x="4996598" y="4917537"/>
                <a:ext cx="143784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6" name="TextBox 185"/>
              <p:cNvSpPr txBox="1"/>
              <p:nvPr/>
            </p:nvSpPr>
            <p:spPr>
              <a:xfrm>
                <a:off x="5252120" y="5940000"/>
                <a:ext cx="564636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NK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(Tacr2)</a:t>
                </a:r>
              </a:p>
            </p:txBody>
          </p:sp>
          <p:sp>
            <p:nvSpPr>
              <p:cNvPr id="187" name="TextBox 186"/>
              <p:cNvSpPr txBox="1"/>
              <p:nvPr/>
            </p:nvSpPr>
            <p:spPr>
              <a:xfrm>
                <a:off x="6152119" y="5940000"/>
                <a:ext cx="564636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NK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3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(Tacr3)</a:t>
                </a:r>
              </a:p>
            </p:txBody>
          </p:sp>
          <p:cxnSp>
            <p:nvCxnSpPr>
              <p:cNvPr id="188" name="Straight Arrow Connector 187"/>
              <p:cNvCxnSpPr>
                <a:stCxn id="179" idx="2"/>
                <a:endCxn id="186" idx="0"/>
              </p:cNvCxnSpPr>
              <p:nvPr/>
            </p:nvCxnSpPr>
            <p:spPr>
              <a:xfrm flipH="1">
                <a:off x="5534438" y="5457536"/>
                <a:ext cx="180000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Arrow Connector 188"/>
              <p:cNvCxnSpPr>
                <a:stCxn id="179" idx="2"/>
                <a:endCxn id="187" idx="0"/>
              </p:cNvCxnSpPr>
              <p:nvPr/>
            </p:nvCxnSpPr>
            <p:spPr>
              <a:xfrm flipH="1">
                <a:off x="6434437" y="5457536"/>
                <a:ext cx="90000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TextBox 189"/>
              <p:cNvSpPr txBox="1"/>
              <p:nvPr/>
            </p:nvSpPr>
            <p:spPr>
              <a:xfrm>
                <a:off x="5046850" y="5220000"/>
                <a:ext cx="975178" cy="237537"/>
              </a:xfrm>
              <a:prstGeom prst="rect">
                <a:avLst/>
              </a:prstGeom>
              <a:noFill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neuropeptide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</a:t>
                </a:r>
                <a:r>
                  <a:rPr lang="el-GR" sz="800" b="1" dirty="0">
                    <a:solidFill>
                      <a:srgbClr val="000000"/>
                    </a:solidFill>
                  </a:rPr>
                  <a:t>γ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3306839" y="5220000"/>
                <a:ext cx="8552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neurokinin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A</a:t>
                </a: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4141266" y="5220000"/>
                <a:ext cx="98455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neuropeptide K</a:t>
                </a:r>
              </a:p>
            </p:txBody>
          </p:sp>
          <p:cxnSp>
            <p:nvCxnSpPr>
              <p:cNvPr id="193" name="Straight Arrow Connector 192"/>
              <p:cNvCxnSpPr>
                <a:stCxn id="183" idx="2"/>
                <a:endCxn id="190" idx="0"/>
              </p:cNvCxnSpPr>
              <p:nvPr/>
            </p:nvCxnSpPr>
            <p:spPr>
              <a:xfrm>
                <a:off x="4996598" y="4917537"/>
                <a:ext cx="53784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Arrow Connector 193"/>
              <p:cNvCxnSpPr>
                <a:stCxn id="183" idx="2"/>
                <a:endCxn id="191" idx="0"/>
              </p:cNvCxnSpPr>
              <p:nvPr/>
            </p:nvCxnSpPr>
            <p:spPr>
              <a:xfrm flipH="1">
                <a:off x="3734440" y="4917537"/>
                <a:ext cx="1262157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>
                <a:stCxn id="183" idx="2"/>
                <a:endCxn id="192" idx="0"/>
              </p:cNvCxnSpPr>
              <p:nvPr/>
            </p:nvCxnSpPr>
            <p:spPr>
              <a:xfrm flipH="1">
                <a:off x="4633543" y="4917537"/>
                <a:ext cx="36305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Arrow Connector 195"/>
              <p:cNvCxnSpPr>
                <a:stCxn id="192" idx="2"/>
                <a:endCxn id="180" idx="0"/>
              </p:cNvCxnSpPr>
              <p:nvPr/>
            </p:nvCxnSpPr>
            <p:spPr>
              <a:xfrm flipH="1">
                <a:off x="4633539" y="5457536"/>
                <a:ext cx="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Arrow Connector 196"/>
              <p:cNvCxnSpPr>
                <a:stCxn id="192" idx="2"/>
                <a:endCxn id="186" idx="0"/>
              </p:cNvCxnSpPr>
              <p:nvPr/>
            </p:nvCxnSpPr>
            <p:spPr>
              <a:xfrm>
                <a:off x="4633543" y="5457536"/>
                <a:ext cx="900895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Arrow Connector 197"/>
              <p:cNvCxnSpPr>
                <a:stCxn id="191" idx="2"/>
                <a:endCxn id="180" idx="0"/>
              </p:cNvCxnSpPr>
              <p:nvPr/>
            </p:nvCxnSpPr>
            <p:spPr>
              <a:xfrm>
                <a:off x="3734440" y="5457536"/>
                <a:ext cx="89909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Arrow Connector 198"/>
              <p:cNvCxnSpPr>
                <a:stCxn id="191" idx="2"/>
                <a:endCxn id="186" idx="0"/>
              </p:cNvCxnSpPr>
              <p:nvPr/>
            </p:nvCxnSpPr>
            <p:spPr>
              <a:xfrm>
                <a:off x="3734440" y="5457536"/>
                <a:ext cx="179999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Arrow Connector 199"/>
              <p:cNvCxnSpPr>
                <a:stCxn id="191" idx="2"/>
                <a:endCxn id="187" idx="0"/>
              </p:cNvCxnSpPr>
              <p:nvPr/>
            </p:nvCxnSpPr>
            <p:spPr>
              <a:xfrm>
                <a:off x="3734440" y="5457536"/>
                <a:ext cx="2699997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Arrow Connector 200"/>
              <p:cNvCxnSpPr>
                <a:stCxn id="190" idx="2"/>
                <a:endCxn id="180" idx="0"/>
              </p:cNvCxnSpPr>
              <p:nvPr/>
            </p:nvCxnSpPr>
            <p:spPr>
              <a:xfrm flipH="1">
                <a:off x="4633540" y="5457536"/>
                <a:ext cx="90089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Arrow Connector 201"/>
              <p:cNvCxnSpPr>
                <a:stCxn id="190" idx="2"/>
                <a:endCxn id="186" idx="0"/>
              </p:cNvCxnSpPr>
              <p:nvPr/>
            </p:nvCxnSpPr>
            <p:spPr>
              <a:xfrm flipH="1">
                <a:off x="5534438" y="5457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Arrow Connector 202"/>
              <p:cNvCxnSpPr>
                <a:stCxn id="190" idx="2"/>
                <a:endCxn id="187" idx="0"/>
              </p:cNvCxnSpPr>
              <p:nvPr/>
            </p:nvCxnSpPr>
            <p:spPr>
              <a:xfrm>
                <a:off x="5534439" y="5457536"/>
                <a:ext cx="89999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Arrow Connector 203"/>
              <p:cNvCxnSpPr>
                <a:stCxn id="184" idx="2"/>
                <a:endCxn id="180" idx="0"/>
              </p:cNvCxnSpPr>
              <p:nvPr/>
            </p:nvCxnSpPr>
            <p:spPr>
              <a:xfrm flipH="1">
                <a:off x="4633540" y="5457536"/>
                <a:ext cx="180089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Arrow Connector 204"/>
              <p:cNvCxnSpPr>
                <a:stCxn id="184" idx="2"/>
                <a:endCxn id="186" idx="0"/>
              </p:cNvCxnSpPr>
              <p:nvPr/>
            </p:nvCxnSpPr>
            <p:spPr>
              <a:xfrm flipH="1">
                <a:off x="5534438" y="5457536"/>
                <a:ext cx="90000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Arrow Connector 205"/>
              <p:cNvCxnSpPr>
                <a:stCxn id="184" idx="2"/>
                <a:endCxn id="187" idx="0"/>
              </p:cNvCxnSpPr>
              <p:nvPr/>
            </p:nvCxnSpPr>
            <p:spPr>
              <a:xfrm flipH="1">
                <a:off x="6434437" y="5457536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7" name="TextBox 206"/>
          <p:cNvSpPr txBox="1"/>
          <p:nvPr/>
        </p:nvSpPr>
        <p:spPr>
          <a:xfrm>
            <a:off x="508085" y="5976119"/>
            <a:ext cx="6779027" cy="388693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r>
              <a:rPr lang="en-GB" sz="1000" dirty="0">
                <a:solidFill>
                  <a:prstClr val="black"/>
                </a:solidFill>
              </a:rPr>
              <a:t>##Tac2 is the mouse orthologue of human TAC3</a:t>
            </a:r>
          </a:p>
          <a:p>
            <a:r>
              <a:rPr lang="en-GB" sz="1000" dirty="0">
                <a:solidFill>
                  <a:prstClr val="black"/>
                </a:solidFill>
              </a:rPr>
              <a:t>** SSTR5 expression has not been quantified in human islets, but has been reported by others to be expressed by human </a:t>
            </a:r>
            <a:r>
              <a:rPr lang="en-GB" sz="1000" dirty="0" smtClean="0">
                <a:solidFill>
                  <a:prstClr val="black"/>
                </a:solidFill>
              </a:rPr>
              <a:t>islets</a:t>
            </a:r>
            <a:endParaRPr lang="en-GB" sz="1000" dirty="0">
              <a:solidFill>
                <a:prstClr val="black"/>
              </a:solidFill>
            </a:endParaRPr>
          </a:p>
        </p:txBody>
      </p:sp>
      <p:grpSp>
        <p:nvGrpSpPr>
          <p:cNvPr id="209" name="Group 208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210" name="Group 209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226" name="TextBox 225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227" name="TextBox 226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211" name="Group 210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224" name="Straight Connector 223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2" name="Group 211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221" name="TextBox 220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23" name="TextBox 222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13" name="Group 212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218" name="TextBox 217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20" name="TextBox 219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14" name="Group 213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215" name="TextBox 214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17" name="TextBox 216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017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6602" y="359171"/>
            <a:ext cx="7473297" cy="5366915"/>
            <a:chOff x="376417" y="396000"/>
            <a:chExt cx="8739605" cy="5917271"/>
          </a:xfrm>
        </p:grpSpPr>
        <p:sp>
          <p:nvSpPr>
            <p:cNvPr id="24" name="TextBox 23"/>
            <p:cNvSpPr txBox="1"/>
            <p:nvPr/>
          </p:nvSpPr>
          <p:spPr>
            <a:xfrm>
              <a:off x="4482603" y="396000"/>
              <a:ext cx="527143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WNT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719135" y="756000"/>
              <a:ext cx="8396887" cy="1633271"/>
              <a:chOff x="719135" y="360000"/>
              <a:chExt cx="8396887" cy="1633271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2679805" y="360000"/>
                <a:ext cx="52339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WNT4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677926" y="900000"/>
                <a:ext cx="52714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Wnt-4</a:t>
                </a:r>
              </a:p>
            </p:txBody>
          </p:sp>
          <p:cxnSp>
            <p:nvCxnSpPr>
              <p:cNvPr id="27" name="Straight Arrow Connector 26"/>
              <p:cNvCxnSpPr>
                <a:stCxn id="26" idx="2"/>
                <a:endCxn id="39" idx="0"/>
              </p:cNvCxnSpPr>
              <p:nvPr/>
            </p:nvCxnSpPr>
            <p:spPr>
              <a:xfrm>
                <a:off x="2941498" y="1137536"/>
                <a:ext cx="92525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>
                <a:stCxn id="25" idx="2"/>
                <a:endCxn id="26" idx="0"/>
              </p:cNvCxnSpPr>
              <p:nvPr/>
            </p:nvCxnSpPr>
            <p:spPr>
              <a:xfrm flipH="1">
                <a:off x="2941498" y="597537"/>
                <a:ext cx="4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4599352" y="360000"/>
                <a:ext cx="59650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WNT7A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604040" y="900000"/>
                <a:ext cx="58713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Wnt-7a</a:t>
                </a:r>
              </a:p>
            </p:txBody>
          </p:sp>
          <p:cxnSp>
            <p:nvCxnSpPr>
              <p:cNvPr id="31" name="Straight Arrow Connector 30"/>
              <p:cNvCxnSpPr>
                <a:stCxn id="29" idx="2"/>
                <a:endCxn id="30" idx="0"/>
              </p:cNvCxnSpPr>
              <p:nvPr/>
            </p:nvCxnSpPr>
            <p:spPr>
              <a:xfrm>
                <a:off x="4897605" y="597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stCxn id="34" idx="2"/>
                <a:endCxn id="37" idx="0"/>
              </p:cNvCxnSpPr>
              <p:nvPr/>
            </p:nvCxnSpPr>
            <p:spPr>
              <a:xfrm flipH="1">
                <a:off x="1451779" y="1137536"/>
                <a:ext cx="1947695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3101221" y="360000"/>
                <a:ext cx="59650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WNT5A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124654" y="900000"/>
                <a:ext cx="54963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Wnt5a</a:t>
                </a:r>
              </a:p>
            </p:txBody>
          </p:sp>
          <p:cxnSp>
            <p:nvCxnSpPr>
              <p:cNvPr id="35" name="Straight Arrow Connector 34"/>
              <p:cNvCxnSpPr>
                <a:stCxn id="33" idx="2"/>
                <a:endCxn id="34" idx="0"/>
              </p:cNvCxnSpPr>
              <p:nvPr/>
            </p:nvCxnSpPr>
            <p:spPr>
              <a:xfrm>
                <a:off x="3399474" y="59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>
                <a:stCxn id="34" idx="2"/>
                <a:endCxn id="38" idx="0"/>
              </p:cNvCxnSpPr>
              <p:nvPr/>
            </p:nvCxnSpPr>
            <p:spPr>
              <a:xfrm flipH="1">
                <a:off x="1957038" y="1137536"/>
                <a:ext cx="144243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1182584" y="1620000"/>
                <a:ext cx="53839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FZD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(FZD1)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687842" y="1620000"/>
                <a:ext cx="53839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FZD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2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(FZD2)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597554" y="1620000"/>
                <a:ext cx="53839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FZD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6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(FZD6)</a:t>
                </a:r>
              </a:p>
            </p:txBody>
          </p:sp>
          <p:cxnSp>
            <p:nvCxnSpPr>
              <p:cNvPr id="40" name="Straight Arrow Connector 39"/>
              <p:cNvCxnSpPr>
                <a:stCxn id="34" idx="2"/>
                <a:endCxn id="39" idx="0"/>
              </p:cNvCxnSpPr>
              <p:nvPr/>
            </p:nvCxnSpPr>
            <p:spPr>
              <a:xfrm>
                <a:off x="3399474" y="1137536"/>
                <a:ext cx="46727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2156550" y="1620000"/>
                <a:ext cx="53839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FZD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3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(FZD3)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114701" y="1620000"/>
                <a:ext cx="53839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FZD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7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(FZD7)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628413" y="1620000"/>
                <a:ext cx="53839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FZD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8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(FZD8)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122835" y="1620000"/>
                <a:ext cx="53839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FZD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9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(FZD9)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5551937" y="1620000"/>
                <a:ext cx="598380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FZD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10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(FZD10)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672305" y="1620000"/>
                <a:ext cx="53839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FZD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4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(FZD4)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130278" y="1620000"/>
                <a:ext cx="53839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FZD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5</a:t>
                </a:r>
                <a:endParaRPr lang="en-GB" sz="800" b="1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(FZD5)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721010" y="360000"/>
                <a:ext cx="52339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WNT2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19135" y="900000"/>
                <a:ext cx="52714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Wnt-2</a:t>
                </a:r>
              </a:p>
            </p:txBody>
          </p:sp>
          <p:cxnSp>
            <p:nvCxnSpPr>
              <p:cNvPr id="53" name="Straight Arrow Connector 52"/>
              <p:cNvCxnSpPr>
                <a:stCxn id="51" idx="2"/>
                <a:endCxn id="52" idx="0"/>
              </p:cNvCxnSpPr>
              <p:nvPr/>
            </p:nvCxnSpPr>
            <p:spPr>
              <a:xfrm>
                <a:off x="982707" y="59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695099" y="360000"/>
                <a:ext cx="52339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WNT3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1693222" y="900000"/>
                <a:ext cx="52714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Wnt-3</a:t>
                </a:r>
              </a:p>
            </p:txBody>
          </p:sp>
          <p:cxnSp>
            <p:nvCxnSpPr>
              <p:cNvPr id="56" name="Straight Arrow Connector 55"/>
              <p:cNvCxnSpPr>
                <a:stCxn id="54" idx="2"/>
                <a:endCxn id="55" idx="0"/>
              </p:cNvCxnSpPr>
              <p:nvPr/>
            </p:nvCxnSpPr>
            <p:spPr>
              <a:xfrm flipH="1">
                <a:off x="1956794" y="597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>
                <a:stCxn id="52" idx="2"/>
                <a:endCxn id="37" idx="0"/>
              </p:cNvCxnSpPr>
              <p:nvPr/>
            </p:nvCxnSpPr>
            <p:spPr>
              <a:xfrm>
                <a:off x="982707" y="1137536"/>
                <a:ext cx="46907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2134052" y="360000"/>
                <a:ext cx="58338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WNT3a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132182" y="900000"/>
                <a:ext cx="58713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Wnt-3a</a:t>
                </a:r>
              </a:p>
            </p:txBody>
          </p:sp>
          <p:cxnSp>
            <p:nvCxnSpPr>
              <p:cNvPr id="67" name="Straight Arrow Connector 66"/>
              <p:cNvCxnSpPr>
                <a:stCxn id="64" idx="2"/>
                <a:endCxn id="66" idx="0"/>
              </p:cNvCxnSpPr>
              <p:nvPr/>
            </p:nvCxnSpPr>
            <p:spPr>
              <a:xfrm>
                <a:off x="2425744" y="597537"/>
                <a:ext cx="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>
                <a:stCxn id="66" idx="2"/>
                <a:endCxn id="37" idx="0"/>
              </p:cNvCxnSpPr>
              <p:nvPr/>
            </p:nvCxnSpPr>
            <p:spPr>
              <a:xfrm flipH="1">
                <a:off x="1451779" y="1137536"/>
                <a:ext cx="97396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>
                <a:stCxn id="66" idx="2"/>
                <a:endCxn id="39" idx="0"/>
              </p:cNvCxnSpPr>
              <p:nvPr/>
            </p:nvCxnSpPr>
            <p:spPr>
              <a:xfrm>
                <a:off x="2425748" y="1137536"/>
                <a:ext cx="144100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5096591" y="360000"/>
                <a:ext cx="59088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black"/>
                    </a:solidFill>
                  </a:rPr>
                  <a:t>WNT7B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096591" y="900000"/>
                <a:ext cx="59088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Wnt-7b</a:t>
                </a:r>
              </a:p>
            </p:txBody>
          </p:sp>
          <p:cxnSp>
            <p:nvCxnSpPr>
              <p:cNvPr id="72" name="Straight Arrow Connector 71"/>
              <p:cNvCxnSpPr>
                <a:stCxn id="70" idx="2"/>
                <a:endCxn id="71" idx="0"/>
              </p:cNvCxnSpPr>
              <p:nvPr/>
            </p:nvCxnSpPr>
            <p:spPr>
              <a:xfrm>
                <a:off x="5392032" y="59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>
                <a:stCxn id="52" idx="2"/>
                <a:endCxn id="44" idx="0"/>
              </p:cNvCxnSpPr>
              <p:nvPr/>
            </p:nvCxnSpPr>
            <p:spPr>
              <a:xfrm>
                <a:off x="982707" y="1137536"/>
                <a:ext cx="144303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>
                <a:stCxn id="66" idx="2"/>
                <a:endCxn id="44" idx="0"/>
              </p:cNvCxnSpPr>
              <p:nvPr/>
            </p:nvCxnSpPr>
            <p:spPr>
              <a:xfrm flipH="1">
                <a:off x="2425746" y="1137536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>
                <a:stCxn id="34" idx="2"/>
                <a:endCxn id="44" idx="0"/>
              </p:cNvCxnSpPr>
              <p:nvPr/>
            </p:nvCxnSpPr>
            <p:spPr>
              <a:xfrm flipH="1">
                <a:off x="2425745" y="1137536"/>
                <a:ext cx="97372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>
                <a:stCxn id="34" idx="2"/>
                <a:endCxn id="49" idx="0"/>
              </p:cNvCxnSpPr>
              <p:nvPr/>
            </p:nvCxnSpPr>
            <p:spPr>
              <a:xfrm flipH="1">
                <a:off x="2941501" y="1137536"/>
                <a:ext cx="457973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>
                <a:stCxn id="66" idx="2"/>
                <a:endCxn id="49" idx="0"/>
              </p:cNvCxnSpPr>
              <p:nvPr/>
            </p:nvCxnSpPr>
            <p:spPr>
              <a:xfrm>
                <a:off x="2425748" y="1137536"/>
                <a:ext cx="51575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>
                <a:stCxn id="52" idx="2"/>
                <a:endCxn id="49" idx="0"/>
              </p:cNvCxnSpPr>
              <p:nvPr/>
            </p:nvCxnSpPr>
            <p:spPr>
              <a:xfrm>
                <a:off x="982707" y="1137536"/>
                <a:ext cx="195879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>
                <a:stCxn id="71" idx="2"/>
                <a:endCxn id="49" idx="0"/>
              </p:cNvCxnSpPr>
              <p:nvPr/>
            </p:nvCxnSpPr>
            <p:spPr>
              <a:xfrm flipH="1">
                <a:off x="2941500" y="1137536"/>
                <a:ext cx="245053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>
                <a:stCxn id="66" idx="2"/>
                <a:endCxn id="50" idx="0"/>
              </p:cNvCxnSpPr>
              <p:nvPr/>
            </p:nvCxnSpPr>
            <p:spPr>
              <a:xfrm>
                <a:off x="2425748" y="1137536"/>
                <a:ext cx="973725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>
                <a:stCxn id="34" idx="2"/>
                <a:endCxn id="50" idx="0"/>
              </p:cNvCxnSpPr>
              <p:nvPr/>
            </p:nvCxnSpPr>
            <p:spPr>
              <a:xfrm>
                <a:off x="3399474" y="1137536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>
                <a:stCxn id="30" idx="2"/>
                <a:endCxn id="50" idx="0"/>
              </p:cNvCxnSpPr>
              <p:nvPr/>
            </p:nvCxnSpPr>
            <p:spPr>
              <a:xfrm flipH="1">
                <a:off x="3399474" y="1137536"/>
                <a:ext cx="1498133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>
                <a:stCxn id="55" idx="2"/>
                <a:endCxn id="45" idx="0"/>
              </p:cNvCxnSpPr>
              <p:nvPr/>
            </p:nvCxnSpPr>
            <p:spPr>
              <a:xfrm>
                <a:off x="1956794" y="1137536"/>
                <a:ext cx="242710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>
                <a:stCxn id="66" idx="2"/>
                <a:endCxn id="45" idx="0"/>
              </p:cNvCxnSpPr>
              <p:nvPr/>
            </p:nvCxnSpPr>
            <p:spPr>
              <a:xfrm>
                <a:off x="2425748" y="1137536"/>
                <a:ext cx="195814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>
                <a:stCxn id="34" idx="2"/>
                <a:endCxn id="45" idx="0"/>
              </p:cNvCxnSpPr>
              <p:nvPr/>
            </p:nvCxnSpPr>
            <p:spPr>
              <a:xfrm>
                <a:off x="3399474" y="1137536"/>
                <a:ext cx="984423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>
                <a:stCxn id="30" idx="2"/>
                <a:endCxn id="45" idx="0"/>
              </p:cNvCxnSpPr>
              <p:nvPr/>
            </p:nvCxnSpPr>
            <p:spPr>
              <a:xfrm flipH="1">
                <a:off x="4383897" y="1137536"/>
                <a:ext cx="51371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>
                <a:stCxn id="52" idx="2"/>
                <a:endCxn id="46" idx="0"/>
              </p:cNvCxnSpPr>
              <p:nvPr/>
            </p:nvCxnSpPr>
            <p:spPr>
              <a:xfrm>
                <a:off x="982707" y="1137536"/>
                <a:ext cx="391490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>
                <a:stCxn id="66" idx="2"/>
                <a:endCxn id="46" idx="0"/>
              </p:cNvCxnSpPr>
              <p:nvPr/>
            </p:nvCxnSpPr>
            <p:spPr>
              <a:xfrm>
                <a:off x="2425748" y="1137536"/>
                <a:ext cx="247186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7020572" y="360000"/>
                <a:ext cx="59088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WNT9B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7020571" y="900000"/>
                <a:ext cx="59088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Wnt-9b</a:t>
                </a:r>
              </a:p>
            </p:txBody>
          </p:sp>
          <p:cxnSp>
            <p:nvCxnSpPr>
              <p:cNvPr id="93" name="Straight Arrow Connector 92"/>
              <p:cNvCxnSpPr>
                <a:stCxn id="91" idx="2"/>
                <a:endCxn id="92" idx="0"/>
              </p:cNvCxnSpPr>
              <p:nvPr/>
            </p:nvCxnSpPr>
            <p:spPr>
              <a:xfrm flipH="1">
                <a:off x="7316013" y="597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/>
              <p:cNvCxnSpPr>
                <a:stCxn id="92" idx="2"/>
                <a:endCxn id="46" idx="0"/>
              </p:cNvCxnSpPr>
              <p:nvPr/>
            </p:nvCxnSpPr>
            <p:spPr>
              <a:xfrm flipH="1">
                <a:off x="4897609" y="1137536"/>
                <a:ext cx="241840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>
                <a:stCxn id="52" idx="2"/>
                <a:endCxn id="47" idx="0"/>
              </p:cNvCxnSpPr>
              <p:nvPr/>
            </p:nvCxnSpPr>
            <p:spPr>
              <a:xfrm>
                <a:off x="982707" y="1137536"/>
                <a:ext cx="440932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/>
              <p:cNvCxnSpPr>
                <a:stCxn id="30" idx="2"/>
                <a:endCxn id="47" idx="0"/>
              </p:cNvCxnSpPr>
              <p:nvPr/>
            </p:nvCxnSpPr>
            <p:spPr>
              <a:xfrm>
                <a:off x="4897607" y="1137536"/>
                <a:ext cx="49442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/>
              <p:cNvCxnSpPr>
                <a:stCxn id="30" idx="2"/>
                <a:endCxn id="48" idx="0"/>
              </p:cNvCxnSpPr>
              <p:nvPr/>
            </p:nvCxnSpPr>
            <p:spPr>
              <a:xfrm>
                <a:off x="4897607" y="1137536"/>
                <a:ext cx="95352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>
                <a:stCxn id="71" idx="2"/>
                <a:endCxn id="48" idx="0"/>
              </p:cNvCxnSpPr>
              <p:nvPr/>
            </p:nvCxnSpPr>
            <p:spPr>
              <a:xfrm>
                <a:off x="5392032" y="1137536"/>
                <a:ext cx="45909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/>
              <p:cNvCxnSpPr>
                <a:stCxn id="52" idx="2"/>
                <a:endCxn id="38" idx="0"/>
              </p:cNvCxnSpPr>
              <p:nvPr/>
            </p:nvCxnSpPr>
            <p:spPr>
              <a:xfrm>
                <a:off x="982707" y="1137536"/>
                <a:ext cx="97433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>
                <a:stCxn id="55" idx="2"/>
                <a:endCxn id="38" idx="0"/>
              </p:cNvCxnSpPr>
              <p:nvPr/>
            </p:nvCxnSpPr>
            <p:spPr>
              <a:xfrm>
                <a:off x="1956794" y="1137536"/>
                <a:ext cx="243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>
                <a:stCxn id="66" idx="2"/>
                <a:endCxn id="38" idx="0"/>
              </p:cNvCxnSpPr>
              <p:nvPr/>
            </p:nvCxnSpPr>
            <p:spPr>
              <a:xfrm flipH="1">
                <a:off x="1957037" y="1137536"/>
                <a:ext cx="46871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>
                <a:stCxn id="30" idx="2"/>
                <a:endCxn id="38" idx="0"/>
              </p:cNvCxnSpPr>
              <p:nvPr/>
            </p:nvCxnSpPr>
            <p:spPr>
              <a:xfrm flipH="1">
                <a:off x="1957038" y="1137536"/>
                <a:ext cx="294056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/>
              <p:cNvCxnSpPr>
                <a:stCxn id="71" idx="2"/>
                <a:endCxn id="37" idx="0"/>
              </p:cNvCxnSpPr>
              <p:nvPr/>
            </p:nvCxnSpPr>
            <p:spPr>
              <a:xfrm flipH="1">
                <a:off x="1451779" y="1137536"/>
                <a:ext cx="3940253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TextBox 103"/>
              <p:cNvSpPr txBox="1"/>
              <p:nvPr/>
            </p:nvSpPr>
            <p:spPr>
              <a:xfrm>
                <a:off x="1156338" y="360000"/>
                <a:ext cx="59088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WNT2B</a:t>
                </a: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1154462" y="900000"/>
                <a:ext cx="59463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Wnt-2B</a:t>
                </a:r>
              </a:p>
            </p:txBody>
          </p:sp>
          <p:cxnSp>
            <p:nvCxnSpPr>
              <p:cNvPr id="106" name="Straight Arrow Connector 105"/>
              <p:cNvCxnSpPr>
                <a:stCxn id="104" idx="2"/>
                <a:endCxn id="105" idx="0"/>
              </p:cNvCxnSpPr>
              <p:nvPr/>
            </p:nvCxnSpPr>
            <p:spPr>
              <a:xfrm flipH="1">
                <a:off x="1451778" y="597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TextBox 106"/>
              <p:cNvSpPr txBox="1"/>
              <p:nvPr/>
            </p:nvSpPr>
            <p:spPr>
              <a:xfrm>
                <a:off x="3571308" y="360000"/>
                <a:ext cx="59088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WNT5B</a:t>
                </a: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3590055" y="900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Wnt5b</a:t>
                </a:r>
              </a:p>
            </p:txBody>
          </p:sp>
          <p:cxnSp>
            <p:nvCxnSpPr>
              <p:cNvPr id="109" name="Straight Arrow Connector 108"/>
              <p:cNvCxnSpPr>
                <a:stCxn id="107" idx="2"/>
                <a:endCxn id="108" idx="0"/>
              </p:cNvCxnSpPr>
              <p:nvPr/>
            </p:nvCxnSpPr>
            <p:spPr>
              <a:xfrm>
                <a:off x="3866749" y="59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6525380" y="360000"/>
                <a:ext cx="59650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black"/>
                    </a:solidFill>
                  </a:rPr>
                  <a:t>WNT9A</a:t>
                </a: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6530069" y="900000"/>
                <a:ext cx="58713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Wnt-9a</a:t>
                </a: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8062651" y="360000"/>
                <a:ext cx="58338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black"/>
                    </a:solidFill>
                  </a:rPr>
                  <a:t>WNT11</a:t>
                </a: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8060777" y="900000"/>
                <a:ext cx="58713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Wnt-11</a:t>
                </a:r>
              </a:p>
            </p:txBody>
          </p:sp>
          <p:cxnSp>
            <p:nvCxnSpPr>
              <p:cNvPr id="114" name="Straight Arrow Connector 113"/>
              <p:cNvCxnSpPr>
                <a:stCxn id="112" idx="2"/>
                <a:endCxn id="113" idx="0"/>
              </p:cNvCxnSpPr>
              <p:nvPr/>
            </p:nvCxnSpPr>
            <p:spPr>
              <a:xfrm>
                <a:off x="8354343" y="59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/>
              <p:cNvSpPr txBox="1"/>
              <p:nvPr/>
            </p:nvSpPr>
            <p:spPr>
              <a:xfrm>
                <a:off x="8530760" y="360000"/>
                <a:ext cx="58338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WNT16</a:t>
                </a: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8528890" y="900000"/>
                <a:ext cx="58713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Wnt-16</a:t>
                </a:r>
              </a:p>
            </p:txBody>
          </p:sp>
          <p:cxnSp>
            <p:nvCxnSpPr>
              <p:cNvPr id="117" name="Straight Arrow Connector 116"/>
              <p:cNvCxnSpPr>
                <a:stCxn id="115" idx="2"/>
                <a:endCxn id="116" idx="0"/>
              </p:cNvCxnSpPr>
              <p:nvPr/>
            </p:nvCxnSpPr>
            <p:spPr>
              <a:xfrm>
                <a:off x="8822452" y="597537"/>
                <a:ext cx="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>
                <a:stCxn id="110" idx="2"/>
                <a:endCxn id="111" idx="0"/>
              </p:cNvCxnSpPr>
              <p:nvPr/>
            </p:nvCxnSpPr>
            <p:spPr>
              <a:xfrm>
                <a:off x="6823633" y="597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6967150" y="1620000"/>
                <a:ext cx="697734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Unknown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  <p:cxnSp>
            <p:nvCxnSpPr>
              <p:cNvPr id="120" name="Straight Arrow Connector 119"/>
              <p:cNvCxnSpPr>
                <a:stCxn id="105" idx="2"/>
                <a:endCxn id="119" idx="0"/>
              </p:cNvCxnSpPr>
              <p:nvPr/>
            </p:nvCxnSpPr>
            <p:spPr>
              <a:xfrm>
                <a:off x="1451778" y="1137536"/>
                <a:ext cx="586424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/>
              <p:cNvCxnSpPr>
                <a:stCxn id="111" idx="2"/>
                <a:endCxn id="119" idx="0"/>
              </p:cNvCxnSpPr>
              <p:nvPr/>
            </p:nvCxnSpPr>
            <p:spPr>
              <a:xfrm>
                <a:off x="6823636" y="1137536"/>
                <a:ext cx="49238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/>
              <p:cNvCxnSpPr>
                <a:stCxn id="113" idx="2"/>
                <a:endCxn id="119" idx="0"/>
              </p:cNvCxnSpPr>
              <p:nvPr/>
            </p:nvCxnSpPr>
            <p:spPr>
              <a:xfrm flipH="1">
                <a:off x="7316018" y="1137536"/>
                <a:ext cx="103832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>
                <a:stCxn id="116" idx="2"/>
                <a:endCxn id="119" idx="0"/>
              </p:cNvCxnSpPr>
              <p:nvPr/>
            </p:nvCxnSpPr>
            <p:spPr>
              <a:xfrm flipH="1">
                <a:off x="7316018" y="1137536"/>
                <a:ext cx="150643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>
                <a:stCxn id="108" idx="2"/>
                <a:endCxn id="119" idx="0"/>
              </p:cNvCxnSpPr>
              <p:nvPr/>
            </p:nvCxnSpPr>
            <p:spPr>
              <a:xfrm>
                <a:off x="3866748" y="1137536"/>
                <a:ext cx="344926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6" name="TextBox 125"/>
            <p:cNvSpPr txBox="1"/>
            <p:nvPr/>
          </p:nvSpPr>
          <p:spPr>
            <a:xfrm>
              <a:off x="2696673" y="2699999"/>
              <a:ext cx="489651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Wnt4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2677926" y="3240000"/>
              <a:ext cx="527143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Wnt-4</a:t>
              </a:r>
            </a:p>
          </p:txBody>
        </p:sp>
        <p:cxnSp>
          <p:nvCxnSpPr>
            <p:cNvPr id="128" name="Straight Arrow Connector 127"/>
            <p:cNvCxnSpPr>
              <a:stCxn id="127" idx="2"/>
              <a:endCxn id="137" idx="0"/>
            </p:cNvCxnSpPr>
            <p:nvPr/>
          </p:nvCxnSpPr>
          <p:spPr>
            <a:xfrm>
              <a:off x="2941497" y="3477537"/>
              <a:ext cx="925250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>
              <a:stCxn id="126" idx="2"/>
              <a:endCxn id="127" idx="0"/>
            </p:cNvCxnSpPr>
            <p:nvPr/>
          </p:nvCxnSpPr>
          <p:spPr>
            <a:xfrm flipH="1">
              <a:off x="2941497" y="2937536"/>
              <a:ext cx="1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>
              <a:stCxn id="132" idx="2"/>
              <a:endCxn id="135" idx="0"/>
            </p:cNvCxnSpPr>
            <p:nvPr/>
          </p:nvCxnSpPr>
          <p:spPr>
            <a:xfrm flipH="1">
              <a:off x="1451781" y="3477537"/>
              <a:ext cx="1947692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3124653" y="2699999"/>
              <a:ext cx="549639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Wnt5a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124653" y="3240000"/>
              <a:ext cx="549639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Wnt5a</a:t>
              </a:r>
            </a:p>
          </p:txBody>
        </p:sp>
        <p:cxnSp>
          <p:nvCxnSpPr>
            <p:cNvPr id="133" name="Straight Arrow Connector 132"/>
            <p:cNvCxnSpPr>
              <a:stCxn id="131" idx="2"/>
              <a:endCxn id="132" idx="0"/>
            </p:cNvCxnSpPr>
            <p:nvPr/>
          </p:nvCxnSpPr>
          <p:spPr>
            <a:xfrm>
              <a:off x="3399473" y="2937536"/>
              <a:ext cx="0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>
              <a:stCxn id="132" idx="2"/>
              <a:endCxn id="136" idx="0"/>
            </p:cNvCxnSpPr>
            <p:nvPr/>
          </p:nvCxnSpPr>
          <p:spPr>
            <a:xfrm flipH="1">
              <a:off x="1957036" y="3477537"/>
              <a:ext cx="1442437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/>
            <p:cNvSpPr txBox="1"/>
            <p:nvPr/>
          </p:nvSpPr>
          <p:spPr>
            <a:xfrm>
              <a:off x="1193833" y="396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FZD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(Fzd1)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699088" y="396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FZD</a:t>
              </a:r>
              <a:r>
                <a:rPr lang="en-GB" sz="800" b="1" baseline="-25000" dirty="0">
                  <a:solidFill>
                    <a:prstClr val="black"/>
                  </a:solidFill>
                </a:rPr>
                <a:t>2</a:t>
              </a:r>
              <a:endParaRPr lang="en-GB" sz="800" b="1" dirty="0">
                <a:solidFill>
                  <a:prstClr val="black"/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(F</a:t>
              </a:r>
              <a:r>
                <a:rPr lang="en-GB" sz="800" b="1" dirty="0">
                  <a:solidFill>
                    <a:srgbClr val="000000"/>
                  </a:solidFill>
                </a:rPr>
                <a:t>zd</a:t>
              </a:r>
              <a:r>
                <a:rPr lang="en-GB" sz="800" b="1" dirty="0">
                  <a:solidFill>
                    <a:prstClr val="black"/>
                  </a:solidFill>
                </a:rPr>
                <a:t>2)</a:t>
              </a: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3608800" y="396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FZD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6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(Fzd6)</a:t>
              </a:r>
            </a:p>
          </p:txBody>
        </p:sp>
        <p:cxnSp>
          <p:nvCxnSpPr>
            <p:cNvPr id="138" name="Straight Arrow Connector 137"/>
            <p:cNvCxnSpPr>
              <a:stCxn id="132" idx="2"/>
              <a:endCxn id="137" idx="0"/>
            </p:cNvCxnSpPr>
            <p:nvPr/>
          </p:nvCxnSpPr>
          <p:spPr>
            <a:xfrm>
              <a:off x="3399473" y="3477537"/>
              <a:ext cx="467275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2167799" y="396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FZD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3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(Fzd3)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4125950" y="396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FZD</a:t>
              </a:r>
              <a:r>
                <a:rPr lang="en-GB" sz="800" b="1" baseline="-25000" dirty="0">
                  <a:solidFill>
                    <a:prstClr val="black"/>
                  </a:solidFill>
                </a:rPr>
                <a:t>7</a:t>
              </a:r>
              <a:endParaRPr lang="en-GB" sz="800" b="1" dirty="0">
                <a:solidFill>
                  <a:prstClr val="black"/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(F</a:t>
              </a:r>
              <a:r>
                <a:rPr lang="en-GB" sz="800" b="1" dirty="0">
                  <a:solidFill>
                    <a:srgbClr val="000000"/>
                  </a:solidFill>
                </a:rPr>
                <a:t>zd</a:t>
              </a:r>
              <a:r>
                <a:rPr lang="en-GB" sz="800" b="1" dirty="0">
                  <a:solidFill>
                    <a:prstClr val="black"/>
                  </a:solidFill>
                </a:rPr>
                <a:t>7)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5563186" y="3960000"/>
              <a:ext cx="575885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FZD</a:t>
              </a:r>
              <a:r>
                <a:rPr lang="en-GB" sz="800" b="1" baseline="-25000" dirty="0">
                  <a:solidFill>
                    <a:prstClr val="white">
                      <a:lumMod val="50000"/>
                    </a:prstClr>
                  </a:solidFill>
                </a:rPr>
                <a:t>10</a:t>
              </a:r>
              <a:endParaRPr lang="en-GB" sz="800" b="1" dirty="0">
                <a:solidFill>
                  <a:prstClr val="white">
                    <a:lumMod val="50000"/>
                  </a:prstClr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(Fzd10)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2683553" y="396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FZD</a:t>
              </a:r>
              <a:r>
                <a:rPr lang="en-GB" sz="800" b="1" baseline="-25000" dirty="0">
                  <a:solidFill>
                    <a:prstClr val="white">
                      <a:lumMod val="50000"/>
                    </a:prstClr>
                  </a:solidFill>
                </a:rPr>
                <a:t>4</a:t>
              </a:r>
              <a:endParaRPr lang="en-GB" sz="800" b="1" dirty="0">
                <a:solidFill>
                  <a:prstClr val="white">
                    <a:lumMod val="50000"/>
                  </a:prstClr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(Fzd4)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141524" y="396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FZD</a:t>
              </a:r>
              <a:r>
                <a:rPr lang="en-GB" sz="800" b="1" baseline="-25000" dirty="0">
                  <a:solidFill>
                    <a:prstClr val="white">
                      <a:lumMod val="50000"/>
                    </a:prstClr>
                  </a:solidFill>
                </a:rPr>
                <a:t>5</a:t>
              </a:r>
              <a:endParaRPr lang="en-GB" sz="800" b="1" dirty="0">
                <a:solidFill>
                  <a:prstClr val="white">
                    <a:lumMod val="50000"/>
                  </a:prstClr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(Fzd5)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5115337" y="2699999"/>
              <a:ext cx="55338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Wnt7b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5096590" y="3240000"/>
              <a:ext cx="59088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Wnt-7b</a:t>
              </a:r>
            </a:p>
          </p:txBody>
        </p:sp>
        <p:cxnSp>
          <p:nvCxnSpPr>
            <p:cNvPr id="148" name="Straight Arrow Connector 147"/>
            <p:cNvCxnSpPr>
              <a:stCxn id="146" idx="2"/>
              <a:endCxn id="147" idx="0"/>
            </p:cNvCxnSpPr>
            <p:nvPr/>
          </p:nvCxnSpPr>
          <p:spPr>
            <a:xfrm>
              <a:off x="5392031" y="2937536"/>
              <a:ext cx="1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/>
            <p:cNvCxnSpPr>
              <a:stCxn id="132" idx="2"/>
              <a:endCxn id="139" idx="0"/>
            </p:cNvCxnSpPr>
            <p:nvPr/>
          </p:nvCxnSpPr>
          <p:spPr>
            <a:xfrm flipH="1">
              <a:off x="2425747" y="3477537"/>
              <a:ext cx="973726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>
              <a:stCxn id="132" idx="2"/>
              <a:endCxn id="144" idx="0"/>
            </p:cNvCxnSpPr>
            <p:nvPr/>
          </p:nvCxnSpPr>
          <p:spPr>
            <a:xfrm flipH="1">
              <a:off x="2941501" y="3477537"/>
              <a:ext cx="457972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/>
            <p:cNvCxnSpPr>
              <a:stCxn id="147" idx="2"/>
              <a:endCxn id="144" idx="0"/>
            </p:cNvCxnSpPr>
            <p:nvPr/>
          </p:nvCxnSpPr>
          <p:spPr>
            <a:xfrm flipH="1">
              <a:off x="2941501" y="3477537"/>
              <a:ext cx="245053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/>
            <p:cNvCxnSpPr>
              <a:stCxn id="132" idx="2"/>
              <a:endCxn id="145" idx="0"/>
            </p:cNvCxnSpPr>
            <p:nvPr/>
          </p:nvCxnSpPr>
          <p:spPr>
            <a:xfrm flipH="1">
              <a:off x="3399472" y="3477537"/>
              <a:ext cx="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>
              <a:stCxn id="132" idx="2"/>
              <a:endCxn id="140" idx="0"/>
            </p:cNvCxnSpPr>
            <p:nvPr/>
          </p:nvCxnSpPr>
          <p:spPr>
            <a:xfrm>
              <a:off x="3399473" y="3477537"/>
              <a:ext cx="984425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>
              <a:stCxn id="147" idx="2"/>
              <a:endCxn id="143" idx="0"/>
            </p:cNvCxnSpPr>
            <p:nvPr/>
          </p:nvCxnSpPr>
          <p:spPr>
            <a:xfrm>
              <a:off x="5392032" y="3477537"/>
              <a:ext cx="459097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TextBox 154"/>
            <p:cNvSpPr txBox="1"/>
            <p:nvPr/>
          </p:nvSpPr>
          <p:spPr>
            <a:xfrm>
              <a:off x="6042523" y="2699999"/>
              <a:ext cx="55338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Wnt8b</a:t>
              </a: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6023778" y="3240000"/>
              <a:ext cx="59088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Wnt-8b</a:t>
              </a:r>
            </a:p>
          </p:txBody>
        </p:sp>
        <p:cxnSp>
          <p:nvCxnSpPr>
            <p:cNvPr id="157" name="Straight Arrow Connector 156"/>
            <p:cNvCxnSpPr>
              <a:stCxn id="155" idx="2"/>
              <a:endCxn id="156" idx="0"/>
            </p:cNvCxnSpPr>
            <p:nvPr/>
          </p:nvCxnSpPr>
          <p:spPr>
            <a:xfrm>
              <a:off x="6319217" y="2937536"/>
              <a:ext cx="2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/>
            <p:cNvCxnSpPr>
              <a:stCxn id="156" idx="2"/>
              <a:endCxn id="136" idx="0"/>
            </p:cNvCxnSpPr>
            <p:nvPr/>
          </p:nvCxnSpPr>
          <p:spPr>
            <a:xfrm flipH="1">
              <a:off x="1957036" y="3477537"/>
              <a:ext cx="4362184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TextBox 158"/>
            <p:cNvSpPr txBox="1"/>
            <p:nvPr/>
          </p:nvSpPr>
          <p:spPr>
            <a:xfrm>
              <a:off x="395166" y="2699999"/>
              <a:ext cx="489651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Wnt1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76417" y="3240000"/>
              <a:ext cx="527143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Wnt-1</a:t>
              </a:r>
            </a:p>
          </p:txBody>
        </p:sp>
        <p:cxnSp>
          <p:nvCxnSpPr>
            <p:cNvPr id="161" name="Straight Arrow Connector 160"/>
            <p:cNvCxnSpPr>
              <a:stCxn id="159" idx="2"/>
              <a:endCxn id="160" idx="0"/>
            </p:cNvCxnSpPr>
            <p:nvPr/>
          </p:nvCxnSpPr>
          <p:spPr>
            <a:xfrm flipH="1">
              <a:off x="639989" y="2937536"/>
              <a:ext cx="2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>
              <a:stCxn id="160" idx="2"/>
              <a:endCxn id="135" idx="0"/>
            </p:cNvCxnSpPr>
            <p:nvPr/>
          </p:nvCxnSpPr>
          <p:spPr>
            <a:xfrm>
              <a:off x="639989" y="3477537"/>
              <a:ext cx="811792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/>
            <p:cNvCxnSpPr>
              <a:stCxn id="147" idx="2"/>
              <a:endCxn id="135" idx="0"/>
            </p:cNvCxnSpPr>
            <p:nvPr/>
          </p:nvCxnSpPr>
          <p:spPr>
            <a:xfrm flipH="1">
              <a:off x="1451781" y="3477537"/>
              <a:ext cx="394025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/>
            <p:cNvSpPr txBox="1"/>
            <p:nvPr/>
          </p:nvSpPr>
          <p:spPr>
            <a:xfrm>
              <a:off x="6548813" y="2699999"/>
              <a:ext cx="549639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Wnt9a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6530068" y="3240000"/>
              <a:ext cx="58713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Wnt-9a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7543477" y="2699999"/>
              <a:ext cx="61337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Wnt10b</a:t>
              </a: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7524731" y="3240000"/>
              <a:ext cx="650869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Wnt-10b</a:t>
              </a:r>
            </a:p>
          </p:txBody>
        </p:sp>
        <p:cxnSp>
          <p:nvCxnSpPr>
            <p:cNvPr id="168" name="Straight Arrow Connector 167"/>
            <p:cNvCxnSpPr>
              <a:stCxn id="166" idx="2"/>
              <a:endCxn id="167" idx="0"/>
            </p:cNvCxnSpPr>
            <p:nvPr/>
          </p:nvCxnSpPr>
          <p:spPr>
            <a:xfrm>
              <a:off x="7850166" y="2937536"/>
              <a:ext cx="0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/>
            <p:cNvCxnSpPr>
              <a:stCxn id="164" idx="2"/>
              <a:endCxn id="165" idx="0"/>
            </p:cNvCxnSpPr>
            <p:nvPr/>
          </p:nvCxnSpPr>
          <p:spPr>
            <a:xfrm>
              <a:off x="6823633" y="2937536"/>
              <a:ext cx="2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TextBox 169"/>
            <p:cNvSpPr txBox="1"/>
            <p:nvPr/>
          </p:nvSpPr>
          <p:spPr>
            <a:xfrm>
              <a:off x="6967147" y="3960000"/>
              <a:ext cx="697734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Unknown</a:t>
              </a: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receptor</a:t>
              </a:r>
            </a:p>
          </p:txBody>
        </p:sp>
        <p:cxnSp>
          <p:nvCxnSpPr>
            <p:cNvPr id="171" name="Straight Arrow Connector 170"/>
            <p:cNvCxnSpPr>
              <a:stCxn id="156" idx="2"/>
              <a:endCxn id="170" idx="0"/>
            </p:cNvCxnSpPr>
            <p:nvPr/>
          </p:nvCxnSpPr>
          <p:spPr>
            <a:xfrm>
              <a:off x="6319220" y="3477537"/>
              <a:ext cx="996795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>
              <a:stCxn id="165" idx="2"/>
              <a:endCxn id="170" idx="0"/>
            </p:cNvCxnSpPr>
            <p:nvPr/>
          </p:nvCxnSpPr>
          <p:spPr>
            <a:xfrm>
              <a:off x="6823635" y="3477537"/>
              <a:ext cx="492379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Arrow Connector 172"/>
            <p:cNvCxnSpPr>
              <a:stCxn id="167" idx="2"/>
              <a:endCxn id="170" idx="0"/>
            </p:cNvCxnSpPr>
            <p:nvPr/>
          </p:nvCxnSpPr>
          <p:spPr>
            <a:xfrm flipH="1">
              <a:off x="7316014" y="3477537"/>
              <a:ext cx="534152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Box 173"/>
            <p:cNvSpPr txBox="1"/>
            <p:nvPr/>
          </p:nvSpPr>
          <p:spPr>
            <a:xfrm>
              <a:off x="2696676" y="4680000"/>
              <a:ext cx="489651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Wnt4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2677928" y="5220000"/>
              <a:ext cx="527143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Wnt-4</a:t>
              </a:r>
            </a:p>
          </p:txBody>
        </p:sp>
        <p:cxnSp>
          <p:nvCxnSpPr>
            <p:cNvPr id="176" name="Straight Arrow Connector 175"/>
            <p:cNvCxnSpPr>
              <a:stCxn id="175" idx="2"/>
              <a:endCxn id="185" idx="0"/>
            </p:cNvCxnSpPr>
            <p:nvPr/>
          </p:nvCxnSpPr>
          <p:spPr>
            <a:xfrm>
              <a:off x="2941500" y="5457536"/>
              <a:ext cx="925250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Arrow Connector 176"/>
            <p:cNvCxnSpPr>
              <a:stCxn id="174" idx="2"/>
              <a:endCxn id="175" idx="0"/>
            </p:cNvCxnSpPr>
            <p:nvPr/>
          </p:nvCxnSpPr>
          <p:spPr>
            <a:xfrm flipH="1">
              <a:off x="2941500" y="4917537"/>
              <a:ext cx="2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/>
            <p:cNvCxnSpPr>
              <a:stCxn id="180" idx="2"/>
              <a:endCxn id="183" idx="0"/>
            </p:cNvCxnSpPr>
            <p:nvPr/>
          </p:nvCxnSpPr>
          <p:spPr>
            <a:xfrm flipH="1">
              <a:off x="1451777" y="5457536"/>
              <a:ext cx="1947694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TextBox 178"/>
            <p:cNvSpPr txBox="1"/>
            <p:nvPr/>
          </p:nvSpPr>
          <p:spPr>
            <a:xfrm>
              <a:off x="3124652" y="4680000"/>
              <a:ext cx="549639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Wnt5a</a:t>
              </a: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3124652" y="5220000"/>
              <a:ext cx="549639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Wnt5a</a:t>
              </a:r>
            </a:p>
          </p:txBody>
        </p:sp>
        <p:cxnSp>
          <p:nvCxnSpPr>
            <p:cNvPr id="181" name="Straight Arrow Connector 180"/>
            <p:cNvCxnSpPr>
              <a:stCxn id="179" idx="2"/>
              <a:endCxn id="180" idx="0"/>
            </p:cNvCxnSpPr>
            <p:nvPr/>
          </p:nvCxnSpPr>
          <p:spPr>
            <a:xfrm>
              <a:off x="3399472" y="491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Arrow Connector 181"/>
            <p:cNvCxnSpPr>
              <a:stCxn id="180" idx="2"/>
              <a:endCxn id="184" idx="0"/>
            </p:cNvCxnSpPr>
            <p:nvPr/>
          </p:nvCxnSpPr>
          <p:spPr>
            <a:xfrm flipH="1">
              <a:off x="1957038" y="5457536"/>
              <a:ext cx="1442434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182"/>
            <p:cNvSpPr txBox="1"/>
            <p:nvPr/>
          </p:nvSpPr>
          <p:spPr>
            <a:xfrm>
              <a:off x="1193829" y="594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FZD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(F</a:t>
              </a:r>
              <a:r>
                <a:rPr lang="en-GB" sz="800" b="1" dirty="0">
                  <a:solidFill>
                    <a:prstClr val="black"/>
                  </a:solidFill>
                </a:rPr>
                <a:t>zd</a:t>
              </a:r>
              <a:r>
                <a:rPr lang="en-GB" sz="800" b="1" dirty="0">
                  <a:solidFill>
                    <a:srgbClr val="000000"/>
                  </a:solidFill>
                </a:rPr>
                <a:t>1)</a:t>
              </a: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1699090" y="594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FZD</a:t>
              </a:r>
              <a:r>
                <a:rPr lang="en-GB" sz="800" b="1" baseline="-25000" dirty="0">
                  <a:solidFill>
                    <a:prstClr val="black"/>
                  </a:solidFill>
                </a:rPr>
                <a:t>2</a:t>
              </a:r>
              <a:endParaRPr lang="en-GB" sz="800" b="1" dirty="0">
                <a:solidFill>
                  <a:prstClr val="black"/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(Fzd2)</a:t>
              </a: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3608802" y="594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FZD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6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(F</a:t>
              </a:r>
              <a:r>
                <a:rPr lang="en-GB" sz="800" b="1" dirty="0">
                  <a:solidFill>
                    <a:prstClr val="black"/>
                  </a:solidFill>
                </a:rPr>
                <a:t>zd</a:t>
              </a:r>
              <a:r>
                <a:rPr lang="en-GB" sz="800" b="1" dirty="0">
                  <a:solidFill>
                    <a:srgbClr val="000000"/>
                  </a:solidFill>
                </a:rPr>
                <a:t>6)</a:t>
              </a:r>
            </a:p>
          </p:txBody>
        </p:sp>
        <p:cxnSp>
          <p:nvCxnSpPr>
            <p:cNvPr id="186" name="Straight Arrow Connector 185"/>
            <p:cNvCxnSpPr>
              <a:stCxn id="180" idx="2"/>
              <a:endCxn id="185" idx="0"/>
            </p:cNvCxnSpPr>
            <p:nvPr/>
          </p:nvCxnSpPr>
          <p:spPr>
            <a:xfrm>
              <a:off x="3399472" y="5457536"/>
              <a:ext cx="467278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2167799" y="594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FZD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3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(F</a:t>
              </a:r>
              <a:r>
                <a:rPr lang="en-GB" sz="800" b="1" dirty="0">
                  <a:solidFill>
                    <a:prstClr val="black"/>
                  </a:solidFill>
                </a:rPr>
                <a:t>zd</a:t>
              </a:r>
              <a:r>
                <a:rPr lang="en-GB" sz="800" b="1" dirty="0">
                  <a:solidFill>
                    <a:srgbClr val="000000"/>
                  </a:solidFill>
                </a:rPr>
                <a:t>3)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4125950" y="594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FZD</a:t>
              </a:r>
              <a:r>
                <a:rPr lang="en-GB" sz="800" b="1" baseline="-25000" dirty="0">
                  <a:solidFill>
                    <a:prstClr val="black"/>
                  </a:solidFill>
                </a:rPr>
                <a:t>7</a:t>
              </a:r>
              <a:endParaRPr lang="en-GB" sz="800" b="1" dirty="0">
                <a:solidFill>
                  <a:prstClr val="black"/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(Fzd7)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639658" y="594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FZD</a:t>
              </a:r>
              <a:r>
                <a:rPr lang="en-GB" sz="800" b="1" baseline="-25000" dirty="0">
                  <a:solidFill>
                    <a:prstClr val="black"/>
                  </a:solidFill>
                </a:rPr>
                <a:t>8</a:t>
              </a:r>
              <a:endParaRPr lang="en-GB" sz="800" b="1" dirty="0">
                <a:solidFill>
                  <a:prstClr val="black"/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(Fzd8)</a:t>
              </a: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2683554" y="594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FZD</a:t>
              </a:r>
              <a:r>
                <a:rPr lang="en-GB" sz="800" b="1" baseline="-25000" dirty="0">
                  <a:solidFill>
                    <a:prstClr val="black"/>
                  </a:solidFill>
                </a:rPr>
                <a:t>4</a:t>
              </a:r>
              <a:endParaRPr lang="en-GB" sz="800" b="1" dirty="0">
                <a:solidFill>
                  <a:prstClr val="black"/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(Fzd4)</a:t>
              </a: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3141530" y="5940000"/>
              <a:ext cx="51589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FZD</a:t>
              </a:r>
              <a:r>
                <a:rPr lang="en-GB" sz="800" b="1" baseline="-25000" dirty="0">
                  <a:solidFill>
                    <a:prstClr val="white">
                      <a:lumMod val="50000"/>
                    </a:prstClr>
                  </a:solidFill>
                </a:rPr>
                <a:t>5</a:t>
              </a:r>
              <a:endParaRPr lang="en-GB" sz="800" b="1" dirty="0">
                <a:solidFill>
                  <a:prstClr val="white">
                    <a:lumMod val="50000"/>
                  </a:prstClr>
                </a:solidFill>
              </a:endParaRPr>
            </a:p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(Fzd5)</a:t>
              </a:r>
            </a:p>
          </p:txBody>
        </p:sp>
        <p:cxnSp>
          <p:nvCxnSpPr>
            <p:cNvPr id="194" name="Straight Arrow Connector 193"/>
            <p:cNvCxnSpPr>
              <a:stCxn id="180" idx="2"/>
              <a:endCxn id="187" idx="0"/>
            </p:cNvCxnSpPr>
            <p:nvPr/>
          </p:nvCxnSpPr>
          <p:spPr>
            <a:xfrm flipH="1">
              <a:off x="2425747" y="5457536"/>
              <a:ext cx="973725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Arrow Connector 194"/>
            <p:cNvCxnSpPr>
              <a:stCxn id="180" idx="2"/>
              <a:endCxn id="192" idx="0"/>
            </p:cNvCxnSpPr>
            <p:nvPr/>
          </p:nvCxnSpPr>
          <p:spPr>
            <a:xfrm flipH="1">
              <a:off x="2941502" y="5457536"/>
              <a:ext cx="457970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Arrow Connector 195"/>
            <p:cNvCxnSpPr>
              <a:stCxn id="180" idx="2"/>
              <a:endCxn id="193" idx="0"/>
            </p:cNvCxnSpPr>
            <p:nvPr/>
          </p:nvCxnSpPr>
          <p:spPr>
            <a:xfrm>
              <a:off x="3399472" y="5457536"/>
              <a:ext cx="6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/>
            <p:cNvCxnSpPr>
              <a:stCxn id="180" idx="2"/>
              <a:endCxn id="188" idx="0"/>
            </p:cNvCxnSpPr>
            <p:nvPr/>
          </p:nvCxnSpPr>
          <p:spPr>
            <a:xfrm>
              <a:off x="3399472" y="5457536"/>
              <a:ext cx="984427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TextBox 197"/>
            <p:cNvSpPr txBox="1"/>
            <p:nvPr/>
          </p:nvSpPr>
          <p:spPr>
            <a:xfrm>
              <a:off x="7039320" y="4680000"/>
              <a:ext cx="55338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Wnt9b</a:t>
              </a: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7020573" y="5220000"/>
              <a:ext cx="59088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Wnt-9b</a:t>
              </a:r>
            </a:p>
          </p:txBody>
        </p:sp>
        <p:cxnSp>
          <p:nvCxnSpPr>
            <p:cNvPr id="200" name="Straight Arrow Connector 199"/>
            <p:cNvCxnSpPr>
              <a:stCxn id="198" idx="2"/>
              <a:endCxn id="199" idx="0"/>
            </p:cNvCxnSpPr>
            <p:nvPr/>
          </p:nvCxnSpPr>
          <p:spPr>
            <a:xfrm>
              <a:off x="7316014" y="491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>
              <a:stCxn id="199" idx="2"/>
              <a:endCxn id="189" idx="0"/>
            </p:cNvCxnSpPr>
            <p:nvPr/>
          </p:nvCxnSpPr>
          <p:spPr>
            <a:xfrm flipH="1">
              <a:off x="4897606" y="5457536"/>
              <a:ext cx="2418409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TextBox 201"/>
            <p:cNvSpPr txBox="1"/>
            <p:nvPr/>
          </p:nvSpPr>
          <p:spPr>
            <a:xfrm>
              <a:off x="4139070" y="4680000"/>
              <a:ext cx="489651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Wnt6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4120323" y="5220000"/>
              <a:ext cx="527143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Wnt-6</a:t>
              </a:r>
            </a:p>
          </p:txBody>
        </p:sp>
        <p:cxnSp>
          <p:nvCxnSpPr>
            <p:cNvPr id="204" name="Straight Arrow Connector 203"/>
            <p:cNvCxnSpPr>
              <a:stCxn id="202" idx="2"/>
              <a:endCxn id="203" idx="0"/>
            </p:cNvCxnSpPr>
            <p:nvPr/>
          </p:nvCxnSpPr>
          <p:spPr>
            <a:xfrm flipH="1">
              <a:off x="4383895" y="4917537"/>
              <a:ext cx="1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Arrow Connector 204"/>
            <p:cNvCxnSpPr>
              <a:stCxn id="203" idx="2"/>
              <a:endCxn id="184" idx="0"/>
            </p:cNvCxnSpPr>
            <p:nvPr/>
          </p:nvCxnSpPr>
          <p:spPr>
            <a:xfrm flipH="1">
              <a:off x="1957038" y="5457536"/>
              <a:ext cx="2426857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TextBox 205"/>
            <p:cNvSpPr txBox="1"/>
            <p:nvPr/>
          </p:nvSpPr>
          <p:spPr>
            <a:xfrm>
              <a:off x="6042523" y="4680000"/>
              <a:ext cx="55338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Wnt8b</a:t>
              </a: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6023776" y="5220000"/>
              <a:ext cx="59088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Wnt-8b</a:t>
              </a:r>
            </a:p>
          </p:txBody>
        </p:sp>
        <p:cxnSp>
          <p:nvCxnSpPr>
            <p:cNvPr id="208" name="Straight Arrow Connector 207"/>
            <p:cNvCxnSpPr>
              <a:stCxn id="206" idx="2"/>
              <a:endCxn id="207" idx="0"/>
            </p:cNvCxnSpPr>
            <p:nvPr/>
          </p:nvCxnSpPr>
          <p:spPr>
            <a:xfrm>
              <a:off x="6319217" y="491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Arrow Connector 208"/>
            <p:cNvCxnSpPr>
              <a:stCxn id="207" idx="2"/>
              <a:endCxn id="184" idx="0"/>
            </p:cNvCxnSpPr>
            <p:nvPr/>
          </p:nvCxnSpPr>
          <p:spPr>
            <a:xfrm flipH="1">
              <a:off x="1957038" y="5457536"/>
              <a:ext cx="4362179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TextBox 209"/>
            <p:cNvSpPr txBox="1"/>
            <p:nvPr/>
          </p:nvSpPr>
          <p:spPr>
            <a:xfrm>
              <a:off x="1175084" y="4680000"/>
              <a:ext cx="55338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Wnt2b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1154460" y="5220000"/>
              <a:ext cx="594631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Wnt-2B</a:t>
              </a:r>
            </a:p>
          </p:txBody>
        </p:sp>
        <p:cxnSp>
          <p:nvCxnSpPr>
            <p:cNvPr id="212" name="Straight Arrow Connector 211"/>
            <p:cNvCxnSpPr>
              <a:stCxn id="210" idx="2"/>
              <a:endCxn id="211" idx="0"/>
            </p:cNvCxnSpPr>
            <p:nvPr/>
          </p:nvCxnSpPr>
          <p:spPr>
            <a:xfrm flipH="1">
              <a:off x="1451776" y="4917537"/>
              <a:ext cx="2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TextBox 212"/>
            <p:cNvSpPr txBox="1"/>
            <p:nvPr/>
          </p:nvSpPr>
          <p:spPr>
            <a:xfrm>
              <a:off x="3590052" y="4680000"/>
              <a:ext cx="55338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Wnt5b</a:t>
              </a: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3590055" y="5220000"/>
              <a:ext cx="55338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Wnt5b</a:t>
              </a:r>
            </a:p>
          </p:txBody>
        </p:sp>
        <p:cxnSp>
          <p:nvCxnSpPr>
            <p:cNvPr id="215" name="Straight Arrow Connector 214"/>
            <p:cNvCxnSpPr>
              <a:stCxn id="213" idx="2"/>
              <a:endCxn id="214" idx="0"/>
            </p:cNvCxnSpPr>
            <p:nvPr/>
          </p:nvCxnSpPr>
          <p:spPr>
            <a:xfrm>
              <a:off x="3866746" y="4917537"/>
              <a:ext cx="2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TextBox 215"/>
            <p:cNvSpPr txBox="1"/>
            <p:nvPr/>
          </p:nvSpPr>
          <p:spPr>
            <a:xfrm>
              <a:off x="6548813" y="4680000"/>
              <a:ext cx="549639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Wnt9a</a:t>
              </a: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6530068" y="5220000"/>
              <a:ext cx="58713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Wnt-9a</a:t>
              </a:r>
            </a:p>
          </p:txBody>
        </p:sp>
        <p:cxnSp>
          <p:nvCxnSpPr>
            <p:cNvPr id="218" name="Straight Arrow Connector 217"/>
            <p:cNvCxnSpPr>
              <a:stCxn id="216" idx="2"/>
              <a:endCxn id="217" idx="0"/>
            </p:cNvCxnSpPr>
            <p:nvPr/>
          </p:nvCxnSpPr>
          <p:spPr>
            <a:xfrm>
              <a:off x="6823633" y="4917537"/>
              <a:ext cx="2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TextBox 218"/>
            <p:cNvSpPr txBox="1"/>
            <p:nvPr/>
          </p:nvSpPr>
          <p:spPr>
            <a:xfrm>
              <a:off x="6967147" y="5940000"/>
              <a:ext cx="697734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Unknown</a:t>
              </a:r>
            </a:p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receptor</a:t>
              </a:r>
            </a:p>
          </p:txBody>
        </p:sp>
        <p:cxnSp>
          <p:nvCxnSpPr>
            <p:cNvPr id="220" name="Straight Arrow Connector 219"/>
            <p:cNvCxnSpPr>
              <a:stCxn id="211" idx="2"/>
              <a:endCxn id="219" idx="0"/>
            </p:cNvCxnSpPr>
            <p:nvPr/>
          </p:nvCxnSpPr>
          <p:spPr>
            <a:xfrm>
              <a:off x="1451776" y="5457536"/>
              <a:ext cx="5864238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Arrow Connector 220"/>
            <p:cNvCxnSpPr>
              <a:stCxn id="203" idx="2"/>
              <a:endCxn id="219" idx="0"/>
            </p:cNvCxnSpPr>
            <p:nvPr/>
          </p:nvCxnSpPr>
          <p:spPr>
            <a:xfrm>
              <a:off x="4383895" y="5457536"/>
              <a:ext cx="2932120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>
              <a:stCxn id="207" idx="2"/>
              <a:endCxn id="219" idx="0"/>
            </p:cNvCxnSpPr>
            <p:nvPr/>
          </p:nvCxnSpPr>
          <p:spPr>
            <a:xfrm>
              <a:off x="6319217" y="5457536"/>
              <a:ext cx="996797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Arrow Connector 222"/>
            <p:cNvCxnSpPr>
              <a:stCxn id="217" idx="2"/>
              <a:endCxn id="219" idx="0"/>
            </p:cNvCxnSpPr>
            <p:nvPr/>
          </p:nvCxnSpPr>
          <p:spPr>
            <a:xfrm>
              <a:off x="6823635" y="5457536"/>
              <a:ext cx="492379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Arrow Connector 223"/>
            <p:cNvCxnSpPr>
              <a:stCxn id="214" idx="2"/>
              <a:endCxn id="219" idx="0"/>
            </p:cNvCxnSpPr>
            <p:nvPr/>
          </p:nvCxnSpPr>
          <p:spPr>
            <a:xfrm>
              <a:off x="3866749" y="5457536"/>
              <a:ext cx="3449266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6" name="Group 225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227" name="Group 226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243" name="TextBox 242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244" name="TextBox 243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245" name="TextBox 244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228" name="Group 227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241" name="Straight Connector 240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9" name="Group 228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238" name="TextBox 237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39" name="TextBox 238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30" name="Group 229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235" name="TextBox 234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36" name="TextBox 235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37" name="TextBox 236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31" name="Group 230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232" name="TextBox 231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33" name="TextBox 232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34" name="TextBox 233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9732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812931" y="685917"/>
            <a:ext cx="1351105" cy="1450586"/>
            <a:chOff x="8111345" y="756255"/>
            <a:chExt cx="1580039" cy="1599338"/>
          </a:xfrm>
        </p:grpSpPr>
        <p:sp>
          <p:nvSpPr>
            <p:cNvPr id="476" name="TextBox 475"/>
            <p:cNvSpPr txBox="1"/>
            <p:nvPr/>
          </p:nvSpPr>
          <p:spPr>
            <a:xfrm>
              <a:off x="8111345" y="1296255"/>
              <a:ext cx="755999" cy="33933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prstClr val="white">
                      <a:lumMod val="50000"/>
                    </a:prstClr>
                  </a:solidFill>
                </a:rPr>
                <a:t>Bradykinins*</a:t>
              </a:r>
            </a:p>
          </p:txBody>
        </p:sp>
        <p:sp>
          <p:nvSpPr>
            <p:cNvPr id="471" name="TextBox 470"/>
            <p:cNvSpPr txBox="1"/>
            <p:nvPr/>
          </p:nvSpPr>
          <p:spPr>
            <a:xfrm>
              <a:off x="8725633" y="756255"/>
              <a:ext cx="463406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prstClr val="white">
                      <a:lumMod val="50000"/>
                    </a:prstClr>
                  </a:solidFill>
                </a:rPr>
                <a:t>KNG1</a:t>
              </a:r>
            </a:p>
          </p:txBody>
        </p:sp>
        <p:sp>
          <p:nvSpPr>
            <p:cNvPr id="472" name="TextBox 471"/>
            <p:cNvSpPr txBox="1"/>
            <p:nvPr/>
          </p:nvSpPr>
          <p:spPr>
            <a:xfrm>
              <a:off x="9117373" y="1296255"/>
              <a:ext cx="515895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prstClr val="white">
                      <a:lumMod val="50000"/>
                    </a:prstClr>
                  </a:solidFill>
                </a:rPr>
                <a:t>T-</a:t>
              </a:r>
              <a:r>
                <a:rPr lang="en-GB" sz="700" b="1" dirty="0" err="1">
                  <a:solidFill>
                    <a:prstClr val="white">
                      <a:lumMod val="50000"/>
                    </a:prstClr>
                  </a:solidFill>
                </a:rPr>
                <a:t>kinin</a:t>
              </a:r>
              <a:endParaRPr lang="en-GB" sz="700" b="1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73" name="TextBox 472"/>
            <p:cNvSpPr txBox="1"/>
            <p:nvPr/>
          </p:nvSpPr>
          <p:spPr>
            <a:xfrm>
              <a:off x="8173283" y="2016255"/>
              <a:ext cx="632122" cy="33933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B</a:t>
              </a:r>
              <a:r>
                <a:rPr lang="en-GB" sz="7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(BDKRB1)</a:t>
              </a:r>
            </a:p>
          </p:txBody>
        </p:sp>
        <p:cxnSp>
          <p:nvCxnSpPr>
            <p:cNvPr id="474" name="Straight Arrow Connector 473"/>
            <p:cNvCxnSpPr>
              <a:stCxn id="472" idx="2"/>
              <a:endCxn id="473" idx="0"/>
            </p:cNvCxnSpPr>
            <p:nvPr/>
          </p:nvCxnSpPr>
          <p:spPr>
            <a:xfrm flipH="1">
              <a:off x="8489345" y="1516824"/>
              <a:ext cx="885975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Straight Arrow Connector 474"/>
            <p:cNvCxnSpPr>
              <a:stCxn id="471" idx="2"/>
              <a:endCxn id="472" idx="0"/>
            </p:cNvCxnSpPr>
            <p:nvPr/>
          </p:nvCxnSpPr>
          <p:spPr>
            <a:xfrm>
              <a:off x="8957336" y="976825"/>
              <a:ext cx="417984" cy="3194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Straight Arrow Connector 476"/>
            <p:cNvCxnSpPr>
              <a:stCxn id="476" idx="2"/>
              <a:endCxn id="473" idx="0"/>
            </p:cNvCxnSpPr>
            <p:nvPr/>
          </p:nvCxnSpPr>
          <p:spPr>
            <a:xfrm>
              <a:off x="8489345" y="1635593"/>
              <a:ext cx="0" cy="3806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Straight Arrow Connector 477"/>
            <p:cNvCxnSpPr>
              <a:stCxn id="471" idx="2"/>
              <a:endCxn id="476" idx="0"/>
            </p:cNvCxnSpPr>
            <p:nvPr/>
          </p:nvCxnSpPr>
          <p:spPr>
            <a:xfrm flipH="1">
              <a:off x="8489345" y="976825"/>
              <a:ext cx="467991" cy="3194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9" name="TextBox 478"/>
            <p:cNvSpPr txBox="1"/>
            <p:nvPr/>
          </p:nvSpPr>
          <p:spPr>
            <a:xfrm>
              <a:off x="8689079" y="1296255"/>
              <a:ext cx="536516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 err="1">
                  <a:solidFill>
                    <a:prstClr val="white">
                      <a:lumMod val="50000"/>
                    </a:prstClr>
                  </a:solidFill>
                </a:rPr>
                <a:t>kallidin</a:t>
              </a:r>
              <a:endParaRPr lang="en-GB" sz="700" b="1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cxnSp>
          <p:nvCxnSpPr>
            <p:cNvPr id="480" name="Straight Arrow Connector 479"/>
            <p:cNvCxnSpPr>
              <a:stCxn id="479" idx="2"/>
              <a:endCxn id="473" idx="0"/>
            </p:cNvCxnSpPr>
            <p:nvPr/>
          </p:nvCxnSpPr>
          <p:spPr>
            <a:xfrm flipH="1">
              <a:off x="8489345" y="1516824"/>
              <a:ext cx="467992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Straight Arrow Connector 480"/>
            <p:cNvCxnSpPr>
              <a:stCxn id="471" idx="2"/>
              <a:endCxn id="479" idx="0"/>
            </p:cNvCxnSpPr>
            <p:nvPr/>
          </p:nvCxnSpPr>
          <p:spPr>
            <a:xfrm>
              <a:off x="8957336" y="976825"/>
              <a:ext cx="1" cy="31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2" name="TextBox 481"/>
            <p:cNvSpPr txBox="1"/>
            <p:nvPr/>
          </p:nvSpPr>
          <p:spPr>
            <a:xfrm>
              <a:off x="9059262" y="2016255"/>
              <a:ext cx="632122" cy="33933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B</a:t>
              </a:r>
              <a:r>
                <a:rPr lang="en-GB" sz="700" b="1" baseline="-25000" dirty="0">
                  <a:solidFill>
                    <a:srgbClr val="000000"/>
                  </a:solidFill>
                </a:rPr>
                <a:t>2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(BDKRB2)</a:t>
              </a:r>
            </a:p>
          </p:txBody>
        </p:sp>
        <p:cxnSp>
          <p:nvCxnSpPr>
            <p:cNvPr id="483" name="Straight Arrow Connector 482"/>
            <p:cNvCxnSpPr>
              <a:stCxn id="472" idx="2"/>
              <a:endCxn id="482" idx="0"/>
            </p:cNvCxnSpPr>
            <p:nvPr/>
          </p:nvCxnSpPr>
          <p:spPr>
            <a:xfrm>
              <a:off x="9375320" y="1516824"/>
              <a:ext cx="4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Straight Arrow Connector 483"/>
            <p:cNvCxnSpPr>
              <a:stCxn id="476" idx="2"/>
              <a:endCxn id="482" idx="0"/>
            </p:cNvCxnSpPr>
            <p:nvPr/>
          </p:nvCxnSpPr>
          <p:spPr>
            <a:xfrm>
              <a:off x="8489345" y="1635593"/>
              <a:ext cx="885979" cy="3806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Straight Arrow Connector 484"/>
            <p:cNvCxnSpPr>
              <a:stCxn id="479" idx="2"/>
              <a:endCxn id="482" idx="0"/>
            </p:cNvCxnSpPr>
            <p:nvPr/>
          </p:nvCxnSpPr>
          <p:spPr>
            <a:xfrm>
              <a:off x="8957337" y="1516824"/>
              <a:ext cx="417987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0" name="TextBox 489"/>
          <p:cNvSpPr txBox="1"/>
          <p:nvPr/>
        </p:nvSpPr>
        <p:spPr>
          <a:xfrm>
            <a:off x="7167332" y="359403"/>
            <a:ext cx="734104" cy="234805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r>
              <a:rPr lang="en-US" sz="1000" b="1" u="sng" dirty="0">
                <a:solidFill>
                  <a:prstClr val="black"/>
                </a:solidFill>
              </a:rPr>
              <a:t>Bradykinin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870256" y="359402"/>
            <a:ext cx="540327" cy="5335903"/>
            <a:chOff x="5411664" y="396255"/>
            <a:chExt cx="631883" cy="5883081"/>
          </a:xfrm>
        </p:grpSpPr>
        <p:sp>
          <p:nvSpPr>
            <p:cNvPr id="360" name="TextBox 359"/>
            <p:cNvSpPr txBox="1"/>
            <p:nvPr/>
          </p:nvSpPr>
          <p:spPr>
            <a:xfrm>
              <a:off x="5426420" y="396255"/>
              <a:ext cx="617127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 err="1">
                  <a:solidFill>
                    <a:prstClr val="black"/>
                  </a:solidFill>
                </a:rPr>
                <a:t>Apelin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411664" y="756255"/>
              <a:ext cx="596102" cy="5523081"/>
              <a:chOff x="5411664" y="756255"/>
              <a:chExt cx="596102" cy="5523081"/>
            </a:xfrm>
          </p:grpSpPr>
          <p:sp>
            <p:nvSpPr>
              <p:cNvPr id="353" name="TextBox 352"/>
              <p:cNvSpPr txBox="1"/>
              <p:nvPr/>
            </p:nvSpPr>
            <p:spPr>
              <a:xfrm>
                <a:off x="5416352" y="2016255"/>
                <a:ext cx="581509" cy="3393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prstClr val="white">
                        <a:lumMod val="50000"/>
                      </a:prstClr>
                    </a:solidFill>
                  </a:rPr>
                  <a:t>Apelin</a:t>
                </a:r>
                <a:r>
                  <a:rPr lang="en-GB" sz="700" b="1" dirty="0">
                    <a:solidFill>
                      <a:prstClr val="white">
                        <a:lumMod val="50000"/>
                      </a:prstClr>
                    </a:solidFill>
                  </a:rPr>
                  <a:t> R</a:t>
                </a:r>
              </a:p>
              <a:p>
                <a:pPr algn="ctr"/>
                <a:r>
                  <a:rPr lang="en-GB" sz="700" b="1" dirty="0">
                    <a:solidFill>
                      <a:prstClr val="white">
                        <a:lumMod val="50000"/>
                      </a:prstClr>
                    </a:solidFill>
                  </a:rPr>
                  <a:t>(APLNR)</a:t>
                </a:r>
              </a:p>
            </p:txBody>
          </p:sp>
          <p:sp>
            <p:nvSpPr>
              <p:cNvPr id="354" name="TextBox 353"/>
              <p:cNvSpPr txBox="1"/>
              <p:nvPr/>
            </p:nvSpPr>
            <p:spPr>
              <a:xfrm>
                <a:off x="5481966" y="756255"/>
                <a:ext cx="450285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APLN</a:t>
                </a:r>
              </a:p>
            </p:txBody>
          </p:sp>
          <p:sp>
            <p:nvSpPr>
              <p:cNvPr id="355" name="TextBox 354"/>
              <p:cNvSpPr txBox="1"/>
              <p:nvPr/>
            </p:nvSpPr>
            <p:spPr>
              <a:xfrm>
                <a:off x="5411664" y="1296255"/>
                <a:ext cx="590882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Apelins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*</a:t>
                </a:r>
              </a:p>
            </p:txBody>
          </p:sp>
          <p:cxnSp>
            <p:nvCxnSpPr>
              <p:cNvPr id="356" name="Straight Arrow Connector 355"/>
              <p:cNvCxnSpPr>
                <a:stCxn id="355" idx="2"/>
                <a:endCxn id="353" idx="0"/>
              </p:cNvCxnSpPr>
              <p:nvPr/>
            </p:nvCxnSpPr>
            <p:spPr>
              <a:xfrm>
                <a:off x="5707106" y="1516825"/>
                <a:ext cx="0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Arrow Connector 356"/>
              <p:cNvCxnSpPr>
                <a:stCxn id="354" idx="2"/>
                <a:endCxn id="355" idx="0"/>
              </p:cNvCxnSpPr>
              <p:nvPr/>
            </p:nvCxnSpPr>
            <p:spPr>
              <a:xfrm flipH="1">
                <a:off x="5707106" y="976825"/>
                <a:ext cx="2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6" name="TextBox 435"/>
              <p:cNvSpPr txBox="1"/>
              <p:nvPr/>
            </p:nvSpPr>
            <p:spPr>
              <a:xfrm>
                <a:off x="5416354" y="3960001"/>
                <a:ext cx="581509" cy="3393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prstClr val="black"/>
                    </a:solidFill>
                  </a:rPr>
                  <a:t>Apelin</a:t>
                </a:r>
                <a:r>
                  <a:rPr lang="en-GB" sz="700" b="1" dirty="0">
                    <a:solidFill>
                      <a:prstClr val="black"/>
                    </a:solidFill>
                  </a:rPr>
                  <a:t> R</a:t>
                </a:r>
              </a:p>
              <a:p>
                <a:pPr algn="ctr"/>
                <a:r>
                  <a:rPr lang="en-GB" sz="700" b="1" dirty="0">
                    <a:solidFill>
                      <a:prstClr val="black"/>
                    </a:solidFill>
                  </a:rPr>
                  <a:t>(</a:t>
                </a:r>
                <a:r>
                  <a:rPr lang="en-GB" sz="700" b="1" dirty="0" err="1">
                    <a:solidFill>
                      <a:prstClr val="black"/>
                    </a:solidFill>
                  </a:rPr>
                  <a:t>Aplnr</a:t>
                </a:r>
                <a:r>
                  <a:rPr lang="en-GB" sz="700" b="1" dirty="0">
                    <a:solidFill>
                      <a:prstClr val="black"/>
                    </a:solidFill>
                  </a:rPr>
                  <a:t>)</a:t>
                </a:r>
              </a:p>
            </p:txBody>
          </p:sp>
          <p:sp>
            <p:nvSpPr>
              <p:cNvPr id="437" name="TextBox 436"/>
              <p:cNvSpPr txBox="1"/>
              <p:nvPr/>
            </p:nvSpPr>
            <p:spPr>
              <a:xfrm>
                <a:off x="5497897" y="2700000"/>
                <a:ext cx="418416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Apln</a:t>
                </a:r>
                <a:endParaRPr lang="en-GB" sz="7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8" name="TextBox 437"/>
              <p:cNvSpPr txBox="1"/>
              <p:nvPr/>
            </p:nvSpPr>
            <p:spPr>
              <a:xfrm>
                <a:off x="5411664" y="3240000"/>
                <a:ext cx="590882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Apelins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*</a:t>
                </a:r>
              </a:p>
            </p:txBody>
          </p:sp>
          <p:cxnSp>
            <p:nvCxnSpPr>
              <p:cNvPr id="439" name="Straight Arrow Connector 438"/>
              <p:cNvCxnSpPr>
                <a:stCxn id="438" idx="2"/>
                <a:endCxn id="436" idx="0"/>
              </p:cNvCxnSpPr>
              <p:nvPr/>
            </p:nvCxnSpPr>
            <p:spPr>
              <a:xfrm>
                <a:off x="5707106" y="3460570"/>
                <a:ext cx="2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Arrow Connector 439"/>
              <p:cNvCxnSpPr>
                <a:stCxn id="437" idx="2"/>
                <a:endCxn id="438" idx="0"/>
              </p:cNvCxnSpPr>
              <p:nvPr/>
            </p:nvCxnSpPr>
            <p:spPr>
              <a:xfrm>
                <a:off x="5707104" y="2920570"/>
                <a:ext cx="1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7" name="TextBox 536"/>
              <p:cNvSpPr txBox="1"/>
              <p:nvPr/>
            </p:nvSpPr>
            <p:spPr>
              <a:xfrm>
                <a:off x="5421573" y="5939998"/>
                <a:ext cx="581509" cy="3393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prstClr val="black"/>
                    </a:solidFill>
                  </a:rPr>
                  <a:t>Apelin</a:t>
                </a:r>
                <a:r>
                  <a:rPr lang="en-GB" sz="700" b="1" dirty="0">
                    <a:solidFill>
                      <a:prstClr val="black"/>
                    </a:solidFill>
                  </a:rPr>
                  <a:t> R</a:t>
                </a:r>
              </a:p>
              <a:p>
                <a:pPr algn="ctr"/>
                <a:r>
                  <a:rPr lang="en-GB" sz="700" b="1" dirty="0">
                    <a:solidFill>
                      <a:prstClr val="black"/>
                    </a:solidFill>
                  </a:rPr>
                  <a:t>(</a:t>
                </a:r>
                <a:r>
                  <a:rPr lang="en-GB" sz="700" b="1" dirty="0" err="1">
                    <a:solidFill>
                      <a:prstClr val="black"/>
                    </a:solidFill>
                  </a:rPr>
                  <a:t>Aplnr</a:t>
                </a:r>
                <a:r>
                  <a:rPr lang="en-GB" sz="700" b="1" dirty="0">
                    <a:solidFill>
                      <a:prstClr val="black"/>
                    </a:solidFill>
                  </a:rPr>
                  <a:t>)</a:t>
                </a:r>
              </a:p>
            </p:txBody>
          </p:sp>
          <p:sp>
            <p:nvSpPr>
              <p:cNvPr id="538" name="TextBox 537"/>
              <p:cNvSpPr txBox="1"/>
              <p:nvPr/>
            </p:nvSpPr>
            <p:spPr>
              <a:xfrm>
                <a:off x="5503118" y="4680000"/>
                <a:ext cx="418416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Apln</a:t>
                </a:r>
                <a:endParaRPr lang="en-GB" sz="7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9" name="TextBox 538"/>
              <p:cNvSpPr txBox="1"/>
              <p:nvPr/>
            </p:nvSpPr>
            <p:spPr>
              <a:xfrm>
                <a:off x="5416884" y="5220001"/>
                <a:ext cx="590882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Apelins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*</a:t>
                </a:r>
              </a:p>
            </p:txBody>
          </p:sp>
          <p:cxnSp>
            <p:nvCxnSpPr>
              <p:cNvPr id="540" name="Straight Arrow Connector 539"/>
              <p:cNvCxnSpPr>
                <a:stCxn id="539" idx="2"/>
                <a:endCxn id="537" idx="0"/>
              </p:cNvCxnSpPr>
              <p:nvPr/>
            </p:nvCxnSpPr>
            <p:spPr>
              <a:xfrm>
                <a:off x="5712325" y="5440570"/>
                <a:ext cx="2" cy="49942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1" name="Straight Arrow Connector 540"/>
              <p:cNvCxnSpPr>
                <a:stCxn id="538" idx="2"/>
                <a:endCxn id="539" idx="0"/>
              </p:cNvCxnSpPr>
              <p:nvPr/>
            </p:nvCxnSpPr>
            <p:spPr>
              <a:xfrm flipH="1">
                <a:off x="5712325" y="4900570"/>
                <a:ext cx="1" cy="3194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/>
          <p:cNvGrpSpPr/>
          <p:nvPr/>
        </p:nvGrpSpPr>
        <p:grpSpPr>
          <a:xfrm>
            <a:off x="5354902" y="359403"/>
            <a:ext cx="1527817" cy="5335905"/>
            <a:chOff x="6189860" y="396255"/>
            <a:chExt cx="1786697" cy="5883083"/>
          </a:xfrm>
        </p:grpSpPr>
        <p:sp>
          <p:nvSpPr>
            <p:cNvPr id="377" name="TextBox 376"/>
            <p:cNvSpPr txBox="1"/>
            <p:nvPr/>
          </p:nvSpPr>
          <p:spPr>
            <a:xfrm>
              <a:off x="6698000" y="396255"/>
              <a:ext cx="836457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 err="1">
                  <a:solidFill>
                    <a:prstClr val="black"/>
                  </a:solidFill>
                </a:rPr>
                <a:t>Bombesin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189860" y="771176"/>
              <a:ext cx="1786697" cy="5508162"/>
              <a:chOff x="6189860" y="771176"/>
              <a:chExt cx="1786697" cy="5508162"/>
            </a:xfrm>
          </p:grpSpPr>
          <p:sp>
            <p:nvSpPr>
              <p:cNvPr id="361" name="TextBox 360"/>
              <p:cNvSpPr txBox="1"/>
              <p:nvPr/>
            </p:nvSpPr>
            <p:spPr>
              <a:xfrm>
                <a:off x="7341621" y="771176"/>
                <a:ext cx="435287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NMB</a:t>
                </a:r>
              </a:p>
            </p:txBody>
          </p:sp>
          <p:sp>
            <p:nvSpPr>
              <p:cNvPr id="362" name="TextBox 361"/>
              <p:cNvSpPr txBox="1"/>
              <p:nvPr/>
            </p:nvSpPr>
            <p:spPr>
              <a:xfrm>
                <a:off x="7141973" y="1296255"/>
                <a:ext cx="834582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neuromedin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 B</a:t>
                </a:r>
              </a:p>
            </p:txBody>
          </p:sp>
          <p:sp>
            <p:nvSpPr>
              <p:cNvPr id="363" name="TextBox 362"/>
              <p:cNvSpPr txBox="1"/>
              <p:nvPr/>
            </p:nvSpPr>
            <p:spPr>
              <a:xfrm>
                <a:off x="6531622" y="2016255"/>
                <a:ext cx="559013" cy="339338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BB</a:t>
                </a:r>
                <a:r>
                  <a:rPr lang="en-GB" sz="7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(NMBR)</a:t>
                </a:r>
              </a:p>
            </p:txBody>
          </p:sp>
          <p:cxnSp>
            <p:nvCxnSpPr>
              <p:cNvPr id="364" name="Straight Arrow Connector 363"/>
              <p:cNvCxnSpPr>
                <a:stCxn id="362" idx="2"/>
                <a:endCxn id="363" idx="0"/>
              </p:cNvCxnSpPr>
              <p:nvPr/>
            </p:nvCxnSpPr>
            <p:spPr>
              <a:xfrm flipH="1">
                <a:off x="6811128" y="1516825"/>
                <a:ext cx="748137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Arrow Connector 364"/>
              <p:cNvCxnSpPr>
                <a:stCxn id="368" idx="2"/>
                <a:endCxn id="245" idx="0"/>
              </p:cNvCxnSpPr>
              <p:nvPr/>
            </p:nvCxnSpPr>
            <p:spPr>
              <a:xfrm flipH="1">
                <a:off x="6558411" y="991746"/>
                <a:ext cx="231187" cy="3132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6" name="TextBox 365"/>
              <p:cNvSpPr txBox="1"/>
              <p:nvPr/>
            </p:nvSpPr>
            <p:spPr>
              <a:xfrm>
                <a:off x="7297567" y="2016255"/>
                <a:ext cx="523394" cy="339338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BB</a:t>
                </a:r>
                <a:r>
                  <a:rPr lang="en-GB" sz="7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(GRPR)</a:t>
                </a:r>
              </a:p>
            </p:txBody>
          </p:sp>
          <p:sp>
            <p:nvSpPr>
              <p:cNvPr id="368" name="TextBox 367"/>
              <p:cNvSpPr txBox="1"/>
              <p:nvPr/>
            </p:nvSpPr>
            <p:spPr>
              <a:xfrm>
                <a:off x="6589764" y="771176"/>
                <a:ext cx="399669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prstClr val="white">
                        <a:lumMod val="50000"/>
                      </a:prstClr>
                    </a:solidFill>
                  </a:rPr>
                  <a:t>GRP</a:t>
                </a:r>
              </a:p>
            </p:txBody>
          </p:sp>
          <p:sp>
            <p:nvSpPr>
              <p:cNvPr id="369" name="TextBox 368"/>
              <p:cNvSpPr txBox="1"/>
              <p:nvPr/>
            </p:nvSpPr>
            <p:spPr>
              <a:xfrm>
                <a:off x="6819430" y="1296255"/>
                <a:ext cx="399669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prstClr val="white">
                        <a:lumMod val="50000"/>
                      </a:prstClr>
                    </a:solidFill>
                  </a:rPr>
                  <a:t>GRP</a:t>
                </a:r>
              </a:p>
            </p:txBody>
          </p:sp>
          <p:cxnSp>
            <p:nvCxnSpPr>
              <p:cNvPr id="370" name="Straight Arrow Connector 369"/>
              <p:cNvCxnSpPr>
                <a:stCxn id="369" idx="2"/>
                <a:endCxn id="363" idx="0"/>
              </p:cNvCxnSpPr>
              <p:nvPr/>
            </p:nvCxnSpPr>
            <p:spPr>
              <a:xfrm flipH="1">
                <a:off x="6811128" y="1516825"/>
                <a:ext cx="208137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Straight Arrow Connector 370"/>
              <p:cNvCxnSpPr>
                <a:stCxn id="368" idx="2"/>
                <a:endCxn id="369" idx="0"/>
              </p:cNvCxnSpPr>
              <p:nvPr/>
            </p:nvCxnSpPr>
            <p:spPr>
              <a:xfrm>
                <a:off x="6789599" y="991746"/>
                <a:ext cx="229666" cy="30450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Straight Arrow Connector 371"/>
              <p:cNvCxnSpPr>
                <a:stCxn id="369" idx="2"/>
                <a:endCxn id="366" idx="0"/>
              </p:cNvCxnSpPr>
              <p:nvPr/>
            </p:nvCxnSpPr>
            <p:spPr>
              <a:xfrm>
                <a:off x="7019265" y="1516825"/>
                <a:ext cx="539999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4" name="TextBox 443"/>
              <p:cNvSpPr txBox="1"/>
              <p:nvPr/>
            </p:nvSpPr>
            <p:spPr>
              <a:xfrm>
                <a:off x="7345374" y="2700000"/>
                <a:ext cx="427789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prstClr val="black"/>
                    </a:solidFill>
                  </a:rPr>
                  <a:t>Nmb</a:t>
                </a:r>
                <a:endParaRPr lang="en-GB" sz="7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5" name="TextBox 444"/>
              <p:cNvSpPr txBox="1"/>
              <p:nvPr/>
            </p:nvSpPr>
            <p:spPr>
              <a:xfrm>
                <a:off x="7141975" y="3240000"/>
                <a:ext cx="834582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prstClr val="black"/>
                    </a:solidFill>
                  </a:rPr>
                  <a:t>neuromedin</a:t>
                </a:r>
                <a:r>
                  <a:rPr lang="en-GB" sz="700" b="1" dirty="0">
                    <a:solidFill>
                      <a:prstClr val="black"/>
                    </a:solidFill>
                  </a:rPr>
                  <a:t> B</a:t>
                </a:r>
              </a:p>
            </p:txBody>
          </p:sp>
          <p:sp>
            <p:nvSpPr>
              <p:cNvPr id="446" name="TextBox 445"/>
              <p:cNvSpPr txBox="1"/>
              <p:nvPr/>
            </p:nvSpPr>
            <p:spPr>
              <a:xfrm>
                <a:off x="6546692" y="3960000"/>
                <a:ext cx="529018" cy="339338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BB</a:t>
                </a:r>
                <a:r>
                  <a:rPr lang="en-GB" sz="7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700" b="1" dirty="0" err="1">
                    <a:solidFill>
                      <a:srgbClr val="000000"/>
                    </a:solidFill>
                  </a:rPr>
                  <a:t>Nmbr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cxnSp>
            <p:nvCxnSpPr>
              <p:cNvPr id="447" name="Straight Arrow Connector 446"/>
              <p:cNvCxnSpPr>
                <a:stCxn id="445" idx="2"/>
                <a:endCxn id="446" idx="0"/>
              </p:cNvCxnSpPr>
              <p:nvPr/>
            </p:nvCxnSpPr>
            <p:spPr>
              <a:xfrm flipH="1">
                <a:off x="6811202" y="3460570"/>
                <a:ext cx="748064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Arrow Connector 447"/>
              <p:cNvCxnSpPr>
                <a:stCxn id="444" idx="2"/>
                <a:endCxn id="445" idx="0"/>
              </p:cNvCxnSpPr>
              <p:nvPr/>
            </p:nvCxnSpPr>
            <p:spPr>
              <a:xfrm flipH="1">
                <a:off x="7559266" y="2920570"/>
                <a:ext cx="2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9" name="TextBox 448"/>
              <p:cNvSpPr txBox="1"/>
              <p:nvPr/>
            </p:nvSpPr>
            <p:spPr>
              <a:xfrm>
                <a:off x="7320067" y="3960000"/>
                <a:ext cx="478403" cy="339338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BB</a:t>
                </a:r>
                <a:r>
                  <a:rPr lang="en-GB" sz="7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700" b="1" dirty="0" err="1">
                    <a:solidFill>
                      <a:srgbClr val="000000"/>
                    </a:solidFill>
                  </a:rPr>
                  <a:t>Grpr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cxnSp>
            <p:nvCxnSpPr>
              <p:cNvPr id="450" name="Straight Arrow Connector 449"/>
              <p:cNvCxnSpPr>
                <a:stCxn id="445" idx="2"/>
                <a:endCxn id="449" idx="0"/>
              </p:cNvCxnSpPr>
              <p:nvPr/>
            </p:nvCxnSpPr>
            <p:spPr>
              <a:xfrm>
                <a:off x="7559266" y="3460570"/>
                <a:ext cx="2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1" name="TextBox 450"/>
              <p:cNvSpPr txBox="1"/>
              <p:nvPr/>
            </p:nvSpPr>
            <p:spPr>
              <a:xfrm>
                <a:off x="6601012" y="2700000"/>
                <a:ext cx="377174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prstClr val="black"/>
                    </a:solidFill>
                  </a:rPr>
                  <a:t>Grp</a:t>
                </a:r>
              </a:p>
            </p:txBody>
          </p:sp>
          <p:sp>
            <p:nvSpPr>
              <p:cNvPr id="452" name="TextBox 451"/>
              <p:cNvSpPr txBox="1"/>
              <p:nvPr/>
            </p:nvSpPr>
            <p:spPr>
              <a:xfrm>
                <a:off x="6819429" y="3240000"/>
                <a:ext cx="399669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prstClr val="black"/>
                    </a:solidFill>
                  </a:rPr>
                  <a:t>GRP</a:t>
                </a:r>
              </a:p>
            </p:txBody>
          </p:sp>
          <p:cxnSp>
            <p:nvCxnSpPr>
              <p:cNvPr id="453" name="Straight Arrow Connector 452"/>
              <p:cNvCxnSpPr>
                <a:stCxn id="452" idx="2"/>
                <a:endCxn id="446" idx="0"/>
              </p:cNvCxnSpPr>
              <p:nvPr/>
            </p:nvCxnSpPr>
            <p:spPr>
              <a:xfrm flipH="1">
                <a:off x="6811202" y="3460570"/>
                <a:ext cx="208062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Arrow Connector 453"/>
              <p:cNvCxnSpPr>
                <a:stCxn id="451" idx="2"/>
                <a:endCxn id="452" idx="0"/>
              </p:cNvCxnSpPr>
              <p:nvPr/>
            </p:nvCxnSpPr>
            <p:spPr>
              <a:xfrm>
                <a:off x="6789599" y="2920570"/>
                <a:ext cx="229665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Arrow Connector 454"/>
              <p:cNvCxnSpPr>
                <a:stCxn id="452" idx="2"/>
                <a:endCxn id="449" idx="0"/>
              </p:cNvCxnSpPr>
              <p:nvPr/>
            </p:nvCxnSpPr>
            <p:spPr>
              <a:xfrm>
                <a:off x="7019264" y="3460570"/>
                <a:ext cx="540005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4" name="TextBox 543"/>
              <p:cNvSpPr txBox="1"/>
              <p:nvPr/>
            </p:nvSpPr>
            <p:spPr>
              <a:xfrm>
                <a:off x="6546692" y="5939999"/>
                <a:ext cx="529018" cy="339338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BB</a:t>
                </a:r>
                <a:r>
                  <a:rPr lang="en-GB" sz="7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700" b="1" dirty="0" err="1">
                    <a:solidFill>
                      <a:srgbClr val="000000"/>
                    </a:solidFill>
                  </a:rPr>
                  <a:t>Nmbr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sp>
            <p:nvSpPr>
              <p:cNvPr id="547" name="TextBox 546"/>
              <p:cNvSpPr txBox="1"/>
              <p:nvPr/>
            </p:nvSpPr>
            <p:spPr>
              <a:xfrm>
                <a:off x="7307732" y="5940000"/>
                <a:ext cx="478403" cy="3393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prstClr val="black"/>
                    </a:solidFill>
                  </a:rPr>
                  <a:t>BB</a:t>
                </a:r>
                <a:r>
                  <a:rPr lang="en-GB" sz="700" b="1" baseline="-25000" dirty="0">
                    <a:solidFill>
                      <a:prstClr val="black"/>
                    </a:solidFill>
                  </a:rPr>
                  <a:t>2</a:t>
                </a:r>
              </a:p>
              <a:p>
                <a:pPr algn="ctr"/>
                <a:r>
                  <a:rPr lang="en-GB" sz="700" b="1" dirty="0">
                    <a:solidFill>
                      <a:prstClr val="black"/>
                    </a:solidFill>
                  </a:rPr>
                  <a:t>(</a:t>
                </a:r>
                <a:r>
                  <a:rPr lang="en-GB" sz="700" b="1" dirty="0" err="1">
                    <a:solidFill>
                      <a:prstClr val="black"/>
                    </a:solidFill>
                  </a:rPr>
                  <a:t>Grpr</a:t>
                </a:r>
                <a:r>
                  <a:rPr lang="en-GB" sz="700" b="1" dirty="0">
                    <a:solidFill>
                      <a:prstClr val="black"/>
                    </a:solidFill>
                  </a:rPr>
                  <a:t>)</a:t>
                </a:r>
              </a:p>
            </p:txBody>
          </p:sp>
          <p:sp>
            <p:nvSpPr>
              <p:cNvPr id="549" name="TextBox 548"/>
              <p:cNvSpPr txBox="1"/>
              <p:nvPr/>
            </p:nvSpPr>
            <p:spPr>
              <a:xfrm>
                <a:off x="6601012" y="4680000"/>
                <a:ext cx="377174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prstClr val="black"/>
                    </a:solidFill>
                  </a:rPr>
                  <a:t>Grp</a:t>
                </a:r>
              </a:p>
            </p:txBody>
          </p:sp>
          <p:sp>
            <p:nvSpPr>
              <p:cNvPr id="550" name="TextBox 549"/>
              <p:cNvSpPr txBox="1"/>
              <p:nvPr/>
            </p:nvSpPr>
            <p:spPr>
              <a:xfrm>
                <a:off x="6843516" y="5220000"/>
                <a:ext cx="399669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prstClr val="black"/>
                    </a:solidFill>
                  </a:rPr>
                  <a:t>GRP</a:t>
                </a:r>
              </a:p>
            </p:txBody>
          </p:sp>
          <p:cxnSp>
            <p:nvCxnSpPr>
              <p:cNvPr id="551" name="Straight Arrow Connector 550"/>
              <p:cNvCxnSpPr>
                <a:stCxn id="550" idx="2"/>
                <a:endCxn id="544" idx="0"/>
              </p:cNvCxnSpPr>
              <p:nvPr/>
            </p:nvCxnSpPr>
            <p:spPr>
              <a:xfrm flipH="1">
                <a:off x="6811202" y="5440570"/>
                <a:ext cx="232149" cy="49942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2" name="Straight Arrow Connector 551"/>
              <p:cNvCxnSpPr>
                <a:stCxn id="549" idx="2"/>
                <a:endCxn id="550" idx="0"/>
              </p:cNvCxnSpPr>
              <p:nvPr/>
            </p:nvCxnSpPr>
            <p:spPr>
              <a:xfrm>
                <a:off x="6789599" y="4900570"/>
                <a:ext cx="253752" cy="3194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3" name="Straight Arrow Connector 552"/>
              <p:cNvCxnSpPr>
                <a:stCxn id="550" idx="2"/>
                <a:endCxn id="547" idx="0"/>
              </p:cNvCxnSpPr>
              <p:nvPr/>
            </p:nvCxnSpPr>
            <p:spPr>
              <a:xfrm>
                <a:off x="7043351" y="5440570"/>
                <a:ext cx="503583" cy="4994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5" name="TextBox 244"/>
              <p:cNvSpPr txBox="1"/>
              <p:nvPr/>
            </p:nvSpPr>
            <p:spPr>
              <a:xfrm>
                <a:off x="6189860" y="1304975"/>
                <a:ext cx="737102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prstClr val="white">
                        <a:lumMod val="50000"/>
                      </a:prstClr>
                    </a:solidFill>
                  </a:rPr>
                  <a:t>GRP-(18-27)</a:t>
                </a:r>
              </a:p>
            </p:txBody>
          </p:sp>
          <p:cxnSp>
            <p:nvCxnSpPr>
              <p:cNvPr id="249" name="Straight Arrow Connector 248"/>
              <p:cNvCxnSpPr>
                <a:stCxn id="245" idx="2"/>
                <a:endCxn id="366" idx="0"/>
              </p:cNvCxnSpPr>
              <p:nvPr/>
            </p:nvCxnSpPr>
            <p:spPr>
              <a:xfrm>
                <a:off x="6558411" y="1525545"/>
                <a:ext cx="1000853" cy="49071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Arrow Connector 251"/>
              <p:cNvCxnSpPr>
                <a:stCxn id="362" idx="2"/>
                <a:endCxn id="366" idx="0"/>
              </p:cNvCxnSpPr>
              <p:nvPr/>
            </p:nvCxnSpPr>
            <p:spPr>
              <a:xfrm flipH="1">
                <a:off x="7559264" y="1516825"/>
                <a:ext cx="1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Arrow Connector 257"/>
              <p:cNvCxnSpPr>
                <a:stCxn id="245" idx="2"/>
                <a:endCxn id="363" idx="0"/>
              </p:cNvCxnSpPr>
              <p:nvPr/>
            </p:nvCxnSpPr>
            <p:spPr>
              <a:xfrm>
                <a:off x="6558411" y="1525545"/>
                <a:ext cx="252717" cy="49071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Arrow Connector 260"/>
              <p:cNvCxnSpPr>
                <a:stCxn id="361" idx="2"/>
                <a:endCxn id="362" idx="0"/>
              </p:cNvCxnSpPr>
              <p:nvPr/>
            </p:nvCxnSpPr>
            <p:spPr>
              <a:xfrm>
                <a:off x="7559265" y="991746"/>
                <a:ext cx="0" cy="30450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5" name="TextBox 264"/>
              <p:cNvSpPr txBox="1"/>
              <p:nvPr/>
            </p:nvSpPr>
            <p:spPr>
              <a:xfrm>
                <a:off x="6189860" y="3240536"/>
                <a:ext cx="737102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prstClr val="black"/>
                    </a:solidFill>
                  </a:rPr>
                  <a:t>GRP-(18-27)</a:t>
                </a:r>
              </a:p>
            </p:txBody>
          </p:sp>
          <p:cxnSp>
            <p:nvCxnSpPr>
              <p:cNvPr id="266" name="Straight Arrow Connector 265"/>
              <p:cNvCxnSpPr>
                <a:stCxn id="451" idx="2"/>
                <a:endCxn id="265" idx="0"/>
              </p:cNvCxnSpPr>
              <p:nvPr/>
            </p:nvCxnSpPr>
            <p:spPr>
              <a:xfrm flipH="1">
                <a:off x="6558411" y="2920570"/>
                <a:ext cx="231187" cy="31996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Arrow Connector 268"/>
              <p:cNvCxnSpPr>
                <a:stCxn id="265" idx="2"/>
                <a:endCxn id="446" idx="0"/>
              </p:cNvCxnSpPr>
              <p:nvPr/>
            </p:nvCxnSpPr>
            <p:spPr>
              <a:xfrm>
                <a:off x="6558411" y="3461106"/>
                <a:ext cx="252791" cy="49889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4" name="TextBox 273"/>
              <p:cNvSpPr txBox="1"/>
              <p:nvPr/>
            </p:nvSpPr>
            <p:spPr>
              <a:xfrm>
                <a:off x="6189860" y="5220000"/>
                <a:ext cx="737102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prstClr val="black"/>
                    </a:solidFill>
                  </a:rPr>
                  <a:t>GRP-(18-27)</a:t>
                </a:r>
              </a:p>
            </p:txBody>
          </p:sp>
          <p:cxnSp>
            <p:nvCxnSpPr>
              <p:cNvPr id="275" name="Straight Arrow Connector 274"/>
              <p:cNvCxnSpPr>
                <a:stCxn id="549" idx="2"/>
                <a:endCxn id="274" idx="0"/>
              </p:cNvCxnSpPr>
              <p:nvPr/>
            </p:nvCxnSpPr>
            <p:spPr>
              <a:xfrm flipH="1">
                <a:off x="6558412" y="4900570"/>
                <a:ext cx="231187" cy="3194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Arrow Connector 275"/>
              <p:cNvCxnSpPr>
                <a:stCxn id="274" idx="2"/>
                <a:endCxn id="544" idx="0"/>
              </p:cNvCxnSpPr>
              <p:nvPr/>
            </p:nvCxnSpPr>
            <p:spPr>
              <a:xfrm>
                <a:off x="6558412" y="5440570"/>
                <a:ext cx="252791" cy="49942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1" name="TextBox 280"/>
              <p:cNvSpPr txBox="1"/>
              <p:nvPr/>
            </p:nvSpPr>
            <p:spPr>
              <a:xfrm>
                <a:off x="7333036" y="4680000"/>
                <a:ext cx="427789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prstClr val="black"/>
                    </a:solidFill>
                  </a:rPr>
                  <a:t>Nmb</a:t>
                </a:r>
                <a:endParaRPr lang="en-GB" sz="7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7129640" y="5220000"/>
                <a:ext cx="834582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prstClr val="black"/>
                    </a:solidFill>
                  </a:rPr>
                  <a:t>neuromedin</a:t>
                </a:r>
                <a:r>
                  <a:rPr lang="en-GB" sz="700" b="1" dirty="0">
                    <a:solidFill>
                      <a:prstClr val="black"/>
                    </a:solidFill>
                  </a:rPr>
                  <a:t> B</a:t>
                </a:r>
              </a:p>
            </p:txBody>
          </p:sp>
          <p:cxnSp>
            <p:nvCxnSpPr>
              <p:cNvPr id="283" name="Straight Arrow Connector 282"/>
              <p:cNvCxnSpPr>
                <a:stCxn id="282" idx="2"/>
                <a:endCxn id="544" idx="0"/>
              </p:cNvCxnSpPr>
              <p:nvPr/>
            </p:nvCxnSpPr>
            <p:spPr>
              <a:xfrm flipH="1">
                <a:off x="6811202" y="5440570"/>
                <a:ext cx="735729" cy="49942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Arrow Connector 283"/>
              <p:cNvCxnSpPr>
                <a:stCxn id="281" idx="2"/>
                <a:endCxn id="282" idx="0"/>
              </p:cNvCxnSpPr>
              <p:nvPr/>
            </p:nvCxnSpPr>
            <p:spPr>
              <a:xfrm>
                <a:off x="7546931" y="4900570"/>
                <a:ext cx="0" cy="3194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Arrow Connector 284"/>
              <p:cNvCxnSpPr>
                <a:stCxn id="282" idx="2"/>
                <a:endCxn id="547" idx="0"/>
              </p:cNvCxnSpPr>
              <p:nvPr/>
            </p:nvCxnSpPr>
            <p:spPr>
              <a:xfrm>
                <a:off x="7546931" y="5440570"/>
                <a:ext cx="2" cy="4994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9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79" name="Group 78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14" name="TextBox 13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558" name="TextBox 557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559" name="TextBox 558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65" name="Straight Connector 64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0" name="Straight Connector 559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2" name="Group 261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263" name="TextBox 262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64" name="TextBox 263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67" name="TextBox 266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68" name="Group 267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270" name="TextBox 269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71" name="TextBox 270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72" name="TextBox 271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73" name="Group 272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277" name="TextBox 276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78" name="TextBox 277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  <p:grpSp>
        <p:nvGrpSpPr>
          <p:cNvPr id="289" name="Group 288"/>
          <p:cNvGrpSpPr/>
          <p:nvPr/>
        </p:nvGrpSpPr>
        <p:grpSpPr>
          <a:xfrm>
            <a:off x="4164699" y="359167"/>
            <a:ext cx="661776" cy="5243804"/>
            <a:chOff x="8880733" y="396000"/>
            <a:chExt cx="773907" cy="5781537"/>
          </a:xfrm>
        </p:grpSpPr>
        <p:sp>
          <p:nvSpPr>
            <p:cNvPr id="290" name="TextBox 289"/>
            <p:cNvSpPr txBox="1"/>
            <p:nvPr/>
          </p:nvSpPr>
          <p:spPr>
            <a:xfrm>
              <a:off x="8925039" y="396000"/>
              <a:ext cx="729601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 err="1">
                  <a:solidFill>
                    <a:prstClr val="black"/>
                  </a:solidFill>
                </a:rPr>
                <a:t>Annexin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291" name="Group 290"/>
            <p:cNvGrpSpPr/>
            <p:nvPr/>
          </p:nvGrpSpPr>
          <p:grpSpPr>
            <a:xfrm>
              <a:off x="8880733" y="756000"/>
              <a:ext cx="670826" cy="5421537"/>
              <a:chOff x="8978165" y="756000"/>
              <a:chExt cx="670826" cy="5421537"/>
            </a:xfrm>
          </p:grpSpPr>
          <p:sp>
            <p:nvSpPr>
              <p:cNvPr id="292" name="TextBox 291"/>
              <p:cNvSpPr txBox="1"/>
              <p:nvPr/>
            </p:nvSpPr>
            <p:spPr>
              <a:xfrm>
                <a:off x="9030929" y="756000"/>
                <a:ext cx="56650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ANXA1</a:t>
                </a:r>
              </a:p>
            </p:txBody>
          </p:sp>
          <p:sp>
            <p:nvSpPr>
              <p:cNvPr id="293" name="TextBox 292"/>
              <p:cNvSpPr txBox="1"/>
              <p:nvPr/>
            </p:nvSpPr>
            <p:spPr>
              <a:xfrm>
                <a:off x="8979378" y="1296000"/>
                <a:ext cx="66961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annexin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I</a:t>
                </a:r>
              </a:p>
            </p:txBody>
          </p:sp>
          <p:cxnSp>
            <p:nvCxnSpPr>
              <p:cNvPr id="294" name="Straight Arrow Connector 293"/>
              <p:cNvCxnSpPr>
                <a:stCxn id="293" idx="2"/>
                <a:endCxn id="296" idx="0"/>
              </p:cNvCxnSpPr>
              <p:nvPr/>
            </p:nvCxnSpPr>
            <p:spPr>
              <a:xfrm flipH="1">
                <a:off x="9314184" y="1533537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Arrow Connector 294"/>
              <p:cNvCxnSpPr>
                <a:stCxn id="292" idx="2"/>
                <a:endCxn id="293" idx="0"/>
              </p:cNvCxnSpPr>
              <p:nvPr/>
            </p:nvCxnSpPr>
            <p:spPr>
              <a:xfrm>
                <a:off x="9314184" y="993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6" name="TextBox 295"/>
              <p:cNvSpPr txBox="1"/>
              <p:nvPr/>
            </p:nvSpPr>
            <p:spPr>
              <a:xfrm>
                <a:off x="9083418" y="2016000"/>
                <a:ext cx="461530" cy="23753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FPR1</a:t>
                </a:r>
              </a:p>
            </p:txBody>
          </p:sp>
          <p:sp>
            <p:nvSpPr>
              <p:cNvPr id="367" name="TextBox 366"/>
              <p:cNvSpPr txBox="1"/>
              <p:nvPr/>
            </p:nvSpPr>
            <p:spPr>
              <a:xfrm>
                <a:off x="9049403" y="2700000"/>
                <a:ext cx="52714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Anxa1</a:t>
                </a:r>
              </a:p>
            </p:txBody>
          </p:sp>
          <p:sp>
            <p:nvSpPr>
              <p:cNvPr id="398" name="TextBox 397"/>
              <p:cNvSpPr txBox="1"/>
              <p:nvPr/>
            </p:nvSpPr>
            <p:spPr>
              <a:xfrm>
                <a:off x="8978165" y="3240000"/>
                <a:ext cx="66961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annexin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I</a:t>
                </a:r>
              </a:p>
            </p:txBody>
          </p:sp>
          <p:cxnSp>
            <p:nvCxnSpPr>
              <p:cNvPr id="399" name="Straight Arrow Connector 398"/>
              <p:cNvCxnSpPr>
                <a:stCxn id="398" idx="2"/>
                <a:endCxn id="401" idx="0"/>
              </p:cNvCxnSpPr>
              <p:nvPr/>
            </p:nvCxnSpPr>
            <p:spPr>
              <a:xfrm>
                <a:off x="9312972" y="3477537"/>
                <a:ext cx="0" cy="48297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Straight Arrow Connector 399"/>
              <p:cNvCxnSpPr>
                <a:stCxn id="367" idx="2"/>
                <a:endCxn id="398" idx="0"/>
              </p:cNvCxnSpPr>
              <p:nvPr/>
            </p:nvCxnSpPr>
            <p:spPr>
              <a:xfrm flipH="1">
                <a:off x="9312972" y="2937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1" name="TextBox 400"/>
              <p:cNvSpPr txBox="1"/>
              <p:nvPr/>
            </p:nvSpPr>
            <p:spPr>
              <a:xfrm>
                <a:off x="9094392" y="3960511"/>
                <a:ext cx="43716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Fpr1</a:t>
                </a:r>
              </a:p>
            </p:txBody>
          </p:sp>
          <p:sp>
            <p:nvSpPr>
              <p:cNvPr id="402" name="TextBox 401"/>
              <p:cNvSpPr txBox="1"/>
              <p:nvPr/>
            </p:nvSpPr>
            <p:spPr>
              <a:xfrm>
                <a:off x="9050615" y="4680000"/>
                <a:ext cx="52714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Anxa1</a:t>
                </a:r>
              </a:p>
            </p:txBody>
          </p:sp>
          <p:sp>
            <p:nvSpPr>
              <p:cNvPr id="403" name="TextBox 402"/>
              <p:cNvSpPr txBox="1"/>
              <p:nvPr/>
            </p:nvSpPr>
            <p:spPr>
              <a:xfrm>
                <a:off x="8979374" y="5220000"/>
                <a:ext cx="66961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annexin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I</a:t>
                </a:r>
              </a:p>
            </p:txBody>
          </p:sp>
          <p:cxnSp>
            <p:nvCxnSpPr>
              <p:cNvPr id="404" name="Straight Arrow Connector 403"/>
              <p:cNvCxnSpPr>
                <a:stCxn id="403" idx="2"/>
                <a:endCxn id="406" idx="0"/>
              </p:cNvCxnSpPr>
              <p:nvPr/>
            </p:nvCxnSpPr>
            <p:spPr>
              <a:xfrm>
                <a:off x="9314181" y="5457537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Straight Arrow Connector 404"/>
              <p:cNvCxnSpPr>
                <a:stCxn id="402" idx="2"/>
                <a:endCxn id="403" idx="0"/>
              </p:cNvCxnSpPr>
              <p:nvPr/>
            </p:nvCxnSpPr>
            <p:spPr>
              <a:xfrm flipH="1">
                <a:off x="9314181" y="4917537"/>
                <a:ext cx="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6" name="TextBox 405"/>
              <p:cNvSpPr txBox="1"/>
              <p:nvPr/>
            </p:nvSpPr>
            <p:spPr>
              <a:xfrm>
                <a:off x="9095604" y="5940000"/>
                <a:ext cx="437160" cy="23753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Fpr1</a:t>
                </a:r>
              </a:p>
            </p:txBody>
          </p:sp>
        </p:grpSp>
      </p:grpSp>
      <p:sp>
        <p:nvSpPr>
          <p:cNvPr id="597" name="TextBox 596"/>
          <p:cNvSpPr txBox="1"/>
          <p:nvPr/>
        </p:nvSpPr>
        <p:spPr>
          <a:xfrm>
            <a:off x="676716" y="359403"/>
            <a:ext cx="937685" cy="234805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r>
              <a:rPr lang="en-US" sz="1000" b="1" u="sng" dirty="0">
                <a:solidFill>
                  <a:prstClr val="black"/>
                </a:solidFill>
              </a:rPr>
              <a:t>Anaphylatoxin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grpSp>
        <p:nvGrpSpPr>
          <p:cNvPr id="598" name="Group 597"/>
          <p:cNvGrpSpPr/>
          <p:nvPr/>
        </p:nvGrpSpPr>
        <p:grpSpPr>
          <a:xfrm>
            <a:off x="139721" y="685918"/>
            <a:ext cx="1957850" cy="5009389"/>
            <a:chOff x="459716" y="756255"/>
            <a:chExt cx="2289598" cy="5523083"/>
          </a:xfrm>
        </p:grpSpPr>
        <p:sp>
          <p:nvSpPr>
            <p:cNvPr id="599" name="TextBox 598"/>
            <p:cNvSpPr txBox="1"/>
            <p:nvPr/>
          </p:nvSpPr>
          <p:spPr>
            <a:xfrm>
              <a:off x="1444770" y="756255"/>
              <a:ext cx="324685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C3</a:t>
              </a:r>
            </a:p>
          </p:txBody>
        </p:sp>
        <p:sp>
          <p:nvSpPr>
            <p:cNvPr id="600" name="TextBox 599"/>
            <p:cNvSpPr txBox="1"/>
            <p:nvPr/>
          </p:nvSpPr>
          <p:spPr>
            <a:xfrm>
              <a:off x="1106161" y="2016255"/>
              <a:ext cx="564636" cy="33933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C3a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(C3AR1)</a:t>
              </a:r>
            </a:p>
          </p:txBody>
        </p:sp>
        <p:sp>
          <p:nvSpPr>
            <p:cNvPr id="601" name="TextBox 600"/>
            <p:cNvSpPr txBox="1"/>
            <p:nvPr/>
          </p:nvSpPr>
          <p:spPr>
            <a:xfrm>
              <a:off x="1985233" y="756255"/>
              <a:ext cx="324685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C5</a:t>
              </a:r>
            </a:p>
          </p:txBody>
        </p:sp>
        <p:sp>
          <p:nvSpPr>
            <p:cNvPr id="602" name="TextBox 601"/>
            <p:cNvSpPr txBox="1"/>
            <p:nvPr/>
          </p:nvSpPr>
          <p:spPr>
            <a:xfrm>
              <a:off x="1958526" y="1296255"/>
              <a:ext cx="377174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C5a</a:t>
              </a:r>
            </a:p>
          </p:txBody>
        </p:sp>
        <p:sp>
          <p:nvSpPr>
            <p:cNvPr id="603" name="TextBox 602"/>
            <p:cNvSpPr txBox="1"/>
            <p:nvPr/>
          </p:nvSpPr>
          <p:spPr>
            <a:xfrm>
              <a:off x="1639986" y="2016255"/>
              <a:ext cx="564636" cy="33933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C5a</a:t>
              </a:r>
              <a:r>
                <a:rPr lang="en-GB" sz="7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(C5AR1)</a:t>
              </a:r>
            </a:p>
          </p:txBody>
        </p:sp>
        <p:cxnSp>
          <p:nvCxnSpPr>
            <p:cNvPr id="604" name="Straight Arrow Connector 603"/>
            <p:cNvCxnSpPr>
              <a:stCxn id="602" idx="2"/>
              <a:endCxn id="603" idx="0"/>
            </p:cNvCxnSpPr>
            <p:nvPr/>
          </p:nvCxnSpPr>
          <p:spPr>
            <a:xfrm flipH="1">
              <a:off x="1922304" y="1516824"/>
              <a:ext cx="224809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Straight Arrow Connector 604"/>
            <p:cNvCxnSpPr>
              <a:stCxn id="601" idx="2"/>
              <a:endCxn id="602" idx="0"/>
            </p:cNvCxnSpPr>
            <p:nvPr/>
          </p:nvCxnSpPr>
          <p:spPr>
            <a:xfrm flipH="1">
              <a:off x="2147113" y="976825"/>
              <a:ext cx="462" cy="31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extBox 605"/>
            <p:cNvSpPr txBox="1"/>
            <p:nvPr/>
          </p:nvSpPr>
          <p:spPr>
            <a:xfrm>
              <a:off x="2184678" y="2016255"/>
              <a:ext cx="564636" cy="33933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C5a</a:t>
              </a:r>
              <a:r>
                <a:rPr lang="en-GB" sz="700" b="1" baseline="-25000" dirty="0">
                  <a:solidFill>
                    <a:srgbClr val="000000"/>
                  </a:solidFill>
                </a:rPr>
                <a:t>2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(C5AR2)</a:t>
              </a:r>
            </a:p>
          </p:txBody>
        </p:sp>
        <p:sp>
          <p:nvSpPr>
            <p:cNvPr id="607" name="TextBox 606"/>
            <p:cNvSpPr txBox="1"/>
            <p:nvPr/>
          </p:nvSpPr>
          <p:spPr>
            <a:xfrm>
              <a:off x="1392280" y="1296255"/>
              <a:ext cx="429663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C3a*</a:t>
              </a:r>
            </a:p>
          </p:txBody>
        </p:sp>
        <p:cxnSp>
          <p:nvCxnSpPr>
            <p:cNvPr id="608" name="Straight Arrow Connector 607"/>
            <p:cNvCxnSpPr>
              <a:stCxn id="599" idx="2"/>
              <a:endCxn id="607" idx="0"/>
            </p:cNvCxnSpPr>
            <p:nvPr/>
          </p:nvCxnSpPr>
          <p:spPr>
            <a:xfrm>
              <a:off x="1607112" y="976825"/>
              <a:ext cx="0" cy="31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Straight Arrow Connector 608"/>
            <p:cNvCxnSpPr>
              <a:stCxn id="607" idx="2"/>
              <a:endCxn id="600" idx="0"/>
            </p:cNvCxnSpPr>
            <p:nvPr/>
          </p:nvCxnSpPr>
          <p:spPr>
            <a:xfrm flipH="1">
              <a:off x="1388479" y="1516824"/>
              <a:ext cx="218632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Straight Arrow Connector 609"/>
            <p:cNvCxnSpPr>
              <a:stCxn id="607" idx="2"/>
              <a:endCxn id="603" idx="0"/>
            </p:cNvCxnSpPr>
            <p:nvPr/>
          </p:nvCxnSpPr>
          <p:spPr>
            <a:xfrm>
              <a:off x="1607112" y="1516824"/>
              <a:ext cx="315192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Straight Arrow Connector 610"/>
            <p:cNvCxnSpPr>
              <a:stCxn id="607" idx="2"/>
              <a:endCxn id="606" idx="0"/>
            </p:cNvCxnSpPr>
            <p:nvPr/>
          </p:nvCxnSpPr>
          <p:spPr>
            <a:xfrm>
              <a:off x="1607112" y="1516824"/>
              <a:ext cx="859884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Straight Arrow Connector 611"/>
            <p:cNvCxnSpPr>
              <a:stCxn id="602" idx="2"/>
              <a:endCxn id="600" idx="0"/>
            </p:cNvCxnSpPr>
            <p:nvPr/>
          </p:nvCxnSpPr>
          <p:spPr>
            <a:xfrm flipH="1">
              <a:off x="1388479" y="1516824"/>
              <a:ext cx="758634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Straight Arrow Connector 612"/>
            <p:cNvCxnSpPr>
              <a:stCxn id="602" idx="2"/>
              <a:endCxn id="606" idx="0"/>
            </p:cNvCxnSpPr>
            <p:nvPr/>
          </p:nvCxnSpPr>
          <p:spPr>
            <a:xfrm>
              <a:off x="2147113" y="1516824"/>
              <a:ext cx="319883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4" name="TextBox 613"/>
            <p:cNvSpPr txBox="1"/>
            <p:nvPr/>
          </p:nvSpPr>
          <p:spPr>
            <a:xfrm>
              <a:off x="585314" y="756255"/>
              <a:ext cx="388422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C4A</a:t>
              </a:r>
            </a:p>
          </p:txBody>
        </p:sp>
        <p:sp>
          <p:nvSpPr>
            <p:cNvPr id="615" name="TextBox 614"/>
            <p:cNvSpPr txBox="1"/>
            <p:nvPr/>
          </p:nvSpPr>
          <p:spPr>
            <a:xfrm>
              <a:off x="590939" y="1296255"/>
              <a:ext cx="377174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C4a</a:t>
              </a:r>
            </a:p>
          </p:txBody>
        </p:sp>
        <p:cxnSp>
          <p:nvCxnSpPr>
            <p:cNvPr id="616" name="Straight Arrow Connector 615"/>
            <p:cNvCxnSpPr>
              <a:stCxn id="615" idx="2"/>
              <a:endCxn id="618" idx="0"/>
            </p:cNvCxnSpPr>
            <p:nvPr/>
          </p:nvCxnSpPr>
          <p:spPr>
            <a:xfrm>
              <a:off x="779526" y="1516824"/>
              <a:ext cx="2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Straight Arrow Connector 616"/>
            <p:cNvCxnSpPr>
              <a:stCxn id="614" idx="2"/>
              <a:endCxn id="615" idx="0"/>
            </p:cNvCxnSpPr>
            <p:nvPr/>
          </p:nvCxnSpPr>
          <p:spPr>
            <a:xfrm>
              <a:off x="779525" y="976825"/>
              <a:ext cx="1" cy="31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8" name="TextBox 617"/>
            <p:cNvSpPr txBox="1"/>
            <p:nvPr/>
          </p:nvSpPr>
          <p:spPr>
            <a:xfrm>
              <a:off x="459717" y="2016255"/>
              <a:ext cx="639622" cy="339338"/>
            </a:xfrm>
            <a:prstGeom prst="rect">
              <a:avLst/>
            </a:prstGeom>
            <a:noFill/>
            <a:ln w="12700">
              <a:noFill/>
              <a:prstDash val="lgDashDot"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Unknown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receptor</a:t>
              </a:r>
            </a:p>
          </p:txBody>
        </p:sp>
        <p:sp>
          <p:nvSpPr>
            <p:cNvPr id="619" name="TextBox 618"/>
            <p:cNvSpPr txBox="1"/>
            <p:nvPr/>
          </p:nvSpPr>
          <p:spPr>
            <a:xfrm>
              <a:off x="1444771" y="2700000"/>
              <a:ext cx="324685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C3</a:t>
              </a:r>
            </a:p>
          </p:txBody>
        </p:sp>
        <p:sp>
          <p:nvSpPr>
            <p:cNvPr id="620" name="TextBox 619"/>
            <p:cNvSpPr txBox="1"/>
            <p:nvPr/>
          </p:nvSpPr>
          <p:spPr>
            <a:xfrm>
              <a:off x="1123033" y="3960000"/>
              <a:ext cx="530893" cy="33933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C3a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(C3ar1)</a:t>
              </a:r>
            </a:p>
          </p:txBody>
        </p:sp>
        <p:sp>
          <p:nvSpPr>
            <p:cNvPr id="621" name="TextBox 620"/>
            <p:cNvSpPr txBox="1"/>
            <p:nvPr/>
          </p:nvSpPr>
          <p:spPr>
            <a:xfrm>
              <a:off x="1656855" y="3960000"/>
              <a:ext cx="530893" cy="33933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C5a</a:t>
              </a:r>
              <a:r>
                <a:rPr lang="en-GB" sz="7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(C5ar1)</a:t>
              </a:r>
            </a:p>
          </p:txBody>
        </p:sp>
        <p:sp>
          <p:nvSpPr>
            <p:cNvPr id="622" name="TextBox 621"/>
            <p:cNvSpPr txBox="1"/>
            <p:nvPr/>
          </p:nvSpPr>
          <p:spPr>
            <a:xfrm>
              <a:off x="2201549" y="3960000"/>
              <a:ext cx="530893" cy="33933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prstClr val="white">
                      <a:lumMod val="50000"/>
                    </a:prstClr>
                  </a:solidFill>
                </a:rPr>
                <a:t>C5a</a:t>
              </a:r>
              <a:r>
                <a:rPr lang="en-GB" sz="700" b="1" baseline="-25000" dirty="0">
                  <a:solidFill>
                    <a:prstClr val="white">
                      <a:lumMod val="50000"/>
                    </a:prstClr>
                  </a:solidFill>
                </a:rPr>
                <a:t>2</a:t>
              </a:r>
            </a:p>
            <a:p>
              <a:pPr algn="ctr"/>
              <a:r>
                <a:rPr lang="en-GB" sz="700" b="1" dirty="0">
                  <a:solidFill>
                    <a:prstClr val="white">
                      <a:lumMod val="50000"/>
                    </a:prstClr>
                  </a:solidFill>
                </a:rPr>
                <a:t>(C5ar2)</a:t>
              </a:r>
            </a:p>
          </p:txBody>
        </p:sp>
        <p:sp>
          <p:nvSpPr>
            <p:cNvPr id="623" name="TextBox 622"/>
            <p:cNvSpPr txBox="1"/>
            <p:nvPr/>
          </p:nvSpPr>
          <p:spPr>
            <a:xfrm>
              <a:off x="1392280" y="3240000"/>
              <a:ext cx="429663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C3a*</a:t>
              </a:r>
            </a:p>
          </p:txBody>
        </p:sp>
        <p:cxnSp>
          <p:nvCxnSpPr>
            <p:cNvPr id="624" name="Straight Arrow Connector 623"/>
            <p:cNvCxnSpPr>
              <a:stCxn id="619" idx="2"/>
              <a:endCxn id="623" idx="0"/>
            </p:cNvCxnSpPr>
            <p:nvPr/>
          </p:nvCxnSpPr>
          <p:spPr>
            <a:xfrm flipH="1">
              <a:off x="1607112" y="2920570"/>
              <a:ext cx="1" cy="31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Straight Arrow Connector 624"/>
            <p:cNvCxnSpPr>
              <a:stCxn id="623" idx="2"/>
              <a:endCxn id="620" idx="0"/>
            </p:cNvCxnSpPr>
            <p:nvPr/>
          </p:nvCxnSpPr>
          <p:spPr>
            <a:xfrm flipH="1">
              <a:off x="1388479" y="3460569"/>
              <a:ext cx="218632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Straight Arrow Connector 625"/>
            <p:cNvCxnSpPr>
              <a:stCxn id="623" idx="2"/>
              <a:endCxn id="621" idx="0"/>
            </p:cNvCxnSpPr>
            <p:nvPr/>
          </p:nvCxnSpPr>
          <p:spPr>
            <a:xfrm>
              <a:off x="1607112" y="3460569"/>
              <a:ext cx="315190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Straight Arrow Connector 626"/>
            <p:cNvCxnSpPr>
              <a:stCxn id="623" idx="2"/>
              <a:endCxn id="622" idx="0"/>
            </p:cNvCxnSpPr>
            <p:nvPr/>
          </p:nvCxnSpPr>
          <p:spPr>
            <a:xfrm>
              <a:off x="1607112" y="3460569"/>
              <a:ext cx="859884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8" name="TextBox 627"/>
            <p:cNvSpPr txBox="1"/>
            <p:nvPr/>
          </p:nvSpPr>
          <p:spPr>
            <a:xfrm>
              <a:off x="590937" y="2700000"/>
              <a:ext cx="377174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C4a</a:t>
              </a:r>
            </a:p>
          </p:txBody>
        </p:sp>
        <p:sp>
          <p:nvSpPr>
            <p:cNvPr id="629" name="TextBox 628"/>
            <p:cNvSpPr txBox="1"/>
            <p:nvPr/>
          </p:nvSpPr>
          <p:spPr>
            <a:xfrm>
              <a:off x="590937" y="3240000"/>
              <a:ext cx="377174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C4a</a:t>
              </a:r>
            </a:p>
          </p:txBody>
        </p:sp>
        <p:cxnSp>
          <p:nvCxnSpPr>
            <p:cNvPr id="630" name="Straight Arrow Connector 629"/>
            <p:cNvCxnSpPr>
              <a:stCxn id="629" idx="2"/>
              <a:endCxn id="632" idx="0"/>
            </p:cNvCxnSpPr>
            <p:nvPr/>
          </p:nvCxnSpPr>
          <p:spPr>
            <a:xfrm>
              <a:off x="779524" y="3460569"/>
              <a:ext cx="5" cy="4994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Straight Arrow Connector 630"/>
            <p:cNvCxnSpPr>
              <a:stCxn id="628" idx="2"/>
              <a:endCxn id="629" idx="0"/>
            </p:cNvCxnSpPr>
            <p:nvPr/>
          </p:nvCxnSpPr>
          <p:spPr>
            <a:xfrm>
              <a:off x="779524" y="2920570"/>
              <a:ext cx="0" cy="31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2" name="TextBox 631"/>
            <p:cNvSpPr txBox="1"/>
            <p:nvPr/>
          </p:nvSpPr>
          <p:spPr>
            <a:xfrm>
              <a:off x="459717" y="3960000"/>
              <a:ext cx="639622" cy="339338"/>
            </a:xfrm>
            <a:prstGeom prst="rect">
              <a:avLst/>
            </a:prstGeom>
            <a:noFill/>
            <a:ln w="12700">
              <a:noFill/>
              <a:prstDash val="lgDashDot"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Unknown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receptor</a:t>
              </a:r>
            </a:p>
          </p:txBody>
        </p:sp>
        <p:sp>
          <p:nvSpPr>
            <p:cNvPr id="633" name="TextBox 632"/>
            <p:cNvSpPr txBox="1"/>
            <p:nvPr/>
          </p:nvSpPr>
          <p:spPr>
            <a:xfrm>
              <a:off x="1444771" y="4679999"/>
              <a:ext cx="324685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C3</a:t>
              </a:r>
            </a:p>
          </p:txBody>
        </p:sp>
        <p:sp>
          <p:nvSpPr>
            <p:cNvPr id="634" name="TextBox 633"/>
            <p:cNvSpPr txBox="1"/>
            <p:nvPr/>
          </p:nvSpPr>
          <p:spPr>
            <a:xfrm>
              <a:off x="1128250" y="5939999"/>
              <a:ext cx="530893" cy="33933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C3a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(C3ar1)</a:t>
              </a:r>
            </a:p>
          </p:txBody>
        </p:sp>
        <p:sp>
          <p:nvSpPr>
            <p:cNvPr id="635" name="TextBox 634"/>
            <p:cNvSpPr txBox="1"/>
            <p:nvPr/>
          </p:nvSpPr>
          <p:spPr>
            <a:xfrm>
              <a:off x="1955918" y="4680000"/>
              <a:ext cx="377174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 err="1">
                  <a:solidFill>
                    <a:srgbClr val="000000"/>
                  </a:solidFill>
                </a:rPr>
                <a:t>Hc</a:t>
              </a:r>
              <a:r>
                <a:rPr lang="en-GB" sz="700" b="1" dirty="0">
                  <a:solidFill>
                    <a:srgbClr val="000000"/>
                  </a:solidFill>
                </a:rPr>
                <a:t>#</a:t>
              </a:r>
            </a:p>
          </p:txBody>
        </p:sp>
        <p:sp>
          <p:nvSpPr>
            <p:cNvPr id="636" name="TextBox 635"/>
            <p:cNvSpPr txBox="1"/>
            <p:nvPr/>
          </p:nvSpPr>
          <p:spPr>
            <a:xfrm>
              <a:off x="1958527" y="5220000"/>
              <a:ext cx="377174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C5a</a:t>
              </a:r>
            </a:p>
          </p:txBody>
        </p:sp>
        <p:sp>
          <p:nvSpPr>
            <p:cNvPr id="637" name="TextBox 636"/>
            <p:cNvSpPr txBox="1"/>
            <p:nvPr/>
          </p:nvSpPr>
          <p:spPr>
            <a:xfrm>
              <a:off x="1656855" y="5940000"/>
              <a:ext cx="530893" cy="33933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C5a</a:t>
              </a:r>
              <a:r>
                <a:rPr lang="en-GB" sz="7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(C5ar1)</a:t>
              </a:r>
            </a:p>
          </p:txBody>
        </p:sp>
        <p:cxnSp>
          <p:nvCxnSpPr>
            <p:cNvPr id="638" name="Straight Arrow Connector 637"/>
            <p:cNvCxnSpPr>
              <a:stCxn id="636" idx="2"/>
              <a:endCxn id="637" idx="0"/>
            </p:cNvCxnSpPr>
            <p:nvPr/>
          </p:nvCxnSpPr>
          <p:spPr>
            <a:xfrm flipH="1">
              <a:off x="1922302" y="5440570"/>
              <a:ext cx="224812" cy="4994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Straight Arrow Connector 638"/>
            <p:cNvCxnSpPr>
              <a:stCxn id="635" idx="2"/>
              <a:endCxn id="636" idx="0"/>
            </p:cNvCxnSpPr>
            <p:nvPr/>
          </p:nvCxnSpPr>
          <p:spPr>
            <a:xfrm>
              <a:off x="2144505" y="4900570"/>
              <a:ext cx="2609" cy="3194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0" name="TextBox 639"/>
            <p:cNvSpPr txBox="1"/>
            <p:nvPr/>
          </p:nvSpPr>
          <p:spPr>
            <a:xfrm>
              <a:off x="2201549" y="5940000"/>
              <a:ext cx="530893" cy="33933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prstClr val="black"/>
                  </a:solidFill>
                </a:rPr>
                <a:t>C5a</a:t>
              </a:r>
              <a:r>
                <a:rPr lang="en-GB" sz="700" b="1" baseline="-25000" dirty="0">
                  <a:solidFill>
                    <a:prstClr val="black"/>
                  </a:solidFill>
                </a:rPr>
                <a:t>2</a:t>
              </a:r>
            </a:p>
            <a:p>
              <a:pPr algn="ctr"/>
              <a:r>
                <a:rPr lang="en-GB" sz="700" b="1" dirty="0">
                  <a:solidFill>
                    <a:prstClr val="black"/>
                  </a:solidFill>
                </a:rPr>
                <a:t>(C5ar2)</a:t>
              </a:r>
            </a:p>
          </p:txBody>
        </p:sp>
        <p:sp>
          <p:nvSpPr>
            <p:cNvPr id="641" name="TextBox 640"/>
            <p:cNvSpPr txBox="1"/>
            <p:nvPr/>
          </p:nvSpPr>
          <p:spPr>
            <a:xfrm>
              <a:off x="1392278" y="5220001"/>
              <a:ext cx="429664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C3a*</a:t>
              </a:r>
            </a:p>
          </p:txBody>
        </p:sp>
        <p:cxnSp>
          <p:nvCxnSpPr>
            <p:cNvPr id="642" name="Straight Arrow Connector 641"/>
            <p:cNvCxnSpPr>
              <a:stCxn id="633" idx="2"/>
              <a:endCxn id="641" idx="0"/>
            </p:cNvCxnSpPr>
            <p:nvPr/>
          </p:nvCxnSpPr>
          <p:spPr>
            <a:xfrm flipH="1">
              <a:off x="1607110" y="4900569"/>
              <a:ext cx="4" cy="3194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Straight Arrow Connector 642"/>
            <p:cNvCxnSpPr>
              <a:stCxn id="641" idx="2"/>
              <a:endCxn id="634" idx="0"/>
            </p:cNvCxnSpPr>
            <p:nvPr/>
          </p:nvCxnSpPr>
          <p:spPr>
            <a:xfrm flipH="1">
              <a:off x="1393697" y="5440570"/>
              <a:ext cx="213413" cy="49942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Straight Arrow Connector 643"/>
            <p:cNvCxnSpPr>
              <a:stCxn id="641" idx="2"/>
              <a:endCxn id="637" idx="0"/>
            </p:cNvCxnSpPr>
            <p:nvPr/>
          </p:nvCxnSpPr>
          <p:spPr>
            <a:xfrm>
              <a:off x="1607110" y="5440570"/>
              <a:ext cx="315191" cy="4994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Straight Arrow Connector 644"/>
            <p:cNvCxnSpPr>
              <a:stCxn id="641" idx="2"/>
              <a:endCxn id="640" idx="0"/>
            </p:cNvCxnSpPr>
            <p:nvPr/>
          </p:nvCxnSpPr>
          <p:spPr>
            <a:xfrm>
              <a:off x="1607110" y="5440570"/>
              <a:ext cx="859886" cy="4994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Straight Arrow Connector 645"/>
            <p:cNvCxnSpPr>
              <a:stCxn id="636" idx="2"/>
              <a:endCxn id="634" idx="0"/>
            </p:cNvCxnSpPr>
            <p:nvPr/>
          </p:nvCxnSpPr>
          <p:spPr>
            <a:xfrm flipH="1">
              <a:off x="1393696" y="5440569"/>
              <a:ext cx="753417" cy="4994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Straight Arrow Connector 646"/>
            <p:cNvCxnSpPr>
              <a:stCxn id="636" idx="2"/>
              <a:endCxn id="640" idx="0"/>
            </p:cNvCxnSpPr>
            <p:nvPr/>
          </p:nvCxnSpPr>
          <p:spPr>
            <a:xfrm>
              <a:off x="2147114" y="5440570"/>
              <a:ext cx="319882" cy="4994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8" name="TextBox 647"/>
            <p:cNvSpPr txBox="1"/>
            <p:nvPr/>
          </p:nvSpPr>
          <p:spPr>
            <a:xfrm>
              <a:off x="590937" y="4680000"/>
              <a:ext cx="377174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C4a</a:t>
              </a:r>
            </a:p>
          </p:txBody>
        </p:sp>
        <p:sp>
          <p:nvSpPr>
            <p:cNvPr id="649" name="TextBox 648"/>
            <p:cNvSpPr txBox="1"/>
            <p:nvPr/>
          </p:nvSpPr>
          <p:spPr>
            <a:xfrm>
              <a:off x="590937" y="5220001"/>
              <a:ext cx="377174" cy="22057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C4a</a:t>
              </a:r>
            </a:p>
          </p:txBody>
        </p:sp>
        <p:cxnSp>
          <p:nvCxnSpPr>
            <p:cNvPr id="650" name="Straight Arrow Connector 649"/>
            <p:cNvCxnSpPr>
              <a:stCxn id="649" idx="2"/>
              <a:endCxn id="652" idx="0"/>
            </p:cNvCxnSpPr>
            <p:nvPr/>
          </p:nvCxnSpPr>
          <p:spPr>
            <a:xfrm>
              <a:off x="779524" y="5440570"/>
              <a:ext cx="4" cy="499429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Straight Arrow Connector 650"/>
            <p:cNvCxnSpPr>
              <a:stCxn id="648" idx="2"/>
              <a:endCxn id="649" idx="0"/>
            </p:cNvCxnSpPr>
            <p:nvPr/>
          </p:nvCxnSpPr>
          <p:spPr>
            <a:xfrm>
              <a:off x="779524" y="4900570"/>
              <a:ext cx="0" cy="31943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2" name="TextBox 651"/>
            <p:cNvSpPr txBox="1"/>
            <p:nvPr/>
          </p:nvSpPr>
          <p:spPr>
            <a:xfrm>
              <a:off x="459716" y="5940000"/>
              <a:ext cx="639622" cy="339338"/>
            </a:xfrm>
            <a:prstGeom prst="rect">
              <a:avLst/>
            </a:prstGeom>
            <a:noFill/>
            <a:ln w="12700">
              <a:noFill/>
              <a:prstDash val="lgDashDot"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Unknown</a:t>
              </a:r>
            </a:p>
            <a:p>
              <a:pPr algn="ctr"/>
              <a:r>
                <a:rPr lang="en-GB" sz="700" b="1" dirty="0">
                  <a:solidFill>
                    <a:srgbClr val="000000"/>
                  </a:solidFill>
                </a:rPr>
                <a:t>receptor</a:t>
              </a:r>
            </a:p>
          </p:txBody>
        </p:sp>
      </p:grpSp>
      <p:grpSp>
        <p:nvGrpSpPr>
          <p:cNvPr id="653" name="Group 652"/>
          <p:cNvGrpSpPr/>
          <p:nvPr/>
        </p:nvGrpSpPr>
        <p:grpSpPr>
          <a:xfrm>
            <a:off x="1862302" y="359401"/>
            <a:ext cx="2317080" cy="5335905"/>
            <a:chOff x="2687132" y="396255"/>
            <a:chExt cx="2709698" cy="5883083"/>
          </a:xfrm>
        </p:grpSpPr>
        <p:sp>
          <p:nvSpPr>
            <p:cNvPr id="654" name="TextBox 653"/>
            <p:cNvSpPr txBox="1"/>
            <p:nvPr/>
          </p:nvSpPr>
          <p:spPr>
            <a:xfrm>
              <a:off x="3588565" y="396255"/>
              <a:ext cx="962057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Angiotensin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655" name="Group 654"/>
            <p:cNvGrpSpPr/>
            <p:nvPr/>
          </p:nvGrpSpPr>
          <p:grpSpPr>
            <a:xfrm>
              <a:off x="2687132" y="756255"/>
              <a:ext cx="2709698" cy="5523083"/>
              <a:chOff x="2687132" y="756255"/>
              <a:chExt cx="2709698" cy="5523083"/>
            </a:xfrm>
          </p:grpSpPr>
          <p:sp>
            <p:nvSpPr>
              <p:cNvPr id="656" name="TextBox 655"/>
              <p:cNvSpPr txBox="1"/>
              <p:nvPr/>
            </p:nvSpPr>
            <p:spPr>
              <a:xfrm>
                <a:off x="4441858" y="2016255"/>
                <a:ext cx="575885" cy="3393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AT</a:t>
                </a:r>
                <a:r>
                  <a:rPr lang="en-GB" sz="7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(AGTR2)</a:t>
                </a:r>
              </a:p>
            </p:txBody>
          </p:sp>
          <p:cxnSp>
            <p:nvCxnSpPr>
              <p:cNvPr id="657" name="Straight Arrow Connector 656"/>
              <p:cNvCxnSpPr>
                <a:stCxn id="667" idx="2"/>
                <a:endCxn id="656" idx="0"/>
              </p:cNvCxnSpPr>
              <p:nvPr/>
            </p:nvCxnSpPr>
            <p:spPr>
              <a:xfrm>
                <a:off x="4332173" y="1516825"/>
                <a:ext cx="397628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8" name="TextBox 657"/>
              <p:cNvSpPr txBox="1"/>
              <p:nvPr/>
            </p:nvSpPr>
            <p:spPr>
              <a:xfrm>
                <a:off x="4044230" y="2016255"/>
                <a:ext cx="575885" cy="3393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AT</a:t>
                </a:r>
                <a:r>
                  <a:rPr lang="en-GB" sz="7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(AGTR1)</a:t>
                </a:r>
              </a:p>
            </p:txBody>
          </p:sp>
          <p:cxnSp>
            <p:nvCxnSpPr>
              <p:cNvPr id="659" name="Straight Arrow Connector 658"/>
              <p:cNvCxnSpPr>
                <a:stCxn id="669" idx="2"/>
                <a:endCxn id="658" idx="0"/>
              </p:cNvCxnSpPr>
              <p:nvPr/>
            </p:nvCxnSpPr>
            <p:spPr>
              <a:xfrm>
                <a:off x="3967822" y="1516825"/>
                <a:ext cx="364351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0" name="Straight Arrow Connector 659"/>
              <p:cNvCxnSpPr>
                <a:stCxn id="671" idx="2"/>
                <a:endCxn id="656" idx="0"/>
              </p:cNvCxnSpPr>
              <p:nvPr/>
            </p:nvCxnSpPr>
            <p:spPr>
              <a:xfrm>
                <a:off x="4729800" y="1516825"/>
                <a:ext cx="1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1" name="Straight Arrow Connector 660"/>
              <p:cNvCxnSpPr>
                <a:stCxn id="673" idx="2"/>
                <a:endCxn id="662" idx="0"/>
              </p:cNvCxnSpPr>
              <p:nvPr/>
            </p:nvCxnSpPr>
            <p:spPr>
              <a:xfrm>
                <a:off x="3597474" y="1516825"/>
                <a:ext cx="312644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2" name="TextBox 661"/>
              <p:cNvSpPr txBox="1"/>
              <p:nvPr/>
            </p:nvSpPr>
            <p:spPr>
              <a:xfrm>
                <a:off x="3673727" y="2016255"/>
                <a:ext cx="472780" cy="22057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prstDash val="sysDash"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MAS1</a:t>
                </a:r>
              </a:p>
            </p:txBody>
          </p:sp>
          <p:cxnSp>
            <p:nvCxnSpPr>
              <p:cNvPr id="663" name="Straight Arrow Connector 662"/>
              <p:cNvCxnSpPr>
                <a:stCxn id="667" idx="2"/>
                <a:endCxn id="658" idx="0"/>
              </p:cNvCxnSpPr>
              <p:nvPr/>
            </p:nvCxnSpPr>
            <p:spPr>
              <a:xfrm>
                <a:off x="4332173" y="1516825"/>
                <a:ext cx="0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4" name="Straight Arrow Connector 663"/>
              <p:cNvCxnSpPr>
                <a:stCxn id="669" idx="2"/>
                <a:endCxn id="656" idx="0"/>
              </p:cNvCxnSpPr>
              <p:nvPr/>
            </p:nvCxnSpPr>
            <p:spPr>
              <a:xfrm>
                <a:off x="3967822" y="1516825"/>
                <a:ext cx="761979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5" name="Straight Arrow Connector 664"/>
              <p:cNvCxnSpPr>
                <a:stCxn id="671" idx="2"/>
                <a:endCxn id="658" idx="0"/>
              </p:cNvCxnSpPr>
              <p:nvPr/>
            </p:nvCxnSpPr>
            <p:spPr>
              <a:xfrm flipH="1">
                <a:off x="4332173" y="1516825"/>
                <a:ext cx="397627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6" name="TextBox 665"/>
              <p:cNvSpPr txBox="1"/>
              <p:nvPr/>
            </p:nvSpPr>
            <p:spPr>
              <a:xfrm>
                <a:off x="4112571" y="756255"/>
                <a:ext cx="399670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GB" sz="700" b="1" dirty="0">
                    <a:solidFill>
                      <a:srgbClr val="000000"/>
                    </a:solidFill>
                  </a:rPr>
                  <a:t>AGT</a:t>
                </a:r>
              </a:p>
            </p:txBody>
          </p:sp>
          <p:sp>
            <p:nvSpPr>
              <p:cNvPr id="667" name="TextBox 666"/>
              <p:cNvSpPr txBox="1"/>
              <p:nvPr/>
            </p:nvSpPr>
            <p:spPr>
              <a:xfrm>
                <a:off x="4084535" y="1296255"/>
                <a:ext cx="495275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II</a:t>
                </a:r>
              </a:p>
            </p:txBody>
          </p:sp>
          <p:cxnSp>
            <p:nvCxnSpPr>
              <p:cNvPr id="668" name="Straight Arrow Connector 667"/>
              <p:cNvCxnSpPr>
                <a:stCxn id="666" idx="2"/>
                <a:endCxn id="667" idx="0"/>
              </p:cNvCxnSpPr>
              <p:nvPr/>
            </p:nvCxnSpPr>
            <p:spPr>
              <a:xfrm>
                <a:off x="4312406" y="976825"/>
                <a:ext cx="19767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9" name="TextBox 668"/>
              <p:cNvSpPr txBox="1"/>
              <p:nvPr/>
            </p:nvSpPr>
            <p:spPr>
              <a:xfrm>
                <a:off x="3734244" y="1296255"/>
                <a:ext cx="467156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</a:t>
                </a:r>
              </a:p>
            </p:txBody>
          </p:sp>
          <p:cxnSp>
            <p:nvCxnSpPr>
              <p:cNvPr id="670" name="Straight Arrow Connector 669"/>
              <p:cNvCxnSpPr>
                <a:stCxn id="666" idx="2"/>
                <a:endCxn id="669" idx="0"/>
              </p:cNvCxnSpPr>
              <p:nvPr/>
            </p:nvCxnSpPr>
            <p:spPr>
              <a:xfrm flipH="1">
                <a:off x="3967822" y="976825"/>
                <a:ext cx="344584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1" name="TextBox 670"/>
              <p:cNvSpPr txBox="1"/>
              <p:nvPr/>
            </p:nvSpPr>
            <p:spPr>
              <a:xfrm>
                <a:off x="4468103" y="1296255"/>
                <a:ext cx="523395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III</a:t>
                </a:r>
              </a:p>
            </p:txBody>
          </p:sp>
          <p:cxnSp>
            <p:nvCxnSpPr>
              <p:cNvPr id="672" name="Straight Arrow Connector 671"/>
              <p:cNvCxnSpPr>
                <a:stCxn id="666" idx="2"/>
                <a:endCxn id="671" idx="0"/>
              </p:cNvCxnSpPr>
              <p:nvPr/>
            </p:nvCxnSpPr>
            <p:spPr>
              <a:xfrm>
                <a:off x="4312406" y="976825"/>
                <a:ext cx="417394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3" name="TextBox 672"/>
              <p:cNvSpPr txBox="1"/>
              <p:nvPr/>
            </p:nvSpPr>
            <p:spPr>
              <a:xfrm>
                <a:off x="3275787" y="1296255"/>
                <a:ext cx="643371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Ang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- (1-7)</a:t>
                </a:r>
              </a:p>
            </p:txBody>
          </p:sp>
          <p:cxnSp>
            <p:nvCxnSpPr>
              <p:cNvPr id="674" name="Straight Arrow Connector 673"/>
              <p:cNvCxnSpPr>
                <a:stCxn id="666" idx="2"/>
                <a:endCxn id="673" idx="0"/>
              </p:cNvCxnSpPr>
              <p:nvPr/>
            </p:nvCxnSpPr>
            <p:spPr>
              <a:xfrm flipH="1">
                <a:off x="3597474" y="976825"/>
                <a:ext cx="714932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5" name="TextBox 674"/>
              <p:cNvSpPr txBox="1"/>
              <p:nvPr/>
            </p:nvSpPr>
            <p:spPr>
              <a:xfrm>
                <a:off x="4862592" y="1304975"/>
                <a:ext cx="529018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IV</a:t>
                </a:r>
              </a:p>
            </p:txBody>
          </p:sp>
          <p:cxnSp>
            <p:nvCxnSpPr>
              <p:cNvPr id="676" name="Straight Arrow Connector 675"/>
              <p:cNvCxnSpPr>
                <a:stCxn id="666" idx="2"/>
                <a:endCxn id="675" idx="0"/>
              </p:cNvCxnSpPr>
              <p:nvPr/>
            </p:nvCxnSpPr>
            <p:spPr>
              <a:xfrm>
                <a:off x="4312406" y="976825"/>
                <a:ext cx="814695" cy="32815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7" name="Straight Arrow Connector 676"/>
              <p:cNvCxnSpPr>
                <a:stCxn id="675" idx="2"/>
                <a:endCxn id="658" idx="0"/>
              </p:cNvCxnSpPr>
              <p:nvPr/>
            </p:nvCxnSpPr>
            <p:spPr>
              <a:xfrm flipH="1">
                <a:off x="4332173" y="1525545"/>
                <a:ext cx="794928" cy="49071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8" name="Straight Arrow Connector 677"/>
              <p:cNvCxnSpPr>
                <a:stCxn id="671" idx="2"/>
                <a:endCxn id="662" idx="0"/>
              </p:cNvCxnSpPr>
              <p:nvPr/>
            </p:nvCxnSpPr>
            <p:spPr>
              <a:xfrm flipH="1">
                <a:off x="3910117" y="1516825"/>
                <a:ext cx="819683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Straight Arrow Connector 678"/>
              <p:cNvCxnSpPr>
                <a:stCxn id="675" idx="2"/>
                <a:endCxn id="662" idx="0"/>
              </p:cNvCxnSpPr>
              <p:nvPr/>
            </p:nvCxnSpPr>
            <p:spPr>
              <a:xfrm flipH="1">
                <a:off x="3910117" y="1525545"/>
                <a:ext cx="1216984" cy="49071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0" name="TextBox 679"/>
              <p:cNvSpPr txBox="1"/>
              <p:nvPr/>
            </p:nvSpPr>
            <p:spPr>
              <a:xfrm>
                <a:off x="4469980" y="3960000"/>
                <a:ext cx="519645" cy="3393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AT</a:t>
                </a:r>
                <a:r>
                  <a:rPr lang="en-GB" sz="7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(Agtr2)</a:t>
                </a:r>
              </a:p>
            </p:txBody>
          </p:sp>
          <p:cxnSp>
            <p:nvCxnSpPr>
              <p:cNvPr id="681" name="Straight Arrow Connector 680"/>
              <p:cNvCxnSpPr>
                <a:stCxn id="691" idx="2"/>
                <a:endCxn id="680" idx="0"/>
              </p:cNvCxnSpPr>
              <p:nvPr/>
            </p:nvCxnSpPr>
            <p:spPr>
              <a:xfrm>
                <a:off x="4332173" y="3460570"/>
                <a:ext cx="397629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2" name="TextBox 681"/>
              <p:cNvSpPr txBox="1"/>
              <p:nvPr/>
            </p:nvSpPr>
            <p:spPr>
              <a:xfrm>
                <a:off x="4072352" y="3960000"/>
                <a:ext cx="519645" cy="3393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AT</a:t>
                </a:r>
                <a:r>
                  <a:rPr lang="en-GB" sz="7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(Agtr1)</a:t>
                </a:r>
              </a:p>
            </p:txBody>
          </p:sp>
          <p:cxnSp>
            <p:nvCxnSpPr>
              <p:cNvPr id="683" name="Straight Arrow Connector 682"/>
              <p:cNvCxnSpPr>
                <a:stCxn id="693" idx="2"/>
                <a:endCxn id="682" idx="0"/>
              </p:cNvCxnSpPr>
              <p:nvPr/>
            </p:nvCxnSpPr>
            <p:spPr>
              <a:xfrm>
                <a:off x="3967823" y="3460570"/>
                <a:ext cx="364351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4" name="Straight Arrow Connector 683"/>
              <p:cNvCxnSpPr>
                <a:stCxn id="695" idx="2"/>
                <a:endCxn id="680" idx="0"/>
              </p:cNvCxnSpPr>
              <p:nvPr/>
            </p:nvCxnSpPr>
            <p:spPr>
              <a:xfrm>
                <a:off x="4729800" y="3460570"/>
                <a:ext cx="2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5" name="Straight Arrow Connector 684"/>
              <p:cNvCxnSpPr>
                <a:stCxn id="697" idx="2"/>
                <a:endCxn id="686" idx="0"/>
              </p:cNvCxnSpPr>
              <p:nvPr/>
            </p:nvCxnSpPr>
            <p:spPr>
              <a:xfrm>
                <a:off x="3597474" y="3460570"/>
                <a:ext cx="312643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6" name="TextBox 685"/>
              <p:cNvSpPr txBox="1"/>
              <p:nvPr/>
            </p:nvSpPr>
            <p:spPr>
              <a:xfrm>
                <a:off x="3683099" y="3960000"/>
                <a:ext cx="454035" cy="22057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prstDash val="sysDash"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Mas1</a:t>
                </a:r>
              </a:p>
            </p:txBody>
          </p:sp>
          <p:cxnSp>
            <p:nvCxnSpPr>
              <p:cNvPr id="687" name="Straight Arrow Connector 686"/>
              <p:cNvCxnSpPr>
                <a:stCxn id="691" idx="2"/>
                <a:endCxn id="682" idx="0"/>
              </p:cNvCxnSpPr>
              <p:nvPr/>
            </p:nvCxnSpPr>
            <p:spPr>
              <a:xfrm>
                <a:off x="4332173" y="3460570"/>
                <a:ext cx="1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8" name="Straight Arrow Connector 687"/>
              <p:cNvCxnSpPr>
                <a:stCxn id="693" idx="2"/>
                <a:endCxn id="680" idx="0"/>
              </p:cNvCxnSpPr>
              <p:nvPr/>
            </p:nvCxnSpPr>
            <p:spPr>
              <a:xfrm>
                <a:off x="3967823" y="3460570"/>
                <a:ext cx="761979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9" name="Straight Arrow Connector 688"/>
              <p:cNvCxnSpPr>
                <a:stCxn id="695" idx="2"/>
                <a:endCxn id="682" idx="0"/>
              </p:cNvCxnSpPr>
              <p:nvPr/>
            </p:nvCxnSpPr>
            <p:spPr>
              <a:xfrm flipH="1">
                <a:off x="4332175" y="3460570"/>
                <a:ext cx="397625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0" name="TextBox 689"/>
              <p:cNvSpPr txBox="1"/>
              <p:nvPr/>
            </p:nvSpPr>
            <p:spPr>
              <a:xfrm>
                <a:off x="4166903" y="2700000"/>
                <a:ext cx="365926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GB" sz="700" b="1" dirty="0" err="1">
                    <a:solidFill>
                      <a:srgbClr val="000000"/>
                    </a:solidFill>
                  </a:rPr>
                  <a:t>Agt</a:t>
                </a:r>
                <a:endParaRPr lang="en-GB" sz="7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1" name="TextBox 690"/>
              <p:cNvSpPr txBox="1"/>
              <p:nvPr/>
            </p:nvSpPr>
            <p:spPr>
              <a:xfrm>
                <a:off x="4084535" y="3240000"/>
                <a:ext cx="495275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II</a:t>
                </a:r>
              </a:p>
            </p:txBody>
          </p:sp>
          <p:cxnSp>
            <p:nvCxnSpPr>
              <p:cNvPr id="692" name="Straight Arrow Connector 691"/>
              <p:cNvCxnSpPr>
                <a:stCxn id="690" idx="2"/>
                <a:endCxn id="691" idx="0"/>
              </p:cNvCxnSpPr>
              <p:nvPr/>
            </p:nvCxnSpPr>
            <p:spPr>
              <a:xfrm flipH="1">
                <a:off x="4332173" y="2920570"/>
                <a:ext cx="17693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3" name="TextBox 692"/>
              <p:cNvSpPr txBox="1"/>
              <p:nvPr/>
            </p:nvSpPr>
            <p:spPr>
              <a:xfrm>
                <a:off x="3734245" y="3240000"/>
                <a:ext cx="467156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</a:t>
                </a:r>
              </a:p>
            </p:txBody>
          </p:sp>
          <p:cxnSp>
            <p:nvCxnSpPr>
              <p:cNvPr id="694" name="Straight Arrow Connector 693"/>
              <p:cNvCxnSpPr>
                <a:stCxn id="690" idx="2"/>
                <a:endCxn id="693" idx="0"/>
              </p:cNvCxnSpPr>
              <p:nvPr/>
            </p:nvCxnSpPr>
            <p:spPr>
              <a:xfrm flipH="1">
                <a:off x="3967823" y="2920570"/>
                <a:ext cx="382043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5" name="TextBox 694"/>
              <p:cNvSpPr txBox="1"/>
              <p:nvPr/>
            </p:nvSpPr>
            <p:spPr>
              <a:xfrm>
                <a:off x="4468103" y="3240000"/>
                <a:ext cx="523395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III</a:t>
                </a:r>
              </a:p>
            </p:txBody>
          </p:sp>
          <p:cxnSp>
            <p:nvCxnSpPr>
              <p:cNvPr id="696" name="Straight Arrow Connector 695"/>
              <p:cNvCxnSpPr>
                <a:stCxn id="690" idx="2"/>
                <a:endCxn id="695" idx="0"/>
              </p:cNvCxnSpPr>
              <p:nvPr/>
            </p:nvCxnSpPr>
            <p:spPr>
              <a:xfrm>
                <a:off x="4349866" y="2920570"/>
                <a:ext cx="379934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7" name="TextBox 696"/>
              <p:cNvSpPr txBox="1"/>
              <p:nvPr/>
            </p:nvSpPr>
            <p:spPr>
              <a:xfrm>
                <a:off x="3275787" y="3240000"/>
                <a:ext cx="643371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Ang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- (1-7)</a:t>
                </a:r>
              </a:p>
            </p:txBody>
          </p:sp>
          <p:cxnSp>
            <p:nvCxnSpPr>
              <p:cNvPr id="698" name="Straight Arrow Connector 697"/>
              <p:cNvCxnSpPr>
                <a:stCxn id="690" idx="2"/>
                <a:endCxn id="697" idx="0"/>
              </p:cNvCxnSpPr>
              <p:nvPr/>
            </p:nvCxnSpPr>
            <p:spPr>
              <a:xfrm flipH="1">
                <a:off x="3597474" y="2920570"/>
                <a:ext cx="752393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9" name="TextBox 698"/>
              <p:cNvSpPr txBox="1"/>
              <p:nvPr/>
            </p:nvSpPr>
            <p:spPr>
              <a:xfrm>
                <a:off x="4862594" y="3240000"/>
                <a:ext cx="529018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IV</a:t>
                </a:r>
              </a:p>
            </p:txBody>
          </p:sp>
          <p:cxnSp>
            <p:nvCxnSpPr>
              <p:cNvPr id="700" name="Straight Arrow Connector 699"/>
              <p:cNvCxnSpPr>
                <a:stCxn id="690" idx="2"/>
                <a:endCxn id="699" idx="0"/>
              </p:cNvCxnSpPr>
              <p:nvPr/>
            </p:nvCxnSpPr>
            <p:spPr>
              <a:xfrm>
                <a:off x="4349866" y="2920570"/>
                <a:ext cx="777238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1" name="Straight Arrow Connector 700"/>
              <p:cNvCxnSpPr>
                <a:stCxn id="699" idx="2"/>
                <a:endCxn id="682" idx="0"/>
              </p:cNvCxnSpPr>
              <p:nvPr/>
            </p:nvCxnSpPr>
            <p:spPr>
              <a:xfrm flipH="1">
                <a:off x="4332175" y="3460570"/>
                <a:ext cx="794929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2" name="Straight Arrow Connector 701"/>
              <p:cNvCxnSpPr>
                <a:stCxn id="695" idx="2"/>
                <a:endCxn id="686" idx="0"/>
              </p:cNvCxnSpPr>
              <p:nvPr/>
            </p:nvCxnSpPr>
            <p:spPr>
              <a:xfrm flipH="1">
                <a:off x="3910116" y="3460570"/>
                <a:ext cx="819684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3" name="Straight Arrow Connector 702"/>
              <p:cNvCxnSpPr>
                <a:stCxn id="699" idx="2"/>
                <a:endCxn id="686" idx="0"/>
              </p:cNvCxnSpPr>
              <p:nvPr/>
            </p:nvCxnSpPr>
            <p:spPr>
              <a:xfrm flipH="1">
                <a:off x="3910116" y="3460570"/>
                <a:ext cx="1216988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4" name="TextBox 703"/>
              <p:cNvSpPr txBox="1"/>
              <p:nvPr/>
            </p:nvSpPr>
            <p:spPr>
              <a:xfrm>
                <a:off x="2799608" y="756255"/>
                <a:ext cx="439037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NPFF</a:t>
                </a:r>
              </a:p>
            </p:txBody>
          </p:sp>
          <p:sp>
            <p:nvSpPr>
              <p:cNvPr id="705" name="TextBox 704"/>
              <p:cNvSpPr txBox="1"/>
              <p:nvPr/>
            </p:nvSpPr>
            <p:spPr>
              <a:xfrm>
                <a:off x="2687132" y="1296255"/>
                <a:ext cx="663991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N.pept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. FF</a:t>
                </a:r>
              </a:p>
            </p:txBody>
          </p:sp>
          <p:cxnSp>
            <p:nvCxnSpPr>
              <p:cNvPr id="706" name="Straight Arrow Connector 705"/>
              <p:cNvCxnSpPr>
                <a:stCxn id="704" idx="2"/>
                <a:endCxn id="705" idx="0"/>
              </p:cNvCxnSpPr>
              <p:nvPr/>
            </p:nvCxnSpPr>
            <p:spPr>
              <a:xfrm>
                <a:off x="3019127" y="976825"/>
                <a:ext cx="1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7" name="Straight Arrow Connector 706"/>
              <p:cNvCxnSpPr>
                <a:stCxn id="705" idx="2"/>
                <a:endCxn id="662" idx="0"/>
              </p:cNvCxnSpPr>
              <p:nvPr/>
            </p:nvCxnSpPr>
            <p:spPr>
              <a:xfrm>
                <a:off x="3019128" y="1516825"/>
                <a:ext cx="890989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8" name="TextBox 707"/>
              <p:cNvSpPr txBox="1"/>
              <p:nvPr/>
            </p:nvSpPr>
            <p:spPr>
              <a:xfrm>
                <a:off x="2814606" y="2700000"/>
                <a:ext cx="409044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Npff</a:t>
                </a:r>
                <a:endParaRPr lang="en-GB" sz="7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9" name="TextBox 708"/>
              <p:cNvSpPr txBox="1"/>
              <p:nvPr/>
            </p:nvSpPr>
            <p:spPr>
              <a:xfrm>
                <a:off x="2687132" y="3240000"/>
                <a:ext cx="663991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N.pept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. FF</a:t>
                </a:r>
              </a:p>
            </p:txBody>
          </p:sp>
          <p:cxnSp>
            <p:nvCxnSpPr>
              <p:cNvPr id="710" name="Straight Arrow Connector 709"/>
              <p:cNvCxnSpPr>
                <a:stCxn id="708" idx="2"/>
                <a:endCxn id="709" idx="0"/>
              </p:cNvCxnSpPr>
              <p:nvPr/>
            </p:nvCxnSpPr>
            <p:spPr>
              <a:xfrm>
                <a:off x="3019128" y="2920570"/>
                <a:ext cx="0" cy="31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1" name="Straight Arrow Connector 710"/>
              <p:cNvCxnSpPr>
                <a:stCxn id="709" idx="2"/>
                <a:endCxn id="686" idx="0"/>
              </p:cNvCxnSpPr>
              <p:nvPr/>
            </p:nvCxnSpPr>
            <p:spPr>
              <a:xfrm>
                <a:off x="3019128" y="3460570"/>
                <a:ext cx="890987" cy="4994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2" name="TextBox 711"/>
              <p:cNvSpPr txBox="1"/>
              <p:nvPr/>
            </p:nvSpPr>
            <p:spPr>
              <a:xfrm>
                <a:off x="4469980" y="5939999"/>
                <a:ext cx="519645" cy="3393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AT</a:t>
                </a:r>
                <a:r>
                  <a:rPr lang="en-GB" sz="7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(Agtr2)</a:t>
                </a:r>
              </a:p>
            </p:txBody>
          </p:sp>
          <p:cxnSp>
            <p:nvCxnSpPr>
              <p:cNvPr id="713" name="Straight Arrow Connector 712"/>
              <p:cNvCxnSpPr>
                <a:stCxn id="723" idx="2"/>
                <a:endCxn id="712" idx="0"/>
              </p:cNvCxnSpPr>
              <p:nvPr/>
            </p:nvCxnSpPr>
            <p:spPr>
              <a:xfrm>
                <a:off x="4337395" y="5440570"/>
                <a:ext cx="392407" cy="49942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4" name="TextBox 713"/>
              <p:cNvSpPr txBox="1"/>
              <p:nvPr/>
            </p:nvSpPr>
            <p:spPr>
              <a:xfrm>
                <a:off x="4077571" y="5940000"/>
                <a:ext cx="519645" cy="3393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AT</a:t>
                </a:r>
                <a:r>
                  <a:rPr lang="en-GB" sz="7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(Agtr1)</a:t>
                </a:r>
              </a:p>
            </p:txBody>
          </p:sp>
          <p:cxnSp>
            <p:nvCxnSpPr>
              <p:cNvPr id="715" name="Straight Arrow Connector 714"/>
              <p:cNvCxnSpPr>
                <a:stCxn id="725" idx="2"/>
                <a:endCxn id="714" idx="0"/>
              </p:cNvCxnSpPr>
              <p:nvPr/>
            </p:nvCxnSpPr>
            <p:spPr>
              <a:xfrm>
                <a:off x="3973044" y="5440570"/>
                <a:ext cx="364350" cy="4994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6" name="Straight Arrow Connector 715"/>
              <p:cNvCxnSpPr>
                <a:stCxn id="727" idx="2"/>
                <a:endCxn id="712" idx="0"/>
              </p:cNvCxnSpPr>
              <p:nvPr/>
            </p:nvCxnSpPr>
            <p:spPr>
              <a:xfrm>
                <a:off x="4729801" y="5440570"/>
                <a:ext cx="1" cy="49942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7" name="Straight Arrow Connector 716"/>
              <p:cNvCxnSpPr>
                <a:stCxn id="729" idx="2"/>
                <a:endCxn id="718" idx="0"/>
              </p:cNvCxnSpPr>
              <p:nvPr/>
            </p:nvCxnSpPr>
            <p:spPr>
              <a:xfrm>
                <a:off x="3597474" y="5440570"/>
                <a:ext cx="317862" cy="4994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8" name="TextBox 717"/>
              <p:cNvSpPr txBox="1"/>
              <p:nvPr/>
            </p:nvSpPr>
            <p:spPr>
              <a:xfrm>
                <a:off x="3688318" y="5940000"/>
                <a:ext cx="454035" cy="22057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prstDash val="sysDash"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Mas1</a:t>
                </a:r>
              </a:p>
            </p:txBody>
          </p:sp>
          <p:cxnSp>
            <p:nvCxnSpPr>
              <p:cNvPr id="719" name="Straight Arrow Connector 718"/>
              <p:cNvCxnSpPr>
                <a:stCxn id="723" idx="2"/>
                <a:endCxn id="714" idx="0"/>
              </p:cNvCxnSpPr>
              <p:nvPr/>
            </p:nvCxnSpPr>
            <p:spPr>
              <a:xfrm flipH="1">
                <a:off x="4337394" y="5440570"/>
                <a:ext cx="1" cy="4994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0" name="Straight Arrow Connector 719"/>
              <p:cNvCxnSpPr>
                <a:stCxn id="725" idx="2"/>
                <a:endCxn id="712" idx="0"/>
              </p:cNvCxnSpPr>
              <p:nvPr/>
            </p:nvCxnSpPr>
            <p:spPr>
              <a:xfrm>
                <a:off x="3973044" y="5440570"/>
                <a:ext cx="756759" cy="49942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Straight Arrow Connector 720"/>
              <p:cNvCxnSpPr>
                <a:stCxn id="727" idx="2"/>
                <a:endCxn id="714" idx="0"/>
              </p:cNvCxnSpPr>
              <p:nvPr/>
            </p:nvCxnSpPr>
            <p:spPr>
              <a:xfrm flipH="1">
                <a:off x="4337394" y="5440570"/>
                <a:ext cx="392407" cy="4994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2" name="TextBox 721"/>
              <p:cNvSpPr txBox="1"/>
              <p:nvPr/>
            </p:nvSpPr>
            <p:spPr>
              <a:xfrm>
                <a:off x="4172122" y="4680000"/>
                <a:ext cx="365926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GB" sz="700" b="1" dirty="0" err="1">
                    <a:solidFill>
                      <a:srgbClr val="000000"/>
                    </a:solidFill>
                  </a:rPr>
                  <a:t>Agt</a:t>
                </a:r>
                <a:endParaRPr lang="en-GB" sz="7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3" name="TextBox 722"/>
              <p:cNvSpPr txBox="1"/>
              <p:nvPr/>
            </p:nvSpPr>
            <p:spPr>
              <a:xfrm>
                <a:off x="4089757" y="5220000"/>
                <a:ext cx="495275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II</a:t>
                </a:r>
              </a:p>
            </p:txBody>
          </p:sp>
          <p:cxnSp>
            <p:nvCxnSpPr>
              <p:cNvPr id="724" name="Straight Arrow Connector 723"/>
              <p:cNvCxnSpPr>
                <a:stCxn id="722" idx="2"/>
                <a:endCxn id="723" idx="0"/>
              </p:cNvCxnSpPr>
              <p:nvPr/>
            </p:nvCxnSpPr>
            <p:spPr>
              <a:xfrm flipH="1">
                <a:off x="4337395" y="4900569"/>
                <a:ext cx="17690" cy="3194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5" name="TextBox 724"/>
              <p:cNvSpPr txBox="1"/>
              <p:nvPr/>
            </p:nvSpPr>
            <p:spPr>
              <a:xfrm>
                <a:off x="3739466" y="5220000"/>
                <a:ext cx="467156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</a:t>
                </a:r>
              </a:p>
            </p:txBody>
          </p:sp>
          <p:cxnSp>
            <p:nvCxnSpPr>
              <p:cNvPr id="726" name="Straight Arrow Connector 725"/>
              <p:cNvCxnSpPr>
                <a:stCxn id="722" idx="2"/>
                <a:endCxn id="725" idx="0"/>
              </p:cNvCxnSpPr>
              <p:nvPr/>
            </p:nvCxnSpPr>
            <p:spPr>
              <a:xfrm flipH="1">
                <a:off x="3973044" y="4900569"/>
                <a:ext cx="382041" cy="3194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7" name="TextBox 726"/>
              <p:cNvSpPr txBox="1"/>
              <p:nvPr/>
            </p:nvSpPr>
            <p:spPr>
              <a:xfrm>
                <a:off x="4468104" y="5220000"/>
                <a:ext cx="523395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III</a:t>
                </a:r>
              </a:p>
            </p:txBody>
          </p:sp>
          <p:cxnSp>
            <p:nvCxnSpPr>
              <p:cNvPr id="728" name="Straight Arrow Connector 727"/>
              <p:cNvCxnSpPr>
                <a:stCxn id="722" idx="2"/>
                <a:endCxn id="727" idx="0"/>
              </p:cNvCxnSpPr>
              <p:nvPr/>
            </p:nvCxnSpPr>
            <p:spPr>
              <a:xfrm>
                <a:off x="4355085" y="4900569"/>
                <a:ext cx="374716" cy="3194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9" name="TextBox 728"/>
              <p:cNvSpPr txBox="1"/>
              <p:nvPr/>
            </p:nvSpPr>
            <p:spPr>
              <a:xfrm>
                <a:off x="3275787" y="5220000"/>
                <a:ext cx="643371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Ang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- (1-7)</a:t>
                </a:r>
              </a:p>
            </p:txBody>
          </p:sp>
          <p:cxnSp>
            <p:nvCxnSpPr>
              <p:cNvPr id="730" name="Straight Arrow Connector 729"/>
              <p:cNvCxnSpPr>
                <a:stCxn id="722" idx="2"/>
                <a:endCxn id="729" idx="0"/>
              </p:cNvCxnSpPr>
              <p:nvPr/>
            </p:nvCxnSpPr>
            <p:spPr>
              <a:xfrm flipH="1">
                <a:off x="3597474" y="4900569"/>
                <a:ext cx="757611" cy="3194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1" name="TextBox 730"/>
              <p:cNvSpPr txBox="1"/>
              <p:nvPr/>
            </p:nvSpPr>
            <p:spPr>
              <a:xfrm>
                <a:off x="4867812" y="5220000"/>
                <a:ext cx="529018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>
                    <a:solidFill>
                      <a:srgbClr val="000000"/>
                    </a:solidFill>
                  </a:rPr>
                  <a:t>Ang. IV</a:t>
                </a:r>
              </a:p>
            </p:txBody>
          </p:sp>
          <p:cxnSp>
            <p:nvCxnSpPr>
              <p:cNvPr id="732" name="Straight Arrow Connector 731"/>
              <p:cNvCxnSpPr>
                <a:stCxn id="722" idx="2"/>
                <a:endCxn id="731" idx="0"/>
              </p:cNvCxnSpPr>
              <p:nvPr/>
            </p:nvCxnSpPr>
            <p:spPr>
              <a:xfrm>
                <a:off x="4355085" y="4900569"/>
                <a:ext cx="777237" cy="3194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3" name="Straight Arrow Connector 732"/>
              <p:cNvCxnSpPr>
                <a:stCxn id="731" idx="2"/>
                <a:endCxn id="714" idx="0"/>
              </p:cNvCxnSpPr>
              <p:nvPr/>
            </p:nvCxnSpPr>
            <p:spPr>
              <a:xfrm flipH="1">
                <a:off x="4337393" y="5440570"/>
                <a:ext cx="794928" cy="4994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4" name="Straight Arrow Connector 733"/>
              <p:cNvCxnSpPr>
                <a:stCxn id="727" idx="2"/>
                <a:endCxn id="718" idx="0"/>
              </p:cNvCxnSpPr>
              <p:nvPr/>
            </p:nvCxnSpPr>
            <p:spPr>
              <a:xfrm flipH="1">
                <a:off x="3915335" y="5440570"/>
                <a:ext cx="814466" cy="4994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5" name="Straight Arrow Connector 734"/>
              <p:cNvCxnSpPr>
                <a:stCxn id="731" idx="2"/>
                <a:endCxn id="718" idx="0"/>
              </p:cNvCxnSpPr>
              <p:nvPr/>
            </p:nvCxnSpPr>
            <p:spPr>
              <a:xfrm flipH="1">
                <a:off x="3915335" y="5440570"/>
                <a:ext cx="1216986" cy="4994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6" name="TextBox 735"/>
              <p:cNvSpPr txBox="1"/>
              <p:nvPr/>
            </p:nvSpPr>
            <p:spPr>
              <a:xfrm>
                <a:off x="2814606" y="4680000"/>
                <a:ext cx="409044" cy="2205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Npff</a:t>
                </a:r>
                <a:endParaRPr lang="en-GB" sz="7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7" name="TextBox 736"/>
              <p:cNvSpPr txBox="1"/>
              <p:nvPr/>
            </p:nvSpPr>
            <p:spPr>
              <a:xfrm>
                <a:off x="2687132" y="5220000"/>
                <a:ext cx="663991" cy="2205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700" b="1" dirty="0" err="1">
                    <a:solidFill>
                      <a:srgbClr val="000000"/>
                    </a:solidFill>
                  </a:rPr>
                  <a:t>N.pept</a:t>
                </a:r>
                <a:r>
                  <a:rPr lang="en-GB" sz="700" b="1" dirty="0">
                    <a:solidFill>
                      <a:srgbClr val="000000"/>
                    </a:solidFill>
                  </a:rPr>
                  <a:t>. FF</a:t>
                </a:r>
              </a:p>
            </p:txBody>
          </p:sp>
          <p:cxnSp>
            <p:nvCxnSpPr>
              <p:cNvPr id="738" name="Straight Arrow Connector 737"/>
              <p:cNvCxnSpPr>
                <a:stCxn id="736" idx="2"/>
                <a:endCxn id="737" idx="0"/>
              </p:cNvCxnSpPr>
              <p:nvPr/>
            </p:nvCxnSpPr>
            <p:spPr>
              <a:xfrm>
                <a:off x="3019128" y="4900569"/>
                <a:ext cx="0" cy="3194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9" name="Straight Arrow Connector 738"/>
              <p:cNvCxnSpPr>
                <a:stCxn id="737" idx="2"/>
                <a:endCxn id="718" idx="0"/>
              </p:cNvCxnSpPr>
              <p:nvPr/>
            </p:nvCxnSpPr>
            <p:spPr>
              <a:xfrm>
                <a:off x="3019128" y="5440570"/>
                <a:ext cx="896208" cy="4994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40" name="TextBox 739"/>
          <p:cNvSpPr txBox="1"/>
          <p:nvPr/>
        </p:nvSpPr>
        <p:spPr>
          <a:xfrm>
            <a:off x="69162" y="5976115"/>
            <a:ext cx="2737857" cy="234805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r>
              <a:rPr lang="en-GB" sz="1000" dirty="0">
                <a:solidFill>
                  <a:prstClr val="black"/>
                </a:solidFill>
              </a:rPr>
              <a:t># </a:t>
            </a:r>
            <a:r>
              <a:rPr lang="en-GB" sz="1000" dirty="0" err="1">
                <a:solidFill>
                  <a:prstClr val="black"/>
                </a:solidFill>
              </a:rPr>
              <a:t>Hc</a:t>
            </a:r>
            <a:r>
              <a:rPr lang="en-GB" sz="1000" dirty="0">
                <a:solidFill>
                  <a:prstClr val="black"/>
                </a:solidFill>
              </a:rPr>
              <a:t> is the mouse </a:t>
            </a:r>
            <a:r>
              <a:rPr lang="en-GB" sz="1000" dirty="0" err="1">
                <a:solidFill>
                  <a:prstClr val="black"/>
                </a:solidFill>
              </a:rPr>
              <a:t>ortholog</a:t>
            </a:r>
            <a:r>
              <a:rPr lang="en-GB" sz="1000" dirty="0">
                <a:solidFill>
                  <a:prstClr val="black"/>
                </a:solidFill>
              </a:rPr>
              <a:t> of the human C5 gene</a:t>
            </a:r>
          </a:p>
        </p:txBody>
      </p:sp>
    </p:spTree>
    <p:extLst>
      <p:ext uri="{BB962C8B-B14F-4D97-AF65-F5344CB8AC3E}">
        <p14:creationId xmlns:p14="http://schemas.microsoft.com/office/powerpoint/2010/main" val="302224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228311" y="359170"/>
            <a:ext cx="4230040" cy="5503016"/>
            <a:chOff x="266996" y="396000"/>
            <a:chExt cx="4946795" cy="6067330"/>
          </a:xfrm>
        </p:grpSpPr>
        <p:sp>
          <p:nvSpPr>
            <p:cNvPr id="571" name="TextBox 570"/>
            <p:cNvSpPr txBox="1"/>
            <p:nvPr/>
          </p:nvSpPr>
          <p:spPr>
            <a:xfrm>
              <a:off x="2356456" y="396000"/>
              <a:ext cx="836457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Calcitonin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66996" y="756000"/>
              <a:ext cx="4946795" cy="5707330"/>
              <a:chOff x="266996" y="756000"/>
              <a:chExt cx="4946795" cy="5707330"/>
            </a:xfrm>
          </p:grpSpPr>
          <p:sp>
            <p:nvSpPr>
              <p:cNvPr id="702" name="TextBox 701"/>
              <p:cNvSpPr txBox="1"/>
              <p:nvPr/>
            </p:nvSpPr>
            <p:spPr>
              <a:xfrm>
                <a:off x="267150" y="5940000"/>
                <a:ext cx="673757" cy="52333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AM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1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 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 err="1">
                    <a:solidFill>
                      <a:srgbClr val="000000"/>
                    </a:solidFill>
                  </a:rPr>
                  <a:t>Calcrl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+ 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Ramp2)</a:t>
                </a:r>
              </a:p>
            </p:txBody>
          </p:sp>
          <p:sp>
            <p:nvSpPr>
              <p:cNvPr id="739" name="TextBox 738"/>
              <p:cNvSpPr txBox="1"/>
              <p:nvPr/>
            </p:nvSpPr>
            <p:spPr>
              <a:xfrm>
                <a:off x="276719" y="5220000"/>
                <a:ext cx="65461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Adreno-</a:t>
                </a:r>
              </a:p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medullin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266996" y="756000"/>
                <a:ext cx="4946795" cy="1769007"/>
                <a:chOff x="266996" y="360000"/>
                <a:chExt cx="4946795" cy="1769007"/>
              </a:xfrm>
            </p:grpSpPr>
            <p:cxnSp>
              <p:nvCxnSpPr>
                <p:cNvPr id="288" name="Straight Arrow Connector 287"/>
                <p:cNvCxnSpPr>
                  <a:stCxn id="420" idx="2"/>
                  <a:endCxn id="383" idx="0"/>
                </p:cNvCxnSpPr>
                <p:nvPr/>
              </p:nvCxnSpPr>
              <p:spPr>
                <a:xfrm>
                  <a:off x="635450" y="1273271"/>
                  <a:ext cx="2164320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Arrow Connector 288"/>
                <p:cNvCxnSpPr>
                  <a:stCxn id="419" idx="2"/>
                  <a:endCxn id="420" idx="0"/>
                </p:cNvCxnSpPr>
                <p:nvPr/>
              </p:nvCxnSpPr>
              <p:spPr>
                <a:xfrm flipH="1">
                  <a:off x="635450" y="597537"/>
                  <a:ext cx="1" cy="30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Arrow Connector 289"/>
                <p:cNvCxnSpPr>
                  <a:stCxn id="491" idx="2"/>
                  <a:endCxn id="383" idx="0"/>
                </p:cNvCxnSpPr>
                <p:nvPr/>
              </p:nvCxnSpPr>
              <p:spPr>
                <a:xfrm>
                  <a:off x="1266951" y="1273271"/>
                  <a:ext cx="1532817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Straight Arrow Connector 290"/>
                <p:cNvCxnSpPr>
                  <a:stCxn id="488" idx="2"/>
                  <a:endCxn id="491" idx="0"/>
                </p:cNvCxnSpPr>
                <p:nvPr/>
              </p:nvCxnSpPr>
              <p:spPr>
                <a:xfrm>
                  <a:off x="1266948" y="597537"/>
                  <a:ext cx="4" cy="30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Arrow Connector 291"/>
                <p:cNvCxnSpPr>
                  <a:stCxn id="406" idx="2"/>
                  <a:endCxn id="542" idx="0"/>
                </p:cNvCxnSpPr>
                <p:nvPr/>
              </p:nvCxnSpPr>
              <p:spPr>
                <a:xfrm flipH="1">
                  <a:off x="1264426" y="1137537"/>
                  <a:ext cx="3013055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Arrow Connector 292"/>
                <p:cNvCxnSpPr>
                  <a:stCxn id="405" idx="2"/>
                  <a:endCxn id="406" idx="0"/>
                </p:cNvCxnSpPr>
                <p:nvPr/>
              </p:nvCxnSpPr>
              <p:spPr>
                <a:xfrm>
                  <a:off x="4277477" y="597537"/>
                  <a:ext cx="5" cy="30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Straight Arrow Connector 293"/>
                <p:cNvCxnSpPr>
                  <a:stCxn id="491" idx="2"/>
                  <a:endCxn id="542" idx="0"/>
                </p:cNvCxnSpPr>
                <p:nvPr/>
              </p:nvCxnSpPr>
              <p:spPr>
                <a:xfrm flipH="1">
                  <a:off x="1264426" y="1273271"/>
                  <a:ext cx="2525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Arrow Connector 294"/>
                <p:cNvCxnSpPr>
                  <a:stCxn id="406" idx="2"/>
                  <a:endCxn id="383" idx="0"/>
                </p:cNvCxnSpPr>
                <p:nvPr/>
              </p:nvCxnSpPr>
              <p:spPr>
                <a:xfrm flipH="1">
                  <a:off x="2799769" y="1137537"/>
                  <a:ext cx="1477712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Straight Arrow Connector 295"/>
                <p:cNvCxnSpPr>
                  <a:stCxn id="420" idx="2"/>
                  <a:endCxn id="546" idx="0"/>
                </p:cNvCxnSpPr>
                <p:nvPr/>
              </p:nvCxnSpPr>
              <p:spPr>
                <a:xfrm>
                  <a:off x="635450" y="1273271"/>
                  <a:ext cx="4273527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Straight Arrow Connector 316"/>
                <p:cNvCxnSpPr>
                  <a:stCxn id="545" idx="2"/>
                  <a:endCxn id="383" idx="0"/>
                </p:cNvCxnSpPr>
                <p:nvPr/>
              </p:nvCxnSpPr>
              <p:spPr>
                <a:xfrm flipH="1">
                  <a:off x="2799768" y="1137537"/>
                  <a:ext cx="2109213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Straight Arrow Connector 318"/>
                <p:cNvCxnSpPr>
                  <a:stCxn id="543" idx="2"/>
                  <a:endCxn id="545" idx="0"/>
                </p:cNvCxnSpPr>
                <p:nvPr/>
              </p:nvCxnSpPr>
              <p:spPr>
                <a:xfrm>
                  <a:off x="4908978" y="597537"/>
                  <a:ext cx="4" cy="30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Straight Arrow Connector 320"/>
                <p:cNvCxnSpPr>
                  <a:stCxn id="375" idx="2"/>
                  <a:endCxn id="381" idx="0"/>
                </p:cNvCxnSpPr>
                <p:nvPr/>
              </p:nvCxnSpPr>
              <p:spPr>
                <a:xfrm flipH="1">
                  <a:off x="2799770" y="597537"/>
                  <a:ext cx="341010" cy="30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3" name="TextBox 322"/>
                <p:cNvSpPr txBox="1"/>
                <p:nvPr/>
              </p:nvSpPr>
              <p:spPr>
                <a:xfrm>
                  <a:off x="3196317" y="1620000"/>
                  <a:ext cx="684613" cy="5090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AMY</a:t>
                  </a:r>
                  <a:r>
                    <a:rPr lang="en-GB" sz="800" b="1" baseline="-25000" dirty="0">
                      <a:solidFill>
                        <a:prstClr val="white">
                          <a:lumMod val="50000"/>
                        </a:prstClr>
                      </a:solidFill>
                    </a:rPr>
                    <a:t>2</a:t>
                  </a:r>
                  <a:endParaRPr lang="en-GB" sz="800" b="1" dirty="0">
                    <a:solidFill>
                      <a:prstClr val="white">
                        <a:lumMod val="50000"/>
                      </a:prstClr>
                    </a:solidFill>
                  </a:endParaRPr>
                </a:p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(CALCR + 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RAMP2)</a:t>
                  </a:r>
                </a:p>
              </p:txBody>
            </p:sp>
            <p:cxnSp>
              <p:nvCxnSpPr>
                <p:cNvPr id="336" name="Straight Arrow Connector 335"/>
                <p:cNvCxnSpPr>
                  <a:stCxn id="375" idx="2"/>
                  <a:endCxn id="380" idx="0"/>
                </p:cNvCxnSpPr>
                <p:nvPr/>
              </p:nvCxnSpPr>
              <p:spPr>
                <a:xfrm>
                  <a:off x="3140780" y="597537"/>
                  <a:ext cx="395739" cy="30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8" name="Straight Arrow Connector 357"/>
                <p:cNvCxnSpPr>
                  <a:stCxn id="380" idx="2"/>
                  <a:endCxn id="383" idx="0"/>
                </p:cNvCxnSpPr>
                <p:nvPr/>
              </p:nvCxnSpPr>
              <p:spPr>
                <a:xfrm flipH="1">
                  <a:off x="2799769" y="1137537"/>
                  <a:ext cx="736750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Straight Arrow Connector 366"/>
                <p:cNvCxnSpPr>
                  <a:stCxn id="381" idx="2"/>
                  <a:endCxn id="383" idx="0"/>
                </p:cNvCxnSpPr>
                <p:nvPr/>
              </p:nvCxnSpPr>
              <p:spPr>
                <a:xfrm flipH="1">
                  <a:off x="2799769" y="1137537"/>
                  <a:ext cx="1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Straight Arrow Connector 372"/>
                <p:cNvCxnSpPr>
                  <a:stCxn id="381" idx="2"/>
                  <a:endCxn id="542" idx="0"/>
                </p:cNvCxnSpPr>
                <p:nvPr/>
              </p:nvCxnSpPr>
              <p:spPr>
                <a:xfrm flipH="1">
                  <a:off x="1264426" y="1137537"/>
                  <a:ext cx="1535344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5" name="TextBox 374"/>
                <p:cNvSpPr txBox="1"/>
                <p:nvPr/>
              </p:nvSpPr>
              <p:spPr>
                <a:xfrm>
                  <a:off x="2870647" y="360000"/>
                  <a:ext cx="540266" cy="237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CALCA</a:t>
                  </a:r>
                </a:p>
              </p:txBody>
            </p:sp>
            <p:sp>
              <p:nvSpPr>
                <p:cNvPr id="380" name="TextBox 379"/>
                <p:cNvSpPr txBox="1"/>
                <p:nvPr/>
              </p:nvSpPr>
              <p:spPr>
                <a:xfrm>
                  <a:off x="3178669" y="900000"/>
                  <a:ext cx="715700" cy="237537"/>
                </a:xfrm>
                <a:prstGeom prst="rect">
                  <a:avLst/>
                </a:prstGeom>
                <a:noFill/>
                <a:ln w="12700"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 fontAlgn="b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calcitonin</a:t>
                  </a:r>
                </a:p>
              </p:txBody>
            </p:sp>
            <p:sp>
              <p:nvSpPr>
                <p:cNvPr id="381" name="TextBox 380"/>
                <p:cNvSpPr txBox="1"/>
                <p:nvPr/>
              </p:nvSpPr>
              <p:spPr>
                <a:xfrm>
                  <a:off x="2501518" y="900000"/>
                  <a:ext cx="596504" cy="237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 fontAlgn="b"/>
                  <a:r>
                    <a:rPr lang="el-GR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α-</a:t>
                  </a:r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CGRP</a:t>
                  </a:r>
                </a:p>
              </p:txBody>
            </p:sp>
            <p:sp>
              <p:nvSpPr>
                <p:cNvPr id="383" name="TextBox 382"/>
                <p:cNvSpPr txBox="1"/>
                <p:nvPr/>
              </p:nvSpPr>
              <p:spPr>
                <a:xfrm>
                  <a:off x="2457462" y="1620000"/>
                  <a:ext cx="684613" cy="5090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AMY</a:t>
                  </a:r>
                  <a:r>
                    <a:rPr lang="en-GB" sz="800" b="1" baseline="-25000" dirty="0">
                      <a:solidFill>
                        <a:prstClr val="white">
                          <a:lumMod val="50000"/>
                        </a:prstClr>
                      </a:solidFill>
                    </a:rPr>
                    <a:t>1</a:t>
                  </a:r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 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(CALCR + 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RAMP1)</a:t>
                  </a:r>
                </a:p>
              </p:txBody>
            </p:sp>
            <p:cxnSp>
              <p:nvCxnSpPr>
                <p:cNvPr id="384" name="Straight Arrow Connector 383"/>
                <p:cNvCxnSpPr>
                  <a:stCxn id="380" idx="2"/>
                  <a:endCxn id="323" idx="0"/>
                </p:cNvCxnSpPr>
                <p:nvPr/>
              </p:nvCxnSpPr>
              <p:spPr>
                <a:xfrm>
                  <a:off x="3536519" y="1137537"/>
                  <a:ext cx="2105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1" name="Straight Arrow Connector 390"/>
                <p:cNvCxnSpPr>
                  <a:stCxn id="491" idx="2"/>
                  <a:endCxn id="323" idx="0"/>
                </p:cNvCxnSpPr>
                <p:nvPr/>
              </p:nvCxnSpPr>
              <p:spPr>
                <a:xfrm>
                  <a:off x="1266951" y="1273271"/>
                  <a:ext cx="2271672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2" name="Straight Arrow Connector 391"/>
                <p:cNvCxnSpPr>
                  <a:stCxn id="381" idx="2"/>
                  <a:endCxn id="417" idx="0"/>
                </p:cNvCxnSpPr>
                <p:nvPr/>
              </p:nvCxnSpPr>
              <p:spPr>
                <a:xfrm>
                  <a:off x="2799770" y="1137537"/>
                  <a:ext cx="1477707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Straight Arrow Connector 397"/>
                <p:cNvCxnSpPr>
                  <a:stCxn id="491" idx="2"/>
                  <a:endCxn id="417" idx="0"/>
                </p:cNvCxnSpPr>
                <p:nvPr/>
              </p:nvCxnSpPr>
              <p:spPr>
                <a:xfrm>
                  <a:off x="1266951" y="1273271"/>
                  <a:ext cx="3010527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Straight Arrow Connector 398"/>
                <p:cNvCxnSpPr>
                  <a:stCxn id="381" idx="2"/>
                  <a:endCxn id="323" idx="0"/>
                </p:cNvCxnSpPr>
                <p:nvPr/>
              </p:nvCxnSpPr>
              <p:spPr>
                <a:xfrm>
                  <a:off x="2799770" y="1137537"/>
                  <a:ext cx="738854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Straight Arrow Connector 399"/>
                <p:cNvCxnSpPr>
                  <a:stCxn id="406" idx="2"/>
                  <a:endCxn id="417" idx="0"/>
                </p:cNvCxnSpPr>
                <p:nvPr/>
              </p:nvCxnSpPr>
              <p:spPr>
                <a:xfrm flipH="1">
                  <a:off x="4277478" y="1137537"/>
                  <a:ext cx="4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1" name="Straight Arrow Connector 400"/>
                <p:cNvCxnSpPr>
                  <a:stCxn id="420" idx="2"/>
                  <a:endCxn id="323" idx="0"/>
                </p:cNvCxnSpPr>
                <p:nvPr/>
              </p:nvCxnSpPr>
              <p:spPr>
                <a:xfrm>
                  <a:off x="635450" y="1273271"/>
                  <a:ext cx="2903174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Straight Arrow Connector 401"/>
                <p:cNvCxnSpPr>
                  <a:stCxn id="406" idx="2"/>
                  <a:endCxn id="323" idx="0"/>
                </p:cNvCxnSpPr>
                <p:nvPr/>
              </p:nvCxnSpPr>
              <p:spPr>
                <a:xfrm flipH="1">
                  <a:off x="3538624" y="1137537"/>
                  <a:ext cx="738857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" name="Straight Arrow Connector 402"/>
                <p:cNvCxnSpPr>
                  <a:stCxn id="545" idx="2"/>
                  <a:endCxn id="323" idx="0"/>
                </p:cNvCxnSpPr>
                <p:nvPr/>
              </p:nvCxnSpPr>
              <p:spPr>
                <a:xfrm flipH="1">
                  <a:off x="3538623" y="1137537"/>
                  <a:ext cx="1370358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Straight Arrow Connector 403"/>
                <p:cNvCxnSpPr>
                  <a:stCxn id="545" idx="2"/>
                  <a:endCxn id="417" idx="0"/>
                </p:cNvCxnSpPr>
                <p:nvPr/>
              </p:nvCxnSpPr>
              <p:spPr>
                <a:xfrm flipH="1">
                  <a:off x="4277478" y="1137537"/>
                  <a:ext cx="631503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5" name="TextBox 404"/>
                <p:cNvSpPr txBox="1"/>
                <p:nvPr/>
              </p:nvSpPr>
              <p:spPr>
                <a:xfrm>
                  <a:off x="4010156" y="360000"/>
                  <a:ext cx="534642" cy="237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CALCB</a:t>
                  </a:r>
                </a:p>
              </p:txBody>
            </p:sp>
            <p:sp>
              <p:nvSpPr>
                <p:cNvPr id="406" name="TextBox 405"/>
                <p:cNvSpPr txBox="1"/>
                <p:nvPr/>
              </p:nvSpPr>
              <p:spPr>
                <a:xfrm>
                  <a:off x="3982040" y="900000"/>
                  <a:ext cx="590882" cy="237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l-GR" sz="800" b="1" dirty="0">
                      <a:solidFill>
                        <a:srgbClr val="000000"/>
                      </a:solidFill>
                    </a:rPr>
                    <a:t>β-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CGRP</a:t>
                  </a:r>
                </a:p>
              </p:txBody>
            </p:sp>
            <p:sp>
              <p:nvSpPr>
                <p:cNvPr id="417" name="TextBox 416"/>
                <p:cNvSpPr txBox="1"/>
                <p:nvPr/>
              </p:nvSpPr>
              <p:spPr>
                <a:xfrm>
                  <a:off x="3935171" y="1620000"/>
                  <a:ext cx="684613" cy="5090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AMY</a:t>
                  </a:r>
                  <a:r>
                    <a:rPr lang="en-GB" sz="800" b="1" baseline="-25000" dirty="0">
                      <a:solidFill>
                        <a:prstClr val="white">
                          <a:lumMod val="50000"/>
                        </a:prstClr>
                      </a:solidFill>
                    </a:rPr>
                    <a:t>3</a:t>
                  </a:r>
                  <a:endParaRPr lang="en-GB" sz="800" b="1" dirty="0">
                    <a:solidFill>
                      <a:prstClr val="white">
                        <a:lumMod val="50000"/>
                      </a:prstClr>
                    </a:solidFill>
                  </a:endParaRPr>
                </a:p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(CALCR + 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RAMP3)</a:t>
                  </a:r>
                </a:p>
              </p:txBody>
            </p:sp>
            <p:cxnSp>
              <p:nvCxnSpPr>
                <p:cNvPr id="418" name="Straight Arrow Connector 417"/>
                <p:cNvCxnSpPr>
                  <a:stCxn id="380" idx="2"/>
                  <a:endCxn id="417" idx="0"/>
                </p:cNvCxnSpPr>
                <p:nvPr/>
              </p:nvCxnSpPr>
              <p:spPr>
                <a:xfrm>
                  <a:off x="3536519" y="1137537"/>
                  <a:ext cx="740959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9" name="TextBox 418"/>
                <p:cNvSpPr txBox="1"/>
                <p:nvPr/>
              </p:nvSpPr>
              <p:spPr>
                <a:xfrm>
                  <a:off x="400935" y="360000"/>
                  <a:ext cx="469030" cy="237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ADM</a:t>
                  </a:r>
                </a:p>
              </p:txBody>
            </p:sp>
            <p:sp>
              <p:nvSpPr>
                <p:cNvPr id="420" name="TextBox 419"/>
                <p:cNvSpPr txBox="1"/>
                <p:nvPr/>
              </p:nvSpPr>
              <p:spPr>
                <a:xfrm>
                  <a:off x="308140" y="900000"/>
                  <a:ext cx="654619" cy="37327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Adreno-</a:t>
                  </a:r>
                </a:p>
                <a:p>
                  <a:pPr algn="ctr"/>
                  <a:r>
                    <a:rPr lang="en-GB" sz="800" b="1" dirty="0" err="1">
                      <a:solidFill>
                        <a:srgbClr val="000000"/>
                      </a:solidFill>
                    </a:rPr>
                    <a:t>medullin</a:t>
                  </a:r>
                  <a:endParaRPr lang="en-GB" sz="8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5" name="TextBox 434"/>
                <p:cNvSpPr txBox="1"/>
                <p:nvPr/>
              </p:nvSpPr>
              <p:spPr>
                <a:xfrm>
                  <a:off x="266996" y="1620000"/>
                  <a:ext cx="735226" cy="5090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AM</a:t>
                  </a:r>
                  <a:r>
                    <a:rPr lang="en-GB" sz="800" b="1" baseline="-25000" dirty="0">
                      <a:solidFill>
                        <a:srgbClr val="000000"/>
                      </a:solidFill>
                    </a:rPr>
                    <a:t>1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 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(CALCRL + 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RAMP2)</a:t>
                  </a:r>
                </a:p>
              </p:txBody>
            </p:sp>
            <p:cxnSp>
              <p:nvCxnSpPr>
                <p:cNvPr id="441" name="Straight Arrow Connector 440"/>
                <p:cNvCxnSpPr>
                  <a:stCxn id="545" idx="2"/>
                  <a:endCxn id="546" idx="0"/>
                </p:cNvCxnSpPr>
                <p:nvPr/>
              </p:nvCxnSpPr>
              <p:spPr>
                <a:xfrm flipH="1">
                  <a:off x="4908978" y="1137537"/>
                  <a:ext cx="4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2" name="Straight Arrow Connector 441"/>
                <p:cNvCxnSpPr>
                  <a:stCxn id="381" idx="2"/>
                  <a:endCxn id="435" idx="0"/>
                </p:cNvCxnSpPr>
                <p:nvPr/>
              </p:nvCxnSpPr>
              <p:spPr>
                <a:xfrm flipH="1">
                  <a:off x="634610" y="1137537"/>
                  <a:ext cx="2165161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3" name="Straight Arrow Connector 442"/>
                <p:cNvCxnSpPr>
                  <a:stCxn id="406" idx="2"/>
                  <a:endCxn id="435" idx="0"/>
                </p:cNvCxnSpPr>
                <p:nvPr/>
              </p:nvCxnSpPr>
              <p:spPr>
                <a:xfrm flipH="1">
                  <a:off x="634610" y="1137537"/>
                  <a:ext cx="3642872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Straight Arrow Connector 455"/>
                <p:cNvCxnSpPr>
                  <a:stCxn id="420" idx="2"/>
                  <a:endCxn id="435" idx="0"/>
                </p:cNvCxnSpPr>
                <p:nvPr/>
              </p:nvCxnSpPr>
              <p:spPr>
                <a:xfrm flipH="1">
                  <a:off x="634610" y="1273271"/>
                  <a:ext cx="841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Straight Arrow Connector 456"/>
                <p:cNvCxnSpPr>
                  <a:stCxn id="381" idx="2"/>
                  <a:endCxn id="546" idx="0"/>
                </p:cNvCxnSpPr>
                <p:nvPr/>
              </p:nvCxnSpPr>
              <p:spPr>
                <a:xfrm>
                  <a:off x="2799771" y="1137537"/>
                  <a:ext cx="2109207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Straight Arrow Connector 457"/>
                <p:cNvCxnSpPr>
                  <a:stCxn id="491" idx="2"/>
                  <a:endCxn id="546" idx="0"/>
                </p:cNvCxnSpPr>
                <p:nvPr/>
              </p:nvCxnSpPr>
              <p:spPr>
                <a:xfrm>
                  <a:off x="1266951" y="1273271"/>
                  <a:ext cx="3642026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9" name="Straight Arrow Connector 458"/>
                <p:cNvCxnSpPr>
                  <a:stCxn id="380" idx="2"/>
                  <a:endCxn id="546" idx="0"/>
                </p:cNvCxnSpPr>
                <p:nvPr/>
              </p:nvCxnSpPr>
              <p:spPr>
                <a:xfrm>
                  <a:off x="3536519" y="1137537"/>
                  <a:ext cx="1372458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0" name="Straight Arrow Connector 459"/>
                <p:cNvCxnSpPr>
                  <a:stCxn id="406" idx="2"/>
                  <a:endCxn id="546" idx="0"/>
                </p:cNvCxnSpPr>
                <p:nvPr/>
              </p:nvCxnSpPr>
              <p:spPr>
                <a:xfrm>
                  <a:off x="4277481" y="1137537"/>
                  <a:ext cx="631496" cy="48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9" name="Straight Arrow Connector 468"/>
                <p:cNvCxnSpPr>
                  <a:stCxn id="491" idx="2"/>
                  <a:endCxn id="435" idx="0"/>
                </p:cNvCxnSpPr>
                <p:nvPr/>
              </p:nvCxnSpPr>
              <p:spPr>
                <a:xfrm flipH="1">
                  <a:off x="634610" y="1273271"/>
                  <a:ext cx="632342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6" name="Straight Arrow Connector 485"/>
                <p:cNvCxnSpPr>
                  <a:stCxn id="420" idx="2"/>
                  <a:endCxn id="542" idx="0"/>
                </p:cNvCxnSpPr>
                <p:nvPr/>
              </p:nvCxnSpPr>
              <p:spPr>
                <a:xfrm>
                  <a:off x="635450" y="1273271"/>
                  <a:ext cx="628976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8" name="TextBox 487"/>
                <p:cNvSpPr txBox="1"/>
                <p:nvPr/>
              </p:nvSpPr>
              <p:spPr>
                <a:xfrm>
                  <a:off x="1002438" y="360000"/>
                  <a:ext cx="529018" cy="237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ADM2</a:t>
                  </a:r>
                </a:p>
              </p:txBody>
            </p:sp>
            <p:sp>
              <p:nvSpPr>
                <p:cNvPr id="491" name="TextBox 490"/>
                <p:cNvSpPr txBox="1"/>
                <p:nvPr/>
              </p:nvSpPr>
              <p:spPr>
                <a:xfrm>
                  <a:off x="896525" y="900000"/>
                  <a:ext cx="740851" cy="37327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 err="1">
                      <a:solidFill>
                        <a:srgbClr val="000000"/>
                      </a:solidFill>
                    </a:rPr>
                    <a:t>Adreno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-</a:t>
                  </a:r>
                </a:p>
                <a:p>
                  <a:pPr algn="ctr"/>
                  <a:r>
                    <a:rPr lang="en-GB" sz="800" b="1" dirty="0" err="1">
                      <a:solidFill>
                        <a:srgbClr val="000000"/>
                      </a:solidFill>
                    </a:rPr>
                    <a:t>medullin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 2</a:t>
                  </a:r>
                </a:p>
              </p:txBody>
            </p:sp>
            <p:sp>
              <p:nvSpPr>
                <p:cNvPr id="542" name="TextBox 541"/>
                <p:cNvSpPr txBox="1"/>
                <p:nvPr/>
              </p:nvSpPr>
              <p:spPr>
                <a:xfrm>
                  <a:off x="896813" y="1620000"/>
                  <a:ext cx="735226" cy="5090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AM</a:t>
                  </a:r>
                  <a:r>
                    <a:rPr lang="en-GB" sz="800" b="1" baseline="-25000" dirty="0">
                      <a:solidFill>
                        <a:srgbClr val="000000"/>
                      </a:solidFill>
                    </a:rPr>
                    <a:t>2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 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(CALCRL + 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RAMP3)</a:t>
                  </a:r>
                </a:p>
              </p:txBody>
            </p:sp>
            <p:sp>
              <p:nvSpPr>
                <p:cNvPr id="543" name="TextBox 542"/>
                <p:cNvSpPr txBox="1"/>
                <p:nvPr/>
              </p:nvSpPr>
              <p:spPr>
                <a:xfrm>
                  <a:off x="4684773" y="360000"/>
                  <a:ext cx="448409" cy="237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IAPP</a:t>
                  </a:r>
                </a:p>
              </p:txBody>
            </p:sp>
            <p:sp>
              <p:nvSpPr>
                <p:cNvPr id="545" name="TextBox 544"/>
                <p:cNvSpPr txBox="1"/>
                <p:nvPr/>
              </p:nvSpPr>
              <p:spPr>
                <a:xfrm>
                  <a:off x="4632287" y="900000"/>
                  <a:ext cx="553388" cy="237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amylin</a:t>
                  </a:r>
                </a:p>
              </p:txBody>
            </p:sp>
            <p:sp>
              <p:nvSpPr>
                <p:cNvPr id="546" name="TextBox 545"/>
                <p:cNvSpPr txBox="1"/>
                <p:nvPr/>
              </p:nvSpPr>
              <p:spPr>
                <a:xfrm>
                  <a:off x="4604163" y="1620000"/>
                  <a:ext cx="609628" cy="37327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CT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(CALCR)</a:t>
                  </a:r>
                </a:p>
              </p:txBody>
            </p:sp>
            <p:sp>
              <p:nvSpPr>
                <p:cNvPr id="745" name="TextBox 744"/>
                <p:cNvSpPr txBox="1"/>
                <p:nvPr/>
              </p:nvSpPr>
              <p:spPr>
                <a:xfrm>
                  <a:off x="1641936" y="1619999"/>
                  <a:ext cx="735226" cy="5090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CGRP 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(CALCRL + 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RAMP1)</a:t>
                  </a:r>
                </a:p>
              </p:txBody>
            </p:sp>
            <p:cxnSp>
              <p:nvCxnSpPr>
                <p:cNvPr id="746" name="Straight Arrow Connector 745"/>
                <p:cNvCxnSpPr>
                  <a:stCxn id="381" idx="2"/>
                  <a:endCxn id="745" idx="0"/>
                </p:cNvCxnSpPr>
                <p:nvPr/>
              </p:nvCxnSpPr>
              <p:spPr>
                <a:xfrm flipH="1">
                  <a:off x="2009549" y="1137537"/>
                  <a:ext cx="790221" cy="48246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7" name="Straight Arrow Connector 746"/>
                <p:cNvCxnSpPr>
                  <a:stCxn id="420" idx="2"/>
                  <a:endCxn id="745" idx="0"/>
                </p:cNvCxnSpPr>
                <p:nvPr/>
              </p:nvCxnSpPr>
              <p:spPr>
                <a:xfrm>
                  <a:off x="635450" y="1273271"/>
                  <a:ext cx="1374099" cy="34672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8" name="Straight Arrow Connector 747"/>
                <p:cNvCxnSpPr>
                  <a:stCxn id="491" idx="2"/>
                  <a:endCxn id="745" idx="0"/>
                </p:cNvCxnSpPr>
                <p:nvPr/>
              </p:nvCxnSpPr>
              <p:spPr>
                <a:xfrm>
                  <a:off x="1266951" y="1273271"/>
                  <a:ext cx="742598" cy="34672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/>
              <p:cNvGrpSpPr/>
              <p:nvPr/>
            </p:nvGrpSpPr>
            <p:grpSpPr>
              <a:xfrm>
                <a:off x="297732" y="2700000"/>
                <a:ext cx="4903133" cy="1783330"/>
                <a:chOff x="297732" y="2700000"/>
                <a:chExt cx="4903133" cy="1783330"/>
              </a:xfrm>
            </p:grpSpPr>
            <p:cxnSp>
              <p:nvCxnSpPr>
                <p:cNvPr id="611" name="Straight Arrow Connector 610"/>
                <p:cNvCxnSpPr>
                  <a:stCxn id="652" idx="2"/>
                  <a:endCxn id="628" idx="0"/>
                </p:cNvCxnSpPr>
                <p:nvPr/>
              </p:nvCxnSpPr>
              <p:spPr>
                <a:xfrm>
                  <a:off x="1266949" y="3627595"/>
                  <a:ext cx="1532819" cy="3324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2" name="Straight Arrow Connector 611"/>
                <p:cNvCxnSpPr>
                  <a:stCxn id="651" idx="2"/>
                  <a:endCxn id="652" idx="0"/>
                </p:cNvCxnSpPr>
                <p:nvPr/>
              </p:nvCxnSpPr>
              <p:spPr>
                <a:xfrm flipH="1">
                  <a:off x="1266949" y="2951860"/>
                  <a:ext cx="1" cy="28813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3" name="Straight Arrow Connector 612"/>
                <p:cNvCxnSpPr>
                  <a:stCxn id="639" idx="2"/>
                  <a:endCxn id="653" idx="0"/>
                </p:cNvCxnSpPr>
                <p:nvPr/>
              </p:nvCxnSpPr>
              <p:spPr>
                <a:xfrm flipH="1">
                  <a:off x="1264427" y="3491860"/>
                  <a:ext cx="3013053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4" name="Straight Arrow Connector 613"/>
                <p:cNvCxnSpPr>
                  <a:stCxn id="638" idx="2"/>
                  <a:endCxn id="639" idx="0"/>
                </p:cNvCxnSpPr>
                <p:nvPr/>
              </p:nvCxnSpPr>
              <p:spPr>
                <a:xfrm>
                  <a:off x="4277478" y="2951860"/>
                  <a:ext cx="2" cy="28813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5" name="Straight Arrow Connector 614"/>
                <p:cNvCxnSpPr>
                  <a:stCxn id="652" idx="2"/>
                  <a:endCxn id="653" idx="0"/>
                </p:cNvCxnSpPr>
                <p:nvPr/>
              </p:nvCxnSpPr>
              <p:spPr>
                <a:xfrm flipH="1">
                  <a:off x="1264427" y="3627595"/>
                  <a:ext cx="2521" cy="3324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6" name="Straight Arrow Connector 615"/>
                <p:cNvCxnSpPr>
                  <a:stCxn id="639" idx="2"/>
                  <a:endCxn id="628" idx="0"/>
                </p:cNvCxnSpPr>
                <p:nvPr/>
              </p:nvCxnSpPr>
              <p:spPr>
                <a:xfrm flipH="1">
                  <a:off x="2799767" y="3491860"/>
                  <a:ext cx="1477713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7" name="Straight Arrow Connector 616"/>
                <p:cNvCxnSpPr>
                  <a:stCxn id="655" idx="2"/>
                  <a:endCxn id="628" idx="0"/>
                </p:cNvCxnSpPr>
                <p:nvPr/>
              </p:nvCxnSpPr>
              <p:spPr>
                <a:xfrm flipH="1">
                  <a:off x="2799767" y="3491860"/>
                  <a:ext cx="2109211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8" name="Straight Arrow Connector 617"/>
                <p:cNvCxnSpPr>
                  <a:stCxn id="654" idx="2"/>
                  <a:endCxn id="655" idx="0"/>
                </p:cNvCxnSpPr>
                <p:nvPr/>
              </p:nvCxnSpPr>
              <p:spPr>
                <a:xfrm flipH="1">
                  <a:off x="4908978" y="2951860"/>
                  <a:ext cx="4" cy="28813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9" name="Straight Arrow Connector 618"/>
                <p:cNvCxnSpPr>
                  <a:stCxn id="625" idx="2"/>
                  <a:endCxn id="627" idx="0"/>
                </p:cNvCxnSpPr>
                <p:nvPr/>
              </p:nvCxnSpPr>
              <p:spPr>
                <a:xfrm flipH="1">
                  <a:off x="2799768" y="2951860"/>
                  <a:ext cx="341009" cy="28813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0" name="TextBox 619"/>
                <p:cNvSpPr txBox="1"/>
                <p:nvPr/>
              </p:nvSpPr>
              <p:spPr>
                <a:xfrm>
                  <a:off x="3216741" y="3960000"/>
                  <a:ext cx="643763" cy="52333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AMY</a:t>
                  </a:r>
                  <a:r>
                    <a:rPr lang="en-GB" sz="800" b="1" baseline="-25000" dirty="0">
                      <a:solidFill>
                        <a:prstClr val="black"/>
                      </a:solidFill>
                    </a:rPr>
                    <a:t>2</a:t>
                  </a:r>
                  <a:endParaRPr lang="en-GB" sz="800" b="1" dirty="0">
                    <a:solidFill>
                      <a:prstClr val="black"/>
                    </a:solidFill>
                  </a:endParaRP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prstClr val="black"/>
                      </a:solidFill>
                    </a:rPr>
                    <a:t>Calcr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 + 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Ramp2)</a:t>
                  </a:r>
                </a:p>
              </p:txBody>
            </p:sp>
            <p:cxnSp>
              <p:nvCxnSpPr>
                <p:cNvPr id="621" name="Straight Arrow Connector 620"/>
                <p:cNvCxnSpPr>
                  <a:stCxn id="625" idx="2"/>
                  <a:endCxn id="626" idx="0"/>
                </p:cNvCxnSpPr>
                <p:nvPr/>
              </p:nvCxnSpPr>
              <p:spPr>
                <a:xfrm>
                  <a:off x="3140777" y="2951860"/>
                  <a:ext cx="439576" cy="28813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2" name="Straight Arrow Connector 621"/>
                <p:cNvCxnSpPr>
                  <a:stCxn id="626" idx="2"/>
                  <a:endCxn id="628" idx="0"/>
                </p:cNvCxnSpPr>
                <p:nvPr/>
              </p:nvCxnSpPr>
              <p:spPr>
                <a:xfrm flipH="1">
                  <a:off x="2799767" y="3491860"/>
                  <a:ext cx="780586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3" name="Straight Arrow Connector 622"/>
                <p:cNvCxnSpPr>
                  <a:stCxn id="627" idx="2"/>
                  <a:endCxn id="628" idx="0"/>
                </p:cNvCxnSpPr>
                <p:nvPr/>
              </p:nvCxnSpPr>
              <p:spPr>
                <a:xfrm flipH="1">
                  <a:off x="2799767" y="3491860"/>
                  <a:ext cx="1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4" name="Straight Arrow Connector 623"/>
                <p:cNvCxnSpPr>
                  <a:stCxn id="627" idx="2"/>
                  <a:endCxn id="653" idx="0"/>
                </p:cNvCxnSpPr>
                <p:nvPr/>
              </p:nvCxnSpPr>
              <p:spPr>
                <a:xfrm flipH="1">
                  <a:off x="1264427" y="3491860"/>
                  <a:ext cx="1535341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5" name="TextBox 624"/>
                <p:cNvSpPr txBox="1"/>
                <p:nvPr/>
              </p:nvSpPr>
              <p:spPr>
                <a:xfrm>
                  <a:off x="2885444" y="2700000"/>
                  <a:ext cx="510665" cy="2518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 err="1">
                      <a:solidFill>
                        <a:prstClr val="black"/>
                      </a:solidFill>
                    </a:rPr>
                    <a:t>Calca</a:t>
                  </a:r>
                  <a:endParaRPr lang="en-GB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6" name="TextBox 625"/>
                <p:cNvSpPr txBox="1"/>
                <p:nvPr/>
              </p:nvSpPr>
              <p:spPr>
                <a:xfrm>
                  <a:off x="3178667" y="3240000"/>
                  <a:ext cx="803373" cy="251860"/>
                </a:xfrm>
                <a:prstGeom prst="rect">
                  <a:avLst/>
                </a:prstGeom>
                <a:noFill/>
                <a:ln w="12700"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square" lIns="104306" tIns="52153" rIns="104306" bIns="52153" rtlCol="0">
                  <a:spAutoFit/>
                </a:bodyPr>
                <a:lstStyle/>
                <a:p>
                  <a:pPr algn="ctr" fontAlgn="b"/>
                  <a:r>
                    <a:rPr lang="en-GB" sz="800" b="1" dirty="0">
                      <a:solidFill>
                        <a:prstClr val="black"/>
                      </a:solidFill>
                    </a:rPr>
                    <a:t>calcitonin</a:t>
                  </a:r>
                </a:p>
              </p:txBody>
            </p:sp>
            <p:sp>
              <p:nvSpPr>
                <p:cNvPr id="627" name="TextBox 626"/>
                <p:cNvSpPr txBox="1"/>
                <p:nvPr/>
              </p:nvSpPr>
              <p:spPr>
                <a:xfrm>
                  <a:off x="2486322" y="3240000"/>
                  <a:ext cx="626891" cy="2518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 fontAlgn="b"/>
                  <a:r>
                    <a:rPr lang="el-GR" sz="800" b="1" dirty="0">
                      <a:solidFill>
                        <a:prstClr val="black"/>
                      </a:solidFill>
                    </a:rPr>
                    <a:t>α-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CGRP</a:t>
                  </a:r>
                </a:p>
              </p:txBody>
            </p:sp>
            <p:sp>
              <p:nvSpPr>
                <p:cNvPr id="628" name="TextBox 627"/>
                <p:cNvSpPr txBox="1"/>
                <p:nvPr/>
              </p:nvSpPr>
              <p:spPr>
                <a:xfrm>
                  <a:off x="2477886" y="3960000"/>
                  <a:ext cx="643763" cy="52333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AMY</a:t>
                  </a:r>
                  <a:r>
                    <a:rPr lang="en-GB" sz="800" b="1" baseline="-25000" dirty="0">
                      <a:solidFill>
                        <a:prstClr val="black"/>
                      </a:solidFill>
                    </a:rPr>
                    <a:t>1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 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prstClr val="black"/>
                      </a:solidFill>
                    </a:rPr>
                    <a:t>Calcr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 + 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Ramp1)</a:t>
                  </a:r>
                </a:p>
              </p:txBody>
            </p:sp>
            <p:cxnSp>
              <p:nvCxnSpPr>
                <p:cNvPr id="629" name="Straight Arrow Connector 628"/>
                <p:cNvCxnSpPr>
                  <a:stCxn id="626" idx="2"/>
                  <a:endCxn id="620" idx="0"/>
                </p:cNvCxnSpPr>
                <p:nvPr/>
              </p:nvCxnSpPr>
              <p:spPr>
                <a:xfrm flipH="1">
                  <a:off x="3538622" y="3491860"/>
                  <a:ext cx="41732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0" name="Straight Arrow Connector 629"/>
                <p:cNvCxnSpPr>
                  <a:stCxn id="652" idx="2"/>
                  <a:endCxn id="620" idx="0"/>
                </p:cNvCxnSpPr>
                <p:nvPr/>
              </p:nvCxnSpPr>
              <p:spPr>
                <a:xfrm>
                  <a:off x="1266949" y="3627595"/>
                  <a:ext cx="2271673" cy="3324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1" name="Straight Arrow Connector 630"/>
                <p:cNvCxnSpPr>
                  <a:stCxn id="627" idx="2"/>
                  <a:endCxn id="640" idx="0"/>
                </p:cNvCxnSpPr>
                <p:nvPr/>
              </p:nvCxnSpPr>
              <p:spPr>
                <a:xfrm>
                  <a:off x="2799768" y="3491860"/>
                  <a:ext cx="1477711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2" name="Straight Arrow Connector 631"/>
                <p:cNvCxnSpPr>
                  <a:stCxn id="652" idx="2"/>
                  <a:endCxn id="640" idx="0"/>
                </p:cNvCxnSpPr>
                <p:nvPr/>
              </p:nvCxnSpPr>
              <p:spPr>
                <a:xfrm>
                  <a:off x="1266949" y="3627595"/>
                  <a:ext cx="3010531" cy="3324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3" name="Straight Arrow Connector 632"/>
                <p:cNvCxnSpPr>
                  <a:stCxn id="627" idx="2"/>
                  <a:endCxn id="620" idx="0"/>
                </p:cNvCxnSpPr>
                <p:nvPr/>
              </p:nvCxnSpPr>
              <p:spPr>
                <a:xfrm>
                  <a:off x="2799768" y="3491860"/>
                  <a:ext cx="738854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4" name="Straight Arrow Connector 633"/>
                <p:cNvCxnSpPr>
                  <a:stCxn id="639" idx="2"/>
                  <a:endCxn id="640" idx="0"/>
                </p:cNvCxnSpPr>
                <p:nvPr/>
              </p:nvCxnSpPr>
              <p:spPr>
                <a:xfrm flipH="1">
                  <a:off x="4277479" y="3491860"/>
                  <a:ext cx="1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5" name="Straight Arrow Connector 634"/>
                <p:cNvCxnSpPr>
                  <a:stCxn id="639" idx="2"/>
                  <a:endCxn id="620" idx="0"/>
                </p:cNvCxnSpPr>
                <p:nvPr/>
              </p:nvCxnSpPr>
              <p:spPr>
                <a:xfrm flipH="1">
                  <a:off x="3538622" y="3491860"/>
                  <a:ext cx="738858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6" name="Straight Arrow Connector 635"/>
                <p:cNvCxnSpPr>
                  <a:stCxn id="655" idx="2"/>
                  <a:endCxn id="620" idx="0"/>
                </p:cNvCxnSpPr>
                <p:nvPr/>
              </p:nvCxnSpPr>
              <p:spPr>
                <a:xfrm flipH="1">
                  <a:off x="3538622" y="3491860"/>
                  <a:ext cx="1370356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7" name="Straight Arrow Connector 636"/>
                <p:cNvCxnSpPr>
                  <a:stCxn id="655" idx="2"/>
                  <a:endCxn id="640" idx="0"/>
                </p:cNvCxnSpPr>
                <p:nvPr/>
              </p:nvCxnSpPr>
              <p:spPr>
                <a:xfrm flipH="1">
                  <a:off x="4277479" y="3491860"/>
                  <a:ext cx="631499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8" name="TextBox 637"/>
                <p:cNvSpPr txBox="1"/>
                <p:nvPr/>
              </p:nvSpPr>
              <p:spPr>
                <a:xfrm>
                  <a:off x="4020270" y="2700000"/>
                  <a:ext cx="514414" cy="2518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 err="1">
                      <a:solidFill>
                        <a:prstClr val="white">
                          <a:lumMod val="50000"/>
                        </a:prstClr>
                      </a:solidFill>
                    </a:rPr>
                    <a:t>Calcb</a:t>
                  </a:r>
                  <a:endParaRPr lang="en-GB" sz="800" b="1" dirty="0">
                    <a:solidFill>
                      <a:prstClr val="white">
                        <a:lumMod val="50000"/>
                      </a:prstClr>
                    </a:solidFill>
                  </a:endParaRPr>
                </a:p>
              </p:txBody>
            </p:sp>
            <p:sp>
              <p:nvSpPr>
                <p:cNvPr id="639" name="TextBox 638"/>
                <p:cNvSpPr txBox="1"/>
                <p:nvPr/>
              </p:nvSpPr>
              <p:spPr>
                <a:xfrm>
                  <a:off x="3966847" y="3240000"/>
                  <a:ext cx="621267" cy="2518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l-GR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β-</a:t>
                  </a:r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CGRP</a:t>
                  </a:r>
                </a:p>
              </p:txBody>
            </p:sp>
            <p:sp>
              <p:nvSpPr>
                <p:cNvPr id="640" name="TextBox 639"/>
                <p:cNvSpPr txBox="1"/>
                <p:nvPr/>
              </p:nvSpPr>
              <p:spPr>
                <a:xfrm>
                  <a:off x="3955598" y="3960000"/>
                  <a:ext cx="643763" cy="52333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AMY</a:t>
                  </a:r>
                  <a:r>
                    <a:rPr lang="en-GB" sz="800" b="1" baseline="-25000" dirty="0">
                      <a:solidFill>
                        <a:prstClr val="black"/>
                      </a:solidFill>
                    </a:rPr>
                    <a:t>3</a:t>
                  </a:r>
                  <a:endParaRPr lang="en-GB" sz="800" b="1" dirty="0">
                    <a:solidFill>
                      <a:prstClr val="black"/>
                    </a:solidFill>
                  </a:endParaRP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prstClr val="black"/>
                      </a:solidFill>
                    </a:rPr>
                    <a:t>Calcr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 + 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Ramp3)</a:t>
                  </a:r>
                </a:p>
              </p:txBody>
            </p:sp>
            <p:cxnSp>
              <p:nvCxnSpPr>
                <p:cNvPr id="641" name="Straight Arrow Connector 640"/>
                <p:cNvCxnSpPr>
                  <a:stCxn id="626" idx="2"/>
                  <a:endCxn id="640" idx="0"/>
                </p:cNvCxnSpPr>
                <p:nvPr/>
              </p:nvCxnSpPr>
              <p:spPr>
                <a:xfrm>
                  <a:off x="3580353" y="3491860"/>
                  <a:ext cx="697126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2" name="TextBox 641"/>
                <p:cNvSpPr txBox="1"/>
                <p:nvPr/>
              </p:nvSpPr>
              <p:spPr>
                <a:xfrm>
                  <a:off x="297732" y="3960000"/>
                  <a:ext cx="673757" cy="5233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AM</a:t>
                  </a:r>
                  <a:r>
                    <a:rPr lang="en-GB" sz="800" b="1" baseline="-25000" dirty="0">
                      <a:solidFill>
                        <a:srgbClr val="000000"/>
                      </a:solidFill>
                    </a:rPr>
                    <a:t>1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 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srgbClr val="000000"/>
                      </a:solidFill>
                    </a:rPr>
                    <a:t>Calcrl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 + 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Ramp2)</a:t>
                  </a:r>
                </a:p>
              </p:txBody>
            </p:sp>
            <p:cxnSp>
              <p:nvCxnSpPr>
                <p:cNvPr id="643" name="Straight Arrow Connector 642"/>
                <p:cNvCxnSpPr>
                  <a:stCxn id="655" idx="2"/>
                  <a:endCxn id="656" idx="0"/>
                </p:cNvCxnSpPr>
                <p:nvPr/>
              </p:nvCxnSpPr>
              <p:spPr>
                <a:xfrm>
                  <a:off x="4908978" y="3491860"/>
                  <a:ext cx="0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4" name="Straight Arrow Connector 643"/>
                <p:cNvCxnSpPr>
                  <a:stCxn id="627" idx="2"/>
                  <a:endCxn id="642" idx="0"/>
                </p:cNvCxnSpPr>
                <p:nvPr/>
              </p:nvCxnSpPr>
              <p:spPr>
                <a:xfrm flipH="1">
                  <a:off x="634610" y="3491860"/>
                  <a:ext cx="2165158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5" name="Straight Arrow Connector 644"/>
                <p:cNvCxnSpPr>
                  <a:stCxn id="639" idx="2"/>
                  <a:endCxn id="642" idx="0"/>
                </p:cNvCxnSpPr>
                <p:nvPr/>
              </p:nvCxnSpPr>
              <p:spPr>
                <a:xfrm flipH="1">
                  <a:off x="634610" y="3491860"/>
                  <a:ext cx="3642870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6" name="Straight Arrow Connector 645"/>
                <p:cNvCxnSpPr>
                  <a:stCxn id="627" idx="2"/>
                  <a:endCxn id="656" idx="0"/>
                </p:cNvCxnSpPr>
                <p:nvPr/>
              </p:nvCxnSpPr>
              <p:spPr>
                <a:xfrm>
                  <a:off x="2799768" y="3491860"/>
                  <a:ext cx="2109209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7" name="Straight Arrow Connector 646"/>
                <p:cNvCxnSpPr>
                  <a:stCxn id="652" idx="2"/>
                  <a:endCxn id="656" idx="0"/>
                </p:cNvCxnSpPr>
                <p:nvPr/>
              </p:nvCxnSpPr>
              <p:spPr>
                <a:xfrm>
                  <a:off x="1266949" y="3627595"/>
                  <a:ext cx="3642029" cy="3324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8" name="Straight Arrow Connector 647"/>
                <p:cNvCxnSpPr>
                  <a:stCxn id="626" idx="2"/>
                  <a:endCxn id="656" idx="0"/>
                </p:cNvCxnSpPr>
                <p:nvPr/>
              </p:nvCxnSpPr>
              <p:spPr>
                <a:xfrm>
                  <a:off x="3580353" y="3491860"/>
                  <a:ext cx="1328624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9" name="Straight Arrow Connector 648"/>
                <p:cNvCxnSpPr>
                  <a:stCxn id="639" idx="2"/>
                  <a:endCxn id="656" idx="0"/>
                </p:cNvCxnSpPr>
                <p:nvPr/>
              </p:nvCxnSpPr>
              <p:spPr>
                <a:xfrm>
                  <a:off x="4277480" y="3491860"/>
                  <a:ext cx="631497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0" name="Straight Arrow Connector 649"/>
                <p:cNvCxnSpPr>
                  <a:stCxn id="652" idx="2"/>
                  <a:endCxn id="642" idx="0"/>
                </p:cNvCxnSpPr>
                <p:nvPr/>
              </p:nvCxnSpPr>
              <p:spPr>
                <a:xfrm flipH="1">
                  <a:off x="634610" y="3627595"/>
                  <a:ext cx="632338" cy="3324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1" name="TextBox 650"/>
                <p:cNvSpPr txBox="1"/>
                <p:nvPr/>
              </p:nvSpPr>
              <p:spPr>
                <a:xfrm>
                  <a:off x="996621" y="2700000"/>
                  <a:ext cx="540657" cy="2518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Adm2</a:t>
                  </a:r>
                </a:p>
              </p:txBody>
            </p:sp>
            <p:sp>
              <p:nvSpPr>
                <p:cNvPr id="652" name="TextBox 651"/>
                <p:cNvSpPr txBox="1"/>
                <p:nvPr/>
              </p:nvSpPr>
              <p:spPr>
                <a:xfrm>
                  <a:off x="881330" y="3240000"/>
                  <a:ext cx="771237" cy="387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 err="1">
                      <a:solidFill>
                        <a:prstClr val="white">
                          <a:lumMod val="50000"/>
                        </a:prstClr>
                      </a:solidFill>
                    </a:rPr>
                    <a:t>Adreno</a:t>
                  </a:r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-</a:t>
                  </a:r>
                </a:p>
                <a:p>
                  <a:pPr algn="ctr"/>
                  <a:r>
                    <a:rPr lang="en-GB" sz="800" b="1" dirty="0" err="1">
                      <a:solidFill>
                        <a:prstClr val="white">
                          <a:lumMod val="50000"/>
                        </a:prstClr>
                      </a:solidFill>
                    </a:rPr>
                    <a:t>medullin</a:t>
                  </a:r>
                  <a:r>
                    <a:rPr lang="en-GB" sz="800" b="1" dirty="0">
                      <a:solidFill>
                        <a:prstClr val="white">
                          <a:lumMod val="50000"/>
                        </a:prstClr>
                      </a:solidFill>
                    </a:rPr>
                    <a:t> 2</a:t>
                  </a:r>
                </a:p>
              </p:txBody>
            </p:sp>
            <p:sp>
              <p:nvSpPr>
                <p:cNvPr id="653" name="TextBox 652"/>
                <p:cNvSpPr txBox="1"/>
                <p:nvPr/>
              </p:nvSpPr>
              <p:spPr>
                <a:xfrm>
                  <a:off x="927549" y="3960000"/>
                  <a:ext cx="673757" cy="5233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AM</a:t>
                  </a:r>
                  <a:r>
                    <a:rPr lang="en-GB" sz="800" b="1" baseline="-25000" dirty="0">
                      <a:solidFill>
                        <a:srgbClr val="000000"/>
                      </a:solidFill>
                    </a:rPr>
                    <a:t>2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 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srgbClr val="000000"/>
                      </a:solidFill>
                    </a:rPr>
                    <a:t>Calcrl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 + 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Ramp3)</a:t>
                  </a:r>
                </a:p>
              </p:txBody>
            </p:sp>
            <p:sp>
              <p:nvSpPr>
                <p:cNvPr id="654" name="TextBox 653"/>
                <p:cNvSpPr txBox="1"/>
                <p:nvPr/>
              </p:nvSpPr>
              <p:spPr>
                <a:xfrm>
                  <a:off x="4676145" y="2700000"/>
                  <a:ext cx="465673" cy="2518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 err="1">
                      <a:solidFill>
                        <a:srgbClr val="000000"/>
                      </a:solidFill>
                    </a:rPr>
                    <a:t>Iapp</a:t>
                  </a:r>
                  <a:endParaRPr lang="en-GB" sz="8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55" name="TextBox 654"/>
                <p:cNvSpPr txBox="1"/>
                <p:nvPr/>
              </p:nvSpPr>
              <p:spPr>
                <a:xfrm>
                  <a:off x="4617090" y="3240000"/>
                  <a:ext cx="583775" cy="2518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amylin</a:t>
                  </a:r>
                </a:p>
              </p:txBody>
            </p:sp>
            <p:sp>
              <p:nvSpPr>
                <p:cNvPr id="656" name="TextBox 655"/>
                <p:cNvSpPr txBox="1"/>
                <p:nvPr/>
              </p:nvSpPr>
              <p:spPr>
                <a:xfrm>
                  <a:off x="4624589" y="3960000"/>
                  <a:ext cx="568778" cy="38759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CT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prstClr val="black"/>
                      </a:solidFill>
                    </a:rPr>
                    <a:t>Calcr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)</a:t>
                  </a:r>
                </a:p>
              </p:txBody>
            </p:sp>
            <p:sp>
              <p:nvSpPr>
                <p:cNvPr id="751" name="TextBox 750"/>
                <p:cNvSpPr txBox="1"/>
                <p:nvPr/>
              </p:nvSpPr>
              <p:spPr>
                <a:xfrm>
                  <a:off x="1672672" y="3960000"/>
                  <a:ext cx="673757" cy="5233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CGRP 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srgbClr val="000000"/>
                      </a:solidFill>
                    </a:rPr>
                    <a:t>Calcrl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 + 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Ramp1)</a:t>
                  </a:r>
                </a:p>
              </p:txBody>
            </p:sp>
            <p:cxnSp>
              <p:nvCxnSpPr>
                <p:cNvPr id="752" name="Straight Arrow Connector 751"/>
                <p:cNvCxnSpPr>
                  <a:stCxn id="652" idx="2"/>
                  <a:endCxn id="751" idx="0"/>
                </p:cNvCxnSpPr>
                <p:nvPr/>
              </p:nvCxnSpPr>
              <p:spPr>
                <a:xfrm>
                  <a:off x="1266949" y="3627595"/>
                  <a:ext cx="742602" cy="3324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3" name="Straight Arrow Connector 752"/>
                <p:cNvCxnSpPr>
                  <a:stCxn id="627" idx="2"/>
                  <a:endCxn id="751" idx="0"/>
                </p:cNvCxnSpPr>
                <p:nvPr/>
              </p:nvCxnSpPr>
              <p:spPr>
                <a:xfrm flipH="1">
                  <a:off x="2009550" y="3491860"/>
                  <a:ext cx="790218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4"/>
              <p:cNvGrpSpPr/>
              <p:nvPr/>
            </p:nvGrpSpPr>
            <p:grpSpPr>
              <a:xfrm>
                <a:off x="378889" y="4680000"/>
                <a:ext cx="4791396" cy="1783330"/>
                <a:chOff x="378889" y="4680000"/>
                <a:chExt cx="4791396" cy="1783330"/>
              </a:xfrm>
            </p:grpSpPr>
            <p:cxnSp>
              <p:nvCxnSpPr>
                <p:cNvPr id="683" name="Straight Arrow Connector 682"/>
                <p:cNvCxnSpPr>
                  <a:stCxn id="709" idx="2"/>
                  <a:endCxn id="694" idx="0"/>
                </p:cNvCxnSpPr>
                <p:nvPr/>
              </p:nvCxnSpPr>
              <p:spPr>
                <a:xfrm flipH="1">
                  <a:off x="2769186" y="5471860"/>
                  <a:ext cx="2109212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4" name="Straight Arrow Connector 683"/>
                <p:cNvCxnSpPr>
                  <a:stCxn id="708" idx="2"/>
                  <a:endCxn id="709" idx="0"/>
                </p:cNvCxnSpPr>
                <p:nvPr/>
              </p:nvCxnSpPr>
              <p:spPr>
                <a:xfrm>
                  <a:off x="4878398" y="4931860"/>
                  <a:ext cx="0" cy="28813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5" name="Straight Arrow Connector 684"/>
                <p:cNvCxnSpPr>
                  <a:stCxn id="691" idx="2"/>
                  <a:endCxn id="693" idx="0"/>
                </p:cNvCxnSpPr>
                <p:nvPr/>
              </p:nvCxnSpPr>
              <p:spPr>
                <a:xfrm flipH="1">
                  <a:off x="2769187" y="4931860"/>
                  <a:ext cx="341009" cy="28813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6" name="TextBox 685"/>
                <p:cNvSpPr txBox="1"/>
                <p:nvPr/>
              </p:nvSpPr>
              <p:spPr>
                <a:xfrm>
                  <a:off x="3186160" y="5940000"/>
                  <a:ext cx="643763" cy="52333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AMY</a:t>
                  </a:r>
                  <a:r>
                    <a:rPr lang="en-GB" sz="800" b="1" baseline="-25000" dirty="0">
                      <a:solidFill>
                        <a:prstClr val="black"/>
                      </a:solidFill>
                    </a:rPr>
                    <a:t>2</a:t>
                  </a:r>
                  <a:endParaRPr lang="en-GB" sz="800" b="1" dirty="0">
                    <a:solidFill>
                      <a:prstClr val="black"/>
                    </a:solidFill>
                  </a:endParaRP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prstClr val="black"/>
                      </a:solidFill>
                    </a:rPr>
                    <a:t>Calcr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 + 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Ramp2)</a:t>
                  </a:r>
                </a:p>
              </p:txBody>
            </p:sp>
            <p:cxnSp>
              <p:nvCxnSpPr>
                <p:cNvPr id="687" name="Straight Arrow Connector 686"/>
                <p:cNvCxnSpPr>
                  <a:stCxn id="691" idx="2"/>
                  <a:endCxn id="692" idx="0"/>
                </p:cNvCxnSpPr>
                <p:nvPr/>
              </p:nvCxnSpPr>
              <p:spPr>
                <a:xfrm>
                  <a:off x="3110196" y="4931860"/>
                  <a:ext cx="395741" cy="28813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8" name="Straight Arrow Connector 687"/>
                <p:cNvCxnSpPr>
                  <a:stCxn id="692" idx="2"/>
                  <a:endCxn id="694" idx="0"/>
                </p:cNvCxnSpPr>
                <p:nvPr/>
              </p:nvCxnSpPr>
              <p:spPr>
                <a:xfrm flipH="1">
                  <a:off x="2769186" y="5607595"/>
                  <a:ext cx="736751" cy="3324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9" name="Straight Arrow Connector 688"/>
                <p:cNvCxnSpPr>
                  <a:stCxn id="693" idx="2"/>
                  <a:endCxn id="694" idx="0"/>
                </p:cNvCxnSpPr>
                <p:nvPr/>
              </p:nvCxnSpPr>
              <p:spPr>
                <a:xfrm flipH="1">
                  <a:off x="2769186" y="5471860"/>
                  <a:ext cx="1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0" name="Straight Arrow Connector 689"/>
                <p:cNvCxnSpPr>
                  <a:stCxn id="693" idx="2"/>
                  <a:endCxn id="707" idx="0"/>
                </p:cNvCxnSpPr>
                <p:nvPr/>
              </p:nvCxnSpPr>
              <p:spPr>
                <a:xfrm flipH="1">
                  <a:off x="1233847" y="5471860"/>
                  <a:ext cx="1535341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1" name="TextBox 690"/>
                <p:cNvSpPr txBox="1"/>
                <p:nvPr/>
              </p:nvSpPr>
              <p:spPr>
                <a:xfrm>
                  <a:off x="2854863" y="4680000"/>
                  <a:ext cx="510665" cy="2518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 err="1">
                      <a:solidFill>
                        <a:prstClr val="black"/>
                      </a:solidFill>
                    </a:rPr>
                    <a:t>Calca</a:t>
                  </a:r>
                  <a:endParaRPr lang="en-GB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2" name="TextBox 691"/>
                <p:cNvSpPr txBox="1"/>
                <p:nvPr/>
              </p:nvSpPr>
              <p:spPr>
                <a:xfrm>
                  <a:off x="3148087" y="5220000"/>
                  <a:ext cx="715700" cy="387596"/>
                </a:xfrm>
                <a:prstGeom prst="rect">
                  <a:avLst/>
                </a:prstGeom>
                <a:noFill/>
                <a:ln w="12700"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square" lIns="104306" tIns="52153" rIns="104306" bIns="52153" rtlCol="0">
                  <a:spAutoFit/>
                </a:bodyPr>
                <a:lstStyle/>
                <a:p>
                  <a:pPr algn="ctr" fontAlgn="b"/>
                  <a:r>
                    <a:rPr lang="en-GB" sz="800" b="1" dirty="0">
                      <a:solidFill>
                        <a:prstClr val="black"/>
                      </a:solidFill>
                    </a:rPr>
                    <a:t>calcitonin</a:t>
                  </a:r>
                </a:p>
              </p:txBody>
            </p:sp>
            <p:sp>
              <p:nvSpPr>
                <p:cNvPr id="693" name="TextBox 692"/>
                <p:cNvSpPr txBox="1"/>
                <p:nvPr/>
              </p:nvSpPr>
              <p:spPr>
                <a:xfrm>
                  <a:off x="2455741" y="5220000"/>
                  <a:ext cx="626891" cy="2518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 fontAlgn="b"/>
                  <a:r>
                    <a:rPr lang="el-GR" sz="800" b="1" dirty="0">
                      <a:solidFill>
                        <a:prstClr val="black"/>
                      </a:solidFill>
                    </a:rPr>
                    <a:t>α-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CGRP</a:t>
                  </a:r>
                </a:p>
              </p:txBody>
            </p:sp>
            <p:sp>
              <p:nvSpPr>
                <p:cNvPr id="694" name="TextBox 693"/>
                <p:cNvSpPr txBox="1"/>
                <p:nvPr/>
              </p:nvSpPr>
              <p:spPr>
                <a:xfrm>
                  <a:off x="2447305" y="5940000"/>
                  <a:ext cx="643763" cy="52333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AMY</a:t>
                  </a:r>
                  <a:r>
                    <a:rPr lang="en-GB" sz="800" b="1" baseline="-25000" dirty="0">
                      <a:solidFill>
                        <a:prstClr val="black"/>
                      </a:solidFill>
                    </a:rPr>
                    <a:t>1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 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prstClr val="black"/>
                      </a:solidFill>
                    </a:rPr>
                    <a:t>Calcr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 + 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Ramp1)</a:t>
                  </a:r>
                </a:p>
              </p:txBody>
            </p:sp>
            <p:cxnSp>
              <p:nvCxnSpPr>
                <p:cNvPr id="695" name="Straight Arrow Connector 694"/>
                <p:cNvCxnSpPr>
                  <a:stCxn id="692" idx="2"/>
                  <a:endCxn id="686" idx="0"/>
                </p:cNvCxnSpPr>
                <p:nvPr/>
              </p:nvCxnSpPr>
              <p:spPr>
                <a:xfrm>
                  <a:off x="3505937" y="5607595"/>
                  <a:ext cx="2104" cy="3324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6" name="Straight Arrow Connector 695"/>
                <p:cNvCxnSpPr>
                  <a:stCxn id="693" idx="2"/>
                  <a:endCxn id="700" idx="0"/>
                </p:cNvCxnSpPr>
                <p:nvPr/>
              </p:nvCxnSpPr>
              <p:spPr>
                <a:xfrm>
                  <a:off x="2769187" y="5471860"/>
                  <a:ext cx="1477711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7" name="Straight Arrow Connector 696"/>
                <p:cNvCxnSpPr>
                  <a:stCxn id="693" idx="2"/>
                  <a:endCxn id="686" idx="0"/>
                </p:cNvCxnSpPr>
                <p:nvPr/>
              </p:nvCxnSpPr>
              <p:spPr>
                <a:xfrm>
                  <a:off x="2769187" y="5471860"/>
                  <a:ext cx="738854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8" name="Straight Arrow Connector 697"/>
                <p:cNvCxnSpPr>
                  <a:stCxn id="709" idx="2"/>
                  <a:endCxn id="686" idx="0"/>
                </p:cNvCxnSpPr>
                <p:nvPr/>
              </p:nvCxnSpPr>
              <p:spPr>
                <a:xfrm flipH="1">
                  <a:off x="3508041" y="5471860"/>
                  <a:ext cx="1370357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9" name="Straight Arrow Connector 698"/>
                <p:cNvCxnSpPr>
                  <a:stCxn id="709" idx="2"/>
                  <a:endCxn id="700" idx="0"/>
                </p:cNvCxnSpPr>
                <p:nvPr/>
              </p:nvCxnSpPr>
              <p:spPr>
                <a:xfrm flipH="1">
                  <a:off x="4246898" y="5471860"/>
                  <a:ext cx="631500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0" name="TextBox 699"/>
                <p:cNvSpPr txBox="1"/>
                <p:nvPr/>
              </p:nvSpPr>
              <p:spPr>
                <a:xfrm>
                  <a:off x="3925017" y="5940000"/>
                  <a:ext cx="643763" cy="52333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AMY</a:t>
                  </a:r>
                  <a:r>
                    <a:rPr lang="en-GB" sz="800" b="1" baseline="-25000" dirty="0">
                      <a:solidFill>
                        <a:prstClr val="black"/>
                      </a:solidFill>
                    </a:rPr>
                    <a:t>3</a:t>
                  </a:r>
                  <a:endParaRPr lang="en-GB" sz="800" b="1" dirty="0">
                    <a:solidFill>
                      <a:prstClr val="black"/>
                    </a:solidFill>
                  </a:endParaRP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prstClr val="black"/>
                      </a:solidFill>
                    </a:rPr>
                    <a:t>Calcr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 + 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Ramp3)</a:t>
                  </a:r>
                </a:p>
              </p:txBody>
            </p:sp>
            <p:cxnSp>
              <p:nvCxnSpPr>
                <p:cNvPr id="701" name="Straight Arrow Connector 700"/>
                <p:cNvCxnSpPr>
                  <a:stCxn id="692" idx="2"/>
                  <a:endCxn id="700" idx="0"/>
                </p:cNvCxnSpPr>
                <p:nvPr/>
              </p:nvCxnSpPr>
              <p:spPr>
                <a:xfrm>
                  <a:off x="3505937" y="5607595"/>
                  <a:ext cx="740961" cy="3324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3" name="Straight Arrow Connector 702"/>
                <p:cNvCxnSpPr>
                  <a:stCxn id="709" idx="2"/>
                  <a:endCxn id="710" idx="0"/>
                </p:cNvCxnSpPr>
                <p:nvPr/>
              </p:nvCxnSpPr>
              <p:spPr>
                <a:xfrm>
                  <a:off x="4878398" y="5471860"/>
                  <a:ext cx="0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4" name="Straight Arrow Connector 703"/>
                <p:cNvCxnSpPr>
                  <a:stCxn id="693" idx="2"/>
                  <a:endCxn id="702" idx="0"/>
                </p:cNvCxnSpPr>
                <p:nvPr/>
              </p:nvCxnSpPr>
              <p:spPr>
                <a:xfrm flipH="1">
                  <a:off x="604028" y="5471860"/>
                  <a:ext cx="2165159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5" name="Straight Arrow Connector 704"/>
                <p:cNvCxnSpPr>
                  <a:stCxn id="693" idx="2"/>
                  <a:endCxn id="710" idx="0"/>
                </p:cNvCxnSpPr>
                <p:nvPr/>
              </p:nvCxnSpPr>
              <p:spPr>
                <a:xfrm>
                  <a:off x="2769187" y="5471860"/>
                  <a:ext cx="2109210" cy="46814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6" name="Straight Arrow Connector 705"/>
                <p:cNvCxnSpPr>
                  <a:stCxn id="692" idx="2"/>
                  <a:endCxn id="710" idx="0"/>
                </p:cNvCxnSpPr>
                <p:nvPr/>
              </p:nvCxnSpPr>
              <p:spPr>
                <a:xfrm>
                  <a:off x="3505937" y="5607595"/>
                  <a:ext cx="1372461" cy="33240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7" name="TextBox 706"/>
                <p:cNvSpPr txBox="1"/>
                <p:nvPr/>
              </p:nvSpPr>
              <p:spPr>
                <a:xfrm>
                  <a:off x="896968" y="5940000"/>
                  <a:ext cx="673756" cy="5233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AM</a:t>
                  </a:r>
                  <a:r>
                    <a:rPr lang="en-GB" sz="800" b="1" baseline="-25000" dirty="0">
                      <a:solidFill>
                        <a:srgbClr val="000000"/>
                      </a:solidFill>
                    </a:rPr>
                    <a:t>2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 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srgbClr val="000000"/>
                      </a:solidFill>
                    </a:rPr>
                    <a:t>Calcrl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 + 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Ramp3)</a:t>
                  </a:r>
                </a:p>
              </p:txBody>
            </p:sp>
            <p:sp>
              <p:nvSpPr>
                <p:cNvPr id="708" name="TextBox 707"/>
                <p:cNvSpPr txBox="1"/>
                <p:nvPr/>
              </p:nvSpPr>
              <p:spPr>
                <a:xfrm>
                  <a:off x="4645562" y="4680000"/>
                  <a:ext cx="465673" cy="2518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 err="1">
                      <a:solidFill>
                        <a:srgbClr val="000000"/>
                      </a:solidFill>
                    </a:rPr>
                    <a:t>Iapp</a:t>
                  </a:r>
                  <a:endParaRPr lang="en-GB" sz="8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09" name="TextBox 708"/>
                <p:cNvSpPr txBox="1"/>
                <p:nvPr/>
              </p:nvSpPr>
              <p:spPr>
                <a:xfrm>
                  <a:off x="4586510" y="5220000"/>
                  <a:ext cx="583775" cy="2518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amylin</a:t>
                  </a:r>
                </a:p>
              </p:txBody>
            </p:sp>
            <p:sp>
              <p:nvSpPr>
                <p:cNvPr id="710" name="TextBox 709"/>
                <p:cNvSpPr txBox="1"/>
                <p:nvPr/>
              </p:nvSpPr>
              <p:spPr>
                <a:xfrm>
                  <a:off x="4594009" y="5940000"/>
                  <a:ext cx="568778" cy="38759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CT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prstClr val="black"/>
                      </a:solidFill>
                    </a:rPr>
                    <a:t>Calcr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)</a:t>
                  </a:r>
                </a:p>
              </p:txBody>
            </p:sp>
            <p:cxnSp>
              <p:nvCxnSpPr>
                <p:cNvPr id="737" name="Straight Arrow Connector 736"/>
                <p:cNvCxnSpPr>
                  <a:stCxn id="738" idx="2"/>
                  <a:endCxn id="739" idx="0"/>
                </p:cNvCxnSpPr>
                <p:nvPr/>
              </p:nvCxnSpPr>
              <p:spPr>
                <a:xfrm flipH="1">
                  <a:off x="604028" y="4917537"/>
                  <a:ext cx="4" cy="30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8" name="TextBox 737"/>
                <p:cNvSpPr txBox="1"/>
                <p:nvPr/>
              </p:nvSpPr>
              <p:spPr>
                <a:xfrm>
                  <a:off x="378889" y="4680000"/>
                  <a:ext cx="450285" cy="237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 err="1">
                      <a:solidFill>
                        <a:prstClr val="white">
                          <a:lumMod val="50000"/>
                        </a:prstClr>
                      </a:solidFill>
                    </a:rPr>
                    <a:t>Adm</a:t>
                  </a:r>
                  <a:endParaRPr lang="en-GB" sz="800" b="1" dirty="0">
                    <a:solidFill>
                      <a:prstClr val="white">
                        <a:lumMod val="50000"/>
                      </a:prstClr>
                    </a:solidFill>
                  </a:endParaRPr>
                </a:p>
              </p:txBody>
            </p:sp>
            <p:cxnSp>
              <p:nvCxnSpPr>
                <p:cNvPr id="740" name="Straight Arrow Connector 739"/>
                <p:cNvCxnSpPr>
                  <a:stCxn id="739" idx="2"/>
                  <a:endCxn id="700" idx="0"/>
                </p:cNvCxnSpPr>
                <p:nvPr/>
              </p:nvCxnSpPr>
              <p:spPr>
                <a:xfrm>
                  <a:off x="604028" y="5593271"/>
                  <a:ext cx="3642870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1" name="Straight Arrow Connector 740"/>
                <p:cNvCxnSpPr>
                  <a:stCxn id="739" idx="2"/>
                  <a:endCxn id="686" idx="0"/>
                </p:cNvCxnSpPr>
                <p:nvPr/>
              </p:nvCxnSpPr>
              <p:spPr>
                <a:xfrm>
                  <a:off x="604028" y="5593271"/>
                  <a:ext cx="2904013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2" name="Straight Arrow Connector 741"/>
                <p:cNvCxnSpPr>
                  <a:stCxn id="739" idx="2"/>
                  <a:endCxn id="694" idx="0"/>
                </p:cNvCxnSpPr>
                <p:nvPr/>
              </p:nvCxnSpPr>
              <p:spPr>
                <a:xfrm>
                  <a:off x="604028" y="5593271"/>
                  <a:ext cx="2165158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3" name="Straight Arrow Connector 742"/>
                <p:cNvCxnSpPr>
                  <a:stCxn id="739" idx="2"/>
                  <a:endCxn id="707" idx="0"/>
                </p:cNvCxnSpPr>
                <p:nvPr/>
              </p:nvCxnSpPr>
              <p:spPr>
                <a:xfrm>
                  <a:off x="604028" y="5593271"/>
                  <a:ext cx="629818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4" name="Straight Arrow Connector 743"/>
                <p:cNvCxnSpPr>
                  <a:stCxn id="739" idx="2"/>
                  <a:endCxn id="702" idx="0"/>
                </p:cNvCxnSpPr>
                <p:nvPr/>
              </p:nvCxnSpPr>
              <p:spPr>
                <a:xfrm flipH="1">
                  <a:off x="604029" y="5593271"/>
                  <a:ext cx="1" cy="34672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4" name="TextBox 753"/>
                <p:cNvSpPr txBox="1"/>
                <p:nvPr/>
              </p:nvSpPr>
              <p:spPr>
                <a:xfrm>
                  <a:off x="1672674" y="5923412"/>
                  <a:ext cx="673756" cy="5233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lIns="104306" tIns="52153" rIns="104306" bIns="52153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CGRP 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srgbClr val="000000"/>
                      </a:solidFill>
                    </a:rPr>
                    <a:t>Calcrl</a:t>
                  </a:r>
                  <a:r>
                    <a:rPr lang="en-GB" sz="800" b="1" dirty="0">
                      <a:solidFill>
                        <a:srgbClr val="000000"/>
                      </a:solidFill>
                    </a:rPr>
                    <a:t> + </a:t>
                  </a:r>
                </a:p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Ramp1)</a:t>
                  </a:r>
                </a:p>
              </p:txBody>
            </p:sp>
            <p:cxnSp>
              <p:nvCxnSpPr>
                <p:cNvPr id="755" name="Straight Arrow Connector 754"/>
                <p:cNvCxnSpPr>
                  <a:stCxn id="739" idx="2"/>
                  <a:endCxn id="754" idx="0"/>
                </p:cNvCxnSpPr>
                <p:nvPr/>
              </p:nvCxnSpPr>
              <p:spPr>
                <a:xfrm>
                  <a:off x="604028" y="5593271"/>
                  <a:ext cx="1405524" cy="33014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6" name="Straight Arrow Connector 755"/>
                <p:cNvCxnSpPr>
                  <a:stCxn id="693" idx="2"/>
                  <a:endCxn id="754" idx="0"/>
                </p:cNvCxnSpPr>
                <p:nvPr/>
              </p:nvCxnSpPr>
              <p:spPr>
                <a:xfrm flipH="1">
                  <a:off x="2009552" y="5471860"/>
                  <a:ext cx="759635" cy="45155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60" name="Group 259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261" name="Group 260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298" name="TextBox 297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299" name="TextBox 298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300" name="TextBox 299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265" name="Group 264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287" name="Straight Connector 286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" name="Group 265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283" name="TextBox 282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85" name="TextBox 284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69" name="Group 268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280" name="TextBox 279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81" name="TextBox 280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74" name="Group 273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275" name="TextBox 274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76" name="TextBox 275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  <p:sp>
        <p:nvSpPr>
          <p:cNvPr id="301" name="TextBox 300"/>
          <p:cNvSpPr txBox="1"/>
          <p:nvPr/>
        </p:nvSpPr>
        <p:spPr>
          <a:xfrm>
            <a:off x="6603963" y="359171"/>
            <a:ext cx="1433013" cy="234805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r>
              <a:rPr lang="en-US" sz="1000" b="1" u="sng" dirty="0">
                <a:solidFill>
                  <a:prstClr val="black"/>
                </a:solidFill>
              </a:rPr>
              <a:t>Cholecystokinin, gastrin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grpSp>
        <p:nvGrpSpPr>
          <p:cNvPr id="302" name="Group 301"/>
          <p:cNvGrpSpPr/>
          <p:nvPr/>
        </p:nvGrpSpPr>
        <p:grpSpPr>
          <a:xfrm>
            <a:off x="5268581" y="359171"/>
            <a:ext cx="1420368" cy="5379905"/>
            <a:chOff x="6576143" y="396000"/>
            <a:chExt cx="1661041" cy="5931595"/>
          </a:xfrm>
        </p:grpSpPr>
        <p:sp>
          <p:nvSpPr>
            <p:cNvPr id="303" name="TextBox 302"/>
            <p:cNvSpPr txBox="1"/>
            <p:nvPr/>
          </p:nvSpPr>
          <p:spPr>
            <a:xfrm>
              <a:off x="7003946" y="396000"/>
              <a:ext cx="817711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 err="1">
                  <a:solidFill>
                    <a:prstClr val="black"/>
                  </a:solidFill>
                </a:rPr>
                <a:t>Chemerin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304" name="Group 303"/>
            <p:cNvGrpSpPr/>
            <p:nvPr/>
          </p:nvGrpSpPr>
          <p:grpSpPr>
            <a:xfrm>
              <a:off x="6576143" y="756000"/>
              <a:ext cx="1661041" cy="5571595"/>
              <a:chOff x="6576143" y="756000"/>
              <a:chExt cx="1661041" cy="5571595"/>
            </a:xfrm>
          </p:grpSpPr>
          <p:sp>
            <p:nvSpPr>
              <p:cNvPr id="305" name="TextBox 304"/>
              <p:cNvSpPr txBox="1"/>
              <p:nvPr/>
            </p:nvSpPr>
            <p:spPr>
              <a:xfrm>
                <a:off x="6989082" y="756000"/>
                <a:ext cx="66586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RARRES2</a:t>
                </a:r>
              </a:p>
            </p:txBody>
          </p:sp>
          <p:sp>
            <p:nvSpPr>
              <p:cNvPr id="306" name="TextBox 305"/>
              <p:cNvSpPr txBox="1"/>
              <p:nvPr/>
            </p:nvSpPr>
            <p:spPr>
              <a:xfrm>
                <a:off x="6982523" y="1296000"/>
                <a:ext cx="67898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dirty="0" err="1">
                    <a:solidFill>
                      <a:srgbClr val="000000"/>
                    </a:solidFill>
                  </a:rPr>
                  <a:t>chemerin</a:t>
                </a:r>
                <a:endParaRPr lang="en-GB" sz="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7" name="TextBox 306"/>
              <p:cNvSpPr txBox="1"/>
              <p:nvPr/>
            </p:nvSpPr>
            <p:spPr>
              <a:xfrm>
                <a:off x="6609732" y="2016000"/>
                <a:ext cx="48402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GPR1</a:t>
                </a:r>
              </a:p>
            </p:txBody>
          </p:sp>
          <p:cxnSp>
            <p:nvCxnSpPr>
              <p:cNvPr id="308" name="Straight Arrow Connector 307"/>
              <p:cNvCxnSpPr>
                <a:stCxn id="306" idx="2"/>
                <a:endCxn id="307" idx="0"/>
              </p:cNvCxnSpPr>
              <p:nvPr/>
            </p:nvCxnSpPr>
            <p:spPr>
              <a:xfrm flipH="1">
                <a:off x="6851746" y="1533537"/>
                <a:ext cx="47027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Arrow Connector 308"/>
              <p:cNvCxnSpPr>
                <a:stCxn id="305" idx="2"/>
                <a:endCxn id="306" idx="0"/>
              </p:cNvCxnSpPr>
              <p:nvPr/>
            </p:nvCxnSpPr>
            <p:spPr>
              <a:xfrm>
                <a:off x="7322016" y="993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0" name="TextBox 309"/>
              <p:cNvSpPr txBox="1"/>
              <p:nvPr/>
            </p:nvSpPr>
            <p:spPr>
              <a:xfrm>
                <a:off x="7006264" y="2016000"/>
                <a:ext cx="63150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CCRL2</a:t>
                </a:r>
              </a:p>
            </p:txBody>
          </p:sp>
          <p:cxnSp>
            <p:nvCxnSpPr>
              <p:cNvPr id="311" name="Straight Arrow Connector 310"/>
              <p:cNvCxnSpPr>
                <a:stCxn id="306" idx="2"/>
                <a:endCxn id="310" idx="0"/>
              </p:cNvCxnSpPr>
              <p:nvPr/>
            </p:nvCxnSpPr>
            <p:spPr>
              <a:xfrm flipH="1">
                <a:off x="7322014" y="1533537"/>
                <a:ext cx="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2" name="TextBox 311"/>
              <p:cNvSpPr txBox="1"/>
              <p:nvPr/>
            </p:nvSpPr>
            <p:spPr>
              <a:xfrm>
                <a:off x="7445718" y="2016000"/>
                <a:ext cx="791466" cy="37327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Chemerin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R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(CMKLR1)</a:t>
                </a:r>
              </a:p>
            </p:txBody>
          </p:sp>
          <p:cxnSp>
            <p:nvCxnSpPr>
              <p:cNvPr id="313" name="Straight Arrow Connector 312"/>
              <p:cNvCxnSpPr>
                <a:stCxn id="306" idx="2"/>
                <a:endCxn id="312" idx="0"/>
              </p:cNvCxnSpPr>
              <p:nvPr/>
            </p:nvCxnSpPr>
            <p:spPr>
              <a:xfrm>
                <a:off x="7322017" y="1533537"/>
                <a:ext cx="51943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4" name="TextBox 313"/>
              <p:cNvSpPr txBox="1"/>
              <p:nvPr/>
            </p:nvSpPr>
            <p:spPr>
              <a:xfrm>
                <a:off x="7007632" y="2700000"/>
                <a:ext cx="628766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Rarres2</a:t>
                </a:r>
              </a:p>
            </p:txBody>
          </p:sp>
          <p:sp>
            <p:nvSpPr>
              <p:cNvPr id="315" name="TextBox 314"/>
              <p:cNvSpPr txBox="1"/>
              <p:nvPr/>
            </p:nvSpPr>
            <p:spPr>
              <a:xfrm>
                <a:off x="6964517" y="3240000"/>
                <a:ext cx="714998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chemerin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6" name="TextBox 315"/>
              <p:cNvSpPr txBox="1"/>
              <p:nvPr/>
            </p:nvSpPr>
            <p:spPr>
              <a:xfrm>
                <a:off x="6606723" y="3960000"/>
                <a:ext cx="490044" cy="25186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Gpr1</a:t>
                </a:r>
              </a:p>
            </p:txBody>
          </p:sp>
          <p:cxnSp>
            <p:nvCxnSpPr>
              <p:cNvPr id="318" name="Straight Arrow Connector 317"/>
              <p:cNvCxnSpPr>
                <a:stCxn id="315" idx="2"/>
                <a:endCxn id="316" idx="0"/>
              </p:cNvCxnSpPr>
              <p:nvPr/>
            </p:nvCxnSpPr>
            <p:spPr>
              <a:xfrm flipH="1">
                <a:off x="6851745" y="3491860"/>
                <a:ext cx="470271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Arrow Connector 319"/>
              <p:cNvCxnSpPr>
                <a:stCxn id="314" idx="2"/>
                <a:endCxn id="315" idx="0"/>
              </p:cNvCxnSpPr>
              <p:nvPr/>
            </p:nvCxnSpPr>
            <p:spPr>
              <a:xfrm>
                <a:off x="7322015" y="2951860"/>
                <a:ext cx="1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2" name="TextBox 321"/>
              <p:cNvSpPr txBox="1"/>
              <p:nvPr/>
            </p:nvSpPr>
            <p:spPr>
              <a:xfrm>
                <a:off x="7006263" y="3960000"/>
                <a:ext cx="6315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Ccrl2</a:t>
                </a:r>
              </a:p>
            </p:txBody>
          </p:sp>
          <p:cxnSp>
            <p:nvCxnSpPr>
              <p:cNvPr id="324" name="Straight Arrow Connector 323"/>
              <p:cNvCxnSpPr>
                <a:stCxn id="315" idx="2"/>
                <a:endCxn id="322" idx="0"/>
              </p:cNvCxnSpPr>
              <p:nvPr/>
            </p:nvCxnSpPr>
            <p:spPr>
              <a:xfrm flipH="1">
                <a:off x="7322013" y="3491860"/>
                <a:ext cx="4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5" name="TextBox 324"/>
              <p:cNvSpPr txBox="1"/>
              <p:nvPr/>
            </p:nvSpPr>
            <p:spPr>
              <a:xfrm>
                <a:off x="7366828" y="3960000"/>
                <a:ext cx="821853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Chemerin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R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(Cmklr1)</a:t>
                </a:r>
              </a:p>
            </p:txBody>
          </p:sp>
          <p:cxnSp>
            <p:nvCxnSpPr>
              <p:cNvPr id="326" name="Straight Arrow Connector 325"/>
              <p:cNvCxnSpPr>
                <a:stCxn id="315" idx="2"/>
                <a:endCxn id="325" idx="0"/>
              </p:cNvCxnSpPr>
              <p:nvPr/>
            </p:nvCxnSpPr>
            <p:spPr>
              <a:xfrm>
                <a:off x="7322016" y="3491860"/>
                <a:ext cx="455738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7" name="TextBox 326"/>
              <p:cNvSpPr txBox="1"/>
              <p:nvPr/>
            </p:nvSpPr>
            <p:spPr>
              <a:xfrm>
                <a:off x="6977052" y="4680000"/>
                <a:ext cx="628766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Rarres2</a:t>
                </a:r>
              </a:p>
            </p:txBody>
          </p:sp>
          <p:sp>
            <p:nvSpPr>
              <p:cNvPr id="328" name="TextBox 327"/>
              <p:cNvSpPr txBox="1"/>
              <p:nvPr/>
            </p:nvSpPr>
            <p:spPr>
              <a:xfrm>
                <a:off x="6933937" y="5220001"/>
                <a:ext cx="714998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chemerin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9" name="TextBox 328"/>
              <p:cNvSpPr txBox="1"/>
              <p:nvPr/>
            </p:nvSpPr>
            <p:spPr>
              <a:xfrm>
                <a:off x="6576143" y="5939999"/>
                <a:ext cx="490044" cy="25186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Gpr1</a:t>
                </a:r>
              </a:p>
            </p:txBody>
          </p:sp>
          <p:cxnSp>
            <p:nvCxnSpPr>
              <p:cNvPr id="330" name="Straight Arrow Connector 329"/>
              <p:cNvCxnSpPr>
                <a:stCxn id="328" idx="2"/>
                <a:endCxn id="329" idx="0"/>
              </p:cNvCxnSpPr>
              <p:nvPr/>
            </p:nvCxnSpPr>
            <p:spPr>
              <a:xfrm flipH="1">
                <a:off x="6821165" y="5471861"/>
                <a:ext cx="470271" cy="46813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Straight Arrow Connector 330"/>
              <p:cNvCxnSpPr>
                <a:stCxn id="327" idx="2"/>
                <a:endCxn id="328" idx="0"/>
              </p:cNvCxnSpPr>
              <p:nvPr/>
            </p:nvCxnSpPr>
            <p:spPr>
              <a:xfrm>
                <a:off x="7291435" y="4931860"/>
                <a:ext cx="1" cy="28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2" name="TextBox 331"/>
              <p:cNvSpPr txBox="1"/>
              <p:nvPr/>
            </p:nvSpPr>
            <p:spPr>
              <a:xfrm>
                <a:off x="6975681" y="5939999"/>
                <a:ext cx="631499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Ccrl2</a:t>
                </a:r>
              </a:p>
            </p:txBody>
          </p:sp>
          <p:cxnSp>
            <p:nvCxnSpPr>
              <p:cNvPr id="333" name="Straight Arrow Connector 332"/>
              <p:cNvCxnSpPr>
                <a:stCxn id="328" idx="2"/>
                <a:endCxn id="332" idx="0"/>
              </p:cNvCxnSpPr>
              <p:nvPr/>
            </p:nvCxnSpPr>
            <p:spPr>
              <a:xfrm flipH="1">
                <a:off x="7291432" y="5471861"/>
                <a:ext cx="5" cy="46813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4" name="TextBox 333"/>
              <p:cNvSpPr txBox="1"/>
              <p:nvPr/>
            </p:nvSpPr>
            <p:spPr>
              <a:xfrm>
                <a:off x="7336246" y="5939999"/>
                <a:ext cx="821853" cy="3875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Chemerin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R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(Cmklr1)</a:t>
                </a:r>
              </a:p>
            </p:txBody>
          </p:sp>
          <p:cxnSp>
            <p:nvCxnSpPr>
              <p:cNvPr id="335" name="Straight Arrow Connector 334"/>
              <p:cNvCxnSpPr>
                <a:stCxn id="328" idx="2"/>
                <a:endCxn id="334" idx="0"/>
              </p:cNvCxnSpPr>
              <p:nvPr/>
            </p:nvCxnSpPr>
            <p:spPr>
              <a:xfrm>
                <a:off x="7291436" y="5471861"/>
                <a:ext cx="455736" cy="46813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7" name="Group 336"/>
          <p:cNvGrpSpPr/>
          <p:nvPr/>
        </p:nvGrpSpPr>
        <p:grpSpPr>
          <a:xfrm>
            <a:off x="4498534" y="359171"/>
            <a:ext cx="648767" cy="5379905"/>
            <a:chOff x="5423912" y="396000"/>
            <a:chExt cx="758697" cy="5931595"/>
          </a:xfrm>
        </p:grpSpPr>
        <p:sp>
          <p:nvSpPr>
            <p:cNvPr id="338" name="TextBox 337"/>
            <p:cNvSpPr txBox="1"/>
            <p:nvPr/>
          </p:nvSpPr>
          <p:spPr>
            <a:xfrm>
              <a:off x="5555435" y="396000"/>
              <a:ext cx="544016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CART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339" name="Group 338"/>
            <p:cNvGrpSpPr/>
            <p:nvPr/>
          </p:nvGrpSpPr>
          <p:grpSpPr>
            <a:xfrm>
              <a:off x="5423912" y="756000"/>
              <a:ext cx="758697" cy="5571595"/>
              <a:chOff x="5423912" y="756000"/>
              <a:chExt cx="758697" cy="5571595"/>
            </a:xfrm>
          </p:grpSpPr>
          <p:sp>
            <p:nvSpPr>
              <p:cNvPr id="340" name="TextBox 339"/>
              <p:cNvSpPr txBox="1"/>
              <p:nvPr/>
            </p:nvSpPr>
            <p:spPr>
              <a:xfrm>
                <a:off x="5516548" y="756000"/>
                <a:ext cx="6040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CARTPT</a:t>
                </a:r>
              </a:p>
            </p:txBody>
          </p:sp>
          <p:sp>
            <p:nvSpPr>
              <p:cNvPr id="341" name="TextBox 340"/>
              <p:cNvSpPr txBox="1"/>
              <p:nvPr/>
            </p:nvSpPr>
            <p:spPr>
              <a:xfrm>
                <a:off x="5578410" y="1296000"/>
                <a:ext cx="48027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CART</a:t>
                </a:r>
              </a:p>
            </p:txBody>
          </p:sp>
          <p:sp>
            <p:nvSpPr>
              <p:cNvPr id="342" name="TextBox 341"/>
              <p:cNvSpPr txBox="1"/>
              <p:nvPr/>
            </p:nvSpPr>
            <p:spPr>
              <a:xfrm>
                <a:off x="5469686" y="2016000"/>
                <a:ext cx="697733" cy="373272"/>
              </a:xfrm>
              <a:prstGeom prst="rect">
                <a:avLst/>
              </a:prstGeom>
              <a:noFill/>
              <a:ln w="12700">
                <a:noFill/>
                <a:prstDash val="lgDashDot"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Unknown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receptor</a:t>
                </a:r>
              </a:p>
            </p:txBody>
          </p:sp>
          <p:cxnSp>
            <p:nvCxnSpPr>
              <p:cNvPr id="343" name="Straight Arrow Connector 342"/>
              <p:cNvCxnSpPr>
                <a:stCxn id="341" idx="2"/>
                <a:endCxn id="342" idx="0"/>
              </p:cNvCxnSpPr>
              <p:nvPr/>
            </p:nvCxnSpPr>
            <p:spPr>
              <a:xfrm>
                <a:off x="5818550" y="1533537"/>
                <a:ext cx="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Straight Arrow Connector 343"/>
              <p:cNvCxnSpPr>
                <a:stCxn id="340" idx="2"/>
                <a:endCxn id="341" idx="0"/>
              </p:cNvCxnSpPr>
              <p:nvPr/>
            </p:nvCxnSpPr>
            <p:spPr>
              <a:xfrm>
                <a:off x="5818550" y="993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5" name="TextBox 344"/>
              <p:cNvSpPr txBox="1"/>
              <p:nvPr/>
            </p:nvSpPr>
            <p:spPr>
              <a:xfrm>
                <a:off x="5538846" y="2700000"/>
                <a:ext cx="559405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Cartpt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6" name="TextBox 345"/>
              <p:cNvSpPr txBox="1"/>
              <p:nvPr/>
            </p:nvSpPr>
            <p:spPr>
              <a:xfrm>
                <a:off x="5563218" y="3240000"/>
                <a:ext cx="510665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CART</a:t>
                </a:r>
              </a:p>
            </p:txBody>
          </p:sp>
          <p:sp>
            <p:nvSpPr>
              <p:cNvPr id="347" name="TextBox 346"/>
              <p:cNvSpPr txBox="1"/>
              <p:nvPr/>
            </p:nvSpPr>
            <p:spPr>
              <a:xfrm>
                <a:off x="5454489" y="3960000"/>
                <a:ext cx="728120" cy="387596"/>
              </a:xfrm>
              <a:prstGeom prst="rect">
                <a:avLst/>
              </a:prstGeom>
              <a:noFill/>
              <a:ln w="12700">
                <a:noFill/>
                <a:prstDash val="lgDashDot"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Unknown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receptor</a:t>
                </a:r>
              </a:p>
            </p:txBody>
          </p:sp>
          <p:cxnSp>
            <p:nvCxnSpPr>
              <p:cNvPr id="348" name="Straight Arrow Connector 347"/>
              <p:cNvCxnSpPr>
                <a:stCxn id="346" idx="2"/>
                <a:endCxn id="347" idx="0"/>
              </p:cNvCxnSpPr>
              <p:nvPr/>
            </p:nvCxnSpPr>
            <p:spPr>
              <a:xfrm flipH="1">
                <a:off x="5818549" y="3491860"/>
                <a:ext cx="2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Straight Arrow Connector 348"/>
              <p:cNvCxnSpPr>
                <a:stCxn id="345" idx="2"/>
                <a:endCxn id="346" idx="0"/>
              </p:cNvCxnSpPr>
              <p:nvPr/>
            </p:nvCxnSpPr>
            <p:spPr>
              <a:xfrm>
                <a:off x="5818549" y="2951860"/>
                <a:ext cx="2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0" name="TextBox 349"/>
              <p:cNvSpPr txBox="1"/>
              <p:nvPr/>
            </p:nvSpPr>
            <p:spPr>
              <a:xfrm>
                <a:off x="5508267" y="4680000"/>
                <a:ext cx="559405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Cartpt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1" name="TextBox 350"/>
              <p:cNvSpPr txBox="1"/>
              <p:nvPr/>
            </p:nvSpPr>
            <p:spPr>
              <a:xfrm>
                <a:off x="5532637" y="5220001"/>
                <a:ext cx="510665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CART</a:t>
                </a:r>
              </a:p>
            </p:txBody>
          </p:sp>
          <p:sp>
            <p:nvSpPr>
              <p:cNvPr id="352" name="TextBox 351"/>
              <p:cNvSpPr txBox="1"/>
              <p:nvPr/>
            </p:nvSpPr>
            <p:spPr>
              <a:xfrm>
                <a:off x="5423912" y="5939999"/>
                <a:ext cx="728121" cy="387596"/>
              </a:xfrm>
              <a:prstGeom prst="rect">
                <a:avLst/>
              </a:prstGeom>
              <a:noFill/>
              <a:ln w="12700">
                <a:noFill/>
                <a:prstDash val="lgDashDot"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Unknown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receptor</a:t>
                </a:r>
              </a:p>
            </p:txBody>
          </p:sp>
          <p:cxnSp>
            <p:nvCxnSpPr>
              <p:cNvPr id="353" name="Straight Arrow Connector 352"/>
              <p:cNvCxnSpPr>
                <a:stCxn id="351" idx="2"/>
                <a:endCxn id="352" idx="0"/>
              </p:cNvCxnSpPr>
              <p:nvPr/>
            </p:nvCxnSpPr>
            <p:spPr>
              <a:xfrm>
                <a:off x="5787969" y="5471861"/>
                <a:ext cx="4" cy="46813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4" name="Straight Arrow Connector 353"/>
              <p:cNvCxnSpPr>
                <a:stCxn id="350" idx="2"/>
                <a:endCxn id="351" idx="0"/>
              </p:cNvCxnSpPr>
              <p:nvPr/>
            </p:nvCxnSpPr>
            <p:spPr>
              <a:xfrm>
                <a:off x="5787970" y="4931860"/>
                <a:ext cx="0" cy="28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5" name="Group 354"/>
          <p:cNvGrpSpPr/>
          <p:nvPr/>
        </p:nvGrpSpPr>
        <p:grpSpPr>
          <a:xfrm>
            <a:off x="6760144" y="685685"/>
            <a:ext cx="1094824" cy="5053391"/>
            <a:chOff x="8918315" y="756000"/>
            <a:chExt cx="1280338" cy="5571596"/>
          </a:xfrm>
        </p:grpSpPr>
        <p:sp>
          <p:nvSpPr>
            <p:cNvPr id="356" name="TextBox 355"/>
            <p:cNvSpPr txBox="1"/>
            <p:nvPr/>
          </p:nvSpPr>
          <p:spPr>
            <a:xfrm>
              <a:off x="9042820" y="756000"/>
              <a:ext cx="40904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CCK</a:t>
              </a:r>
            </a:p>
          </p:txBody>
        </p:sp>
        <p:sp>
          <p:nvSpPr>
            <p:cNvPr id="357" name="TextBox 356"/>
            <p:cNvSpPr txBox="1"/>
            <p:nvPr/>
          </p:nvSpPr>
          <p:spPr>
            <a:xfrm>
              <a:off x="9569341" y="2015999"/>
              <a:ext cx="619002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CCK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2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(CCKBR)</a:t>
              </a:r>
            </a:p>
          </p:txBody>
        </p:sp>
        <p:sp>
          <p:nvSpPr>
            <p:cNvPr id="359" name="TextBox 358"/>
            <p:cNvSpPr txBox="1"/>
            <p:nvPr/>
          </p:nvSpPr>
          <p:spPr>
            <a:xfrm>
              <a:off x="9012825" y="1295999"/>
              <a:ext cx="469031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CCK*</a:t>
              </a:r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8935031" y="2015999"/>
              <a:ext cx="624626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CCK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(CCKAR)</a:t>
              </a:r>
            </a:p>
          </p:txBody>
        </p:sp>
        <p:cxnSp>
          <p:nvCxnSpPr>
            <p:cNvPr id="361" name="Straight Arrow Connector 360"/>
            <p:cNvCxnSpPr>
              <a:stCxn id="359" idx="2"/>
              <a:endCxn id="360" idx="0"/>
            </p:cNvCxnSpPr>
            <p:nvPr/>
          </p:nvCxnSpPr>
          <p:spPr>
            <a:xfrm>
              <a:off x="9247341" y="1533536"/>
              <a:ext cx="4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Arrow Connector 361"/>
            <p:cNvCxnSpPr>
              <a:stCxn id="356" idx="2"/>
              <a:endCxn id="359" idx="0"/>
            </p:cNvCxnSpPr>
            <p:nvPr/>
          </p:nvCxnSpPr>
          <p:spPr>
            <a:xfrm flipH="1">
              <a:off x="9247341" y="993537"/>
              <a:ext cx="1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Arrow Connector 362"/>
            <p:cNvCxnSpPr>
              <a:stCxn id="359" idx="2"/>
              <a:endCxn id="357" idx="0"/>
            </p:cNvCxnSpPr>
            <p:nvPr/>
          </p:nvCxnSpPr>
          <p:spPr>
            <a:xfrm>
              <a:off x="9247341" y="1533536"/>
              <a:ext cx="63150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TextBox 363"/>
            <p:cNvSpPr txBox="1"/>
            <p:nvPr/>
          </p:nvSpPr>
          <p:spPr>
            <a:xfrm>
              <a:off x="9637764" y="756000"/>
              <a:ext cx="4821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GAST</a:t>
              </a:r>
            </a:p>
          </p:txBody>
        </p:sp>
        <p:sp>
          <p:nvSpPr>
            <p:cNvPr id="365" name="TextBox 364"/>
            <p:cNvSpPr txBox="1"/>
            <p:nvPr/>
          </p:nvSpPr>
          <p:spPr>
            <a:xfrm>
              <a:off x="9559030" y="1295999"/>
              <a:ext cx="639623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Gastrin*</a:t>
              </a:r>
            </a:p>
          </p:txBody>
        </p:sp>
        <p:cxnSp>
          <p:nvCxnSpPr>
            <p:cNvPr id="366" name="Straight Arrow Connector 365"/>
            <p:cNvCxnSpPr>
              <a:stCxn id="364" idx="2"/>
              <a:endCxn id="365" idx="0"/>
            </p:cNvCxnSpPr>
            <p:nvPr/>
          </p:nvCxnSpPr>
          <p:spPr>
            <a:xfrm>
              <a:off x="9878842" y="993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Arrow Connector 367"/>
            <p:cNvCxnSpPr>
              <a:stCxn id="365" idx="2"/>
              <a:endCxn id="360" idx="0"/>
            </p:cNvCxnSpPr>
            <p:nvPr/>
          </p:nvCxnSpPr>
          <p:spPr>
            <a:xfrm flipH="1">
              <a:off x="9247344" y="1533536"/>
              <a:ext cx="631498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Arrow Connector 368"/>
            <p:cNvCxnSpPr>
              <a:stCxn id="365" idx="2"/>
              <a:endCxn id="357" idx="0"/>
            </p:cNvCxnSpPr>
            <p:nvPr/>
          </p:nvCxnSpPr>
          <p:spPr>
            <a:xfrm>
              <a:off x="9878842" y="1533536"/>
              <a:ext cx="0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0" name="TextBox 369"/>
            <p:cNvSpPr txBox="1"/>
            <p:nvPr/>
          </p:nvSpPr>
          <p:spPr>
            <a:xfrm>
              <a:off x="9037936" y="2700000"/>
              <a:ext cx="418808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srgbClr val="000000"/>
                  </a:solidFill>
                </a:rPr>
                <a:t>Cck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371" name="TextBox 370"/>
            <p:cNvSpPr txBox="1"/>
            <p:nvPr/>
          </p:nvSpPr>
          <p:spPr>
            <a:xfrm>
              <a:off x="9578520" y="3960000"/>
              <a:ext cx="600646" cy="38759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CCK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2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</a:t>
              </a:r>
              <a:r>
                <a:rPr lang="en-GB" sz="800" b="1" dirty="0" err="1">
                  <a:solidFill>
                    <a:srgbClr val="000000"/>
                  </a:solidFill>
                </a:rPr>
                <a:t>Cckbr</a:t>
              </a:r>
              <a:r>
                <a:rPr lang="en-GB" sz="800" b="1" dirty="0">
                  <a:solidFill>
                    <a:srgbClr val="000000"/>
                  </a:solidFill>
                </a:rPr>
                <a:t>)</a:t>
              </a:r>
            </a:p>
          </p:txBody>
        </p:sp>
        <p:sp>
          <p:nvSpPr>
            <p:cNvPr id="372" name="TextBox 371"/>
            <p:cNvSpPr txBox="1"/>
            <p:nvPr/>
          </p:nvSpPr>
          <p:spPr>
            <a:xfrm>
              <a:off x="8997634" y="3240000"/>
              <a:ext cx="499417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CCK*</a:t>
              </a:r>
            </a:p>
          </p:txBody>
        </p:sp>
        <p:sp>
          <p:nvSpPr>
            <p:cNvPr id="374" name="TextBox 373"/>
            <p:cNvSpPr txBox="1"/>
            <p:nvPr/>
          </p:nvSpPr>
          <p:spPr>
            <a:xfrm>
              <a:off x="8948895" y="3960000"/>
              <a:ext cx="596897" cy="38759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CCK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</a:t>
              </a:r>
              <a:r>
                <a:rPr lang="en-GB" sz="800" b="1" dirty="0" err="1">
                  <a:solidFill>
                    <a:srgbClr val="000000"/>
                  </a:solidFill>
                </a:rPr>
                <a:t>Cckar</a:t>
              </a:r>
              <a:r>
                <a:rPr lang="en-GB" sz="800" b="1" dirty="0">
                  <a:solidFill>
                    <a:srgbClr val="000000"/>
                  </a:solidFill>
                </a:rPr>
                <a:t>)</a:t>
              </a:r>
            </a:p>
          </p:txBody>
        </p:sp>
        <p:cxnSp>
          <p:nvCxnSpPr>
            <p:cNvPr id="376" name="Straight Arrow Connector 375"/>
            <p:cNvCxnSpPr>
              <a:stCxn id="372" idx="2"/>
              <a:endCxn id="374" idx="0"/>
            </p:cNvCxnSpPr>
            <p:nvPr/>
          </p:nvCxnSpPr>
          <p:spPr>
            <a:xfrm>
              <a:off x="9247342" y="3491860"/>
              <a:ext cx="1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Arrow Connector 376"/>
            <p:cNvCxnSpPr>
              <a:stCxn id="370" idx="2"/>
              <a:endCxn id="372" idx="0"/>
            </p:cNvCxnSpPr>
            <p:nvPr/>
          </p:nvCxnSpPr>
          <p:spPr>
            <a:xfrm>
              <a:off x="9247341" y="2951860"/>
              <a:ext cx="1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Arrow Connector 377"/>
            <p:cNvCxnSpPr>
              <a:stCxn id="372" idx="2"/>
              <a:endCxn id="371" idx="0"/>
            </p:cNvCxnSpPr>
            <p:nvPr/>
          </p:nvCxnSpPr>
          <p:spPr>
            <a:xfrm>
              <a:off x="9247342" y="3491860"/>
              <a:ext cx="631501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" name="TextBox 378"/>
            <p:cNvSpPr txBox="1"/>
            <p:nvPr/>
          </p:nvSpPr>
          <p:spPr>
            <a:xfrm>
              <a:off x="9642256" y="2700000"/>
              <a:ext cx="47317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prstClr val="white">
                      <a:lumMod val="50000"/>
                    </a:prstClr>
                  </a:solidFill>
                </a:rPr>
                <a:t>Gast</a:t>
              </a:r>
              <a:endParaRPr lang="en-GB" sz="800" b="1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382" name="TextBox 381"/>
            <p:cNvSpPr txBox="1"/>
            <p:nvPr/>
          </p:nvSpPr>
          <p:spPr>
            <a:xfrm>
              <a:off x="9584143" y="3240000"/>
              <a:ext cx="589400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gastrin</a:t>
              </a:r>
            </a:p>
          </p:txBody>
        </p:sp>
        <p:cxnSp>
          <p:nvCxnSpPr>
            <p:cNvPr id="385" name="Straight Arrow Connector 384"/>
            <p:cNvCxnSpPr>
              <a:stCxn id="379" idx="2"/>
              <a:endCxn id="382" idx="0"/>
            </p:cNvCxnSpPr>
            <p:nvPr/>
          </p:nvCxnSpPr>
          <p:spPr>
            <a:xfrm>
              <a:off x="9878842" y="2951860"/>
              <a:ext cx="1" cy="288139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Arrow Connector 385"/>
            <p:cNvCxnSpPr>
              <a:stCxn id="382" idx="2"/>
              <a:endCxn id="374" idx="0"/>
            </p:cNvCxnSpPr>
            <p:nvPr/>
          </p:nvCxnSpPr>
          <p:spPr>
            <a:xfrm flipH="1">
              <a:off x="9247343" y="3491860"/>
              <a:ext cx="631500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Arrow Connector 386"/>
            <p:cNvCxnSpPr>
              <a:stCxn id="382" idx="2"/>
              <a:endCxn id="371" idx="0"/>
            </p:cNvCxnSpPr>
            <p:nvPr/>
          </p:nvCxnSpPr>
          <p:spPr>
            <a:xfrm>
              <a:off x="9878843" y="3491860"/>
              <a:ext cx="0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TextBox 387"/>
            <p:cNvSpPr txBox="1"/>
            <p:nvPr/>
          </p:nvSpPr>
          <p:spPr>
            <a:xfrm>
              <a:off x="9007358" y="4680000"/>
              <a:ext cx="418808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prstClr val="white">
                      <a:lumMod val="50000"/>
                    </a:prstClr>
                  </a:solidFill>
                </a:rPr>
                <a:t>Cck</a:t>
              </a:r>
              <a:endParaRPr lang="en-GB" sz="800" b="1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389" name="TextBox 388"/>
            <p:cNvSpPr txBox="1"/>
            <p:nvPr/>
          </p:nvSpPr>
          <p:spPr>
            <a:xfrm>
              <a:off x="9547939" y="5940000"/>
              <a:ext cx="600646" cy="38759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CCK</a:t>
              </a:r>
              <a:r>
                <a:rPr lang="en-GB" sz="800" b="1" baseline="-25000" dirty="0">
                  <a:solidFill>
                    <a:prstClr val="white">
                      <a:lumMod val="50000"/>
                    </a:prstClr>
                  </a:solidFill>
                </a:rPr>
                <a:t>2</a:t>
              </a:r>
            </a:p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(</a:t>
              </a:r>
              <a:r>
                <a:rPr lang="en-GB" sz="800" b="1" dirty="0" err="1">
                  <a:solidFill>
                    <a:prstClr val="white">
                      <a:lumMod val="50000"/>
                    </a:prstClr>
                  </a:solidFill>
                </a:rPr>
                <a:t>Cckbr</a:t>
              </a:r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)</a:t>
              </a:r>
            </a:p>
          </p:txBody>
        </p:sp>
        <p:sp>
          <p:nvSpPr>
            <p:cNvPr id="390" name="TextBox 389"/>
            <p:cNvSpPr txBox="1"/>
            <p:nvPr/>
          </p:nvSpPr>
          <p:spPr>
            <a:xfrm>
              <a:off x="8967053" y="5220000"/>
              <a:ext cx="499417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CCK*</a:t>
              </a:r>
            </a:p>
          </p:txBody>
        </p:sp>
        <p:sp>
          <p:nvSpPr>
            <p:cNvPr id="393" name="TextBox 392"/>
            <p:cNvSpPr txBox="1"/>
            <p:nvPr/>
          </p:nvSpPr>
          <p:spPr>
            <a:xfrm>
              <a:off x="8918315" y="5940000"/>
              <a:ext cx="596897" cy="38759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CCK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</a:t>
              </a:r>
              <a:r>
                <a:rPr lang="en-GB" sz="800" b="1" dirty="0" err="1">
                  <a:solidFill>
                    <a:srgbClr val="000000"/>
                  </a:solidFill>
                </a:rPr>
                <a:t>Cckar</a:t>
              </a:r>
              <a:r>
                <a:rPr lang="en-GB" sz="800" b="1" dirty="0">
                  <a:solidFill>
                    <a:srgbClr val="000000"/>
                  </a:solidFill>
                </a:rPr>
                <a:t>)</a:t>
              </a:r>
            </a:p>
          </p:txBody>
        </p:sp>
        <p:cxnSp>
          <p:nvCxnSpPr>
            <p:cNvPr id="394" name="Straight Arrow Connector 393"/>
            <p:cNvCxnSpPr>
              <a:stCxn id="390" idx="2"/>
              <a:endCxn id="393" idx="0"/>
            </p:cNvCxnSpPr>
            <p:nvPr/>
          </p:nvCxnSpPr>
          <p:spPr>
            <a:xfrm>
              <a:off x="9216761" y="5471860"/>
              <a:ext cx="2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Arrow Connector 394"/>
            <p:cNvCxnSpPr>
              <a:stCxn id="388" idx="2"/>
              <a:endCxn id="390" idx="0"/>
            </p:cNvCxnSpPr>
            <p:nvPr/>
          </p:nvCxnSpPr>
          <p:spPr>
            <a:xfrm flipH="1">
              <a:off x="9216761" y="4931860"/>
              <a:ext cx="1" cy="28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Arrow Connector 395"/>
            <p:cNvCxnSpPr>
              <a:stCxn id="390" idx="2"/>
              <a:endCxn id="389" idx="0"/>
            </p:cNvCxnSpPr>
            <p:nvPr/>
          </p:nvCxnSpPr>
          <p:spPr>
            <a:xfrm>
              <a:off x="9216761" y="5471860"/>
              <a:ext cx="631501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7" name="TextBox 396"/>
            <p:cNvSpPr txBox="1"/>
            <p:nvPr/>
          </p:nvSpPr>
          <p:spPr>
            <a:xfrm>
              <a:off x="9611676" y="4679999"/>
              <a:ext cx="47317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prstClr val="white">
                      <a:lumMod val="50000"/>
                    </a:prstClr>
                  </a:solidFill>
                </a:rPr>
                <a:t>Gast</a:t>
              </a:r>
              <a:endParaRPr lang="en-GB" sz="800" b="1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07" name="TextBox 406"/>
            <p:cNvSpPr txBox="1"/>
            <p:nvPr/>
          </p:nvSpPr>
          <p:spPr>
            <a:xfrm>
              <a:off x="9553562" y="5220000"/>
              <a:ext cx="589400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gastrin</a:t>
              </a:r>
            </a:p>
          </p:txBody>
        </p:sp>
        <p:cxnSp>
          <p:nvCxnSpPr>
            <p:cNvPr id="408" name="Straight Arrow Connector 407"/>
            <p:cNvCxnSpPr>
              <a:stCxn id="397" idx="2"/>
              <a:endCxn id="407" idx="0"/>
            </p:cNvCxnSpPr>
            <p:nvPr/>
          </p:nvCxnSpPr>
          <p:spPr>
            <a:xfrm>
              <a:off x="9848262" y="4931859"/>
              <a:ext cx="0" cy="28814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Arrow Connector 408"/>
            <p:cNvCxnSpPr>
              <a:stCxn id="407" idx="2"/>
              <a:endCxn id="393" idx="0"/>
            </p:cNvCxnSpPr>
            <p:nvPr/>
          </p:nvCxnSpPr>
          <p:spPr>
            <a:xfrm flipH="1">
              <a:off x="9216764" y="5471860"/>
              <a:ext cx="631499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Straight Arrow Connector 409"/>
            <p:cNvCxnSpPr>
              <a:stCxn id="407" idx="2"/>
              <a:endCxn id="389" idx="0"/>
            </p:cNvCxnSpPr>
            <p:nvPr/>
          </p:nvCxnSpPr>
          <p:spPr>
            <a:xfrm>
              <a:off x="9848262" y="5471860"/>
              <a:ext cx="0" cy="46814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8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3850954" y="359171"/>
            <a:ext cx="984500" cy="246189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000" b="1" u="sng" dirty="0">
                <a:solidFill>
                  <a:prstClr val="black"/>
                </a:solidFill>
              </a:rPr>
              <a:t>CC chemokines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23212" y="681259"/>
            <a:ext cx="7546446" cy="1498784"/>
            <a:chOff x="611864" y="355119"/>
            <a:chExt cx="8825149" cy="1652476"/>
          </a:xfrm>
        </p:grpSpPr>
        <p:cxnSp>
          <p:nvCxnSpPr>
            <p:cNvPr id="27" name="Straight Arrow Connector 26"/>
            <p:cNvCxnSpPr>
              <a:stCxn id="51" idx="2"/>
              <a:endCxn id="67" idx="0"/>
            </p:cNvCxnSpPr>
            <p:nvPr/>
          </p:nvCxnSpPr>
          <p:spPr>
            <a:xfrm>
              <a:off x="1979998" y="1137537"/>
              <a:ext cx="360001" cy="47938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0" name="Straight Arrow Connector 29"/>
            <p:cNvCxnSpPr>
              <a:stCxn id="51" idx="2"/>
              <a:endCxn id="33" idx="0"/>
            </p:cNvCxnSpPr>
            <p:nvPr/>
          </p:nvCxnSpPr>
          <p:spPr>
            <a:xfrm flipH="1">
              <a:off x="1912259" y="1137536"/>
              <a:ext cx="67739" cy="4824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1" name="Straight Arrow Connector 30"/>
            <p:cNvCxnSpPr>
              <a:stCxn id="51" idx="2"/>
              <a:endCxn id="196" idx="0"/>
            </p:cNvCxnSpPr>
            <p:nvPr/>
          </p:nvCxnSpPr>
          <p:spPr>
            <a:xfrm>
              <a:off x="1979998" y="1137536"/>
              <a:ext cx="3600001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2" name="Straight Arrow Connector 31"/>
            <p:cNvCxnSpPr>
              <a:stCxn id="194" idx="2"/>
              <a:endCxn id="73" idx="0"/>
            </p:cNvCxnSpPr>
            <p:nvPr/>
          </p:nvCxnSpPr>
          <p:spPr>
            <a:xfrm flipH="1">
              <a:off x="2752338" y="1137536"/>
              <a:ext cx="4442581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625059" y="1620001"/>
              <a:ext cx="574401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GPR75</a:t>
              </a:r>
            </a:p>
          </p:txBody>
        </p:sp>
        <p:cxnSp>
          <p:nvCxnSpPr>
            <p:cNvPr id="36" name="Straight Arrow Connector 35"/>
            <p:cNvCxnSpPr>
              <a:stCxn id="38" idx="2"/>
              <a:endCxn id="68" idx="0"/>
            </p:cNvCxnSpPr>
            <p:nvPr/>
          </p:nvCxnSpPr>
          <p:spPr>
            <a:xfrm>
              <a:off x="900000" y="1137536"/>
              <a:ext cx="540005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672983" y="360000"/>
              <a:ext cx="4540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CCL2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72983" y="900000"/>
              <a:ext cx="45403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CCL2</a:t>
              </a:r>
            </a:p>
          </p:txBody>
        </p:sp>
        <p:cxnSp>
          <p:nvCxnSpPr>
            <p:cNvPr id="39" name="Straight Arrow Connector 38"/>
            <p:cNvCxnSpPr>
              <a:stCxn id="37" idx="2"/>
              <a:endCxn id="38" idx="0"/>
            </p:cNvCxnSpPr>
            <p:nvPr/>
          </p:nvCxnSpPr>
          <p:spPr>
            <a:xfrm>
              <a:off x="900000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42" idx="2"/>
              <a:endCxn id="67" idx="0"/>
            </p:cNvCxnSpPr>
            <p:nvPr/>
          </p:nvCxnSpPr>
          <p:spPr>
            <a:xfrm flipH="1">
              <a:off x="2339999" y="1137537"/>
              <a:ext cx="720004" cy="47938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802991" y="360000"/>
              <a:ext cx="5140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CCL11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802991" y="900000"/>
              <a:ext cx="51402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CCL11</a:t>
              </a:r>
            </a:p>
          </p:txBody>
        </p:sp>
        <p:cxnSp>
          <p:nvCxnSpPr>
            <p:cNvPr id="43" name="Straight Arrow Connector 42"/>
            <p:cNvCxnSpPr>
              <a:stCxn id="41" idx="2"/>
              <a:endCxn id="42" idx="0"/>
            </p:cNvCxnSpPr>
            <p:nvPr/>
          </p:nvCxnSpPr>
          <p:spPr>
            <a:xfrm>
              <a:off x="3060002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69" idx="2"/>
              <a:endCxn id="70" idx="0"/>
            </p:cNvCxnSpPr>
            <p:nvPr/>
          </p:nvCxnSpPr>
          <p:spPr>
            <a:xfrm>
              <a:off x="2339999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47" idx="2"/>
              <a:endCxn id="68" idx="0"/>
            </p:cNvCxnSpPr>
            <p:nvPr/>
          </p:nvCxnSpPr>
          <p:spPr>
            <a:xfrm>
              <a:off x="1286146" y="1137536"/>
              <a:ext cx="153859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059129" y="360000"/>
              <a:ext cx="4540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CCL3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059129" y="900000"/>
              <a:ext cx="45403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CCL3</a:t>
              </a:r>
            </a:p>
          </p:txBody>
        </p:sp>
        <p:cxnSp>
          <p:nvCxnSpPr>
            <p:cNvPr id="48" name="Straight Arrow Connector 47"/>
            <p:cNvCxnSpPr>
              <a:stCxn id="46" idx="2"/>
              <a:endCxn id="47" idx="0"/>
            </p:cNvCxnSpPr>
            <p:nvPr/>
          </p:nvCxnSpPr>
          <p:spPr>
            <a:xfrm>
              <a:off x="1286146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200" idx="2"/>
              <a:endCxn id="73" idx="0"/>
            </p:cNvCxnSpPr>
            <p:nvPr/>
          </p:nvCxnSpPr>
          <p:spPr>
            <a:xfrm flipH="1">
              <a:off x="2752338" y="1137537"/>
              <a:ext cx="1428005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752981" y="360000"/>
              <a:ext cx="4540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CCL5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752981" y="900000"/>
              <a:ext cx="45403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CCL5</a:t>
              </a:r>
            </a:p>
          </p:txBody>
        </p:sp>
        <p:cxnSp>
          <p:nvCxnSpPr>
            <p:cNvPr id="52" name="Straight Arrow Connector 51"/>
            <p:cNvCxnSpPr>
              <a:stCxn id="50" idx="2"/>
              <a:endCxn id="51" idx="0"/>
            </p:cNvCxnSpPr>
            <p:nvPr/>
          </p:nvCxnSpPr>
          <p:spPr>
            <a:xfrm>
              <a:off x="1979998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51" idx="2"/>
              <a:endCxn id="203" idx="0"/>
            </p:cNvCxnSpPr>
            <p:nvPr/>
          </p:nvCxnSpPr>
          <p:spPr>
            <a:xfrm>
              <a:off x="1979998" y="1137536"/>
              <a:ext cx="2160001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4" name="Straight Arrow Connector 53"/>
            <p:cNvCxnSpPr>
              <a:stCxn id="51" idx="2"/>
              <a:endCxn id="73" idx="0"/>
            </p:cNvCxnSpPr>
            <p:nvPr/>
          </p:nvCxnSpPr>
          <p:spPr>
            <a:xfrm>
              <a:off x="1979998" y="1137536"/>
              <a:ext cx="772340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5" name="Straight Arrow Connector 54"/>
            <p:cNvCxnSpPr>
              <a:stCxn id="42" idx="2"/>
              <a:endCxn id="203" idx="0"/>
            </p:cNvCxnSpPr>
            <p:nvPr/>
          </p:nvCxnSpPr>
          <p:spPr>
            <a:xfrm>
              <a:off x="3060002" y="1137536"/>
              <a:ext cx="1079997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6" name="Straight Arrow Connector 55"/>
            <p:cNvCxnSpPr>
              <a:stCxn id="42" idx="2"/>
              <a:endCxn id="71" idx="0"/>
            </p:cNvCxnSpPr>
            <p:nvPr/>
          </p:nvCxnSpPr>
          <p:spPr>
            <a:xfrm>
              <a:off x="3060002" y="1137536"/>
              <a:ext cx="131891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7" name="Straight Arrow Connector 56"/>
            <p:cNvCxnSpPr>
              <a:stCxn id="38" idx="2"/>
              <a:endCxn id="71" idx="0"/>
            </p:cNvCxnSpPr>
            <p:nvPr/>
          </p:nvCxnSpPr>
          <p:spPr>
            <a:xfrm>
              <a:off x="900000" y="1137536"/>
              <a:ext cx="2291893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8" name="Straight Arrow Connector 57"/>
            <p:cNvCxnSpPr>
              <a:stCxn id="38" idx="2"/>
              <a:endCxn id="203" idx="0"/>
            </p:cNvCxnSpPr>
            <p:nvPr/>
          </p:nvCxnSpPr>
          <p:spPr>
            <a:xfrm>
              <a:off x="900000" y="1137536"/>
              <a:ext cx="3240000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9" name="Straight Arrow Connector 58"/>
            <p:cNvCxnSpPr>
              <a:stCxn id="47" idx="2"/>
              <a:endCxn id="67" idx="0"/>
            </p:cNvCxnSpPr>
            <p:nvPr/>
          </p:nvCxnSpPr>
          <p:spPr>
            <a:xfrm>
              <a:off x="1286146" y="1137537"/>
              <a:ext cx="1053853" cy="47938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0" name="Straight Arrow Connector 59"/>
            <p:cNvCxnSpPr>
              <a:stCxn id="47" idx="2"/>
              <a:endCxn id="73" idx="0"/>
            </p:cNvCxnSpPr>
            <p:nvPr/>
          </p:nvCxnSpPr>
          <p:spPr>
            <a:xfrm>
              <a:off x="1286146" y="1137536"/>
              <a:ext cx="1466192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1" name="Straight Arrow Connector 60"/>
            <p:cNvCxnSpPr>
              <a:stCxn id="70" idx="2"/>
              <a:endCxn id="68" idx="0"/>
            </p:cNvCxnSpPr>
            <p:nvPr/>
          </p:nvCxnSpPr>
          <p:spPr>
            <a:xfrm flipH="1">
              <a:off x="1440005" y="1137536"/>
              <a:ext cx="899994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2" name="Straight Arrow Connector 61"/>
            <p:cNvCxnSpPr>
              <a:stCxn id="70" idx="2"/>
              <a:endCxn id="71" idx="0"/>
            </p:cNvCxnSpPr>
            <p:nvPr/>
          </p:nvCxnSpPr>
          <p:spPr>
            <a:xfrm>
              <a:off x="2339999" y="1137536"/>
              <a:ext cx="851895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3" name="Straight Arrow Connector 62"/>
            <p:cNvCxnSpPr>
              <a:stCxn id="70" idx="2"/>
              <a:endCxn id="73" idx="0"/>
            </p:cNvCxnSpPr>
            <p:nvPr/>
          </p:nvCxnSpPr>
          <p:spPr>
            <a:xfrm>
              <a:off x="2339999" y="1137536"/>
              <a:ext cx="412339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4" name="Straight Arrow Connector 63"/>
            <p:cNvCxnSpPr>
              <a:stCxn id="70" idx="2"/>
              <a:endCxn id="203" idx="0"/>
            </p:cNvCxnSpPr>
            <p:nvPr/>
          </p:nvCxnSpPr>
          <p:spPr>
            <a:xfrm>
              <a:off x="2339999" y="1137536"/>
              <a:ext cx="1800001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6" name="Straight Arrow Connector 65"/>
            <p:cNvCxnSpPr>
              <a:stCxn id="51" idx="2"/>
              <a:endCxn id="68" idx="0"/>
            </p:cNvCxnSpPr>
            <p:nvPr/>
          </p:nvCxnSpPr>
          <p:spPr>
            <a:xfrm flipH="1">
              <a:off x="1440005" y="1137536"/>
              <a:ext cx="539993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089353" y="1616923"/>
              <a:ext cx="501292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CCR5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49992" y="1620000"/>
              <a:ext cx="580026" cy="3875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ACKR2</a:t>
              </a:r>
            </a:p>
            <a:p>
              <a:pPr algn="ctr"/>
              <a:r>
                <a:rPr lang="en-US" sz="800" b="1" dirty="0">
                  <a:solidFill>
                    <a:srgbClr val="000000"/>
                  </a:solidFill>
                </a:rPr>
                <a:t>[CCR9]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112982" y="360000"/>
              <a:ext cx="4540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CCL7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112982" y="900000"/>
              <a:ext cx="45403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CCL7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941248" y="1620000"/>
              <a:ext cx="501292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CCR2</a:t>
              </a:r>
            </a:p>
          </p:txBody>
        </p:sp>
        <p:cxnSp>
          <p:nvCxnSpPr>
            <p:cNvPr id="72" name="Straight Arrow Connector 71"/>
            <p:cNvCxnSpPr>
              <a:stCxn id="42" idx="2"/>
              <a:endCxn id="68" idx="0"/>
            </p:cNvCxnSpPr>
            <p:nvPr/>
          </p:nvCxnSpPr>
          <p:spPr>
            <a:xfrm flipH="1">
              <a:off x="1440005" y="1137536"/>
              <a:ext cx="1619997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2501692" y="1620000"/>
              <a:ext cx="50129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CCR1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11864" y="1620000"/>
              <a:ext cx="576276" cy="38759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ACKR1</a:t>
              </a:r>
            </a:p>
            <a:p>
              <a:pPr algn="ctr"/>
              <a:r>
                <a:rPr lang="en-US" sz="800" b="1" dirty="0">
                  <a:solidFill>
                    <a:prstClr val="black"/>
                  </a:solidFill>
                </a:rPr>
                <a:t>[</a:t>
              </a:r>
              <a:r>
                <a:rPr lang="en-US" sz="800" b="1" dirty="0" err="1">
                  <a:solidFill>
                    <a:prstClr val="black"/>
                  </a:solidFill>
                </a:rPr>
                <a:t>Darc</a:t>
              </a:r>
              <a:r>
                <a:rPr lang="en-US" sz="800" b="1" dirty="0">
                  <a:solidFill>
                    <a:prstClr val="black"/>
                  </a:solidFill>
                </a:rPr>
                <a:t>]</a:t>
              </a:r>
              <a:endParaRPr lang="en-GB" sz="800" b="1" dirty="0">
                <a:solidFill>
                  <a:prstClr val="black"/>
                </a:solidFill>
              </a:endParaRPr>
            </a:p>
          </p:txBody>
        </p:sp>
        <p:cxnSp>
          <p:nvCxnSpPr>
            <p:cNvPr id="76" name="Straight Arrow Connector 75"/>
            <p:cNvCxnSpPr>
              <a:stCxn id="38" idx="2"/>
              <a:endCxn id="74" idx="0"/>
            </p:cNvCxnSpPr>
            <p:nvPr/>
          </p:nvCxnSpPr>
          <p:spPr>
            <a:xfrm>
              <a:off x="900000" y="1137536"/>
              <a:ext cx="2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7" name="Straight Arrow Connector 76"/>
            <p:cNvCxnSpPr>
              <a:stCxn id="51" idx="2"/>
              <a:endCxn id="74" idx="0"/>
            </p:cNvCxnSpPr>
            <p:nvPr/>
          </p:nvCxnSpPr>
          <p:spPr>
            <a:xfrm flipH="1">
              <a:off x="900002" y="1137536"/>
              <a:ext cx="1079996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8" name="Straight Arrow Connector 77"/>
            <p:cNvCxnSpPr>
              <a:stCxn id="42" idx="2"/>
              <a:endCxn id="74" idx="0"/>
            </p:cNvCxnSpPr>
            <p:nvPr/>
          </p:nvCxnSpPr>
          <p:spPr>
            <a:xfrm flipH="1">
              <a:off x="900002" y="1137536"/>
              <a:ext cx="2160000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2" name="Straight Arrow Connector 81"/>
            <p:cNvCxnSpPr>
              <a:stCxn id="229" idx="2"/>
              <a:endCxn id="73" idx="0"/>
            </p:cNvCxnSpPr>
            <p:nvPr/>
          </p:nvCxnSpPr>
          <p:spPr>
            <a:xfrm flipH="1">
              <a:off x="2752338" y="1137536"/>
              <a:ext cx="2467665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2472981" y="360000"/>
              <a:ext cx="4540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CCL8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472981" y="900000"/>
              <a:ext cx="454034" cy="2375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CCL8</a:t>
              </a:r>
            </a:p>
          </p:txBody>
        </p:sp>
        <p:cxnSp>
          <p:nvCxnSpPr>
            <p:cNvPr id="85" name="Straight Arrow Connector 84"/>
            <p:cNvCxnSpPr>
              <a:stCxn id="83" idx="2"/>
              <a:endCxn id="84" idx="0"/>
            </p:cNvCxnSpPr>
            <p:nvPr/>
          </p:nvCxnSpPr>
          <p:spPr>
            <a:xfrm>
              <a:off x="2699998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stCxn id="84" idx="2"/>
              <a:endCxn id="73" idx="0"/>
            </p:cNvCxnSpPr>
            <p:nvPr/>
          </p:nvCxnSpPr>
          <p:spPr>
            <a:xfrm>
              <a:off x="2699998" y="1137536"/>
              <a:ext cx="52340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7" name="Straight Arrow Connector 86"/>
            <p:cNvCxnSpPr>
              <a:stCxn id="84" idx="2"/>
              <a:endCxn id="71" idx="0"/>
            </p:cNvCxnSpPr>
            <p:nvPr/>
          </p:nvCxnSpPr>
          <p:spPr>
            <a:xfrm>
              <a:off x="2699998" y="1137536"/>
              <a:ext cx="491895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8" name="Straight Arrow Connector 87"/>
            <p:cNvCxnSpPr>
              <a:stCxn id="84" idx="2"/>
              <a:endCxn id="203" idx="0"/>
            </p:cNvCxnSpPr>
            <p:nvPr/>
          </p:nvCxnSpPr>
          <p:spPr>
            <a:xfrm>
              <a:off x="2699998" y="1137536"/>
              <a:ext cx="1440001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9" name="Straight Arrow Connector 88"/>
            <p:cNvCxnSpPr>
              <a:stCxn id="84" idx="2"/>
              <a:endCxn id="67" idx="0"/>
            </p:cNvCxnSpPr>
            <p:nvPr/>
          </p:nvCxnSpPr>
          <p:spPr>
            <a:xfrm flipH="1">
              <a:off x="2339999" y="1137536"/>
              <a:ext cx="359999" cy="47938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90" name="Straight Arrow Connector 89"/>
            <p:cNvCxnSpPr>
              <a:stCxn id="84" idx="2"/>
              <a:endCxn id="204" idx="0"/>
            </p:cNvCxnSpPr>
            <p:nvPr/>
          </p:nvCxnSpPr>
          <p:spPr>
            <a:xfrm>
              <a:off x="2699998" y="1137536"/>
              <a:ext cx="2160001" cy="48583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91" name="Straight Arrow Connector 90"/>
            <p:cNvCxnSpPr>
              <a:stCxn id="248" idx="2"/>
              <a:endCxn id="73" idx="0"/>
            </p:cNvCxnSpPr>
            <p:nvPr/>
          </p:nvCxnSpPr>
          <p:spPr>
            <a:xfrm flipH="1">
              <a:off x="2752338" y="1137537"/>
              <a:ext cx="1027663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92" name="Straight Arrow Connector 91"/>
            <p:cNvCxnSpPr>
              <a:stCxn id="248" idx="2"/>
              <a:endCxn id="67" idx="0"/>
            </p:cNvCxnSpPr>
            <p:nvPr/>
          </p:nvCxnSpPr>
          <p:spPr>
            <a:xfrm flipH="1">
              <a:off x="2339999" y="1137537"/>
              <a:ext cx="1440002" cy="479385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93" name="Straight Arrow Connector 92"/>
            <p:cNvCxnSpPr>
              <a:stCxn id="251" idx="2"/>
              <a:endCxn id="73" idx="0"/>
            </p:cNvCxnSpPr>
            <p:nvPr/>
          </p:nvCxnSpPr>
          <p:spPr>
            <a:xfrm flipH="1">
              <a:off x="2752338" y="1137537"/>
              <a:ext cx="1895319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94" name="Straight Arrow Connector 93"/>
            <p:cNvCxnSpPr>
              <a:stCxn id="251" idx="2"/>
              <a:endCxn id="71" idx="0"/>
            </p:cNvCxnSpPr>
            <p:nvPr/>
          </p:nvCxnSpPr>
          <p:spPr>
            <a:xfrm flipH="1">
              <a:off x="3191893" y="1137537"/>
              <a:ext cx="1455763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95" name="Straight Arrow Connector 94"/>
            <p:cNvCxnSpPr>
              <a:stCxn id="251" idx="2"/>
              <a:endCxn id="67" idx="0"/>
            </p:cNvCxnSpPr>
            <p:nvPr/>
          </p:nvCxnSpPr>
          <p:spPr>
            <a:xfrm flipH="1">
              <a:off x="2339999" y="1137537"/>
              <a:ext cx="2307658" cy="479385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86" name="Straight Arrow Connector 185"/>
            <p:cNvCxnSpPr>
              <a:stCxn id="190" idx="2"/>
              <a:endCxn id="71" idx="0"/>
            </p:cNvCxnSpPr>
            <p:nvPr/>
          </p:nvCxnSpPr>
          <p:spPr>
            <a:xfrm flipH="1">
              <a:off x="3191893" y="1137536"/>
              <a:ext cx="4908107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89" name="TextBox 188"/>
            <p:cNvSpPr txBox="1"/>
            <p:nvPr/>
          </p:nvSpPr>
          <p:spPr>
            <a:xfrm>
              <a:off x="7842989" y="360000"/>
              <a:ext cx="5140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CCL26</a:t>
              </a: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7842989" y="900000"/>
              <a:ext cx="514022" cy="2375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CCL26</a:t>
              </a:r>
            </a:p>
          </p:txBody>
        </p:sp>
        <p:cxnSp>
          <p:nvCxnSpPr>
            <p:cNvPr id="191" name="Straight Arrow Connector 190"/>
            <p:cNvCxnSpPr>
              <a:stCxn id="189" idx="2"/>
              <a:endCxn id="190" idx="0"/>
            </p:cNvCxnSpPr>
            <p:nvPr/>
          </p:nvCxnSpPr>
          <p:spPr>
            <a:xfrm>
              <a:off x="8100000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Arrow Connector 191"/>
            <p:cNvCxnSpPr>
              <a:stCxn id="190" idx="2"/>
              <a:endCxn id="203" idx="0"/>
            </p:cNvCxnSpPr>
            <p:nvPr/>
          </p:nvCxnSpPr>
          <p:spPr>
            <a:xfrm flipH="1">
              <a:off x="4139999" y="1137536"/>
              <a:ext cx="3960001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93" name="TextBox 192"/>
            <p:cNvSpPr txBox="1"/>
            <p:nvPr/>
          </p:nvSpPr>
          <p:spPr>
            <a:xfrm>
              <a:off x="6937908" y="360000"/>
              <a:ext cx="5140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CCL23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6937908" y="900000"/>
              <a:ext cx="51402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CCL23</a:t>
              </a:r>
            </a:p>
          </p:txBody>
        </p:sp>
        <p:cxnSp>
          <p:nvCxnSpPr>
            <p:cNvPr id="195" name="Straight Arrow Connector 194"/>
            <p:cNvCxnSpPr>
              <a:stCxn id="193" idx="2"/>
              <a:endCxn id="194" idx="0"/>
            </p:cNvCxnSpPr>
            <p:nvPr/>
          </p:nvCxnSpPr>
          <p:spPr>
            <a:xfrm>
              <a:off x="7194919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195"/>
            <p:cNvSpPr txBox="1"/>
            <p:nvPr/>
          </p:nvSpPr>
          <p:spPr>
            <a:xfrm>
              <a:off x="5304046" y="1620000"/>
              <a:ext cx="551906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CCRL2</a:t>
              </a: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8176548" y="1620000"/>
              <a:ext cx="56690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CXCR3</a:t>
              </a:r>
            </a:p>
          </p:txBody>
        </p:sp>
        <p:cxnSp>
          <p:nvCxnSpPr>
            <p:cNvPr id="198" name="Straight Arrow Connector 197"/>
            <p:cNvCxnSpPr>
              <a:stCxn id="218" idx="2"/>
              <a:endCxn id="197" idx="0"/>
            </p:cNvCxnSpPr>
            <p:nvPr/>
          </p:nvCxnSpPr>
          <p:spPr>
            <a:xfrm>
              <a:off x="5940000" y="1137536"/>
              <a:ext cx="2519999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99" name="TextBox 198"/>
            <p:cNvSpPr txBox="1"/>
            <p:nvPr/>
          </p:nvSpPr>
          <p:spPr>
            <a:xfrm>
              <a:off x="3923332" y="355119"/>
              <a:ext cx="5140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CCL15</a:t>
              </a: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3923332" y="900001"/>
              <a:ext cx="51402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CCL15</a:t>
              </a:r>
            </a:p>
          </p:txBody>
        </p:sp>
        <p:cxnSp>
          <p:nvCxnSpPr>
            <p:cNvPr id="201" name="Straight Arrow Connector 200"/>
            <p:cNvCxnSpPr>
              <a:stCxn id="199" idx="2"/>
              <a:endCxn id="200" idx="0"/>
            </p:cNvCxnSpPr>
            <p:nvPr/>
          </p:nvCxnSpPr>
          <p:spPr>
            <a:xfrm>
              <a:off x="4180343" y="592656"/>
              <a:ext cx="0" cy="307345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Arrow Connector 201"/>
            <p:cNvCxnSpPr>
              <a:stCxn id="200" idx="2"/>
              <a:endCxn id="203" idx="0"/>
            </p:cNvCxnSpPr>
            <p:nvPr/>
          </p:nvCxnSpPr>
          <p:spPr>
            <a:xfrm flipH="1">
              <a:off x="4139999" y="1137537"/>
              <a:ext cx="40343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203" name="TextBox 202"/>
            <p:cNvSpPr txBox="1"/>
            <p:nvPr/>
          </p:nvSpPr>
          <p:spPr>
            <a:xfrm>
              <a:off x="3889354" y="1620000"/>
              <a:ext cx="50129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CCR3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4609354" y="1623373"/>
              <a:ext cx="50129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CCR8</a:t>
              </a: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6525627" y="360000"/>
              <a:ext cx="5140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CCL22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6525627" y="900000"/>
              <a:ext cx="51402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CCL22</a:t>
              </a: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6769354" y="1620000"/>
              <a:ext cx="50129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CCR4</a:t>
              </a:r>
            </a:p>
          </p:txBody>
        </p:sp>
        <p:cxnSp>
          <p:nvCxnSpPr>
            <p:cNvPr id="208" name="Straight Arrow Connector 207"/>
            <p:cNvCxnSpPr>
              <a:stCxn id="206" idx="2"/>
              <a:endCxn id="207" idx="0"/>
            </p:cNvCxnSpPr>
            <p:nvPr/>
          </p:nvCxnSpPr>
          <p:spPr>
            <a:xfrm>
              <a:off x="6782639" y="1137536"/>
              <a:ext cx="237361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9" name="Straight Arrow Connector 208"/>
            <p:cNvCxnSpPr>
              <a:stCxn id="205" idx="2"/>
              <a:endCxn id="206" idx="0"/>
            </p:cNvCxnSpPr>
            <p:nvPr/>
          </p:nvCxnSpPr>
          <p:spPr>
            <a:xfrm>
              <a:off x="6782639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TextBox 209"/>
            <p:cNvSpPr txBox="1"/>
            <p:nvPr/>
          </p:nvSpPr>
          <p:spPr>
            <a:xfrm>
              <a:off x="6095814" y="360000"/>
              <a:ext cx="5140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CCL21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6095814" y="900000"/>
              <a:ext cx="51402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CCL21</a:t>
              </a: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4969354" y="1620000"/>
              <a:ext cx="50129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CCR7</a:t>
              </a:r>
            </a:p>
          </p:txBody>
        </p:sp>
        <p:cxnSp>
          <p:nvCxnSpPr>
            <p:cNvPr id="213" name="Straight Arrow Connector 212"/>
            <p:cNvCxnSpPr>
              <a:stCxn id="211" idx="2"/>
              <a:endCxn id="212" idx="0"/>
            </p:cNvCxnSpPr>
            <p:nvPr/>
          </p:nvCxnSpPr>
          <p:spPr>
            <a:xfrm flipH="1">
              <a:off x="5220000" y="1137536"/>
              <a:ext cx="1132826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14" name="Straight Arrow Connector 213"/>
            <p:cNvCxnSpPr>
              <a:stCxn id="210" idx="2"/>
              <a:endCxn id="211" idx="0"/>
            </p:cNvCxnSpPr>
            <p:nvPr/>
          </p:nvCxnSpPr>
          <p:spPr>
            <a:xfrm>
              <a:off x="6352826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TextBox 214"/>
            <p:cNvSpPr txBox="1"/>
            <p:nvPr/>
          </p:nvSpPr>
          <p:spPr>
            <a:xfrm>
              <a:off x="5984679" y="1616924"/>
              <a:ext cx="630639" cy="38759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ACKR4</a:t>
              </a:r>
            </a:p>
            <a:p>
              <a:pPr algn="ctr"/>
              <a:r>
                <a:rPr lang="en-US" sz="800" b="1" dirty="0">
                  <a:solidFill>
                    <a:prstClr val="black"/>
                  </a:solidFill>
                </a:rPr>
                <a:t>[CCRL1]</a:t>
              </a:r>
              <a:endParaRPr lang="en-GB" sz="800" b="1" dirty="0">
                <a:solidFill>
                  <a:prstClr val="black"/>
                </a:solidFill>
              </a:endParaRPr>
            </a:p>
          </p:txBody>
        </p:sp>
        <p:cxnSp>
          <p:nvCxnSpPr>
            <p:cNvPr id="216" name="Straight Arrow Connector 215"/>
            <p:cNvCxnSpPr>
              <a:stCxn id="211" idx="2"/>
              <a:endCxn id="215" idx="0"/>
            </p:cNvCxnSpPr>
            <p:nvPr/>
          </p:nvCxnSpPr>
          <p:spPr>
            <a:xfrm flipH="1">
              <a:off x="6299998" y="1137536"/>
              <a:ext cx="52827" cy="479387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217" name="TextBox 216"/>
            <p:cNvSpPr txBox="1"/>
            <p:nvPr/>
          </p:nvSpPr>
          <p:spPr>
            <a:xfrm>
              <a:off x="5669868" y="360000"/>
              <a:ext cx="540266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CCL20 </a:t>
              </a: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5682989" y="900000"/>
              <a:ext cx="51402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CCL20</a:t>
              </a: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5689354" y="1620000"/>
              <a:ext cx="50129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CCR6</a:t>
              </a:r>
            </a:p>
          </p:txBody>
        </p:sp>
        <p:cxnSp>
          <p:nvCxnSpPr>
            <p:cNvPr id="220" name="Straight Arrow Connector 219"/>
            <p:cNvCxnSpPr>
              <a:stCxn id="218" idx="2"/>
              <a:endCxn id="219" idx="0"/>
            </p:cNvCxnSpPr>
            <p:nvPr/>
          </p:nvCxnSpPr>
          <p:spPr>
            <a:xfrm>
              <a:off x="5940000" y="1137536"/>
              <a:ext cx="0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21" name="Straight Arrow Connector 220"/>
            <p:cNvCxnSpPr>
              <a:stCxn id="217" idx="2"/>
              <a:endCxn id="218" idx="0"/>
            </p:cNvCxnSpPr>
            <p:nvPr/>
          </p:nvCxnSpPr>
          <p:spPr>
            <a:xfrm flipH="1">
              <a:off x="5940000" y="597537"/>
              <a:ext cx="1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TextBox 227"/>
            <p:cNvSpPr txBox="1"/>
            <p:nvPr/>
          </p:nvSpPr>
          <p:spPr>
            <a:xfrm>
              <a:off x="4962991" y="360000"/>
              <a:ext cx="5140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CCL18</a:t>
              </a: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4962991" y="900000"/>
              <a:ext cx="514022" cy="2375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CCL18</a:t>
              </a:r>
            </a:p>
          </p:txBody>
        </p:sp>
        <p:cxnSp>
          <p:nvCxnSpPr>
            <p:cNvPr id="230" name="Straight Arrow Connector 229"/>
            <p:cNvCxnSpPr>
              <a:stCxn id="228" idx="2"/>
              <a:endCxn id="229" idx="0"/>
            </p:cNvCxnSpPr>
            <p:nvPr/>
          </p:nvCxnSpPr>
          <p:spPr>
            <a:xfrm>
              <a:off x="5220002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Arrow Connector 230"/>
            <p:cNvCxnSpPr>
              <a:stCxn id="229" idx="2"/>
              <a:endCxn id="203" idx="0"/>
            </p:cNvCxnSpPr>
            <p:nvPr/>
          </p:nvCxnSpPr>
          <p:spPr>
            <a:xfrm flipH="1">
              <a:off x="4139999" y="1137536"/>
              <a:ext cx="1080003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232" name="TextBox 231"/>
            <p:cNvSpPr txBox="1"/>
            <p:nvPr/>
          </p:nvSpPr>
          <p:spPr>
            <a:xfrm>
              <a:off x="5322989" y="360000"/>
              <a:ext cx="5140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CCL19</a:t>
              </a:r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5322989" y="900000"/>
              <a:ext cx="514022" cy="2375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CCL19</a:t>
              </a:r>
            </a:p>
          </p:txBody>
        </p:sp>
        <p:cxnSp>
          <p:nvCxnSpPr>
            <p:cNvPr id="234" name="Straight Arrow Connector 233"/>
            <p:cNvCxnSpPr>
              <a:stCxn id="232" idx="2"/>
              <a:endCxn id="233" idx="0"/>
            </p:cNvCxnSpPr>
            <p:nvPr/>
          </p:nvCxnSpPr>
          <p:spPr>
            <a:xfrm>
              <a:off x="5580001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TextBox 234"/>
            <p:cNvSpPr txBox="1"/>
            <p:nvPr/>
          </p:nvSpPr>
          <p:spPr>
            <a:xfrm>
              <a:off x="8922991" y="360000"/>
              <a:ext cx="5140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CCL28</a:t>
              </a: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8922991" y="900000"/>
              <a:ext cx="514022" cy="2375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CCL28</a:t>
              </a:r>
            </a:p>
          </p:txBody>
        </p:sp>
        <p:cxnSp>
          <p:nvCxnSpPr>
            <p:cNvPr id="237" name="Straight Arrow Connector 236"/>
            <p:cNvCxnSpPr>
              <a:stCxn id="235" idx="2"/>
              <a:endCxn id="236" idx="0"/>
            </p:cNvCxnSpPr>
            <p:nvPr/>
          </p:nvCxnSpPr>
          <p:spPr>
            <a:xfrm>
              <a:off x="9180002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Arrow Connector 237"/>
            <p:cNvCxnSpPr>
              <a:stCxn id="233" idx="2"/>
              <a:endCxn id="212" idx="0"/>
            </p:cNvCxnSpPr>
            <p:nvPr/>
          </p:nvCxnSpPr>
          <p:spPr>
            <a:xfrm flipH="1">
              <a:off x="5220000" y="1137536"/>
              <a:ext cx="360001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39" name="Straight Arrow Connector 238"/>
            <p:cNvCxnSpPr>
              <a:stCxn id="233" idx="2"/>
              <a:endCxn id="196" idx="0"/>
            </p:cNvCxnSpPr>
            <p:nvPr/>
          </p:nvCxnSpPr>
          <p:spPr>
            <a:xfrm flipH="1">
              <a:off x="5579999" y="1137536"/>
              <a:ext cx="1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40" name="Straight Arrow Connector 239"/>
            <p:cNvCxnSpPr>
              <a:stCxn id="233" idx="2"/>
              <a:endCxn id="215" idx="0"/>
            </p:cNvCxnSpPr>
            <p:nvPr/>
          </p:nvCxnSpPr>
          <p:spPr>
            <a:xfrm>
              <a:off x="5580001" y="1137536"/>
              <a:ext cx="719998" cy="479387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41" name="Straight Arrow Connector 240"/>
            <p:cNvCxnSpPr>
              <a:stCxn id="233" idx="2"/>
              <a:endCxn id="197" idx="0"/>
            </p:cNvCxnSpPr>
            <p:nvPr/>
          </p:nvCxnSpPr>
          <p:spPr>
            <a:xfrm>
              <a:off x="5580001" y="1137536"/>
              <a:ext cx="2879999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42" name="Straight Arrow Connector 241"/>
            <p:cNvCxnSpPr>
              <a:stCxn id="236" idx="2"/>
              <a:endCxn id="203" idx="0"/>
            </p:cNvCxnSpPr>
            <p:nvPr/>
          </p:nvCxnSpPr>
          <p:spPr>
            <a:xfrm flipH="1">
              <a:off x="4139999" y="1137536"/>
              <a:ext cx="5040002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45" name="Straight Arrow Connector 244"/>
            <p:cNvCxnSpPr>
              <a:stCxn id="236" idx="2"/>
              <a:endCxn id="376" idx="0"/>
            </p:cNvCxnSpPr>
            <p:nvPr/>
          </p:nvCxnSpPr>
          <p:spPr>
            <a:xfrm flipH="1">
              <a:off x="8099999" y="1137536"/>
              <a:ext cx="1080003" cy="480095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grpSp>
          <p:nvGrpSpPr>
            <p:cNvPr id="246" name="Group 245"/>
            <p:cNvGrpSpPr/>
            <p:nvPr/>
          </p:nvGrpSpPr>
          <p:grpSpPr>
            <a:xfrm>
              <a:off x="3522990" y="360000"/>
              <a:ext cx="514022" cy="777538"/>
              <a:chOff x="3162990" y="360000"/>
              <a:chExt cx="514022" cy="777538"/>
            </a:xfrm>
          </p:grpSpPr>
          <p:sp>
            <p:nvSpPr>
              <p:cNvPr id="247" name="TextBox 246"/>
              <p:cNvSpPr txBox="1"/>
              <p:nvPr/>
            </p:nvSpPr>
            <p:spPr>
              <a:xfrm>
                <a:off x="3162990" y="360000"/>
                <a:ext cx="51402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CCL14</a:t>
                </a:r>
              </a:p>
            </p:txBody>
          </p:sp>
          <p:sp>
            <p:nvSpPr>
              <p:cNvPr id="248" name="TextBox 247"/>
              <p:cNvSpPr txBox="1"/>
              <p:nvPr/>
            </p:nvSpPr>
            <p:spPr>
              <a:xfrm>
                <a:off x="3162990" y="900001"/>
                <a:ext cx="514022" cy="23753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CCL14</a:t>
                </a:r>
              </a:p>
            </p:txBody>
          </p:sp>
          <p:cxnSp>
            <p:nvCxnSpPr>
              <p:cNvPr id="249" name="Straight Arrow Connector 248"/>
              <p:cNvCxnSpPr>
                <a:stCxn id="247" idx="2"/>
                <a:endCxn id="248" idx="0"/>
              </p:cNvCxnSpPr>
              <p:nvPr/>
            </p:nvCxnSpPr>
            <p:spPr>
              <a:xfrm>
                <a:off x="3420001" y="597537"/>
                <a:ext cx="0" cy="30246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0" name="TextBox 249"/>
            <p:cNvSpPr txBox="1"/>
            <p:nvPr/>
          </p:nvSpPr>
          <p:spPr>
            <a:xfrm>
              <a:off x="4345977" y="360000"/>
              <a:ext cx="5140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CCL16</a:t>
              </a: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4390645" y="900001"/>
              <a:ext cx="51402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CCL16</a:t>
              </a:r>
            </a:p>
          </p:txBody>
        </p:sp>
        <p:cxnSp>
          <p:nvCxnSpPr>
            <p:cNvPr id="252" name="Straight Arrow Connector 251"/>
            <p:cNvCxnSpPr/>
            <p:nvPr/>
          </p:nvCxnSpPr>
          <p:spPr>
            <a:xfrm flipH="1">
              <a:off x="4597784" y="581961"/>
              <a:ext cx="3472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TextBox 360"/>
            <p:cNvSpPr txBox="1"/>
            <p:nvPr/>
          </p:nvSpPr>
          <p:spPr>
            <a:xfrm>
              <a:off x="3162989" y="360000"/>
              <a:ext cx="51402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CCL13</a:t>
              </a:r>
            </a:p>
          </p:txBody>
        </p:sp>
        <p:sp>
          <p:nvSpPr>
            <p:cNvPr id="362" name="TextBox 361"/>
            <p:cNvSpPr txBox="1"/>
            <p:nvPr/>
          </p:nvSpPr>
          <p:spPr>
            <a:xfrm>
              <a:off x="3162989" y="900000"/>
              <a:ext cx="514022" cy="2375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CCL13</a:t>
              </a:r>
            </a:p>
          </p:txBody>
        </p:sp>
        <p:cxnSp>
          <p:nvCxnSpPr>
            <p:cNvPr id="363" name="Straight Arrow Connector 362"/>
            <p:cNvCxnSpPr>
              <a:stCxn id="361" idx="2"/>
              <a:endCxn id="362" idx="0"/>
            </p:cNvCxnSpPr>
            <p:nvPr/>
          </p:nvCxnSpPr>
          <p:spPr>
            <a:xfrm>
              <a:off x="3420001" y="597537"/>
              <a:ext cx="0" cy="302463"/>
            </a:xfrm>
            <a:prstGeom prst="straightConnector1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Arrow Connector 363"/>
            <p:cNvCxnSpPr>
              <a:stCxn id="70" idx="2"/>
              <a:endCxn id="74" idx="0"/>
            </p:cNvCxnSpPr>
            <p:nvPr/>
          </p:nvCxnSpPr>
          <p:spPr>
            <a:xfrm flipH="1">
              <a:off x="900002" y="1137536"/>
              <a:ext cx="1439997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65" name="Straight Arrow Connector 364"/>
            <p:cNvCxnSpPr>
              <a:stCxn id="362" idx="2"/>
              <a:endCxn id="68" idx="0"/>
            </p:cNvCxnSpPr>
            <p:nvPr/>
          </p:nvCxnSpPr>
          <p:spPr>
            <a:xfrm flipH="1">
              <a:off x="1440005" y="1137536"/>
              <a:ext cx="1979996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66" name="Straight Arrow Connector 365"/>
            <p:cNvCxnSpPr>
              <a:stCxn id="362" idx="2"/>
              <a:endCxn id="71" idx="0"/>
            </p:cNvCxnSpPr>
            <p:nvPr/>
          </p:nvCxnSpPr>
          <p:spPr>
            <a:xfrm flipH="1">
              <a:off x="3191893" y="1137536"/>
              <a:ext cx="228107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67" name="Straight Arrow Connector 366"/>
            <p:cNvCxnSpPr>
              <a:stCxn id="362" idx="2"/>
              <a:endCxn id="203" idx="0"/>
            </p:cNvCxnSpPr>
            <p:nvPr/>
          </p:nvCxnSpPr>
          <p:spPr>
            <a:xfrm>
              <a:off x="3420001" y="1137536"/>
              <a:ext cx="719999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70" name="Straight Arrow Connector 369"/>
            <p:cNvCxnSpPr>
              <a:stCxn id="84" idx="2"/>
              <a:endCxn id="68" idx="0"/>
            </p:cNvCxnSpPr>
            <p:nvPr/>
          </p:nvCxnSpPr>
          <p:spPr>
            <a:xfrm flipH="1">
              <a:off x="1440005" y="1137536"/>
              <a:ext cx="1259993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71" name="Straight Arrow Connector 370"/>
            <p:cNvCxnSpPr>
              <a:stCxn id="206" idx="2"/>
              <a:endCxn id="68" idx="0"/>
            </p:cNvCxnSpPr>
            <p:nvPr/>
          </p:nvCxnSpPr>
          <p:spPr>
            <a:xfrm flipH="1">
              <a:off x="1440005" y="1137536"/>
              <a:ext cx="5342634" cy="48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74" name="Straight Arrow Connector 373"/>
            <p:cNvCxnSpPr>
              <a:stCxn id="38" idx="2"/>
              <a:endCxn id="67" idx="0"/>
            </p:cNvCxnSpPr>
            <p:nvPr/>
          </p:nvCxnSpPr>
          <p:spPr>
            <a:xfrm>
              <a:off x="900000" y="1137537"/>
              <a:ext cx="1439999" cy="47938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76" name="TextBox 375"/>
            <p:cNvSpPr txBox="1"/>
            <p:nvPr/>
          </p:nvSpPr>
          <p:spPr>
            <a:xfrm>
              <a:off x="7819359" y="1617632"/>
              <a:ext cx="561280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CCR10</a:t>
              </a:r>
            </a:p>
          </p:txBody>
        </p:sp>
      </p:grpSp>
      <p:cxnSp>
        <p:nvCxnSpPr>
          <p:cNvPr id="97" name="Straight Arrow Connector 96"/>
          <p:cNvCxnSpPr>
            <a:stCxn id="113" idx="2"/>
            <a:endCxn id="99" idx="0"/>
          </p:cNvCxnSpPr>
          <p:nvPr/>
        </p:nvCxnSpPr>
        <p:spPr>
          <a:xfrm>
            <a:off x="1701765" y="3142681"/>
            <a:ext cx="0" cy="44900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98" name="Straight Arrow Connector 97"/>
          <p:cNvCxnSpPr>
            <a:stCxn id="113" idx="2"/>
            <a:endCxn id="253" idx="0"/>
          </p:cNvCxnSpPr>
          <p:nvPr/>
        </p:nvCxnSpPr>
        <p:spPr>
          <a:xfrm>
            <a:off x="1701765" y="3142681"/>
            <a:ext cx="3069733" cy="44900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99" name="TextBox 98"/>
          <p:cNvSpPr txBox="1"/>
          <p:nvPr/>
        </p:nvSpPr>
        <p:spPr>
          <a:xfrm>
            <a:off x="1479621" y="3591688"/>
            <a:ext cx="444288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Gpr75</a:t>
            </a:r>
          </a:p>
        </p:txBody>
      </p:sp>
      <p:cxnSp>
        <p:nvCxnSpPr>
          <p:cNvPr id="100" name="Straight Arrow Connector 99"/>
          <p:cNvCxnSpPr>
            <a:stCxn id="102" idx="2"/>
            <a:endCxn id="126" idx="0"/>
          </p:cNvCxnSpPr>
          <p:nvPr/>
        </p:nvCxnSpPr>
        <p:spPr>
          <a:xfrm>
            <a:off x="778252" y="3142681"/>
            <a:ext cx="462343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01" name="TextBox 100"/>
          <p:cNvSpPr txBox="1"/>
          <p:nvPr/>
        </p:nvSpPr>
        <p:spPr>
          <a:xfrm>
            <a:off x="609973" y="2448878"/>
            <a:ext cx="336558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09973" y="2938654"/>
            <a:ext cx="336558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Ccl2</a:t>
            </a:r>
          </a:p>
        </p:txBody>
      </p:sp>
      <p:cxnSp>
        <p:nvCxnSpPr>
          <p:cNvPr id="103" name="Straight Arrow Connector 102"/>
          <p:cNvCxnSpPr>
            <a:stCxn id="101" idx="2"/>
            <a:endCxn id="102" idx="0"/>
          </p:cNvCxnSpPr>
          <p:nvPr/>
        </p:nvCxnSpPr>
        <p:spPr>
          <a:xfrm>
            <a:off x="778252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106" idx="2"/>
            <a:endCxn id="125" idx="0"/>
          </p:cNvCxnSpPr>
          <p:nvPr/>
        </p:nvCxnSpPr>
        <p:spPr>
          <a:xfrm flipH="1">
            <a:off x="2000952" y="3142681"/>
            <a:ext cx="649004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05" name="TextBox 104"/>
          <p:cNvSpPr txBox="1"/>
          <p:nvPr/>
        </p:nvSpPr>
        <p:spPr>
          <a:xfrm>
            <a:off x="2456028" y="2448878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Ccl11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456028" y="2938654"/>
            <a:ext cx="387855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Ccl11</a:t>
            </a:r>
          </a:p>
        </p:txBody>
      </p:sp>
      <p:cxnSp>
        <p:nvCxnSpPr>
          <p:cNvPr id="107" name="Straight Arrow Connector 106"/>
          <p:cNvCxnSpPr>
            <a:stCxn id="105" idx="2"/>
            <a:endCxn id="106" idx="0"/>
          </p:cNvCxnSpPr>
          <p:nvPr/>
        </p:nvCxnSpPr>
        <p:spPr>
          <a:xfrm>
            <a:off x="2649956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110" idx="2"/>
            <a:endCxn id="126" idx="0"/>
          </p:cNvCxnSpPr>
          <p:nvPr/>
        </p:nvCxnSpPr>
        <p:spPr>
          <a:xfrm>
            <a:off x="1086089" y="3142681"/>
            <a:ext cx="154506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09" name="TextBox 108"/>
          <p:cNvSpPr txBox="1"/>
          <p:nvPr/>
        </p:nvSpPr>
        <p:spPr>
          <a:xfrm>
            <a:off x="917810" y="2448878"/>
            <a:ext cx="336558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Ccl3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917810" y="2938654"/>
            <a:ext cx="336558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Ccl3</a:t>
            </a:r>
          </a:p>
        </p:txBody>
      </p:sp>
      <p:cxnSp>
        <p:nvCxnSpPr>
          <p:cNvPr id="111" name="Straight Arrow Connector 110"/>
          <p:cNvCxnSpPr>
            <a:stCxn id="109" idx="2"/>
            <a:endCxn id="110" idx="0"/>
          </p:cNvCxnSpPr>
          <p:nvPr/>
        </p:nvCxnSpPr>
        <p:spPr>
          <a:xfrm>
            <a:off x="1086089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533487" y="2448878"/>
            <a:ext cx="336558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Ccl5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533486" y="2938654"/>
            <a:ext cx="336558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Ccl5</a:t>
            </a:r>
          </a:p>
        </p:txBody>
      </p:sp>
      <p:cxnSp>
        <p:nvCxnSpPr>
          <p:cNvPr id="114" name="Straight Arrow Connector 113"/>
          <p:cNvCxnSpPr>
            <a:stCxn id="112" idx="2"/>
            <a:endCxn id="113" idx="0"/>
          </p:cNvCxnSpPr>
          <p:nvPr/>
        </p:nvCxnSpPr>
        <p:spPr>
          <a:xfrm flipH="1">
            <a:off x="1701765" y="2652905"/>
            <a:ext cx="1" cy="2857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113" idx="2"/>
            <a:endCxn id="256" idx="0"/>
          </p:cNvCxnSpPr>
          <p:nvPr/>
        </p:nvCxnSpPr>
        <p:spPr>
          <a:xfrm>
            <a:off x="1701765" y="3142681"/>
            <a:ext cx="1838381" cy="44900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16" name="Straight Arrow Connector 115"/>
          <p:cNvCxnSpPr>
            <a:stCxn id="113" idx="2"/>
            <a:endCxn id="129" idx="0"/>
          </p:cNvCxnSpPr>
          <p:nvPr/>
        </p:nvCxnSpPr>
        <p:spPr>
          <a:xfrm>
            <a:off x="1701765" y="3142681"/>
            <a:ext cx="607027" cy="44900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17" name="Straight Arrow Connector 116"/>
          <p:cNvCxnSpPr>
            <a:stCxn id="113" idx="2"/>
            <a:endCxn id="125" idx="0"/>
          </p:cNvCxnSpPr>
          <p:nvPr/>
        </p:nvCxnSpPr>
        <p:spPr>
          <a:xfrm>
            <a:off x="1701765" y="3142681"/>
            <a:ext cx="299187" cy="44900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18" name="Straight Arrow Connector 117"/>
          <p:cNvCxnSpPr>
            <a:stCxn id="106" idx="2"/>
            <a:endCxn id="256" idx="0"/>
          </p:cNvCxnSpPr>
          <p:nvPr/>
        </p:nvCxnSpPr>
        <p:spPr>
          <a:xfrm>
            <a:off x="2649956" y="3142681"/>
            <a:ext cx="890190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19" name="Straight Arrow Connector 118"/>
          <p:cNvCxnSpPr>
            <a:stCxn id="106" idx="2"/>
            <a:endCxn id="127" idx="0"/>
          </p:cNvCxnSpPr>
          <p:nvPr/>
        </p:nvCxnSpPr>
        <p:spPr>
          <a:xfrm>
            <a:off x="2649956" y="3142681"/>
            <a:ext cx="79459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20" name="Straight Arrow Connector 119"/>
          <p:cNvCxnSpPr>
            <a:stCxn id="102" idx="2"/>
            <a:endCxn id="127" idx="0"/>
          </p:cNvCxnSpPr>
          <p:nvPr/>
        </p:nvCxnSpPr>
        <p:spPr>
          <a:xfrm>
            <a:off x="778252" y="3142681"/>
            <a:ext cx="1951163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21" name="Straight Arrow Connector 120"/>
          <p:cNvCxnSpPr>
            <a:stCxn id="102" idx="2"/>
            <a:endCxn id="256" idx="0"/>
          </p:cNvCxnSpPr>
          <p:nvPr/>
        </p:nvCxnSpPr>
        <p:spPr>
          <a:xfrm>
            <a:off x="778252" y="3142681"/>
            <a:ext cx="2761894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22" name="Straight Arrow Connector 121"/>
          <p:cNvCxnSpPr>
            <a:stCxn id="110" idx="2"/>
            <a:endCxn id="125" idx="0"/>
          </p:cNvCxnSpPr>
          <p:nvPr/>
        </p:nvCxnSpPr>
        <p:spPr>
          <a:xfrm>
            <a:off x="1086089" y="3142681"/>
            <a:ext cx="914863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23" name="Straight Arrow Connector 122"/>
          <p:cNvCxnSpPr>
            <a:stCxn id="110" idx="2"/>
            <a:endCxn id="129" idx="0"/>
          </p:cNvCxnSpPr>
          <p:nvPr/>
        </p:nvCxnSpPr>
        <p:spPr>
          <a:xfrm>
            <a:off x="1086089" y="3142681"/>
            <a:ext cx="1222703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24" name="Straight Arrow Connector 123"/>
          <p:cNvCxnSpPr>
            <a:stCxn id="113" idx="2"/>
            <a:endCxn id="126" idx="0"/>
          </p:cNvCxnSpPr>
          <p:nvPr/>
        </p:nvCxnSpPr>
        <p:spPr>
          <a:xfrm flipH="1">
            <a:off x="1240595" y="3142681"/>
            <a:ext cx="461170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25" name="TextBox 124"/>
          <p:cNvSpPr txBox="1"/>
          <p:nvPr/>
        </p:nvSpPr>
        <p:spPr>
          <a:xfrm>
            <a:off x="1815677" y="3591688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Ccr5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021657" y="3591685"/>
            <a:ext cx="437876" cy="33852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Ackr2</a:t>
            </a:r>
          </a:p>
          <a:p>
            <a:pPr algn="ctr"/>
            <a:r>
              <a:rPr lang="en-US" sz="800" b="1" dirty="0">
                <a:solidFill>
                  <a:srgbClr val="000000"/>
                </a:solidFill>
              </a:rPr>
              <a:t>[Ccr9]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544140" y="3591688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Ccr2</a:t>
            </a:r>
          </a:p>
        </p:txBody>
      </p:sp>
      <p:cxnSp>
        <p:nvCxnSpPr>
          <p:cNvPr id="128" name="Straight Arrow Connector 127"/>
          <p:cNvCxnSpPr>
            <a:stCxn id="106" idx="2"/>
            <a:endCxn id="126" idx="0"/>
          </p:cNvCxnSpPr>
          <p:nvPr/>
        </p:nvCxnSpPr>
        <p:spPr>
          <a:xfrm flipH="1">
            <a:off x="1240595" y="3142681"/>
            <a:ext cx="1409361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29" name="TextBox 128"/>
          <p:cNvSpPr txBox="1"/>
          <p:nvPr/>
        </p:nvSpPr>
        <p:spPr>
          <a:xfrm>
            <a:off x="2123517" y="3591688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Ccr1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545849" y="3591685"/>
            <a:ext cx="447494" cy="33852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Ackr1</a:t>
            </a:r>
          </a:p>
          <a:p>
            <a:pPr algn="ctr"/>
            <a:r>
              <a:rPr lang="en-US" sz="800" b="1" dirty="0">
                <a:solidFill>
                  <a:prstClr val="black"/>
                </a:solidFill>
              </a:rPr>
              <a:t>[</a:t>
            </a:r>
            <a:r>
              <a:rPr lang="en-US" sz="800" b="1" dirty="0" err="1">
                <a:solidFill>
                  <a:prstClr val="black"/>
                </a:solidFill>
              </a:rPr>
              <a:t>Darc</a:t>
            </a:r>
            <a:r>
              <a:rPr lang="en-US" sz="800" b="1" dirty="0">
                <a:solidFill>
                  <a:prstClr val="black"/>
                </a:solidFill>
              </a:rPr>
              <a:t>]</a:t>
            </a:r>
            <a:endParaRPr lang="en-GB" sz="800" b="1" dirty="0">
              <a:solidFill>
                <a:prstClr val="black"/>
              </a:solidFill>
            </a:endParaRPr>
          </a:p>
        </p:txBody>
      </p:sp>
      <p:cxnSp>
        <p:nvCxnSpPr>
          <p:cNvPr id="131" name="Straight Arrow Connector 130"/>
          <p:cNvCxnSpPr>
            <a:stCxn id="102" idx="2"/>
            <a:endCxn id="130" idx="0"/>
          </p:cNvCxnSpPr>
          <p:nvPr/>
        </p:nvCxnSpPr>
        <p:spPr>
          <a:xfrm flipH="1">
            <a:off x="769596" y="3142681"/>
            <a:ext cx="8656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32" name="Straight Arrow Connector 131"/>
          <p:cNvCxnSpPr>
            <a:stCxn id="113" idx="2"/>
            <a:endCxn id="130" idx="0"/>
          </p:cNvCxnSpPr>
          <p:nvPr/>
        </p:nvCxnSpPr>
        <p:spPr>
          <a:xfrm flipH="1">
            <a:off x="769596" y="3142681"/>
            <a:ext cx="932169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33" name="Straight Arrow Connector 132"/>
          <p:cNvCxnSpPr>
            <a:stCxn id="106" idx="2"/>
            <a:endCxn id="130" idx="0"/>
          </p:cNvCxnSpPr>
          <p:nvPr/>
        </p:nvCxnSpPr>
        <p:spPr>
          <a:xfrm flipH="1">
            <a:off x="769596" y="3142681"/>
            <a:ext cx="1880360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34" name="TextBox 133"/>
          <p:cNvSpPr txBox="1"/>
          <p:nvPr/>
        </p:nvSpPr>
        <p:spPr>
          <a:xfrm>
            <a:off x="2149165" y="2448878"/>
            <a:ext cx="336558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Ccl8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149162" y="2938654"/>
            <a:ext cx="336558" cy="204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Ccl8</a:t>
            </a:r>
          </a:p>
        </p:txBody>
      </p:sp>
      <p:cxnSp>
        <p:nvCxnSpPr>
          <p:cNvPr id="136" name="Straight Arrow Connector 135"/>
          <p:cNvCxnSpPr>
            <a:stCxn id="134" idx="2"/>
            <a:endCxn id="135" idx="0"/>
          </p:cNvCxnSpPr>
          <p:nvPr/>
        </p:nvCxnSpPr>
        <p:spPr>
          <a:xfrm flipH="1">
            <a:off x="2317441" y="2652905"/>
            <a:ext cx="3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stCxn id="135" idx="2"/>
            <a:endCxn id="129" idx="0"/>
          </p:cNvCxnSpPr>
          <p:nvPr/>
        </p:nvCxnSpPr>
        <p:spPr>
          <a:xfrm flipH="1">
            <a:off x="2308792" y="3142681"/>
            <a:ext cx="8649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38" name="Straight Arrow Connector 137"/>
          <p:cNvCxnSpPr>
            <a:stCxn id="135" idx="2"/>
            <a:endCxn id="127" idx="0"/>
          </p:cNvCxnSpPr>
          <p:nvPr/>
        </p:nvCxnSpPr>
        <p:spPr>
          <a:xfrm>
            <a:off x="2317441" y="3142681"/>
            <a:ext cx="411974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39" name="Straight Arrow Connector 138"/>
          <p:cNvCxnSpPr>
            <a:stCxn id="135" idx="2"/>
            <a:endCxn id="256" idx="0"/>
          </p:cNvCxnSpPr>
          <p:nvPr/>
        </p:nvCxnSpPr>
        <p:spPr>
          <a:xfrm>
            <a:off x="2317441" y="3142681"/>
            <a:ext cx="1222705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40" name="Straight Arrow Connector 139"/>
          <p:cNvCxnSpPr>
            <a:stCxn id="135" idx="2"/>
            <a:endCxn id="125" idx="0"/>
          </p:cNvCxnSpPr>
          <p:nvPr/>
        </p:nvCxnSpPr>
        <p:spPr>
          <a:xfrm flipH="1">
            <a:off x="2000952" y="3142681"/>
            <a:ext cx="316489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41" name="Straight Arrow Connector 140"/>
          <p:cNvCxnSpPr>
            <a:stCxn id="135" idx="2"/>
            <a:endCxn id="257" idx="0"/>
          </p:cNvCxnSpPr>
          <p:nvPr/>
        </p:nvCxnSpPr>
        <p:spPr>
          <a:xfrm>
            <a:off x="2317441" y="3142681"/>
            <a:ext cx="1838382" cy="45100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42" name="Straight Arrow Connector 141"/>
          <p:cNvCxnSpPr>
            <a:stCxn id="154" idx="2"/>
            <a:endCxn id="144" idx="0"/>
          </p:cNvCxnSpPr>
          <p:nvPr/>
        </p:nvCxnSpPr>
        <p:spPr>
          <a:xfrm flipH="1">
            <a:off x="1693116" y="4938525"/>
            <a:ext cx="1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43" name="Straight Arrow Connector 142"/>
          <p:cNvCxnSpPr>
            <a:stCxn id="154" idx="2"/>
            <a:endCxn id="300" idx="0"/>
          </p:cNvCxnSpPr>
          <p:nvPr/>
        </p:nvCxnSpPr>
        <p:spPr>
          <a:xfrm>
            <a:off x="1693117" y="4938525"/>
            <a:ext cx="3078380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44" name="TextBox 143"/>
          <p:cNvSpPr txBox="1"/>
          <p:nvPr/>
        </p:nvSpPr>
        <p:spPr>
          <a:xfrm>
            <a:off x="1460552" y="5387529"/>
            <a:ext cx="465127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GPR75</a:t>
            </a:r>
          </a:p>
        </p:txBody>
      </p:sp>
      <p:cxnSp>
        <p:nvCxnSpPr>
          <p:cNvPr id="145" name="Straight Arrow Connector 144"/>
          <p:cNvCxnSpPr>
            <a:stCxn id="147" idx="2"/>
            <a:endCxn id="164" idx="0"/>
          </p:cNvCxnSpPr>
          <p:nvPr/>
        </p:nvCxnSpPr>
        <p:spPr>
          <a:xfrm flipH="1">
            <a:off x="2000952" y="4938525"/>
            <a:ext cx="615680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46" name="TextBox 145"/>
          <p:cNvSpPr txBox="1"/>
          <p:nvPr/>
        </p:nvSpPr>
        <p:spPr>
          <a:xfrm>
            <a:off x="2422704" y="4244721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Ccl11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2422704" y="4734498"/>
            <a:ext cx="387855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Ccl11</a:t>
            </a:r>
          </a:p>
        </p:txBody>
      </p:sp>
      <p:cxnSp>
        <p:nvCxnSpPr>
          <p:cNvPr id="148" name="Straight Arrow Connector 147"/>
          <p:cNvCxnSpPr>
            <a:stCxn id="146" idx="2"/>
            <a:endCxn id="147" idx="0"/>
          </p:cNvCxnSpPr>
          <p:nvPr/>
        </p:nvCxnSpPr>
        <p:spPr>
          <a:xfrm>
            <a:off x="2616632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stCxn id="151" idx="2"/>
            <a:endCxn id="165" idx="0"/>
          </p:cNvCxnSpPr>
          <p:nvPr/>
        </p:nvCxnSpPr>
        <p:spPr>
          <a:xfrm>
            <a:off x="1077439" y="4938525"/>
            <a:ext cx="153918" cy="449003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50" name="TextBox 149"/>
          <p:cNvSpPr txBox="1"/>
          <p:nvPr/>
        </p:nvSpPr>
        <p:spPr>
          <a:xfrm>
            <a:off x="909160" y="4244721"/>
            <a:ext cx="336558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Ccl3</a:t>
            </a:r>
            <a:endParaRPr lang="en-GB" sz="800" b="1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909160" y="4734498"/>
            <a:ext cx="336558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Ccl3</a:t>
            </a:r>
            <a:endParaRPr lang="en-GB" sz="800" b="1" dirty="0">
              <a:solidFill>
                <a:prstClr val="white">
                  <a:lumMod val="50000"/>
                </a:prstClr>
              </a:solidFill>
            </a:endParaRPr>
          </a:p>
        </p:txBody>
      </p:sp>
      <p:cxnSp>
        <p:nvCxnSpPr>
          <p:cNvPr id="152" name="Straight Arrow Connector 151"/>
          <p:cNvCxnSpPr>
            <a:stCxn id="150" idx="2"/>
            <a:endCxn id="151" idx="0"/>
          </p:cNvCxnSpPr>
          <p:nvPr/>
        </p:nvCxnSpPr>
        <p:spPr>
          <a:xfrm>
            <a:off x="1077439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1524838" y="4244721"/>
            <a:ext cx="336558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Ccl5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1524838" y="4734498"/>
            <a:ext cx="336558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Ccl5</a:t>
            </a:r>
          </a:p>
        </p:txBody>
      </p:sp>
      <p:cxnSp>
        <p:nvCxnSpPr>
          <p:cNvPr id="155" name="Straight Arrow Connector 154"/>
          <p:cNvCxnSpPr>
            <a:stCxn id="153" idx="2"/>
            <a:endCxn id="154" idx="0"/>
          </p:cNvCxnSpPr>
          <p:nvPr/>
        </p:nvCxnSpPr>
        <p:spPr>
          <a:xfrm>
            <a:off x="1693117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154" idx="2"/>
            <a:endCxn id="302" idx="0"/>
          </p:cNvCxnSpPr>
          <p:nvPr/>
        </p:nvCxnSpPr>
        <p:spPr>
          <a:xfrm>
            <a:off x="1693117" y="4938525"/>
            <a:ext cx="1847029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57" name="Straight Arrow Connector 156"/>
          <p:cNvCxnSpPr>
            <a:stCxn id="154" idx="2"/>
            <a:endCxn id="168" idx="0"/>
          </p:cNvCxnSpPr>
          <p:nvPr/>
        </p:nvCxnSpPr>
        <p:spPr>
          <a:xfrm>
            <a:off x="1693117" y="4938525"/>
            <a:ext cx="615675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58" name="Straight Arrow Connector 157"/>
          <p:cNvCxnSpPr>
            <a:stCxn id="154" idx="2"/>
            <a:endCxn id="164" idx="0"/>
          </p:cNvCxnSpPr>
          <p:nvPr/>
        </p:nvCxnSpPr>
        <p:spPr>
          <a:xfrm>
            <a:off x="1693117" y="4938525"/>
            <a:ext cx="307835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59" name="Straight Arrow Connector 158"/>
          <p:cNvCxnSpPr>
            <a:stCxn id="147" idx="2"/>
            <a:endCxn id="302" idx="0"/>
          </p:cNvCxnSpPr>
          <p:nvPr/>
        </p:nvCxnSpPr>
        <p:spPr>
          <a:xfrm>
            <a:off x="2616632" y="4938525"/>
            <a:ext cx="923514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60" name="Straight Arrow Connector 159"/>
          <p:cNvCxnSpPr>
            <a:stCxn id="147" idx="2"/>
            <a:endCxn id="166" idx="0"/>
          </p:cNvCxnSpPr>
          <p:nvPr/>
        </p:nvCxnSpPr>
        <p:spPr>
          <a:xfrm>
            <a:off x="2616632" y="4938525"/>
            <a:ext cx="112783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61" name="Straight Arrow Connector 160"/>
          <p:cNvCxnSpPr>
            <a:stCxn id="151" idx="2"/>
            <a:endCxn id="164" idx="0"/>
          </p:cNvCxnSpPr>
          <p:nvPr/>
        </p:nvCxnSpPr>
        <p:spPr>
          <a:xfrm>
            <a:off x="1077439" y="4938525"/>
            <a:ext cx="923513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62" name="Straight Arrow Connector 161"/>
          <p:cNvCxnSpPr>
            <a:stCxn id="151" idx="2"/>
            <a:endCxn id="168" idx="0"/>
          </p:cNvCxnSpPr>
          <p:nvPr/>
        </p:nvCxnSpPr>
        <p:spPr>
          <a:xfrm>
            <a:off x="1077439" y="4938525"/>
            <a:ext cx="1231353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63" name="Straight Arrow Connector 162"/>
          <p:cNvCxnSpPr>
            <a:stCxn id="154" idx="2"/>
            <a:endCxn id="165" idx="0"/>
          </p:cNvCxnSpPr>
          <p:nvPr/>
        </p:nvCxnSpPr>
        <p:spPr>
          <a:xfrm flipH="1">
            <a:off x="1231357" y="4938525"/>
            <a:ext cx="461760" cy="44900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64" name="TextBox 163"/>
          <p:cNvSpPr txBox="1"/>
          <p:nvPr/>
        </p:nvSpPr>
        <p:spPr>
          <a:xfrm>
            <a:off x="1815677" y="5387529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Ccr5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012419" y="5387528"/>
            <a:ext cx="437876" cy="33852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Ackr2</a:t>
            </a:r>
          </a:p>
          <a:p>
            <a:pPr algn="ctr"/>
            <a:r>
              <a:rPr lang="en-US" sz="800" b="1" dirty="0">
                <a:solidFill>
                  <a:srgbClr val="000000"/>
                </a:solidFill>
              </a:rPr>
              <a:t>[Ccr9]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2544140" y="5387529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Ccr2</a:t>
            </a:r>
          </a:p>
        </p:txBody>
      </p:sp>
      <p:cxnSp>
        <p:nvCxnSpPr>
          <p:cNvPr id="167" name="Straight Arrow Connector 166"/>
          <p:cNvCxnSpPr>
            <a:stCxn id="147" idx="2"/>
            <a:endCxn id="165" idx="0"/>
          </p:cNvCxnSpPr>
          <p:nvPr/>
        </p:nvCxnSpPr>
        <p:spPr>
          <a:xfrm flipH="1">
            <a:off x="1231357" y="4938525"/>
            <a:ext cx="1385275" cy="449003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68" name="TextBox 167"/>
          <p:cNvSpPr txBox="1"/>
          <p:nvPr/>
        </p:nvSpPr>
        <p:spPr>
          <a:xfrm>
            <a:off x="2123517" y="5387529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Ccr1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545852" y="5387528"/>
            <a:ext cx="447494" cy="33852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Ackr1</a:t>
            </a:r>
          </a:p>
          <a:p>
            <a:pPr algn="ctr"/>
            <a:r>
              <a:rPr lang="en-US" sz="800" b="1" dirty="0">
                <a:solidFill>
                  <a:prstClr val="black"/>
                </a:solidFill>
              </a:rPr>
              <a:t>[</a:t>
            </a:r>
            <a:r>
              <a:rPr lang="en-US" sz="800" b="1" dirty="0" err="1">
                <a:solidFill>
                  <a:prstClr val="black"/>
                </a:solidFill>
              </a:rPr>
              <a:t>Darc</a:t>
            </a:r>
            <a:r>
              <a:rPr lang="en-US" sz="800" b="1" dirty="0">
                <a:solidFill>
                  <a:prstClr val="black"/>
                </a:solidFill>
              </a:rPr>
              <a:t>]</a:t>
            </a:r>
            <a:endParaRPr lang="en-GB" sz="800" b="1" dirty="0">
              <a:solidFill>
                <a:prstClr val="black"/>
              </a:solidFill>
            </a:endParaRPr>
          </a:p>
        </p:txBody>
      </p:sp>
      <p:cxnSp>
        <p:nvCxnSpPr>
          <p:cNvPr id="170" name="Straight Arrow Connector 169"/>
          <p:cNvCxnSpPr>
            <a:stCxn id="154" idx="2"/>
            <a:endCxn id="169" idx="0"/>
          </p:cNvCxnSpPr>
          <p:nvPr/>
        </p:nvCxnSpPr>
        <p:spPr>
          <a:xfrm flipH="1">
            <a:off x="769599" y="4938525"/>
            <a:ext cx="923518" cy="44900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71" name="Straight Arrow Connector 170"/>
          <p:cNvCxnSpPr>
            <a:stCxn id="147" idx="2"/>
            <a:endCxn id="169" idx="0"/>
          </p:cNvCxnSpPr>
          <p:nvPr/>
        </p:nvCxnSpPr>
        <p:spPr>
          <a:xfrm flipH="1">
            <a:off x="769599" y="4938525"/>
            <a:ext cx="1847033" cy="449003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72" name="TextBox 171"/>
          <p:cNvSpPr txBox="1"/>
          <p:nvPr/>
        </p:nvSpPr>
        <p:spPr>
          <a:xfrm>
            <a:off x="252879" y="2448878"/>
            <a:ext cx="336558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Ccl1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252879" y="2938654"/>
            <a:ext cx="336558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Ccl1</a:t>
            </a:r>
          </a:p>
        </p:txBody>
      </p:sp>
      <p:cxnSp>
        <p:nvCxnSpPr>
          <p:cNvPr id="174" name="Straight Arrow Connector 173"/>
          <p:cNvCxnSpPr>
            <a:stCxn id="172" idx="2"/>
            <a:endCxn id="173" idx="0"/>
          </p:cNvCxnSpPr>
          <p:nvPr/>
        </p:nvCxnSpPr>
        <p:spPr>
          <a:xfrm>
            <a:off x="421158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>
            <a:stCxn id="173" idx="2"/>
            <a:endCxn id="257" idx="0"/>
          </p:cNvCxnSpPr>
          <p:nvPr/>
        </p:nvCxnSpPr>
        <p:spPr>
          <a:xfrm>
            <a:off x="421158" y="3142681"/>
            <a:ext cx="3734665" cy="45100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76" name="TextBox 175"/>
          <p:cNvSpPr txBox="1"/>
          <p:nvPr/>
        </p:nvSpPr>
        <p:spPr>
          <a:xfrm>
            <a:off x="1225648" y="2448878"/>
            <a:ext cx="336558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Ccl4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1225648" y="2938654"/>
            <a:ext cx="336558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Ccl4</a:t>
            </a:r>
          </a:p>
        </p:txBody>
      </p:sp>
      <p:cxnSp>
        <p:nvCxnSpPr>
          <p:cNvPr id="178" name="Straight Arrow Connector 177"/>
          <p:cNvCxnSpPr>
            <a:stCxn id="176" idx="2"/>
            <a:endCxn id="177" idx="0"/>
          </p:cNvCxnSpPr>
          <p:nvPr/>
        </p:nvCxnSpPr>
        <p:spPr>
          <a:xfrm>
            <a:off x="1393927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>
            <a:stCxn id="177" idx="2"/>
            <a:endCxn id="129" idx="0"/>
          </p:cNvCxnSpPr>
          <p:nvPr/>
        </p:nvCxnSpPr>
        <p:spPr>
          <a:xfrm>
            <a:off x="1393927" y="3142681"/>
            <a:ext cx="914865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80" name="Straight Arrow Connector 179"/>
          <p:cNvCxnSpPr>
            <a:stCxn id="177" idx="2"/>
            <a:endCxn id="125" idx="0"/>
          </p:cNvCxnSpPr>
          <p:nvPr/>
        </p:nvCxnSpPr>
        <p:spPr>
          <a:xfrm>
            <a:off x="1393927" y="3142681"/>
            <a:ext cx="607025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81" name="TextBox 180"/>
          <p:cNvSpPr txBox="1"/>
          <p:nvPr/>
        </p:nvSpPr>
        <p:spPr>
          <a:xfrm>
            <a:off x="1216999" y="4244721"/>
            <a:ext cx="336558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Ccl4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1216999" y="4734498"/>
            <a:ext cx="336558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Ccl4</a:t>
            </a:r>
          </a:p>
        </p:txBody>
      </p:sp>
      <p:cxnSp>
        <p:nvCxnSpPr>
          <p:cNvPr id="183" name="Straight Arrow Connector 182"/>
          <p:cNvCxnSpPr>
            <a:stCxn id="181" idx="2"/>
            <a:endCxn id="182" idx="0"/>
          </p:cNvCxnSpPr>
          <p:nvPr/>
        </p:nvCxnSpPr>
        <p:spPr>
          <a:xfrm>
            <a:off x="1385278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>
            <a:stCxn id="182" idx="2"/>
            <a:endCxn id="168" idx="0"/>
          </p:cNvCxnSpPr>
          <p:nvPr/>
        </p:nvCxnSpPr>
        <p:spPr>
          <a:xfrm>
            <a:off x="1385278" y="4938525"/>
            <a:ext cx="923514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85" name="Straight Arrow Connector 184"/>
          <p:cNvCxnSpPr>
            <a:stCxn id="182" idx="2"/>
            <a:endCxn id="164" idx="0"/>
          </p:cNvCxnSpPr>
          <p:nvPr/>
        </p:nvCxnSpPr>
        <p:spPr>
          <a:xfrm>
            <a:off x="1385278" y="4938525"/>
            <a:ext cx="615674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53" name="TextBox 252"/>
          <p:cNvSpPr txBox="1"/>
          <p:nvPr/>
        </p:nvSpPr>
        <p:spPr>
          <a:xfrm>
            <a:off x="4573399" y="3591688"/>
            <a:ext cx="396198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Ccrl2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7025689" y="3591688"/>
            <a:ext cx="417037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Cxcr3</a:t>
            </a:r>
          </a:p>
        </p:txBody>
      </p:sp>
      <p:cxnSp>
        <p:nvCxnSpPr>
          <p:cNvPr id="255" name="Straight Arrow Connector 254"/>
          <p:cNvCxnSpPr>
            <a:stCxn id="283" idx="2"/>
            <a:endCxn id="254" idx="0"/>
          </p:cNvCxnSpPr>
          <p:nvPr/>
        </p:nvCxnSpPr>
        <p:spPr>
          <a:xfrm>
            <a:off x="5079339" y="3142681"/>
            <a:ext cx="2154869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56" name="TextBox 255"/>
          <p:cNvSpPr txBox="1"/>
          <p:nvPr/>
        </p:nvSpPr>
        <p:spPr>
          <a:xfrm>
            <a:off x="3354871" y="3591688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Ccr3</a:t>
            </a:r>
          </a:p>
        </p:txBody>
      </p:sp>
      <p:sp>
        <p:nvSpPr>
          <p:cNvPr id="257" name="TextBox 256"/>
          <p:cNvSpPr txBox="1"/>
          <p:nvPr/>
        </p:nvSpPr>
        <p:spPr>
          <a:xfrm>
            <a:off x="3970548" y="3593689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Ccr8</a:t>
            </a:r>
          </a:p>
        </p:txBody>
      </p:sp>
      <p:sp>
        <p:nvSpPr>
          <p:cNvPr id="258" name="TextBox 257"/>
          <p:cNvSpPr txBox="1"/>
          <p:nvPr/>
        </p:nvSpPr>
        <p:spPr>
          <a:xfrm>
            <a:off x="5624305" y="2448878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Ccl22</a:t>
            </a:r>
          </a:p>
        </p:txBody>
      </p:sp>
      <p:sp>
        <p:nvSpPr>
          <p:cNvPr id="259" name="TextBox 258"/>
          <p:cNvSpPr txBox="1"/>
          <p:nvPr/>
        </p:nvSpPr>
        <p:spPr>
          <a:xfrm>
            <a:off x="5624305" y="2938654"/>
            <a:ext cx="387855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Ccl22</a:t>
            </a:r>
          </a:p>
        </p:txBody>
      </p:sp>
      <p:sp>
        <p:nvSpPr>
          <p:cNvPr id="261" name="TextBox 260"/>
          <p:cNvSpPr txBox="1"/>
          <p:nvPr/>
        </p:nvSpPr>
        <p:spPr>
          <a:xfrm>
            <a:off x="5817579" y="3591688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Ccr4</a:t>
            </a:r>
          </a:p>
        </p:txBody>
      </p:sp>
      <p:cxnSp>
        <p:nvCxnSpPr>
          <p:cNvPr id="265" name="Straight Arrow Connector 264"/>
          <p:cNvCxnSpPr>
            <a:stCxn id="259" idx="2"/>
            <a:endCxn id="261" idx="0"/>
          </p:cNvCxnSpPr>
          <p:nvPr/>
        </p:nvCxnSpPr>
        <p:spPr>
          <a:xfrm>
            <a:off x="5818233" y="3142681"/>
            <a:ext cx="184621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66" name="Straight Arrow Connector 265"/>
          <p:cNvCxnSpPr>
            <a:stCxn id="258" idx="2"/>
            <a:endCxn id="259" idx="0"/>
          </p:cNvCxnSpPr>
          <p:nvPr/>
        </p:nvCxnSpPr>
        <p:spPr>
          <a:xfrm>
            <a:off x="5818233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TextBox 268"/>
          <p:cNvSpPr txBox="1"/>
          <p:nvPr/>
        </p:nvSpPr>
        <p:spPr>
          <a:xfrm>
            <a:off x="5257496" y="2448878"/>
            <a:ext cx="439151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Ccl21a</a:t>
            </a:r>
          </a:p>
        </p:txBody>
      </p:sp>
      <p:sp>
        <p:nvSpPr>
          <p:cNvPr id="274" name="TextBox 273"/>
          <p:cNvSpPr txBox="1"/>
          <p:nvPr/>
        </p:nvSpPr>
        <p:spPr>
          <a:xfrm>
            <a:off x="5257496" y="2938654"/>
            <a:ext cx="439151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Ccl21a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4278384" y="3591688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Ccr7</a:t>
            </a:r>
          </a:p>
        </p:txBody>
      </p:sp>
      <p:cxnSp>
        <p:nvCxnSpPr>
          <p:cNvPr id="276" name="Straight Arrow Connector 275"/>
          <p:cNvCxnSpPr>
            <a:stCxn id="274" idx="2"/>
            <a:endCxn id="275" idx="0"/>
          </p:cNvCxnSpPr>
          <p:nvPr/>
        </p:nvCxnSpPr>
        <p:spPr>
          <a:xfrm flipH="1">
            <a:off x="4463659" y="3142681"/>
            <a:ext cx="1013413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81" name="Straight Arrow Connector 280"/>
          <p:cNvCxnSpPr>
            <a:stCxn id="269" idx="2"/>
            <a:endCxn id="274" idx="0"/>
          </p:cNvCxnSpPr>
          <p:nvPr/>
        </p:nvCxnSpPr>
        <p:spPr>
          <a:xfrm>
            <a:off x="5477072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TextBox 281"/>
          <p:cNvSpPr txBox="1"/>
          <p:nvPr/>
        </p:nvSpPr>
        <p:spPr>
          <a:xfrm>
            <a:off x="4874190" y="2448878"/>
            <a:ext cx="410297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Ccl20 </a:t>
            </a:r>
          </a:p>
        </p:txBody>
      </p:sp>
      <p:sp>
        <p:nvSpPr>
          <p:cNvPr id="283" name="TextBox 282"/>
          <p:cNvSpPr txBox="1"/>
          <p:nvPr/>
        </p:nvSpPr>
        <p:spPr>
          <a:xfrm>
            <a:off x="4874190" y="2938654"/>
            <a:ext cx="410297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Ccl20 </a:t>
            </a:r>
          </a:p>
        </p:txBody>
      </p:sp>
      <p:sp>
        <p:nvSpPr>
          <p:cNvPr id="284" name="TextBox 283"/>
          <p:cNvSpPr txBox="1"/>
          <p:nvPr/>
        </p:nvSpPr>
        <p:spPr>
          <a:xfrm>
            <a:off x="4894062" y="3587053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Ccr6</a:t>
            </a:r>
          </a:p>
        </p:txBody>
      </p:sp>
      <p:cxnSp>
        <p:nvCxnSpPr>
          <p:cNvPr id="285" name="Straight Arrow Connector 284"/>
          <p:cNvCxnSpPr>
            <a:stCxn id="283" idx="2"/>
            <a:endCxn id="284" idx="0"/>
          </p:cNvCxnSpPr>
          <p:nvPr/>
        </p:nvCxnSpPr>
        <p:spPr>
          <a:xfrm flipH="1">
            <a:off x="5079337" y="3142681"/>
            <a:ext cx="2" cy="44437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88" name="Straight Arrow Connector 287"/>
          <p:cNvCxnSpPr>
            <a:stCxn id="282" idx="2"/>
            <a:endCxn id="283" idx="0"/>
          </p:cNvCxnSpPr>
          <p:nvPr/>
        </p:nvCxnSpPr>
        <p:spPr>
          <a:xfrm>
            <a:off x="5079339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TextBox 288"/>
          <p:cNvSpPr txBox="1"/>
          <p:nvPr/>
        </p:nvSpPr>
        <p:spPr>
          <a:xfrm>
            <a:off x="4577572" y="2448878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Ccl19</a:t>
            </a:r>
          </a:p>
        </p:txBody>
      </p:sp>
      <p:sp>
        <p:nvSpPr>
          <p:cNvPr id="290" name="TextBox 289"/>
          <p:cNvSpPr txBox="1"/>
          <p:nvPr/>
        </p:nvSpPr>
        <p:spPr>
          <a:xfrm>
            <a:off x="4577572" y="2938654"/>
            <a:ext cx="387855" cy="204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Ccl19</a:t>
            </a:r>
          </a:p>
        </p:txBody>
      </p:sp>
      <p:cxnSp>
        <p:nvCxnSpPr>
          <p:cNvPr id="291" name="Straight Arrow Connector 290"/>
          <p:cNvCxnSpPr>
            <a:stCxn id="289" idx="2"/>
            <a:endCxn id="290" idx="0"/>
          </p:cNvCxnSpPr>
          <p:nvPr/>
        </p:nvCxnSpPr>
        <p:spPr>
          <a:xfrm>
            <a:off x="4771500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7712537" y="2448878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Ccl28</a:t>
            </a:r>
          </a:p>
        </p:txBody>
      </p:sp>
      <p:sp>
        <p:nvSpPr>
          <p:cNvPr id="293" name="TextBox 292"/>
          <p:cNvSpPr txBox="1"/>
          <p:nvPr/>
        </p:nvSpPr>
        <p:spPr>
          <a:xfrm>
            <a:off x="7712537" y="2938654"/>
            <a:ext cx="387855" cy="204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Ccl28</a:t>
            </a:r>
          </a:p>
        </p:txBody>
      </p:sp>
      <p:cxnSp>
        <p:nvCxnSpPr>
          <p:cNvPr id="294" name="Straight Arrow Connector 293"/>
          <p:cNvCxnSpPr>
            <a:stCxn id="292" idx="2"/>
            <a:endCxn id="293" idx="0"/>
          </p:cNvCxnSpPr>
          <p:nvPr/>
        </p:nvCxnSpPr>
        <p:spPr>
          <a:xfrm>
            <a:off x="7906465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Arrow Connector 294"/>
          <p:cNvCxnSpPr>
            <a:stCxn id="290" idx="2"/>
            <a:endCxn id="275" idx="0"/>
          </p:cNvCxnSpPr>
          <p:nvPr/>
        </p:nvCxnSpPr>
        <p:spPr>
          <a:xfrm flipH="1">
            <a:off x="4463659" y="3142681"/>
            <a:ext cx="307841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96" name="Straight Arrow Connector 295"/>
          <p:cNvCxnSpPr>
            <a:stCxn id="290" idx="2"/>
            <a:endCxn id="253" idx="0"/>
          </p:cNvCxnSpPr>
          <p:nvPr/>
        </p:nvCxnSpPr>
        <p:spPr>
          <a:xfrm flipH="1">
            <a:off x="4771498" y="3142681"/>
            <a:ext cx="2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97" name="Straight Arrow Connector 296"/>
          <p:cNvCxnSpPr>
            <a:stCxn id="290" idx="2"/>
            <a:endCxn id="254" idx="0"/>
          </p:cNvCxnSpPr>
          <p:nvPr/>
        </p:nvCxnSpPr>
        <p:spPr>
          <a:xfrm>
            <a:off x="4771500" y="3142681"/>
            <a:ext cx="2462708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98" name="Straight Arrow Connector 297"/>
          <p:cNvCxnSpPr>
            <a:stCxn id="293" idx="2"/>
            <a:endCxn id="256" idx="0"/>
          </p:cNvCxnSpPr>
          <p:nvPr/>
        </p:nvCxnSpPr>
        <p:spPr>
          <a:xfrm flipH="1">
            <a:off x="3540146" y="3142681"/>
            <a:ext cx="4366319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99" name="Straight Arrow Connector 298"/>
          <p:cNvCxnSpPr>
            <a:stCxn id="293" idx="2"/>
            <a:endCxn id="377" idx="0"/>
          </p:cNvCxnSpPr>
          <p:nvPr/>
        </p:nvCxnSpPr>
        <p:spPr>
          <a:xfrm flipH="1">
            <a:off x="6926370" y="3142681"/>
            <a:ext cx="980095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00" name="TextBox 299"/>
          <p:cNvSpPr txBox="1"/>
          <p:nvPr/>
        </p:nvSpPr>
        <p:spPr>
          <a:xfrm>
            <a:off x="4573398" y="5387529"/>
            <a:ext cx="396198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Ccrl2</a:t>
            </a:r>
          </a:p>
        </p:txBody>
      </p:sp>
      <p:sp>
        <p:nvSpPr>
          <p:cNvPr id="301" name="TextBox 300"/>
          <p:cNvSpPr txBox="1"/>
          <p:nvPr/>
        </p:nvSpPr>
        <p:spPr>
          <a:xfrm>
            <a:off x="7083819" y="5387529"/>
            <a:ext cx="417037" cy="21541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Cxcr3</a:t>
            </a:r>
          </a:p>
        </p:txBody>
      </p:sp>
      <p:sp>
        <p:nvSpPr>
          <p:cNvPr id="302" name="TextBox 301"/>
          <p:cNvSpPr txBox="1"/>
          <p:nvPr/>
        </p:nvSpPr>
        <p:spPr>
          <a:xfrm>
            <a:off x="3354871" y="5387529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Ccr3</a:t>
            </a:r>
          </a:p>
        </p:txBody>
      </p:sp>
      <p:sp>
        <p:nvSpPr>
          <p:cNvPr id="303" name="TextBox 302"/>
          <p:cNvSpPr txBox="1"/>
          <p:nvPr/>
        </p:nvSpPr>
        <p:spPr>
          <a:xfrm>
            <a:off x="5167602" y="4244721"/>
            <a:ext cx="439151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Ccl21a</a:t>
            </a:r>
          </a:p>
        </p:txBody>
      </p:sp>
      <p:sp>
        <p:nvSpPr>
          <p:cNvPr id="304" name="TextBox 303"/>
          <p:cNvSpPr txBox="1"/>
          <p:nvPr/>
        </p:nvSpPr>
        <p:spPr>
          <a:xfrm>
            <a:off x="5167602" y="4734498"/>
            <a:ext cx="439151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Ccl21a</a:t>
            </a:r>
          </a:p>
        </p:txBody>
      </p:sp>
      <p:sp>
        <p:nvSpPr>
          <p:cNvPr id="305" name="TextBox 304"/>
          <p:cNvSpPr txBox="1"/>
          <p:nvPr/>
        </p:nvSpPr>
        <p:spPr>
          <a:xfrm>
            <a:off x="6125415" y="5387529"/>
            <a:ext cx="370550" cy="21541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Ccr7</a:t>
            </a:r>
          </a:p>
        </p:txBody>
      </p:sp>
      <p:cxnSp>
        <p:nvCxnSpPr>
          <p:cNvPr id="306" name="Straight Arrow Connector 305"/>
          <p:cNvCxnSpPr>
            <a:stCxn id="304" idx="2"/>
            <a:endCxn id="305" idx="0"/>
          </p:cNvCxnSpPr>
          <p:nvPr/>
        </p:nvCxnSpPr>
        <p:spPr>
          <a:xfrm>
            <a:off x="5387178" y="4938525"/>
            <a:ext cx="923512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07" name="Straight Arrow Connector 306"/>
          <p:cNvCxnSpPr>
            <a:stCxn id="303" idx="2"/>
            <a:endCxn id="304" idx="0"/>
          </p:cNvCxnSpPr>
          <p:nvPr/>
        </p:nvCxnSpPr>
        <p:spPr>
          <a:xfrm>
            <a:off x="5387178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xtBox 307"/>
          <p:cNvSpPr txBox="1"/>
          <p:nvPr/>
        </p:nvSpPr>
        <p:spPr>
          <a:xfrm>
            <a:off x="4577572" y="4244721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Ccl19</a:t>
            </a:r>
          </a:p>
        </p:txBody>
      </p:sp>
      <p:sp>
        <p:nvSpPr>
          <p:cNvPr id="309" name="TextBox 308"/>
          <p:cNvSpPr txBox="1"/>
          <p:nvPr/>
        </p:nvSpPr>
        <p:spPr>
          <a:xfrm>
            <a:off x="4577572" y="4734498"/>
            <a:ext cx="387855" cy="204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Ccl19</a:t>
            </a:r>
          </a:p>
        </p:txBody>
      </p:sp>
      <p:cxnSp>
        <p:nvCxnSpPr>
          <p:cNvPr id="310" name="Straight Arrow Connector 309"/>
          <p:cNvCxnSpPr>
            <a:stCxn id="308" idx="2"/>
            <a:endCxn id="309" idx="0"/>
          </p:cNvCxnSpPr>
          <p:nvPr/>
        </p:nvCxnSpPr>
        <p:spPr>
          <a:xfrm>
            <a:off x="4771500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TextBox 310"/>
          <p:cNvSpPr txBox="1"/>
          <p:nvPr/>
        </p:nvSpPr>
        <p:spPr>
          <a:xfrm>
            <a:off x="7655958" y="4244721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Ccl28</a:t>
            </a:r>
          </a:p>
        </p:txBody>
      </p:sp>
      <p:sp>
        <p:nvSpPr>
          <p:cNvPr id="312" name="TextBox 311"/>
          <p:cNvSpPr txBox="1"/>
          <p:nvPr/>
        </p:nvSpPr>
        <p:spPr>
          <a:xfrm>
            <a:off x="7655958" y="4734498"/>
            <a:ext cx="387855" cy="204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Ccl28</a:t>
            </a:r>
          </a:p>
        </p:txBody>
      </p:sp>
      <p:cxnSp>
        <p:nvCxnSpPr>
          <p:cNvPr id="313" name="Straight Arrow Connector 312"/>
          <p:cNvCxnSpPr>
            <a:stCxn id="311" idx="2"/>
            <a:endCxn id="312" idx="0"/>
          </p:cNvCxnSpPr>
          <p:nvPr/>
        </p:nvCxnSpPr>
        <p:spPr>
          <a:xfrm>
            <a:off x="7849886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Arrow Connector 313"/>
          <p:cNvCxnSpPr>
            <a:stCxn id="309" idx="2"/>
            <a:endCxn id="305" idx="0"/>
          </p:cNvCxnSpPr>
          <p:nvPr/>
        </p:nvCxnSpPr>
        <p:spPr>
          <a:xfrm>
            <a:off x="4771500" y="4938525"/>
            <a:ext cx="1539190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15" name="Straight Arrow Connector 314"/>
          <p:cNvCxnSpPr>
            <a:stCxn id="309" idx="2"/>
            <a:endCxn id="300" idx="0"/>
          </p:cNvCxnSpPr>
          <p:nvPr/>
        </p:nvCxnSpPr>
        <p:spPr>
          <a:xfrm flipH="1">
            <a:off x="4771497" y="4938525"/>
            <a:ext cx="3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16" name="Straight Arrow Connector 315"/>
          <p:cNvCxnSpPr>
            <a:stCxn id="309" idx="2"/>
            <a:endCxn id="301" idx="0"/>
          </p:cNvCxnSpPr>
          <p:nvPr/>
        </p:nvCxnSpPr>
        <p:spPr>
          <a:xfrm>
            <a:off x="4771500" y="4938525"/>
            <a:ext cx="2520838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17" name="Straight Arrow Connector 316"/>
          <p:cNvCxnSpPr>
            <a:stCxn id="312" idx="2"/>
            <a:endCxn id="302" idx="0"/>
          </p:cNvCxnSpPr>
          <p:nvPr/>
        </p:nvCxnSpPr>
        <p:spPr>
          <a:xfrm flipH="1">
            <a:off x="3540146" y="4938525"/>
            <a:ext cx="4309740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18" name="Straight Arrow Connector 317"/>
          <p:cNvCxnSpPr>
            <a:stCxn id="312" idx="2"/>
            <a:endCxn id="378" idx="0"/>
          </p:cNvCxnSpPr>
          <p:nvPr/>
        </p:nvCxnSpPr>
        <p:spPr>
          <a:xfrm flipH="1">
            <a:off x="6926370" y="4938525"/>
            <a:ext cx="923516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19" name="TextBox 318"/>
          <p:cNvSpPr txBox="1"/>
          <p:nvPr/>
        </p:nvSpPr>
        <p:spPr>
          <a:xfrm>
            <a:off x="3995219" y="2448878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Ccl17</a:t>
            </a:r>
          </a:p>
        </p:txBody>
      </p:sp>
      <p:sp>
        <p:nvSpPr>
          <p:cNvPr id="320" name="TextBox 319"/>
          <p:cNvSpPr txBox="1"/>
          <p:nvPr/>
        </p:nvSpPr>
        <p:spPr>
          <a:xfrm>
            <a:off x="3995219" y="2938654"/>
            <a:ext cx="387855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Ccl17</a:t>
            </a:r>
          </a:p>
        </p:txBody>
      </p:sp>
      <p:cxnSp>
        <p:nvCxnSpPr>
          <p:cNvPr id="321" name="Straight Arrow Connector 320"/>
          <p:cNvCxnSpPr>
            <a:stCxn id="319" idx="2"/>
            <a:endCxn id="320" idx="0"/>
          </p:cNvCxnSpPr>
          <p:nvPr/>
        </p:nvCxnSpPr>
        <p:spPr>
          <a:xfrm>
            <a:off x="4189147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Arrow Connector 321"/>
          <p:cNvCxnSpPr>
            <a:stCxn id="320" idx="2"/>
            <a:endCxn id="261" idx="0"/>
          </p:cNvCxnSpPr>
          <p:nvPr/>
        </p:nvCxnSpPr>
        <p:spPr>
          <a:xfrm>
            <a:off x="4189147" y="3142681"/>
            <a:ext cx="1813707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23" name="TextBox 322"/>
          <p:cNvSpPr txBox="1"/>
          <p:nvPr/>
        </p:nvSpPr>
        <p:spPr>
          <a:xfrm>
            <a:off x="6150089" y="2448878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Ccl24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6150089" y="2938654"/>
            <a:ext cx="387855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Ccl24</a:t>
            </a:r>
          </a:p>
        </p:txBody>
      </p:sp>
      <p:cxnSp>
        <p:nvCxnSpPr>
          <p:cNvPr id="325" name="Straight Arrow Connector 324"/>
          <p:cNvCxnSpPr>
            <a:stCxn id="323" idx="2"/>
            <a:endCxn id="324" idx="0"/>
          </p:cNvCxnSpPr>
          <p:nvPr/>
        </p:nvCxnSpPr>
        <p:spPr>
          <a:xfrm>
            <a:off x="6344017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Arrow Connector 325"/>
          <p:cNvCxnSpPr>
            <a:stCxn id="324" idx="2"/>
            <a:endCxn id="256" idx="0"/>
          </p:cNvCxnSpPr>
          <p:nvPr/>
        </p:nvCxnSpPr>
        <p:spPr>
          <a:xfrm flipH="1">
            <a:off x="3540146" y="3142681"/>
            <a:ext cx="2803871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27" name="TextBox 326"/>
          <p:cNvSpPr txBox="1"/>
          <p:nvPr/>
        </p:nvSpPr>
        <p:spPr>
          <a:xfrm>
            <a:off x="6116766" y="4734498"/>
            <a:ext cx="387855" cy="2040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Ccl24</a:t>
            </a:r>
          </a:p>
        </p:txBody>
      </p:sp>
      <p:cxnSp>
        <p:nvCxnSpPr>
          <p:cNvPr id="328" name="Straight Arrow Connector 327"/>
          <p:cNvCxnSpPr>
            <a:stCxn id="330" idx="2"/>
            <a:endCxn id="327" idx="0"/>
          </p:cNvCxnSpPr>
          <p:nvPr/>
        </p:nvCxnSpPr>
        <p:spPr>
          <a:xfrm>
            <a:off x="6310694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Arrow Connector 328"/>
          <p:cNvCxnSpPr>
            <a:stCxn id="327" idx="2"/>
            <a:endCxn id="302" idx="0"/>
          </p:cNvCxnSpPr>
          <p:nvPr/>
        </p:nvCxnSpPr>
        <p:spPr>
          <a:xfrm flipH="1">
            <a:off x="3540146" y="4938525"/>
            <a:ext cx="2770548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30" name="TextBox 329"/>
          <p:cNvSpPr txBox="1"/>
          <p:nvPr/>
        </p:nvSpPr>
        <p:spPr>
          <a:xfrm>
            <a:off x="6116766" y="4244721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Ccl24</a:t>
            </a:r>
          </a:p>
        </p:txBody>
      </p:sp>
      <p:sp>
        <p:nvSpPr>
          <p:cNvPr id="331" name="TextBox 330"/>
          <p:cNvSpPr txBox="1"/>
          <p:nvPr/>
        </p:nvSpPr>
        <p:spPr>
          <a:xfrm>
            <a:off x="6424604" y="2448878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Ccl25</a:t>
            </a:r>
          </a:p>
        </p:txBody>
      </p:sp>
      <p:sp>
        <p:nvSpPr>
          <p:cNvPr id="332" name="TextBox 331"/>
          <p:cNvSpPr txBox="1"/>
          <p:nvPr/>
        </p:nvSpPr>
        <p:spPr>
          <a:xfrm>
            <a:off x="6424604" y="2938654"/>
            <a:ext cx="387855" cy="204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Ccl25</a:t>
            </a:r>
          </a:p>
        </p:txBody>
      </p:sp>
      <p:cxnSp>
        <p:nvCxnSpPr>
          <p:cNvPr id="333" name="Straight Arrow Connector 332"/>
          <p:cNvCxnSpPr>
            <a:stCxn id="331" idx="2"/>
            <a:endCxn id="332" idx="0"/>
          </p:cNvCxnSpPr>
          <p:nvPr/>
        </p:nvCxnSpPr>
        <p:spPr>
          <a:xfrm>
            <a:off x="6618532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TextBox 333"/>
          <p:cNvSpPr txBox="1"/>
          <p:nvPr/>
        </p:nvSpPr>
        <p:spPr>
          <a:xfrm>
            <a:off x="6433254" y="3593689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Ccr9</a:t>
            </a:r>
          </a:p>
        </p:txBody>
      </p:sp>
      <p:sp>
        <p:nvSpPr>
          <p:cNvPr id="335" name="TextBox 334"/>
          <p:cNvSpPr txBox="1"/>
          <p:nvPr/>
        </p:nvSpPr>
        <p:spPr>
          <a:xfrm>
            <a:off x="6433254" y="5387529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Ccr9</a:t>
            </a:r>
          </a:p>
        </p:txBody>
      </p:sp>
      <p:sp>
        <p:nvSpPr>
          <p:cNvPr id="336" name="TextBox 335"/>
          <p:cNvSpPr txBox="1"/>
          <p:nvPr/>
        </p:nvSpPr>
        <p:spPr>
          <a:xfrm>
            <a:off x="7072631" y="2448878"/>
            <a:ext cx="439151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Ccl27a</a:t>
            </a:r>
          </a:p>
        </p:txBody>
      </p:sp>
      <p:sp>
        <p:nvSpPr>
          <p:cNvPr id="337" name="TextBox 336"/>
          <p:cNvSpPr txBox="1"/>
          <p:nvPr/>
        </p:nvSpPr>
        <p:spPr>
          <a:xfrm>
            <a:off x="7072630" y="2938654"/>
            <a:ext cx="439151" cy="204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Ccl27a</a:t>
            </a:r>
          </a:p>
        </p:txBody>
      </p:sp>
      <p:cxnSp>
        <p:nvCxnSpPr>
          <p:cNvPr id="338" name="Straight Arrow Connector 337"/>
          <p:cNvCxnSpPr>
            <a:stCxn id="336" idx="2"/>
            <a:endCxn id="337" idx="0"/>
          </p:cNvCxnSpPr>
          <p:nvPr/>
        </p:nvCxnSpPr>
        <p:spPr>
          <a:xfrm flipH="1">
            <a:off x="7292206" y="2652905"/>
            <a:ext cx="1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Arrow Connector 338"/>
          <p:cNvCxnSpPr>
            <a:stCxn id="337" idx="2"/>
            <a:endCxn id="377" idx="0"/>
          </p:cNvCxnSpPr>
          <p:nvPr/>
        </p:nvCxnSpPr>
        <p:spPr>
          <a:xfrm flipH="1">
            <a:off x="6926370" y="3142681"/>
            <a:ext cx="365836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40" name="TextBox 339"/>
          <p:cNvSpPr txBox="1"/>
          <p:nvPr/>
        </p:nvSpPr>
        <p:spPr>
          <a:xfrm>
            <a:off x="7014632" y="4244721"/>
            <a:ext cx="439151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Ccl27a</a:t>
            </a:r>
          </a:p>
        </p:txBody>
      </p:sp>
      <p:sp>
        <p:nvSpPr>
          <p:cNvPr id="341" name="TextBox 340"/>
          <p:cNvSpPr txBox="1"/>
          <p:nvPr/>
        </p:nvSpPr>
        <p:spPr>
          <a:xfrm>
            <a:off x="7014632" y="4734498"/>
            <a:ext cx="439151" cy="204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Ccl27a</a:t>
            </a:r>
          </a:p>
        </p:txBody>
      </p:sp>
      <p:cxnSp>
        <p:nvCxnSpPr>
          <p:cNvPr id="342" name="Straight Arrow Connector 341"/>
          <p:cNvCxnSpPr>
            <a:stCxn id="340" idx="2"/>
            <a:endCxn id="341" idx="0"/>
          </p:cNvCxnSpPr>
          <p:nvPr/>
        </p:nvCxnSpPr>
        <p:spPr>
          <a:xfrm>
            <a:off x="7234208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Straight Arrow Connector 342"/>
          <p:cNvCxnSpPr>
            <a:stCxn id="341" idx="2"/>
            <a:endCxn id="378" idx="0"/>
          </p:cNvCxnSpPr>
          <p:nvPr/>
        </p:nvCxnSpPr>
        <p:spPr>
          <a:xfrm flipH="1">
            <a:off x="6926370" y="4938525"/>
            <a:ext cx="307838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44" name="TextBox 343"/>
          <p:cNvSpPr txBox="1"/>
          <p:nvPr/>
        </p:nvSpPr>
        <p:spPr>
          <a:xfrm>
            <a:off x="6424604" y="4244721"/>
            <a:ext cx="38785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Ccl25</a:t>
            </a:r>
          </a:p>
        </p:txBody>
      </p:sp>
      <p:sp>
        <p:nvSpPr>
          <p:cNvPr id="345" name="TextBox 344"/>
          <p:cNvSpPr txBox="1"/>
          <p:nvPr/>
        </p:nvSpPr>
        <p:spPr>
          <a:xfrm>
            <a:off x="6424604" y="4734498"/>
            <a:ext cx="387855" cy="204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Ccl25</a:t>
            </a:r>
          </a:p>
        </p:txBody>
      </p:sp>
      <p:cxnSp>
        <p:nvCxnSpPr>
          <p:cNvPr id="346" name="Straight Arrow Connector 345"/>
          <p:cNvCxnSpPr>
            <a:stCxn id="344" idx="2"/>
            <a:endCxn id="345" idx="0"/>
          </p:cNvCxnSpPr>
          <p:nvPr/>
        </p:nvCxnSpPr>
        <p:spPr>
          <a:xfrm>
            <a:off x="6618532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7" name="TextBox 346"/>
          <p:cNvSpPr txBox="1"/>
          <p:nvPr/>
        </p:nvSpPr>
        <p:spPr>
          <a:xfrm>
            <a:off x="7378864" y="2448878"/>
            <a:ext cx="442357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Ccl27b</a:t>
            </a:r>
          </a:p>
        </p:txBody>
      </p:sp>
      <p:sp>
        <p:nvSpPr>
          <p:cNvPr id="348" name="TextBox 347"/>
          <p:cNvSpPr txBox="1"/>
          <p:nvPr/>
        </p:nvSpPr>
        <p:spPr>
          <a:xfrm>
            <a:off x="7378864" y="2938654"/>
            <a:ext cx="442357" cy="204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Ccl27b</a:t>
            </a:r>
          </a:p>
        </p:txBody>
      </p:sp>
      <p:cxnSp>
        <p:nvCxnSpPr>
          <p:cNvPr id="349" name="Straight Arrow Connector 348"/>
          <p:cNvCxnSpPr>
            <a:stCxn id="347" idx="2"/>
            <a:endCxn id="348" idx="0"/>
          </p:cNvCxnSpPr>
          <p:nvPr/>
        </p:nvCxnSpPr>
        <p:spPr>
          <a:xfrm>
            <a:off x="7600043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TextBox 349"/>
          <p:cNvSpPr txBox="1"/>
          <p:nvPr/>
        </p:nvSpPr>
        <p:spPr>
          <a:xfrm>
            <a:off x="7320866" y="4244721"/>
            <a:ext cx="442357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Ccl27b</a:t>
            </a:r>
          </a:p>
        </p:txBody>
      </p:sp>
      <p:sp>
        <p:nvSpPr>
          <p:cNvPr id="351" name="TextBox 350"/>
          <p:cNvSpPr txBox="1"/>
          <p:nvPr/>
        </p:nvSpPr>
        <p:spPr>
          <a:xfrm>
            <a:off x="7320866" y="4734498"/>
            <a:ext cx="442357" cy="204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Ccl27b</a:t>
            </a:r>
          </a:p>
        </p:txBody>
      </p:sp>
      <p:cxnSp>
        <p:nvCxnSpPr>
          <p:cNvPr id="352" name="Straight Arrow Connector 351"/>
          <p:cNvCxnSpPr>
            <a:stCxn id="350" idx="2"/>
            <a:endCxn id="351" idx="0"/>
          </p:cNvCxnSpPr>
          <p:nvPr/>
        </p:nvCxnSpPr>
        <p:spPr>
          <a:xfrm>
            <a:off x="7542045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Arrow Connector 352"/>
          <p:cNvCxnSpPr>
            <a:stCxn id="351" idx="2"/>
            <a:endCxn id="354" idx="0"/>
          </p:cNvCxnSpPr>
          <p:nvPr/>
        </p:nvCxnSpPr>
        <p:spPr>
          <a:xfrm>
            <a:off x="7542045" y="4938525"/>
            <a:ext cx="372662" cy="449003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54" name="TextBox 353"/>
          <p:cNvSpPr txBox="1"/>
          <p:nvPr/>
        </p:nvSpPr>
        <p:spPr>
          <a:xfrm>
            <a:off x="7616420" y="5387528"/>
            <a:ext cx="596573" cy="33852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Unknown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receptor</a:t>
            </a:r>
          </a:p>
        </p:txBody>
      </p:sp>
      <p:cxnSp>
        <p:nvCxnSpPr>
          <p:cNvPr id="355" name="Straight Arrow Connector 354"/>
          <p:cNvCxnSpPr>
            <a:stCxn id="332" idx="2"/>
            <a:endCxn id="334" idx="0"/>
          </p:cNvCxnSpPr>
          <p:nvPr/>
        </p:nvCxnSpPr>
        <p:spPr>
          <a:xfrm flipH="1">
            <a:off x="6618529" y="3142681"/>
            <a:ext cx="3" cy="45100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56" name="Straight Arrow Connector 355"/>
          <p:cNvCxnSpPr>
            <a:stCxn id="345" idx="2"/>
            <a:endCxn id="335" idx="0"/>
          </p:cNvCxnSpPr>
          <p:nvPr/>
        </p:nvCxnSpPr>
        <p:spPr>
          <a:xfrm flipH="1">
            <a:off x="6618529" y="4938525"/>
            <a:ext cx="3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57" name="TextBox 356"/>
          <p:cNvSpPr txBox="1"/>
          <p:nvPr/>
        </p:nvSpPr>
        <p:spPr>
          <a:xfrm>
            <a:off x="7616420" y="3575652"/>
            <a:ext cx="596573" cy="33852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Unknown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receptor</a:t>
            </a:r>
          </a:p>
        </p:txBody>
      </p:sp>
      <p:cxnSp>
        <p:nvCxnSpPr>
          <p:cNvPr id="358" name="Straight Arrow Connector 357"/>
          <p:cNvCxnSpPr>
            <a:stCxn id="348" idx="2"/>
            <a:endCxn id="357" idx="0"/>
          </p:cNvCxnSpPr>
          <p:nvPr/>
        </p:nvCxnSpPr>
        <p:spPr>
          <a:xfrm>
            <a:off x="7600043" y="3142681"/>
            <a:ext cx="314664" cy="432971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59" name="TextBox 358"/>
          <p:cNvSpPr txBox="1"/>
          <p:nvPr/>
        </p:nvSpPr>
        <p:spPr>
          <a:xfrm>
            <a:off x="6125415" y="3591688"/>
            <a:ext cx="370550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Ccr7</a:t>
            </a:r>
          </a:p>
        </p:txBody>
      </p:sp>
      <p:cxnSp>
        <p:nvCxnSpPr>
          <p:cNvPr id="360" name="Straight Arrow Connector 359"/>
          <p:cNvCxnSpPr>
            <a:stCxn id="274" idx="2"/>
            <a:endCxn id="359" idx="0"/>
          </p:cNvCxnSpPr>
          <p:nvPr/>
        </p:nvCxnSpPr>
        <p:spPr>
          <a:xfrm>
            <a:off x="5477072" y="3142681"/>
            <a:ext cx="833618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68" name="Straight Arrow Connector 367"/>
          <p:cNvCxnSpPr>
            <a:stCxn id="320" idx="2"/>
            <a:endCxn id="130" idx="0"/>
          </p:cNvCxnSpPr>
          <p:nvPr/>
        </p:nvCxnSpPr>
        <p:spPr>
          <a:xfrm flipH="1">
            <a:off x="769596" y="3142681"/>
            <a:ext cx="3419551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69" name="Straight Arrow Connector 368"/>
          <p:cNvCxnSpPr>
            <a:stCxn id="177" idx="2"/>
            <a:endCxn id="126" idx="0"/>
          </p:cNvCxnSpPr>
          <p:nvPr/>
        </p:nvCxnSpPr>
        <p:spPr>
          <a:xfrm flipH="1">
            <a:off x="1240595" y="3142681"/>
            <a:ext cx="153332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72" name="Straight Arrow Connector 371"/>
          <p:cNvCxnSpPr>
            <a:stCxn id="135" idx="2"/>
            <a:endCxn id="126" idx="0"/>
          </p:cNvCxnSpPr>
          <p:nvPr/>
        </p:nvCxnSpPr>
        <p:spPr>
          <a:xfrm flipH="1">
            <a:off x="1240595" y="3142681"/>
            <a:ext cx="1076846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73" name="Straight Arrow Connector 372"/>
          <p:cNvCxnSpPr>
            <a:stCxn id="259" idx="2"/>
            <a:endCxn id="126" idx="0"/>
          </p:cNvCxnSpPr>
          <p:nvPr/>
        </p:nvCxnSpPr>
        <p:spPr>
          <a:xfrm flipH="1">
            <a:off x="1240595" y="3142681"/>
            <a:ext cx="4577638" cy="44900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75" name="Straight Arrow Connector 374"/>
          <p:cNvCxnSpPr>
            <a:stCxn id="102" idx="2"/>
            <a:endCxn id="125" idx="0"/>
          </p:cNvCxnSpPr>
          <p:nvPr/>
        </p:nvCxnSpPr>
        <p:spPr>
          <a:xfrm>
            <a:off x="778252" y="3142681"/>
            <a:ext cx="1222700" cy="449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77" name="TextBox 376"/>
          <p:cNvSpPr txBox="1"/>
          <p:nvPr/>
        </p:nvSpPr>
        <p:spPr>
          <a:xfrm>
            <a:off x="6699417" y="3591688"/>
            <a:ext cx="453906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CCR10</a:t>
            </a:r>
          </a:p>
        </p:txBody>
      </p:sp>
      <p:sp>
        <p:nvSpPr>
          <p:cNvPr id="378" name="TextBox 377"/>
          <p:cNvSpPr txBox="1"/>
          <p:nvPr/>
        </p:nvSpPr>
        <p:spPr>
          <a:xfrm>
            <a:off x="6699417" y="5387529"/>
            <a:ext cx="453906" cy="2154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08" tIns="45704" rIns="91408" bIns="45704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CCR10</a:t>
            </a:r>
          </a:p>
        </p:txBody>
      </p:sp>
      <p:grpSp>
        <p:nvGrpSpPr>
          <p:cNvPr id="380" name="Group 379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381" name="Group 380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397" name="TextBox 396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398" name="TextBox 397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399" name="TextBox 398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382" name="Group 381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395" name="Straight Connector 394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3" name="Group 382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392" name="TextBox 391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393" name="TextBox 392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394" name="TextBox 393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384" name="Group 383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389" name="TextBox 388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390" name="TextBox 389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391" name="TextBox 390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385" name="Group 384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386" name="TextBox 385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387" name="TextBox 386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388" name="TextBox 387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808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TextBox 523"/>
          <p:cNvSpPr txBox="1"/>
          <p:nvPr/>
        </p:nvSpPr>
        <p:spPr>
          <a:xfrm>
            <a:off x="3768360" y="359171"/>
            <a:ext cx="1588832" cy="246189"/>
          </a:xfrm>
          <a:prstGeom prst="rect">
            <a:avLst/>
          </a:prstGeom>
          <a:noFill/>
        </p:spPr>
        <p:txBody>
          <a:bodyPr wrap="none" lIns="91408" tIns="45704" rIns="91408" bIns="45704" rtlCol="0">
            <a:spAutoFit/>
          </a:bodyPr>
          <a:lstStyle/>
          <a:p>
            <a:r>
              <a:rPr lang="en-US" sz="1000" b="1" u="sng" dirty="0">
                <a:solidFill>
                  <a:prstClr val="black"/>
                </a:solidFill>
              </a:rPr>
              <a:t>CXC, CX3C, XC chemokines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9582" y="685686"/>
            <a:ext cx="7343469" cy="1494710"/>
            <a:chOff x="280177" y="360000"/>
            <a:chExt cx="8587778" cy="1647987"/>
          </a:xfrm>
        </p:grpSpPr>
        <p:sp>
          <p:nvSpPr>
            <p:cNvPr id="525" name="TextBox 524"/>
            <p:cNvSpPr txBox="1"/>
            <p:nvPr/>
          </p:nvSpPr>
          <p:spPr>
            <a:xfrm>
              <a:off x="3670185" y="360000"/>
              <a:ext cx="5796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CXCL10</a:t>
              </a:r>
            </a:p>
          </p:txBody>
        </p:sp>
        <p:sp>
          <p:nvSpPr>
            <p:cNvPr id="526" name="TextBox 525"/>
            <p:cNvSpPr txBox="1"/>
            <p:nvPr/>
          </p:nvSpPr>
          <p:spPr>
            <a:xfrm>
              <a:off x="3670185" y="900000"/>
              <a:ext cx="57963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CXCL10</a:t>
              </a:r>
            </a:p>
          </p:txBody>
        </p:sp>
        <p:sp>
          <p:nvSpPr>
            <p:cNvPr id="527" name="TextBox 526"/>
            <p:cNvSpPr txBox="1"/>
            <p:nvPr/>
          </p:nvSpPr>
          <p:spPr>
            <a:xfrm>
              <a:off x="3676552" y="1620000"/>
              <a:ext cx="56690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CXCR3</a:t>
              </a:r>
            </a:p>
          </p:txBody>
        </p:sp>
        <p:cxnSp>
          <p:nvCxnSpPr>
            <p:cNvPr id="528" name="Straight Arrow Connector 527"/>
            <p:cNvCxnSpPr>
              <a:stCxn id="526" idx="2"/>
              <a:endCxn id="527" idx="0"/>
            </p:cNvCxnSpPr>
            <p:nvPr/>
          </p:nvCxnSpPr>
          <p:spPr>
            <a:xfrm>
              <a:off x="3960002" y="1137537"/>
              <a:ext cx="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29" name="Straight Arrow Connector 528"/>
            <p:cNvCxnSpPr>
              <a:stCxn id="525" idx="2"/>
              <a:endCxn id="526" idx="0"/>
            </p:cNvCxnSpPr>
            <p:nvPr/>
          </p:nvCxnSpPr>
          <p:spPr>
            <a:xfrm>
              <a:off x="3960002" y="597537"/>
              <a:ext cx="0" cy="302463"/>
            </a:xfrm>
            <a:prstGeom prst="straightConnector1">
              <a:avLst/>
            </a:prstGeom>
            <a:ln w="12700"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530" name="TextBox 529"/>
            <p:cNvSpPr txBox="1"/>
            <p:nvPr/>
          </p:nvSpPr>
          <p:spPr>
            <a:xfrm>
              <a:off x="2857160" y="360000"/>
              <a:ext cx="3940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PF4</a:t>
              </a:r>
            </a:p>
          </p:txBody>
        </p:sp>
        <p:sp>
          <p:nvSpPr>
            <p:cNvPr id="531" name="TextBox 530"/>
            <p:cNvSpPr txBox="1"/>
            <p:nvPr/>
          </p:nvSpPr>
          <p:spPr>
            <a:xfrm>
              <a:off x="2794360" y="900000"/>
              <a:ext cx="519645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CXCL4</a:t>
              </a:r>
            </a:p>
          </p:txBody>
        </p:sp>
        <p:cxnSp>
          <p:nvCxnSpPr>
            <p:cNvPr id="532" name="Straight Arrow Connector 531"/>
            <p:cNvCxnSpPr>
              <a:stCxn id="531" idx="2"/>
              <a:endCxn id="569" idx="0"/>
            </p:cNvCxnSpPr>
            <p:nvPr/>
          </p:nvCxnSpPr>
          <p:spPr>
            <a:xfrm>
              <a:off x="3054182" y="1137537"/>
              <a:ext cx="4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33" name="Straight Arrow Connector 532"/>
            <p:cNvCxnSpPr>
              <a:stCxn id="530" idx="2"/>
              <a:endCxn id="531" idx="0"/>
            </p:cNvCxnSpPr>
            <p:nvPr/>
          </p:nvCxnSpPr>
          <p:spPr>
            <a:xfrm flipH="1">
              <a:off x="3054182" y="597537"/>
              <a:ext cx="1" cy="302463"/>
            </a:xfrm>
            <a:prstGeom prst="straightConnector1">
              <a:avLst/>
            </a:prstGeom>
            <a:ln w="12700"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534" name="TextBox 533"/>
            <p:cNvSpPr txBox="1"/>
            <p:nvPr/>
          </p:nvSpPr>
          <p:spPr>
            <a:xfrm>
              <a:off x="3227076" y="36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CXCL9</a:t>
              </a:r>
            </a:p>
          </p:txBody>
        </p:sp>
        <p:sp>
          <p:nvSpPr>
            <p:cNvPr id="535" name="TextBox 534"/>
            <p:cNvSpPr txBox="1"/>
            <p:nvPr/>
          </p:nvSpPr>
          <p:spPr>
            <a:xfrm>
              <a:off x="3227076" y="900000"/>
              <a:ext cx="519645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CXCL9</a:t>
              </a:r>
            </a:p>
          </p:txBody>
        </p:sp>
        <p:cxnSp>
          <p:nvCxnSpPr>
            <p:cNvPr id="536" name="Straight Arrow Connector 535"/>
            <p:cNvCxnSpPr>
              <a:stCxn id="534" idx="2"/>
              <a:endCxn id="535" idx="0"/>
            </p:cNvCxnSpPr>
            <p:nvPr/>
          </p:nvCxnSpPr>
          <p:spPr>
            <a:xfrm>
              <a:off x="3486899" y="597537"/>
              <a:ext cx="0" cy="302463"/>
            </a:xfrm>
            <a:prstGeom prst="straightConnector1">
              <a:avLst/>
            </a:prstGeom>
            <a:ln w="12700"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37" name="Straight Arrow Connector 536"/>
            <p:cNvCxnSpPr>
              <a:stCxn id="535" idx="2"/>
              <a:endCxn id="527" idx="0"/>
            </p:cNvCxnSpPr>
            <p:nvPr/>
          </p:nvCxnSpPr>
          <p:spPr>
            <a:xfrm>
              <a:off x="3486899" y="1137537"/>
              <a:ext cx="473105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538" name="TextBox 537"/>
            <p:cNvSpPr txBox="1"/>
            <p:nvPr/>
          </p:nvSpPr>
          <p:spPr>
            <a:xfrm>
              <a:off x="2102676" y="360000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PPBP</a:t>
              </a:r>
            </a:p>
          </p:txBody>
        </p:sp>
        <p:sp>
          <p:nvSpPr>
            <p:cNvPr id="539" name="TextBox 538"/>
            <p:cNvSpPr txBox="1"/>
            <p:nvPr/>
          </p:nvSpPr>
          <p:spPr>
            <a:xfrm>
              <a:off x="2080175" y="90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CXCL7</a:t>
              </a:r>
            </a:p>
          </p:txBody>
        </p:sp>
        <p:cxnSp>
          <p:nvCxnSpPr>
            <p:cNvPr id="540" name="Straight Arrow Connector 539"/>
            <p:cNvCxnSpPr>
              <a:stCxn id="539" idx="2"/>
              <a:endCxn id="553" idx="0"/>
            </p:cNvCxnSpPr>
            <p:nvPr/>
          </p:nvCxnSpPr>
          <p:spPr>
            <a:xfrm flipH="1">
              <a:off x="1800002" y="1137537"/>
              <a:ext cx="539996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Straight Arrow Connector 540"/>
            <p:cNvCxnSpPr>
              <a:stCxn id="538" idx="2"/>
              <a:endCxn id="539" idx="0"/>
            </p:cNvCxnSpPr>
            <p:nvPr/>
          </p:nvCxnSpPr>
          <p:spPr>
            <a:xfrm flipH="1">
              <a:off x="2339998" y="597537"/>
              <a:ext cx="5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2" name="TextBox 541"/>
            <p:cNvSpPr txBox="1"/>
            <p:nvPr/>
          </p:nvSpPr>
          <p:spPr>
            <a:xfrm>
              <a:off x="1720175" y="36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CXCL6</a:t>
              </a:r>
            </a:p>
          </p:txBody>
        </p:sp>
        <p:sp>
          <p:nvSpPr>
            <p:cNvPr id="543" name="TextBox 542"/>
            <p:cNvSpPr txBox="1"/>
            <p:nvPr/>
          </p:nvSpPr>
          <p:spPr>
            <a:xfrm>
              <a:off x="1720175" y="90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CXCL6</a:t>
              </a:r>
            </a:p>
          </p:txBody>
        </p:sp>
        <p:sp>
          <p:nvSpPr>
            <p:cNvPr id="544" name="TextBox 543"/>
            <p:cNvSpPr txBox="1"/>
            <p:nvPr/>
          </p:nvSpPr>
          <p:spPr>
            <a:xfrm>
              <a:off x="616550" y="1620000"/>
              <a:ext cx="566902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CXCR1</a:t>
              </a:r>
            </a:p>
          </p:txBody>
        </p:sp>
        <p:cxnSp>
          <p:nvCxnSpPr>
            <p:cNvPr id="545" name="Straight Arrow Connector 544"/>
            <p:cNvCxnSpPr>
              <a:stCxn id="543" idx="2"/>
              <a:endCxn id="544" idx="0"/>
            </p:cNvCxnSpPr>
            <p:nvPr/>
          </p:nvCxnSpPr>
          <p:spPr>
            <a:xfrm flipH="1">
              <a:off x="900002" y="1137537"/>
              <a:ext cx="1079996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Straight Arrow Connector 545"/>
            <p:cNvCxnSpPr>
              <a:stCxn id="542" idx="2"/>
              <a:endCxn id="543" idx="0"/>
            </p:cNvCxnSpPr>
            <p:nvPr/>
          </p:nvCxnSpPr>
          <p:spPr>
            <a:xfrm>
              <a:off x="1979997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7" name="TextBox 546"/>
            <p:cNvSpPr txBox="1"/>
            <p:nvPr/>
          </p:nvSpPr>
          <p:spPr>
            <a:xfrm>
              <a:off x="640177" y="36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CXCL2</a:t>
              </a:r>
            </a:p>
          </p:txBody>
        </p:sp>
        <p:sp>
          <p:nvSpPr>
            <p:cNvPr id="548" name="TextBox 547"/>
            <p:cNvSpPr txBox="1"/>
            <p:nvPr/>
          </p:nvSpPr>
          <p:spPr>
            <a:xfrm>
              <a:off x="640177" y="90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CXCL2</a:t>
              </a:r>
            </a:p>
          </p:txBody>
        </p:sp>
        <p:cxnSp>
          <p:nvCxnSpPr>
            <p:cNvPr id="549" name="Straight Arrow Connector 548"/>
            <p:cNvCxnSpPr>
              <a:stCxn id="548" idx="2"/>
              <a:endCxn id="553" idx="0"/>
            </p:cNvCxnSpPr>
            <p:nvPr/>
          </p:nvCxnSpPr>
          <p:spPr>
            <a:xfrm>
              <a:off x="899999" y="1137537"/>
              <a:ext cx="900003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Straight Arrow Connector 549"/>
            <p:cNvCxnSpPr>
              <a:stCxn id="547" idx="2"/>
              <a:endCxn id="548" idx="0"/>
            </p:cNvCxnSpPr>
            <p:nvPr/>
          </p:nvCxnSpPr>
          <p:spPr>
            <a:xfrm>
              <a:off x="899999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1" name="TextBox 550"/>
            <p:cNvSpPr txBox="1"/>
            <p:nvPr/>
          </p:nvSpPr>
          <p:spPr>
            <a:xfrm>
              <a:off x="1000175" y="36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CXCL3</a:t>
              </a:r>
            </a:p>
          </p:txBody>
        </p:sp>
        <p:sp>
          <p:nvSpPr>
            <p:cNvPr id="552" name="TextBox 551"/>
            <p:cNvSpPr txBox="1"/>
            <p:nvPr/>
          </p:nvSpPr>
          <p:spPr>
            <a:xfrm>
              <a:off x="1000175" y="90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CXCL3</a:t>
              </a:r>
            </a:p>
          </p:txBody>
        </p:sp>
        <p:sp>
          <p:nvSpPr>
            <p:cNvPr id="553" name="TextBox 552"/>
            <p:cNvSpPr txBox="1"/>
            <p:nvPr/>
          </p:nvSpPr>
          <p:spPr>
            <a:xfrm>
              <a:off x="1516551" y="1620000"/>
              <a:ext cx="566902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CXCR2</a:t>
              </a:r>
            </a:p>
          </p:txBody>
        </p:sp>
        <p:cxnSp>
          <p:nvCxnSpPr>
            <p:cNvPr id="554" name="Straight Arrow Connector 553"/>
            <p:cNvCxnSpPr>
              <a:stCxn id="552" idx="2"/>
              <a:endCxn id="553" idx="0"/>
            </p:cNvCxnSpPr>
            <p:nvPr/>
          </p:nvCxnSpPr>
          <p:spPr>
            <a:xfrm>
              <a:off x="1259997" y="1137537"/>
              <a:ext cx="540005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Straight Arrow Connector 554"/>
            <p:cNvCxnSpPr>
              <a:stCxn id="551" idx="2"/>
              <a:endCxn id="552" idx="0"/>
            </p:cNvCxnSpPr>
            <p:nvPr/>
          </p:nvCxnSpPr>
          <p:spPr>
            <a:xfrm>
              <a:off x="1259997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6" name="TextBox 555"/>
            <p:cNvSpPr txBox="1"/>
            <p:nvPr/>
          </p:nvSpPr>
          <p:spPr>
            <a:xfrm>
              <a:off x="1360174" y="36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CXCL5</a:t>
              </a:r>
            </a:p>
          </p:txBody>
        </p:sp>
        <p:sp>
          <p:nvSpPr>
            <p:cNvPr id="557" name="TextBox 556"/>
            <p:cNvSpPr txBox="1"/>
            <p:nvPr/>
          </p:nvSpPr>
          <p:spPr>
            <a:xfrm>
              <a:off x="1360174" y="90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CXCL5</a:t>
              </a:r>
            </a:p>
          </p:txBody>
        </p:sp>
        <p:cxnSp>
          <p:nvCxnSpPr>
            <p:cNvPr id="561" name="Straight Arrow Connector 560"/>
            <p:cNvCxnSpPr>
              <a:stCxn id="557" idx="2"/>
              <a:endCxn id="553" idx="0"/>
            </p:cNvCxnSpPr>
            <p:nvPr/>
          </p:nvCxnSpPr>
          <p:spPr>
            <a:xfrm>
              <a:off x="1619997" y="1137537"/>
              <a:ext cx="180006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Straight Arrow Connector 561"/>
            <p:cNvCxnSpPr>
              <a:stCxn id="556" idx="2"/>
              <a:endCxn id="557" idx="0"/>
            </p:cNvCxnSpPr>
            <p:nvPr/>
          </p:nvCxnSpPr>
          <p:spPr>
            <a:xfrm>
              <a:off x="1619997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3" name="TextBox 562"/>
            <p:cNvSpPr txBox="1"/>
            <p:nvPr/>
          </p:nvSpPr>
          <p:spPr>
            <a:xfrm>
              <a:off x="2440177" y="360000"/>
              <a:ext cx="519646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smtClean="0">
                  <a:solidFill>
                    <a:srgbClr val="000000"/>
                  </a:solidFill>
                </a:rPr>
                <a:t>CXCL8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564" name="TextBox 563"/>
            <p:cNvSpPr txBox="1"/>
            <p:nvPr/>
          </p:nvSpPr>
          <p:spPr>
            <a:xfrm>
              <a:off x="2502036" y="900000"/>
              <a:ext cx="395921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smtClean="0">
                  <a:solidFill>
                    <a:srgbClr val="000000"/>
                  </a:solidFill>
                </a:rPr>
                <a:t>IL-8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565" name="Straight Arrow Connector 564"/>
            <p:cNvCxnSpPr>
              <a:stCxn id="564" idx="2"/>
              <a:endCxn id="544" idx="0"/>
            </p:cNvCxnSpPr>
            <p:nvPr/>
          </p:nvCxnSpPr>
          <p:spPr>
            <a:xfrm flipH="1">
              <a:off x="900001" y="1137537"/>
              <a:ext cx="1799996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Straight Arrow Connector 565"/>
            <p:cNvCxnSpPr>
              <a:stCxn id="563" idx="2"/>
              <a:endCxn id="564" idx="0"/>
            </p:cNvCxnSpPr>
            <p:nvPr/>
          </p:nvCxnSpPr>
          <p:spPr>
            <a:xfrm flipH="1">
              <a:off x="2699997" y="597537"/>
              <a:ext cx="4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Straight Arrow Connector 566"/>
            <p:cNvCxnSpPr>
              <a:stCxn id="543" idx="2"/>
              <a:endCxn id="553" idx="0"/>
            </p:cNvCxnSpPr>
            <p:nvPr/>
          </p:nvCxnSpPr>
          <p:spPr>
            <a:xfrm flipH="1">
              <a:off x="1800002" y="1137537"/>
              <a:ext cx="179995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Straight Arrow Connector 567"/>
            <p:cNvCxnSpPr>
              <a:stCxn id="564" idx="2"/>
              <a:endCxn id="553" idx="0"/>
            </p:cNvCxnSpPr>
            <p:nvPr/>
          </p:nvCxnSpPr>
          <p:spPr>
            <a:xfrm flipH="1">
              <a:off x="1800002" y="1137537"/>
              <a:ext cx="899995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9" name="TextBox 568"/>
            <p:cNvSpPr txBox="1"/>
            <p:nvPr/>
          </p:nvSpPr>
          <p:spPr>
            <a:xfrm>
              <a:off x="2701374" y="1620000"/>
              <a:ext cx="705624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(CXCR3b)</a:t>
              </a:r>
            </a:p>
          </p:txBody>
        </p:sp>
        <p:sp>
          <p:nvSpPr>
            <p:cNvPr id="621" name="TextBox 620"/>
            <p:cNvSpPr txBox="1"/>
            <p:nvPr/>
          </p:nvSpPr>
          <p:spPr>
            <a:xfrm>
              <a:off x="4537184" y="1620391"/>
              <a:ext cx="645637" cy="38759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ACKR3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[CXCR7]</a:t>
              </a:r>
            </a:p>
          </p:txBody>
        </p:sp>
        <p:sp>
          <p:nvSpPr>
            <p:cNvPr id="625" name="TextBox 624"/>
            <p:cNvSpPr txBox="1"/>
            <p:nvPr/>
          </p:nvSpPr>
          <p:spPr>
            <a:xfrm>
              <a:off x="4750185" y="360000"/>
              <a:ext cx="5796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CXCL12</a:t>
              </a:r>
            </a:p>
          </p:txBody>
        </p:sp>
        <p:sp>
          <p:nvSpPr>
            <p:cNvPr id="626" name="TextBox 625"/>
            <p:cNvSpPr txBox="1"/>
            <p:nvPr/>
          </p:nvSpPr>
          <p:spPr>
            <a:xfrm>
              <a:off x="4720191" y="900000"/>
              <a:ext cx="63962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CXCL12*</a:t>
              </a:r>
            </a:p>
          </p:txBody>
        </p:sp>
        <p:sp>
          <p:nvSpPr>
            <p:cNvPr id="627" name="TextBox 626"/>
            <p:cNvSpPr txBox="1"/>
            <p:nvPr/>
          </p:nvSpPr>
          <p:spPr>
            <a:xfrm>
              <a:off x="4936550" y="1620000"/>
              <a:ext cx="56690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CXCR4</a:t>
              </a:r>
            </a:p>
          </p:txBody>
        </p:sp>
        <p:cxnSp>
          <p:nvCxnSpPr>
            <p:cNvPr id="628" name="Straight Arrow Connector 627"/>
            <p:cNvCxnSpPr>
              <a:stCxn id="626" idx="2"/>
              <a:endCxn id="627" idx="0"/>
            </p:cNvCxnSpPr>
            <p:nvPr/>
          </p:nvCxnSpPr>
          <p:spPr>
            <a:xfrm>
              <a:off x="5040003" y="1137537"/>
              <a:ext cx="179999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29" name="Straight Arrow Connector 628"/>
            <p:cNvCxnSpPr>
              <a:stCxn id="625" idx="2"/>
              <a:endCxn id="626" idx="0"/>
            </p:cNvCxnSpPr>
            <p:nvPr/>
          </p:nvCxnSpPr>
          <p:spPr>
            <a:xfrm>
              <a:off x="5040003" y="597537"/>
              <a:ext cx="0" cy="30246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30" name="Straight Arrow Connector 629"/>
            <p:cNvCxnSpPr>
              <a:stCxn id="626" idx="2"/>
              <a:endCxn id="621" idx="0"/>
            </p:cNvCxnSpPr>
            <p:nvPr/>
          </p:nvCxnSpPr>
          <p:spPr>
            <a:xfrm flipH="1">
              <a:off x="4860003" y="1137537"/>
              <a:ext cx="180000" cy="4828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31" name="TextBox 630"/>
            <p:cNvSpPr txBox="1"/>
            <p:nvPr/>
          </p:nvSpPr>
          <p:spPr>
            <a:xfrm>
              <a:off x="7450183" y="360000"/>
              <a:ext cx="5796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CX3CL1</a:t>
              </a:r>
            </a:p>
          </p:txBody>
        </p:sp>
        <p:sp>
          <p:nvSpPr>
            <p:cNvPr id="632" name="TextBox 631"/>
            <p:cNvSpPr txBox="1"/>
            <p:nvPr/>
          </p:nvSpPr>
          <p:spPr>
            <a:xfrm>
              <a:off x="7450183" y="900000"/>
              <a:ext cx="5796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CX3CL1</a:t>
              </a:r>
            </a:p>
          </p:txBody>
        </p:sp>
        <p:sp>
          <p:nvSpPr>
            <p:cNvPr id="633" name="TextBox 632"/>
            <p:cNvSpPr txBox="1"/>
            <p:nvPr/>
          </p:nvSpPr>
          <p:spPr>
            <a:xfrm>
              <a:off x="7426554" y="1620000"/>
              <a:ext cx="626891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CX3CR1</a:t>
              </a:r>
            </a:p>
          </p:txBody>
        </p:sp>
        <p:cxnSp>
          <p:nvCxnSpPr>
            <p:cNvPr id="634" name="Straight Arrow Connector 633"/>
            <p:cNvCxnSpPr>
              <a:stCxn id="632" idx="2"/>
              <a:endCxn id="633" idx="0"/>
            </p:cNvCxnSpPr>
            <p:nvPr/>
          </p:nvCxnSpPr>
          <p:spPr>
            <a:xfrm>
              <a:off x="7740001" y="1137537"/>
              <a:ext cx="0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Straight Arrow Connector 634"/>
            <p:cNvCxnSpPr>
              <a:stCxn id="631" idx="2"/>
              <a:endCxn id="632" idx="0"/>
            </p:cNvCxnSpPr>
            <p:nvPr/>
          </p:nvCxnSpPr>
          <p:spPr>
            <a:xfrm>
              <a:off x="7740001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6" name="TextBox 635"/>
            <p:cNvSpPr txBox="1"/>
            <p:nvPr/>
          </p:nvSpPr>
          <p:spPr>
            <a:xfrm>
              <a:off x="6370185" y="360000"/>
              <a:ext cx="5796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srgbClr val="000000"/>
                  </a:solidFill>
                </a:rPr>
                <a:t>CXCL16</a:t>
              </a:r>
            </a:p>
          </p:txBody>
        </p:sp>
        <p:sp>
          <p:nvSpPr>
            <p:cNvPr id="637" name="TextBox 636"/>
            <p:cNvSpPr txBox="1"/>
            <p:nvPr/>
          </p:nvSpPr>
          <p:spPr>
            <a:xfrm>
              <a:off x="6370185" y="900000"/>
              <a:ext cx="57963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CXCL16</a:t>
              </a:r>
            </a:p>
          </p:txBody>
        </p:sp>
        <p:sp>
          <p:nvSpPr>
            <p:cNvPr id="638" name="TextBox 637"/>
            <p:cNvSpPr txBox="1"/>
            <p:nvPr/>
          </p:nvSpPr>
          <p:spPr>
            <a:xfrm>
              <a:off x="6376551" y="1620000"/>
              <a:ext cx="56690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CXCR6</a:t>
              </a:r>
            </a:p>
          </p:txBody>
        </p:sp>
        <p:cxnSp>
          <p:nvCxnSpPr>
            <p:cNvPr id="639" name="Straight Arrow Connector 638"/>
            <p:cNvCxnSpPr>
              <a:stCxn id="637" idx="2"/>
              <a:endCxn id="638" idx="0"/>
            </p:cNvCxnSpPr>
            <p:nvPr/>
          </p:nvCxnSpPr>
          <p:spPr>
            <a:xfrm>
              <a:off x="6660002" y="1137537"/>
              <a:ext cx="0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40" name="Straight Arrow Connector 639"/>
            <p:cNvCxnSpPr>
              <a:stCxn id="636" idx="2"/>
              <a:endCxn id="637" idx="0"/>
            </p:cNvCxnSpPr>
            <p:nvPr/>
          </p:nvCxnSpPr>
          <p:spPr>
            <a:xfrm>
              <a:off x="6660002" y="597537"/>
              <a:ext cx="0" cy="30246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41" name="TextBox 640"/>
            <p:cNvSpPr txBox="1"/>
            <p:nvPr/>
          </p:nvSpPr>
          <p:spPr>
            <a:xfrm>
              <a:off x="5290185" y="360000"/>
              <a:ext cx="5796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CXCL13</a:t>
              </a:r>
            </a:p>
          </p:txBody>
        </p:sp>
        <p:sp>
          <p:nvSpPr>
            <p:cNvPr id="642" name="TextBox 641"/>
            <p:cNvSpPr txBox="1"/>
            <p:nvPr/>
          </p:nvSpPr>
          <p:spPr>
            <a:xfrm>
              <a:off x="5290185" y="900000"/>
              <a:ext cx="57963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CXCL13</a:t>
              </a:r>
            </a:p>
          </p:txBody>
        </p:sp>
        <p:sp>
          <p:nvSpPr>
            <p:cNvPr id="643" name="TextBox 642"/>
            <p:cNvSpPr txBox="1"/>
            <p:nvPr/>
          </p:nvSpPr>
          <p:spPr>
            <a:xfrm>
              <a:off x="5296548" y="1620000"/>
              <a:ext cx="56690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CXCR5</a:t>
              </a:r>
            </a:p>
          </p:txBody>
        </p:sp>
        <p:cxnSp>
          <p:nvCxnSpPr>
            <p:cNvPr id="644" name="Straight Arrow Connector 643"/>
            <p:cNvCxnSpPr>
              <a:stCxn id="642" idx="2"/>
              <a:endCxn id="643" idx="0"/>
            </p:cNvCxnSpPr>
            <p:nvPr/>
          </p:nvCxnSpPr>
          <p:spPr>
            <a:xfrm flipH="1">
              <a:off x="5580000" y="1137537"/>
              <a:ext cx="4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45" name="Straight Arrow Connector 644"/>
            <p:cNvCxnSpPr>
              <a:stCxn id="641" idx="2"/>
              <a:endCxn id="642" idx="0"/>
            </p:cNvCxnSpPr>
            <p:nvPr/>
          </p:nvCxnSpPr>
          <p:spPr>
            <a:xfrm>
              <a:off x="5580003" y="597537"/>
              <a:ext cx="0" cy="30246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55" name="TextBox 654"/>
            <p:cNvSpPr txBox="1"/>
            <p:nvPr/>
          </p:nvSpPr>
          <p:spPr>
            <a:xfrm>
              <a:off x="8412047" y="360000"/>
              <a:ext cx="45590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XCL2</a:t>
              </a:r>
            </a:p>
          </p:txBody>
        </p:sp>
        <p:sp>
          <p:nvSpPr>
            <p:cNvPr id="656" name="TextBox 655"/>
            <p:cNvSpPr txBox="1"/>
            <p:nvPr/>
          </p:nvSpPr>
          <p:spPr>
            <a:xfrm>
              <a:off x="8412047" y="900000"/>
              <a:ext cx="45590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XCL2</a:t>
              </a:r>
            </a:p>
          </p:txBody>
        </p:sp>
        <p:sp>
          <p:nvSpPr>
            <p:cNvPr id="657" name="TextBox 656"/>
            <p:cNvSpPr txBox="1"/>
            <p:nvPr/>
          </p:nvSpPr>
          <p:spPr>
            <a:xfrm>
              <a:off x="8205093" y="1620000"/>
              <a:ext cx="503165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XCR1</a:t>
              </a:r>
            </a:p>
          </p:txBody>
        </p:sp>
        <p:cxnSp>
          <p:nvCxnSpPr>
            <p:cNvPr id="658" name="Straight Arrow Connector 657"/>
            <p:cNvCxnSpPr>
              <a:stCxn id="656" idx="2"/>
              <a:endCxn id="657" idx="0"/>
            </p:cNvCxnSpPr>
            <p:nvPr/>
          </p:nvCxnSpPr>
          <p:spPr>
            <a:xfrm flipH="1">
              <a:off x="8456675" y="1137537"/>
              <a:ext cx="183326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Straight Arrow Connector 658"/>
            <p:cNvCxnSpPr>
              <a:stCxn id="655" idx="2"/>
              <a:endCxn id="656" idx="0"/>
            </p:cNvCxnSpPr>
            <p:nvPr/>
          </p:nvCxnSpPr>
          <p:spPr>
            <a:xfrm>
              <a:off x="8640001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2" name="TextBox 661"/>
            <p:cNvSpPr txBox="1"/>
            <p:nvPr/>
          </p:nvSpPr>
          <p:spPr>
            <a:xfrm>
              <a:off x="6910186" y="360000"/>
              <a:ext cx="5796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srgbClr val="000000"/>
                  </a:solidFill>
                </a:rPr>
                <a:t>CXCL17</a:t>
              </a:r>
            </a:p>
          </p:txBody>
        </p:sp>
        <p:sp>
          <p:nvSpPr>
            <p:cNvPr id="663" name="TextBox 662"/>
            <p:cNvSpPr txBox="1"/>
            <p:nvPr/>
          </p:nvSpPr>
          <p:spPr>
            <a:xfrm>
              <a:off x="6910186" y="900000"/>
              <a:ext cx="57963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CXCL17</a:t>
              </a:r>
            </a:p>
          </p:txBody>
        </p:sp>
        <p:cxnSp>
          <p:nvCxnSpPr>
            <p:cNvPr id="664" name="Straight Arrow Connector 663"/>
            <p:cNvCxnSpPr>
              <a:stCxn id="662" idx="2"/>
              <a:endCxn id="663" idx="0"/>
            </p:cNvCxnSpPr>
            <p:nvPr/>
          </p:nvCxnSpPr>
          <p:spPr>
            <a:xfrm>
              <a:off x="7200004" y="597537"/>
              <a:ext cx="0" cy="30246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65" name="TextBox 664"/>
            <p:cNvSpPr txBox="1"/>
            <p:nvPr/>
          </p:nvSpPr>
          <p:spPr>
            <a:xfrm>
              <a:off x="6912801" y="1620000"/>
              <a:ext cx="574401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GPR35</a:t>
              </a:r>
            </a:p>
          </p:txBody>
        </p:sp>
        <p:cxnSp>
          <p:nvCxnSpPr>
            <p:cNvPr id="668" name="Straight Arrow Connector 667"/>
            <p:cNvCxnSpPr>
              <a:stCxn id="663" idx="2"/>
              <a:endCxn id="665" idx="0"/>
            </p:cNvCxnSpPr>
            <p:nvPr/>
          </p:nvCxnSpPr>
          <p:spPr>
            <a:xfrm flipH="1">
              <a:off x="7200001" y="1137537"/>
              <a:ext cx="2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69" name="TextBox 668"/>
            <p:cNvSpPr txBox="1"/>
            <p:nvPr/>
          </p:nvSpPr>
          <p:spPr>
            <a:xfrm>
              <a:off x="5830184" y="360000"/>
              <a:ext cx="5796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CXCL14</a:t>
              </a:r>
            </a:p>
          </p:txBody>
        </p:sp>
        <p:sp>
          <p:nvSpPr>
            <p:cNvPr id="670" name="TextBox 669"/>
            <p:cNvSpPr txBox="1"/>
            <p:nvPr/>
          </p:nvSpPr>
          <p:spPr>
            <a:xfrm>
              <a:off x="5830184" y="900000"/>
              <a:ext cx="57963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CXCL14</a:t>
              </a:r>
            </a:p>
          </p:txBody>
        </p:sp>
        <p:sp>
          <p:nvSpPr>
            <p:cNvPr id="671" name="TextBox 670"/>
            <p:cNvSpPr txBox="1"/>
            <p:nvPr/>
          </p:nvSpPr>
          <p:spPr>
            <a:xfrm>
              <a:off x="5755942" y="1620391"/>
              <a:ext cx="728121" cy="387596"/>
            </a:xfrm>
            <a:prstGeom prst="rect">
              <a:avLst/>
            </a:prstGeom>
            <a:noFill/>
            <a:ln w="19050">
              <a:noFill/>
              <a:prstDash val="lgDashDot"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Unknown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receptor</a:t>
              </a:r>
            </a:p>
          </p:txBody>
        </p:sp>
        <p:cxnSp>
          <p:nvCxnSpPr>
            <p:cNvPr id="672" name="Straight Arrow Connector 671"/>
            <p:cNvCxnSpPr>
              <a:stCxn id="670" idx="2"/>
              <a:endCxn id="671" idx="0"/>
            </p:cNvCxnSpPr>
            <p:nvPr/>
          </p:nvCxnSpPr>
          <p:spPr>
            <a:xfrm>
              <a:off x="6120002" y="1137537"/>
              <a:ext cx="1" cy="482855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73" name="Straight Arrow Connector 672"/>
            <p:cNvCxnSpPr>
              <a:stCxn id="669" idx="2"/>
              <a:endCxn id="670" idx="0"/>
            </p:cNvCxnSpPr>
            <p:nvPr/>
          </p:nvCxnSpPr>
          <p:spPr>
            <a:xfrm>
              <a:off x="6120002" y="597537"/>
              <a:ext cx="0" cy="302463"/>
            </a:xfrm>
            <a:prstGeom prst="straightConnector1">
              <a:avLst/>
            </a:prstGeom>
            <a:ln w="12700"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76" name="TextBox 675"/>
            <p:cNvSpPr txBox="1"/>
            <p:nvPr/>
          </p:nvSpPr>
          <p:spPr>
            <a:xfrm>
              <a:off x="8052045" y="360000"/>
              <a:ext cx="45590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XCL1</a:t>
              </a:r>
            </a:p>
          </p:txBody>
        </p:sp>
        <p:sp>
          <p:nvSpPr>
            <p:cNvPr id="677" name="TextBox 676"/>
            <p:cNvSpPr txBox="1"/>
            <p:nvPr/>
          </p:nvSpPr>
          <p:spPr>
            <a:xfrm>
              <a:off x="8052045" y="900000"/>
              <a:ext cx="455908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XCL1</a:t>
              </a:r>
            </a:p>
          </p:txBody>
        </p:sp>
        <p:cxnSp>
          <p:nvCxnSpPr>
            <p:cNvPr id="678" name="Straight Arrow Connector 677"/>
            <p:cNvCxnSpPr>
              <a:stCxn id="676" idx="2"/>
              <a:endCxn id="677" idx="0"/>
            </p:cNvCxnSpPr>
            <p:nvPr/>
          </p:nvCxnSpPr>
          <p:spPr>
            <a:xfrm>
              <a:off x="8279999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Straight Arrow Connector 678"/>
            <p:cNvCxnSpPr>
              <a:stCxn id="677" idx="2"/>
              <a:endCxn id="657" idx="0"/>
            </p:cNvCxnSpPr>
            <p:nvPr/>
          </p:nvCxnSpPr>
          <p:spPr>
            <a:xfrm>
              <a:off x="8279999" y="1137537"/>
              <a:ext cx="176676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2" name="TextBox 741"/>
            <p:cNvSpPr txBox="1"/>
            <p:nvPr/>
          </p:nvSpPr>
          <p:spPr>
            <a:xfrm>
              <a:off x="280177" y="36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</a:t>
              </a:r>
            </a:p>
          </p:txBody>
        </p:sp>
        <p:sp>
          <p:nvSpPr>
            <p:cNvPr id="743" name="TextBox 742"/>
            <p:cNvSpPr txBox="1"/>
            <p:nvPr/>
          </p:nvSpPr>
          <p:spPr>
            <a:xfrm>
              <a:off x="280177" y="900000"/>
              <a:ext cx="51964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</a:t>
              </a:r>
            </a:p>
          </p:txBody>
        </p:sp>
        <p:cxnSp>
          <p:nvCxnSpPr>
            <p:cNvPr id="744" name="Straight Arrow Connector 743"/>
            <p:cNvCxnSpPr>
              <a:stCxn id="742" idx="2"/>
              <a:endCxn id="743" idx="0"/>
            </p:cNvCxnSpPr>
            <p:nvPr/>
          </p:nvCxnSpPr>
          <p:spPr>
            <a:xfrm>
              <a:off x="539999" y="59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5" name="Straight Arrow Connector 744"/>
            <p:cNvCxnSpPr>
              <a:stCxn id="743" idx="2"/>
              <a:endCxn id="544" idx="0"/>
            </p:cNvCxnSpPr>
            <p:nvPr/>
          </p:nvCxnSpPr>
          <p:spPr>
            <a:xfrm>
              <a:off x="539999" y="1137537"/>
              <a:ext cx="360002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6" name="Straight Arrow Connector 745"/>
            <p:cNvCxnSpPr>
              <a:stCxn id="743" idx="2"/>
              <a:endCxn id="553" idx="0"/>
            </p:cNvCxnSpPr>
            <p:nvPr/>
          </p:nvCxnSpPr>
          <p:spPr>
            <a:xfrm>
              <a:off x="539999" y="1137537"/>
              <a:ext cx="1260003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187574" y="2448877"/>
            <a:ext cx="7242890" cy="3290198"/>
            <a:chOff x="219355" y="2700000"/>
            <a:chExt cx="8470157" cy="3627596"/>
          </a:xfrm>
        </p:grpSpPr>
        <p:sp>
          <p:nvSpPr>
            <p:cNvPr id="570" name="TextBox 569"/>
            <p:cNvSpPr txBox="1"/>
            <p:nvPr/>
          </p:nvSpPr>
          <p:spPr>
            <a:xfrm>
              <a:off x="3692680" y="270051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Cxcl10</a:t>
              </a:r>
            </a:p>
          </p:txBody>
        </p:sp>
        <p:sp>
          <p:nvSpPr>
            <p:cNvPr id="571" name="TextBox 570"/>
            <p:cNvSpPr txBox="1"/>
            <p:nvPr/>
          </p:nvSpPr>
          <p:spPr>
            <a:xfrm>
              <a:off x="3692676" y="3240511"/>
              <a:ext cx="53464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Cxcl10</a:t>
              </a:r>
            </a:p>
          </p:txBody>
        </p:sp>
        <p:sp>
          <p:nvSpPr>
            <p:cNvPr id="572" name="TextBox 571"/>
            <p:cNvSpPr txBox="1"/>
            <p:nvPr/>
          </p:nvSpPr>
          <p:spPr>
            <a:xfrm>
              <a:off x="3700920" y="3960000"/>
              <a:ext cx="518163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Cxcr3</a:t>
              </a:r>
            </a:p>
          </p:txBody>
        </p:sp>
        <p:cxnSp>
          <p:nvCxnSpPr>
            <p:cNvPr id="573" name="Straight Arrow Connector 572"/>
            <p:cNvCxnSpPr>
              <a:stCxn id="571" idx="2"/>
              <a:endCxn id="572" idx="0"/>
            </p:cNvCxnSpPr>
            <p:nvPr/>
          </p:nvCxnSpPr>
          <p:spPr>
            <a:xfrm>
              <a:off x="3959997" y="3478048"/>
              <a:ext cx="5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74" name="Straight Arrow Connector 573"/>
            <p:cNvCxnSpPr>
              <a:stCxn id="570" idx="2"/>
              <a:endCxn id="571" idx="0"/>
            </p:cNvCxnSpPr>
            <p:nvPr/>
          </p:nvCxnSpPr>
          <p:spPr>
            <a:xfrm flipH="1">
              <a:off x="3959997" y="2938047"/>
              <a:ext cx="4" cy="302464"/>
            </a:xfrm>
            <a:prstGeom prst="straightConnector1">
              <a:avLst/>
            </a:prstGeom>
            <a:ln w="12700"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575" name="TextBox 574"/>
            <p:cNvSpPr txBox="1"/>
            <p:nvPr/>
          </p:nvSpPr>
          <p:spPr>
            <a:xfrm>
              <a:off x="2865596" y="2700510"/>
              <a:ext cx="37717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Pf4</a:t>
              </a:r>
            </a:p>
          </p:txBody>
        </p:sp>
        <p:sp>
          <p:nvSpPr>
            <p:cNvPr id="576" name="TextBox 575"/>
            <p:cNvSpPr txBox="1"/>
            <p:nvPr/>
          </p:nvSpPr>
          <p:spPr>
            <a:xfrm>
              <a:off x="2816858" y="3240511"/>
              <a:ext cx="47465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Cxcl4</a:t>
              </a:r>
            </a:p>
          </p:txBody>
        </p:sp>
        <p:cxnSp>
          <p:nvCxnSpPr>
            <p:cNvPr id="577" name="Straight Arrow Connector 576"/>
            <p:cNvCxnSpPr>
              <a:stCxn id="576" idx="2"/>
              <a:endCxn id="597" idx="0"/>
            </p:cNvCxnSpPr>
            <p:nvPr/>
          </p:nvCxnSpPr>
          <p:spPr>
            <a:xfrm>
              <a:off x="3054185" y="3478048"/>
              <a:ext cx="0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78" name="Straight Arrow Connector 577"/>
            <p:cNvCxnSpPr>
              <a:stCxn id="575" idx="2"/>
              <a:endCxn id="576" idx="0"/>
            </p:cNvCxnSpPr>
            <p:nvPr/>
          </p:nvCxnSpPr>
          <p:spPr>
            <a:xfrm>
              <a:off x="3054183" y="2938047"/>
              <a:ext cx="2" cy="302464"/>
            </a:xfrm>
            <a:prstGeom prst="straightConnector1">
              <a:avLst/>
            </a:prstGeom>
            <a:ln w="12700"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579" name="TextBox 578"/>
            <p:cNvSpPr txBox="1"/>
            <p:nvPr/>
          </p:nvSpPr>
          <p:spPr>
            <a:xfrm>
              <a:off x="3182673" y="2700510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Cxcl9</a:t>
              </a:r>
            </a:p>
          </p:txBody>
        </p:sp>
        <p:sp>
          <p:nvSpPr>
            <p:cNvPr id="580" name="TextBox 579"/>
            <p:cNvSpPr txBox="1"/>
            <p:nvPr/>
          </p:nvSpPr>
          <p:spPr>
            <a:xfrm>
              <a:off x="3182673" y="3240511"/>
              <a:ext cx="47465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Cxcl9</a:t>
              </a:r>
            </a:p>
          </p:txBody>
        </p:sp>
        <p:cxnSp>
          <p:nvCxnSpPr>
            <p:cNvPr id="581" name="Straight Arrow Connector 580"/>
            <p:cNvCxnSpPr>
              <a:stCxn id="579" idx="2"/>
              <a:endCxn id="580" idx="0"/>
            </p:cNvCxnSpPr>
            <p:nvPr/>
          </p:nvCxnSpPr>
          <p:spPr>
            <a:xfrm>
              <a:off x="3420000" y="2938047"/>
              <a:ext cx="0" cy="302464"/>
            </a:xfrm>
            <a:prstGeom prst="straightConnector1">
              <a:avLst/>
            </a:prstGeom>
            <a:ln w="12700"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82" name="Straight Arrow Connector 581"/>
            <p:cNvCxnSpPr>
              <a:stCxn id="580" idx="2"/>
              <a:endCxn id="572" idx="0"/>
            </p:cNvCxnSpPr>
            <p:nvPr/>
          </p:nvCxnSpPr>
          <p:spPr>
            <a:xfrm>
              <a:off x="3420000" y="3478048"/>
              <a:ext cx="540001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583" name="TextBox 582"/>
            <p:cNvSpPr txBox="1"/>
            <p:nvPr/>
          </p:nvSpPr>
          <p:spPr>
            <a:xfrm>
              <a:off x="2104548" y="2700510"/>
              <a:ext cx="47090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srgbClr val="000000"/>
                  </a:solidFill>
                </a:rPr>
                <a:t>Ppbp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584" name="TextBox 583"/>
            <p:cNvSpPr txBox="1"/>
            <p:nvPr/>
          </p:nvSpPr>
          <p:spPr>
            <a:xfrm>
              <a:off x="2102673" y="3240511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Cxcl7</a:t>
              </a:r>
            </a:p>
          </p:txBody>
        </p:sp>
        <p:cxnSp>
          <p:nvCxnSpPr>
            <p:cNvPr id="585" name="Straight Arrow Connector 584"/>
            <p:cNvCxnSpPr>
              <a:stCxn id="584" idx="2"/>
              <a:endCxn id="592" idx="0"/>
            </p:cNvCxnSpPr>
            <p:nvPr/>
          </p:nvCxnSpPr>
          <p:spPr>
            <a:xfrm flipH="1">
              <a:off x="1799999" y="3478048"/>
              <a:ext cx="540000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Straight Arrow Connector 585"/>
            <p:cNvCxnSpPr>
              <a:stCxn id="583" idx="2"/>
              <a:endCxn id="584" idx="0"/>
            </p:cNvCxnSpPr>
            <p:nvPr/>
          </p:nvCxnSpPr>
          <p:spPr>
            <a:xfrm flipH="1">
              <a:off x="2340000" y="2938047"/>
              <a:ext cx="1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7" name="TextBox 586"/>
            <p:cNvSpPr txBox="1"/>
            <p:nvPr/>
          </p:nvSpPr>
          <p:spPr>
            <a:xfrm>
              <a:off x="640915" y="3960000"/>
              <a:ext cx="518163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Cxcr1</a:t>
              </a:r>
            </a:p>
          </p:txBody>
        </p:sp>
        <p:sp>
          <p:nvSpPr>
            <p:cNvPr id="588" name="TextBox 587"/>
            <p:cNvSpPr txBox="1"/>
            <p:nvPr/>
          </p:nvSpPr>
          <p:spPr>
            <a:xfrm>
              <a:off x="662674" y="2700510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Cxcl2</a:t>
              </a:r>
            </a:p>
          </p:txBody>
        </p:sp>
        <p:sp>
          <p:nvSpPr>
            <p:cNvPr id="589" name="TextBox 588"/>
            <p:cNvSpPr txBox="1"/>
            <p:nvPr/>
          </p:nvSpPr>
          <p:spPr>
            <a:xfrm>
              <a:off x="662674" y="3240511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Cxcl2</a:t>
              </a:r>
            </a:p>
          </p:txBody>
        </p:sp>
        <p:cxnSp>
          <p:nvCxnSpPr>
            <p:cNvPr id="590" name="Straight Arrow Connector 589"/>
            <p:cNvCxnSpPr>
              <a:stCxn id="589" idx="2"/>
              <a:endCxn id="592" idx="0"/>
            </p:cNvCxnSpPr>
            <p:nvPr/>
          </p:nvCxnSpPr>
          <p:spPr>
            <a:xfrm>
              <a:off x="900001" y="3478048"/>
              <a:ext cx="899999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Straight Arrow Connector 590"/>
            <p:cNvCxnSpPr>
              <a:stCxn id="588" idx="2"/>
              <a:endCxn id="589" idx="0"/>
            </p:cNvCxnSpPr>
            <p:nvPr/>
          </p:nvCxnSpPr>
          <p:spPr>
            <a:xfrm>
              <a:off x="900001" y="2938047"/>
              <a:ext cx="0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2" name="TextBox 591"/>
            <p:cNvSpPr txBox="1"/>
            <p:nvPr/>
          </p:nvSpPr>
          <p:spPr>
            <a:xfrm>
              <a:off x="1540917" y="3960000"/>
              <a:ext cx="518163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Cxcr2</a:t>
              </a:r>
            </a:p>
          </p:txBody>
        </p:sp>
        <p:sp>
          <p:nvSpPr>
            <p:cNvPr id="593" name="TextBox 592"/>
            <p:cNvSpPr txBox="1"/>
            <p:nvPr/>
          </p:nvSpPr>
          <p:spPr>
            <a:xfrm>
              <a:off x="1382673" y="2700510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Cxcl5</a:t>
              </a:r>
            </a:p>
          </p:txBody>
        </p:sp>
        <p:sp>
          <p:nvSpPr>
            <p:cNvPr id="594" name="TextBox 593"/>
            <p:cNvSpPr txBox="1"/>
            <p:nvPr/>
          </p:nvSpPr>
          <p:spPr>
            <a:xfrm>
              <a:off x="1382673" y="3240511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Cxcl5</a:t>
              </a:r>
            </a:p>
          </p:txBody>
        </p:sp>
        <p:cxnSp>
          <p:nvCxnSpPr>
            <p:cNvPr id="595" name="Straight Arrow Connector 594"/>
            <p:cNvCxnSpPr>
              <a:stCxn id="594" idx="2"/>
              <a:endCxn id="592" idx="0"/>
            </p:cNvCxnSpPr>
            <p:nvPr/>
          </p:nvCxnSpPr>
          <p:spPr>
            <a:xfrm>
              <a:off x="1620000" y="3478048"/>
              <a:ext cx="180000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Straight Arrow Connector 595"/>
            <p:cNvCxnSpPr>
              <a:stCxn id="593" idx="2"/>
              <a:endCxn id="594" idx="0"/>
            </p:cNvCxnSpPr>
            <p:nvPr/>
          </p:nvCxnSpPr>
          <p:spPr>
            <a:xfrm>
              <a:off x="1620000" y="2938047"/>
              <a:ext cx="0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7" name="TextBox 596"/>
            <p:cNvSpPr txBox="1"/>
            <p:nvPr/>
          </p:nvSpPr>
          <p:spPr>
            <a:xfrm>
              <a:off x="2701373" y="3960000"/>
              <a:ext cx="705624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(CXCR3b)</a:t>
              </a:r>
            </a:p>
          </p:txBody>
        </p:sp>
        <p:sp>
          <p:nvSpPr>
            <p:cNvPr id="598" name="TextBox 597"/>
            <p:cNvSpPr txBox="1"/>
            <p:nvPr/>
          </p:nvSpPr>
          <p:spPr>
            <a:xfrm>
              <a:off x="3692676" y="468000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Cxcl10</a:t>
              </a:r>
            </a:p>
          </p:txBody>
        </p:sp>
        <p:sp>
          <p:nvSpPr>
            <p:cNvPr id="599" name="TextBox 598"/>
            <p:cNvSpPr txBox="1"/>
            <p:nvPr/>
          </p:nvSpPr>
          <p:spPr>
            <a:xfrm>
              <a:off x="3692676" y="5220000"/>
              <a:ext cx="53464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Cxcl10</a:t>
              </a:r>
            </a:p>
          </p:txBody>
        </p:sp>
        <p:sp>
          <p:nvSpPr>
            <p:cNvPr id="600" name="TextBox 599"/>
            <p:cNvSpPr txBox="1"/>
            <p:nvPr/>
          </p:nvSpPr>
          <p:spPr>
            <a:xfrm>
              <a:off x="3700920" y="5939999"/>
              <a:ext cx="518163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Cxcr3</a:t>
              </a:r>
            </a:p>
          </p:txBody>
        </p:sp>
        <p:cxnSp>
          <p:nvCxnSpPr>
            <p:cNvPr id="601" name="Straight Arrow Connector 600"/>
            <p:cNvCxnSpPr>
              <a:stCxn id="599" idx="2"/>
              <a:endCxn id="600" idx="0"/>
            </p:cNvCxnSpPr>
            <p:nvPr/>
          </p:nvCxnSpPr>
          <p:spPr>
            <a:xfrm>
              <a:off x="3959997" y="5457537"/>
              <a:ext cx="5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02" name="Straight Arrow Connector 601"/>
            <p:cNvCxnSpPr>
              <a:stCxn id="598" idx="2"/>
              <a:endCxn id="599" idx="0"/>
            </p:cNvCxnSpPr>
            <p:nvPr/>
          </p:nvCxnSpPr>
          <p:spPr>
            <a:xfrm>
              <a:off x="3959997" y="4917537"/>
              <a:ext cx="0" cy="302463"/>
            </a:xfrm>
            <a:prstGeom prst="straightConnector1">
              <a:avLst/>
            </a:prstGeom>
            <a:ln w="12700"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03" name="TextBox 602"/>
            <p:cNvSpPr txBox="1"/>
            <p:nvPr/>
          </p:nvSpPr>
          <p:spPr>
            <a:xfrm>
              <a:off x="2865596" y="4680000"/>
              <a:ext cx="37717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Pf4</a:t>
              </a:r>
            </a:p>
          </p:txBody>
        </p:sp>
        <p:sp>
          <p:nvSpPr>
            <p:cNvPr id="604" name="TextBox 603"/>
            <p:cNvSpPr txBox="1"/>
            <p:nvPr/>
          </p:nvSpPr>
          <p:spPr>
            <a:xfrm>
              <a:off x="2816858" y="5220000"/>
              <a:ext cx="47465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Cxcl4</a:t>
              </a:r>
            </a:p>
          </p:txBody>
        </p:sp>
        <p:cxnSp>
          <p:nvCxnSpPr>
            <p:cNvPr id="605" name="Straight Arrow Connector 604"/>
            <p:cNvCxnSpPr>
              <a:stCxn id="604" idx="2"/>
              <a:endCxn id="620" idx="0"/>
            </p:cNvCxnSpPr>
            <p:nvPr/>
          </p:nvCxnSpPr>
          <p:spPr>
            <a:xfrm flipH="1">
              <a:off x="3054183" y="5457537"/>
              <a:ext cx="2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06" name="Straight Arrow Connector 605"/>
            <p:cNvCxnSpPr>
              <a:stCxn id="603" idx="2"/>
              <a:endCxn id="604" idx="0"/>
            </p:cNvCxnSpPr>
            <p:nvPr/>
          </p:nvCxnSpPr>
          <p:spPr>
            <a:xfrm>
              <a:off x="3054183" y="4917537"/>
              <a:ext cx="2" cy="302463"/>
            </a:xfrm>
            <a:prstGeom prst="straightConnector1">
              <a:avLst/>
            </a:prstGeom>
            <a:ln w="12700"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07" name="TextBox 606"/>
            <p:cNvSpPr txBox="1"/>
            <p:nvPr/>
          </p:nvSpPr>
          <p:spPr>
            <a:xfrm>
              <a:off x="3182673" y="4680000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Cxcl9</a:t>
              </a:r>
            </a:p>
          </p:txBody>
        </p:sp>
        <p:sp>
          <p:nvSpPr>
            <p:cNvPr id="608" name="TextBox 607"/>
            <p:cNvSpPr txBox="1"/>
            <p:nvPr/>
          </p:nvSpPr>
          <p:spPr>
            <a:xfrm>
              <a:off x="3182673" y="5220000"/>
              <a:ext cx="47465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Cxcl9</a:t>
              </a:r>
            </a:p>
          </p:txBody>
        </p:sp>
        <p:cxnSp>
          <p:nvCxnSpPr>
            <p:cNvPr id="609" name="Straight Arrow Connector 608"/>
            <p:cNvCxnSpPr>
              <a:stCxn id="607" idx="2"/>
              <a:endCxn id="608" idx="0"/>
            </p:cNvCxnSpPr>
            <p:nvPr/>
          </p:nvCxnSpPr>
          <p:spPr>
            <a:xfrm>
              <a:off x="3420000" y="4917537"/>
              <a:ext cx="0" cy="302463"/>
            </a:xfrm>
            <a:prstGeom prst="straightConnector1">
              <a:avLst/>
            </a:prstGeom>
            <a:ln w="12700"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10" name="Straight Arrow Connector 609"/>
            <p:cNvCxnSpPr>
              <a:stCxn id="608" idx="2"/>
              <a:endCxn id="600" idx="0"/>
            </p:cNvCxnSpPr>
            <p:nvPr/>
          </p:nvCxnSpPr>
          <p:spPr>
            <a:xfrm>
              <a:off x="3420000" y="5457537"/>
              <a:ext cx="540001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11" name="TextBox 610"/>
            <p:cNvSpPr txBox="1"/>
            <p:nvPr/>
          </p:nvSpPr>
          <p:spPr>
            <a:xfrm>
              <a:off x="2104546" y="4680000"/>
              <a:ext cx="47090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srgbClr val="000000"/>
                  </a:solidFill>
                </a:rPr>
                <a:t>Ppbp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612" name="TextBox 611"/>
            <p:cNvSpPr txBox="1"/>
            <p:nvPr/>
          </p:nvSpPr>
          <p:spPr>
            <a:xfrm>
              <a:off x="2102673" y="5220000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Cxcl7</a:t>
              </a:r>
            </a:p>
          </p:txBody>
        </p:sp>
        <p:cxnSp>
          <p:nvCxnSpPr>
            <p:cNvPr id="613" name="Straight Arrow Connector 612"/>
            <p:cNvCxnSpPr>
              <a:stCxn id="612" idx="2"/>
              <a:endCxn id="615" idx="0"/>
            </p:cNvCxnSpPr>
            <p:nvPr/>
          </p:nvCxnSpPr>
          <p:spPr>
            <a:xfrm flipH="1">
              <a:off x="1799999" y="5457537"/>
              <a:ext cx="540000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Straight Arrow Connector 613"/>
            <p:cNvCxnSpPr>
              <a:stCxn id="611" idx="2"/>
              <a:endCxn id="612" idx="0"/>
            </p:cNvCxnSpPr>
            <p:nvPr/>
          </p:nvCxnSpPr>
          <p:spPr>
            <a:xfrm>
              <a:off x="2339999" y="4917537"/>
              <a:ext cx="1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" name="TextBox 614"/>
            <p:cNvSpPr txBox="1"/>
            <p:nvPr/>
          </p:nvSpPr>
          <p:spPr>
            <a:xfrm>
              <a:off x="1540917" y="5939999"/>
              <a:ext cx="518163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Cxcr2</a:t>
              </a:r>
            </a:p>
          </p:txBody>
        </p:sp>
        <p:sp>
          <p:nvSpPr>
            <p:cNvPr id="616" name="TextBox 615"/>
            <p:cNvSpPr txBox="1"/>
            <p:nvPr/>
          </p:nvSpPr>
          <p:spPr>
            <a:xfrm>
              <a:off x="1382673" y="4680000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Cxcl5</a:t>
              </a:r>
            </a:p>
          </p:txBody>
        </p:sp>
        <p:sp>
          <p:nvSpPr>
            <p:cNvPr id="617" name="TextBox 616"/>
            <p:cNvSpPr txBox="1"/>
            <p:nvPr/>
          </p:nvSpPr>
          <p:spPr>
            <a:xfrm>
              <a:off x="1382673" y="5220000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Cxcl5</a:t>
              </a:r>
            </a:p>
          </p:txBody>
        </p:sp>
        <p:cxnSp>
          <p:nvCxnSpPr>
            <p:cNvPr id="618" name="Straight Arrow Connector 617"/>
            <p:cNvCxnSpPr>
              <a:stCxn id="617" idx="2"/>
              <a:endCxn id="615" idx="0"/>
            </p:cNvCxnSpPr>
            <p:nvPr/>
          </p:nvCxnSpPr>
          <p:spPr>
            <a:xfrm>
              <a:off x="1620000" y="5457537"/>
              <a:ext cx="180000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Straight Arrow Connector 618"/>
            <p:cNvCxnSpPr>
              <a:stCxn id="616" idx="2"/>
              <a:endCxn id="617" idx="0"/>
            </p:cNvCxnSpPr>
            <p:nvPr/>
          </p:nvCxnSpPr>
          <p:spPr>
            <a:xfrm>
              <a:off x="1620000" y="491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0" name="TextBox 619"/>
            <p:cNvSpPr txBox="1"/>
            <p:nvPr/>
          </p:nvSpPr>
          <p:spPr>
            <a:xfrm>
              <a:off x="2725740" y="5939999"/>
              <a:ext cx="656885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(Cxcr3b)</a:t>
              </a:r>
            </a:p>
          </p:txBody>
        </p:sp>
        <p:sp>
          <p:nvSpPr>
            <p:cNvPr id="623" name="TextBox 622"/>
            <p:cNvSpPr txBox="1"/>
            <p:nvPr/>
          </p:nvSpPr>
          <p:spPr>
            <a:xfrm>
              <a:off x="4561552" y="3960000"/>
              <a:ext cx="596896" cy="38759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Ackr3</a:t>
              </a:r>
            </a:p>
            <a:p>
              <a:pPr algn="ctr"/>
              <a:r>
                <a:rPr lang="en-US" sz="800" b="1" dirty="0">
                  <a:solidFill>
                    <a:srgbClr val="000000"/>
                  </a:solidFill>
                </a:rPr>
                <a:t>[Cxcr7]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624" name="TextBox 623"/>
            <p:cNvSpPr txBox="1"/>
            <p:nvPr/>
          </p:nvSpPr>
          <p:spPr>
            <a:xfrm>
              <a:off x="4561552" y="5939999"/>
              <a:ext cx="596896" cy="38759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Ackr3</a:t>
              </a:r>
            </a:p>
            <a:p>
              <a:pPr algn="ctr"/>
              <a:r>
                <a:rPr lang="en-US" sz="800" b="1" dirty="0">
                  <a:solidFill>
                    <a:srgbClr val="000000"/>
                  </a:solidFill>
                </a:rPr>
                <a:t>[Cxcr7]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680" name="TextBox 679"/>
            <p:cNvSpPr txBox="1"/>
            <p:nvPr/>
          </p:nvSpPr>
          <p:spPr>
            <a:xfrm>
              <a:off x="4772679" y="270051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Cxcl12</a:t>
              </a:r>
            </a:p>
          </p:txBody>
        </p:sp>
        <p:sp>
          <p:nvSpPr>
            <p:cNvPr id="681" name="TextBox 680"/>
            <p:cNvSpPr txBox="1"/>
            <p:nvPr/>
          </p:nvSpPr>
          <p:spPr>
            <a:xfrm>
              <a:off x="4742683" y="3240511"/>
              <a:ext cx="594631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Cxcl12</a:t>
              </a:r>
              <a:r>
                <a:rPr lang="en-GB" sz="800" b="1" dirty="0">
                  <a:solidFill>
                    <a:prstClr val="black"/>
                  </a:solidFill>
                </a:rPr>
                <a:t>*</a:t>
              </a:r>
            </a:p>
          </p:txBody>
        </p:sp>
        <p:sp>
          <p:nvSpPr>
            <p:cNvPr id="682" name="TextBox 681"/>
            <p:cNvSpPr txBox="1"/>
            <p:nvPr/>
          </p:nvSpPr>
          <p:spPr>
            <a:xfrm>
              <a:off x="4960918" y="3960000"/>
              <a:ext cx="518163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Cxcr4</a:t>
              </a:r>
            </a:p>
          </p:txBody>
        </p:sp>
        <p:cxnSp>
          <p:nvCxnSpPr>
            <p:cNvPr id="683" name="Straight Arrow Connector 682"/>
            <p:cNvCxnSpPr>
              <a:stCxn id="681" idx="2"/>
              <a:endCxn id="682" idx="0"/>
            </p:cNvCxnSpPr>
            <p:nvPr/>
          </p:nvCxnSpPr>
          <p:spPr>
            <a:xfrm>
              <a:off x="5039999" y="3478048"/>
              <a:ext cx="180001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84" name="Straight Arrow Connector 683"/>
            <p:cNvCxnSpPr>
              <a:stCxn id="680" idx="2"/>
              <a:endCxn id="681" idx="0"/>
            </p:cNvCxnSpPr>
            <p:nvPr/>
          </p:nvCxnSpPr>
          <p:spPr>
            <a:xfrm flipH="1">
              <a:off x="5039999" y="2938047"/>
              <a:ext cx="1" cy="302464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85" name="Straight Arrow Connector 684"/>
            <p:cNvCxnSpPr>
              <a:stCxn id="681" idx="2"/>
              <a:endCxn id="623" idx="0"/>
            </p:cNvCxnSpPr>
            <p:nvPr/>
          </p:nvCxnSpPr>
          <p:spPr>
            <a:xfrm flipH="1">
              <a:off x="4860000" y="3478048"/>
              <a:ext cx="179999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86" name="TextBox 685"/>
            <p:cNvSpPr txBox="1"/>
            <p:nvPr/>
          </p:nvSpPr>
          <p:spPr>
            <a:xfrm>
              <a:off x="7472681" y="270051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Cx3cl1</a:t>
              </a:r>
            </a:p>
          </p:txBody>
        </p:sp>
        <p:sp>
          <p:nvSpPr>
            <p:cNvPr id="687" name="TextBox 686"/>
            <p:cNvSpPr txBox="1"/>
            <p:nvPr/>
          </p:nvSpPr>
          <p:spPr>
            <a:xfrm>
              <a:off x="7472677" y="3240511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black"/>
                  </a:solidFill>
                </a:rPr>
                <a:t>Cx3cl1</a:t>
              </a:r>
            </a:p>
          </p:txBody>
        </p:sp>
        <p:sp>
          <p:nvSpPr>
            <p:cNvPr id="688" name="TextBox 687"/>
            <p:cNvSpPr txBox="1"/>
            <p:nvPr/>
          </p:nvSpPr>
          <p:spPr>
            <a:xfrm>
              <a:off x="7450925" y="3960000"/>
              <a:ext cx="578151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Cx3cr1</a:t>
              </a:r>
            </a:p>
          </p:txBody>
        </p:sp>
        <p:cxnSp>
          <p:nvCxnSpPr>
            <p:cNvPr id="689" name="Straight Arrow Connector 688"/>
            <p:cNvCxnSpPr>
              <a:stCxn id="687" idx="2"/>
              <a:endCxn id="688" idx="0"/>
            </p:cNvCxnSpPr>
            <p:nvPr/>
          </p:nvCxnSpPr>
          <p:spPr>
            <a:xfrm>
              <a:off x="7739998" y="3478048"/>
              <a:ext cx="4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Straight Arrow Connector 689"/>
            <p:cNvCxnSpPr>
              <a:stCxn id="686" idx="2"/>
              <a:endCxn id="687" idx="0"/>
            </p:cNvCxnSpPr>
            <p:nvPr/>
          </p:nvCxnSpPr>
          <p:spPr>
            <a:xfrm flipH="1">
              <a:off x="7739998" y="2938047"/>
              <a:ext cx="4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1" name="TextBox 690"/>
            <p:cNvSpPr txBox="1"/>
            <p:nvPr/>
          </p:nvSpPr>
          <p:spPr>
            <a:xfrm>
              <a:off x="6392680" y="270051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srgbClr val="000000"/>
                  </a:solidFill>
                </a:rPr>
                <a:t>Cxcl16</a:t>
              </a:r>
            </a:p>
          </p:txBody>
        </p:sp>
        <p:sp>
          <p:nvSpPr>
            <p:cNvPr id="692" name="TextBox 691"/>
            <p:cNvSpPr txBox="1"/>
            <p:nvPr/>
          </p:nvSpPr>
          <p:spPr>
            <a:xfrm>
              <a:off x="6370186" y="3240511"/>
              <a:ext cx="57963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CXCL16</a:t>
              </a:r>
            </a:p>
          </p:txBody>
        </p:sp>
        <p:sp>
          <p:nvSpPr>
            <p:cNvPr id="693" name="TextBox 692"/>
            <p:cNvSpPr txBox="1"/>
            <p:nvPr/>
          </p:nvSpPr>
          <p:spPr>
            <a:xfrm>
              <a:off x="6400918" y="3960000"/>
              <a:ext cx="518163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Cxcr6</a:t>
              </a:r>
            </a:p>
          </p:txBody>
        </p:sp>
        <p:cxnSp>
          <p:nvCxnSpPr>
            <p:cNvPr id="694" name="Straight Arrow Connector 693"/>
            <p:cNvCxnSpPr>
              <a:stCxn id="692" idx="2"/>
              <a:endCxn id="693" idx="0"/>
            </p:cNvCxnSpPr>
            <p:nvPr/>
          </p:nvCxnSpPr>
          <p:spPr>
            <a:xfrm flipH="1">
              <a:off x="6660000" y="3478048"/>
              <a:ext cx="4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95" name="Straight Arrow Connector 694"/>
            <p:cNvCxnSpPr>
              <a:stCxn id="691" idx="2"/>
              <a:endCxn id="692" idx="0"/>
            </p:cNvCxnSpPr>
            <p:nvPr/>
          </p:nvCxnSpPr>
          <p:spPr>
            <a:xfrm>
              <a:off x="6660001" y="2938047"/>
              <a:ext cx="2" cy="302464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96" name="TextBox 695"/>
            <p:cNvSpPr txBox="1"/>
            <p:nvPr/>
          </p:nvSpPr>
          <p:spPr>
            <a:xfrm>
              <a:off x="5312677" y="270051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Cxcl13</a:t>
              </a:r>
            </a:p>
          </p:txBody>
        </p:sp>
        <p:sp>
          <p:nvSpPr>
            <p:cNvPr id="697" name="TextBox 696"/>
            <p:cNvSpPr txBox="1"/>
            <p:nvPr/>
          </p:nvSpPr>
          <p:spPr>
            <a:xfrm>
              <a:off x="5312677" y="3240511"/>
              <a:ext cx="53464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Cxcl13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698" name="TextBox 697"/>
            <p:cNvSpPr txBox="1"/>
            <p:nvPr/>
          </p:nvSpPr>
          <p:spPr>
            <a:xfrm>
              <a:off x="5320917" y="3960000"/>
              <a:ext cx="518163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Cxcr5</a:t>
              </a:r>
            </a:p>
          </p:txBody>
        </p:sp>
        <p:cxnSp>
          <p:nvCxnSpPr>
            <p:cNvPr id="699" name="Straight Arrow Connector 698"/>
            <p:cNvCxnSpPr>
              <a:stCxn id="697" idx="2"/>
              <a:endCxn id="698" idx="0"/>
            </p:cNvCxnSpPr>
            <p:nvPr/>
          </p:nvCxnSpPr>
          <p:spPr>
            <a:xfrm>
              <a:off x="5579998" y="3478048"/>
              <a:ext cx="1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00" name="Straight Arrow Connector 699"/>
            <p:cNvCxnSpPr>
              <a:stCxn id="696" idx="2"/>
              <a:endCxn id="697" idx="0"/>
            </p:cNvCxnSpPr>
            <p:nvPr/>
          </p:nvCxnSpPr>
          <p:spPr>
            <a:xfrm>
              <a:off x="5579998" y="2938047"/>
              <a:ext cx="0" cy="302464"/>
            </a:xfrm>
            <a:prstGeom prst="straightConnector1">
              <a:avLst/>
            </a:prstGeom>
            <a:ln w="12700"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01" name="TextBox 700"/>
            <p:cNvSpPr txBox="1"/>
            <p:nvPr/>
          </p:nvSpPr>
          <p:spPr>
            <a:xfrm>
              <a:off x="8223839" y="3960000"/>
              <a:ext cx="465673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Xcr1</a:t>
              </a:r>
            </a:p>
          </p:txBody>
        </p:sp>
        <p:sp>
          <p:nvSpPr>
            <p:cNvPr id="702" name="TextBox 701"/>
            <p:cNvSpPr txBox="1"/>
            <p:nvPr/>
          </p:nvSpPr>
          <p:spPr>
            <a:xfrm>
              <a:off x="6932679" y="270051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Cxcl17</a:t>
              </a:r>
            </a:p>
          </p:txBody>
        </p:sp>
        <p:sp>
          <p:nvSpPr>
            <p:cNvPr id="703" name="TextBox 702"/>
            <p:cNvSpPr txBox="1"/>
            <p:nvPr/>
          </p:nvSpPr>
          <p:spPr>
            <a:xfrm>
              <a:off x="6932679" y="3240511"/>
              <a:ext cx="53464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Cxcl17</a:t>
              </a:r>
            </a:p>
          </p:txBody>
        </p:sp>
        <p:cxnSp>
          <p:nvCxnSpPr>
            <p:cNvPr id="704" name="Straight Arrow Connector 703"/>
            <p:cNvCxnSpPr>
              <a:stCxn id="702" idx="2"/>
              <a:endCxn id="703" idx="0"/>
            </p:cNvCxnSpPr>
            <p:nvPr/>
          </p:nvCxnSpPr>
          <p:spPr>
            <a:xfrm>
              <a:off x="7200000" y="2938047"/>
              <a:ext cx="0" cy="302464"/>
            </a:xfrm>
            <a:prstGeom prst="straightConnector1">
              <a:avLst/>
            </a:prstGeom>
            <a:ln w="12700"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05" name="TextBox 704"/>
            <p:cNvSpPr txBox="1"/>
            <p:nvPr/>
          </p:nvSpPr>
          <p:spPr>
            <a:xfrm>
              <a:off x="6924983" y="3960000"/>
              <a:ext cx="550032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Gpr35</a:t>
              </a:r>
            </a:p>
          </p:txBody>
        </p:sp>
        <p:cxnSp>
          <p:nvCxnSpPr>
            <p:cNvPr id="706" name="Straight Arrow Connector 705"/>
            <p:cNvCxnSpPr>
              <a:stCxn id="703" idx="2"/>
              <a:endCxn id="705" idx="0"/>
            </p:cNvCxnSpPr>
            <p:nvPr/>
          </p:nvCxnSpPr>
          <p:spPr>
            <a:xfrm flipH="1">
              <a:off x="7199999" y="3478048"/>
              <a:ext cx="1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07" name="TextBox 706"/>
            <p:cNvSpPr txBox="1"/>
            <p:nvPr/>
          </p:nvSpPr>
          <p:spPr>
            <a:xfrm>
              <a:off x="5852680" y="270051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Cxcl14</a:t>
              </a:r>
            </a:p>
          </p:txBody>
        </p:sp>
        <p:sp>
          <p:nvSpPr>
            <p:cNvPr id="708" name="TextBox 707"/>
            <p:cNvSpPr txBox="1"/>
            <p:nvPr/>
          </p:nvSpPr>
          <p:spPr>
            <a:xfrm>
              <a:off x="5852676" y="3240511"/>
              <a:ext cx="53464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Cxcl14</a:t>
              </a:r>
            </a:p>
          </p:txBody>
        </p:sp>
        <p:sp>
          <p:nvSpPr>
            <p:cNvPr id="709" name="TextBox 708"/>
            <p:cNvSpPr txBox="1"/>
            <p:nvPr/>
          </p:nvSpPr>
          <p:spPr>
            <a:xfrm>
              <a:off x="5755943" y="3960000"/>
              <a:ext cx="728121" cy="387596"/>
            </a:xfrm>
            <a:prstGeom prst="rect">
              <a:avLst/>
            </a:prstGeom>
            <a:noFill/>
            <a:ln w="19050">
              <a:noFill/>
              <a:prstDash val="lgDashDot"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Unknown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receptor</a:t>
              </a:r>
            </a:p>
          </p:txBody>
        </p:sp>
        <p:cxnSp>
          <p:nvCxnSpPr>
            <p:cNvPr id="710" name="Straight Arrow Connector 709"/>
            <p:cNvCxnSpPr>
              <a:stCxn id="708" idx="2"/>
              <a:endCxn id="709" idx="0"/>
            </p:cNvCxnSpPr>
            <p:nvPr/>
          </p:nvCxnSpPr>
          <p:spPr>
            <a:xfrm>
              <a:off x="6119997" y="3478048"/>
              <a:ext cx="7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11" name="Straight Arrow Connector 710"/>
            <p:cNvCxnSpPr>
              <a:stCxn id="707" idx="2"/>
              <a:endCxn id="708" idx="0"/>
            </p:cNvCxnSpPr>
            <p:nvPr/>
          </p:nvCxnSpPr>
          <p:spPr>
            <a:xfrm flipH="1">
              <a:off x="6119997" y="2938047"/>
              <a:ext cx="4" cy="302464"/>
            </a:xfrm>
            <a:prstGeom prst="straightConnector1">
              <a:avLst/>
            </a:prstGeom>
            <a:ln w="12700"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12" name="TextBox 711"/>
            <p:cNvSpPr txBox="1"/>
            <p:nvPr/>
          </p:nvSpPr>
          <p:spPr>
            <a:xfrm>
              <a:off x="8068916" y="2700510"/>
              <a:ext cx="42216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Xcl1</a:t>
              </a:r>
            </a:p>
          </p:txBody>
        </p:sp>
        <p:sp>
          <p:nvSpPr>
            <p:cNvPr id="713" name="TextBox 712"/>
            <p:cNvSpPr txBox="1"/>
            <p:nvPr/>
          </p:nvSpPr>
          <p:spPr>
            <a:xfrm>
              <a:off x="8068916" y="3240511"/>
              <a:ext cx="42216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Xcl1</a:t>
              </a:r>
            </a:p>
          </p:txBody>
        </p:sp>
        <p:cxnSp>
          <p:nvCxnSpPr>
            <p:cNvPr id="714" name="Straight Arrow Connector 713"/>
            <p:cNvCxnSpPr>
              <a:stCxn id="712" idx="2"/>
              <a:endCxn id="713" idx="0"/>
            </p:cNvCxnSpPr>
            <p:nvPr/>
          </p:nvCxnSpPr>
          <p:spPr>
            <a:xfrm>
              <a:off x="8279998" y="2938047"/>
              <a:ext cx="0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5" name="Straight Arrow Connector 714"/>
            <p:cNvCxnSpPr>
              <a:stCxn id="713" idx="2"/>
              <a:endCxn id="701" idx="0"/>
            </p:cNvCxnSpPr>
            <p:nvPr/>
          </p:nvCxnSpPr>
          <p:spPr>
            <a:xfrm>
              <a:off x="8279998" y="3478048"/>
              <a:ext cx="176677" cy="48195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6" name="TextBox 715"/>
            <p:cNvSpPr txBox="1"/>
            <p:nvPr/>
          </p:nvSpPr>
          <p:spPr>
            <a:xfrm>
              <a:off x="4772679" y="468000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Cxcl12</a:t>
              </a:r>
            </a:p>
          </p:txBody>
        </p:sp>
        <p:sp>
          <p:nvSpPr>
            <p:cNvPr id="717" name="TextBox 716"/>
            <p:cNvSpPr txBox="1"/>
            <p:nvPr/>
          </p:nvSpPr>
          <p:spPr>
            <a:xfrm>
              <a:off x="4742683" y="5220000"/>
              <a:ext cx="594631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Cxcl12</a:t>
              </a:r>
              <a:r>
                <a:rPr lang="en-GB" sz="800" b="1" dirty="0">
                  <a:solidFill>
                    <a:prstClr val="black"/>
                  </a:solidFill>
                </a:rPr>
                <a:t>*</a:t>
              </a:r>
            </a:p>
          </p:txBody>
        </p:sp>
        <p:sp>
          <p:nvSpPr>
            <p:cNvPr id="718" name="TextBox 717"/>
            <p:cNvSpPr txBox="1"/>
            <p:nvPr/>
          </p:nvSpPr>
          <p:spPr>
            <a:xfrm>
              <a:off x="4960918" y="5940000"/>
              <a:ext cx="518163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Cxcr4</a:t>
              </a:r>
            </a:p>
          </p:txBody>
        </p:sp>
        <p:cxnSp>
          <p:nvCxnSpPr>
            <p:cNvPr id="719" name="Straight Arrow Connector 718"/>
            <p:cNvCxnSpPr>
              <a:stCxn id="717" idx="2"/>
              <a:endCxn id="718" idx="0"/>
            </p:cNvCxnSpPr>
            <p:nvPr/>
          </p:nvCxnSpPr>
          <p:spPr>
            <a:xfrm>
              <a:off x="5039999" y="5457537"/>
              <a:ext cx="18000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20" name="Straight Arrow Connector 719"/>
            <p:cNvCxnSpPr>
              <a:stCxn id="716" idx="2"/>
              <a:endCxn id="717" idx="0"/>
            </p:cNvCxnSpPr>
            <p:nvPr/>
          </p:nvCxnSpPr>
          <p:spPr>
            <a:xfrm flipH="1">
              <a:off x="5039999" y="4917537"/>
              <a:ext cx="1" cy="30246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21" name="Straight Arrow Connector 720"/>
            <p:cNvCxnSpPr>
              <a:stCxn id="717" idx="2"/>
              <a:endCxn id="624" idx="0"/>
            </p:cNvCxnSpPr>
            <p:nvPr/>
          </p:nvCxnSpPr>
          <p:spPr>
            <a:xfrm flipH="1">
              <a:off x="4860000" y="5457537"/>
              <a:ext cx="179999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22" name="TextBox 721"/>
            <p:cNvSpPr txBox="1"/>
            <p:nvPr/>
          </p:nvSpPr>
          <p:spPr>
            <a:xfrm>
              <a:off x="7472677" y="468000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Cx3cl1</a:t>
              </a:r>
            </a:p>
          </p:txBody>
        </p:sp>
        <p:sp>
          <p:nvSpPr>
            <p:cNvPr id="723" name="TextBox 722"/>
            <p:cNvSpPr txBox="1"/>
            <p:nvPr/>
          </p:nvSpPr>
          <p:spPr>
            <a:xfrm>
              <a:off x="7472677" y="522000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black"/>
                  </a:solidFill>
                </a:rPr>
                <a:t>Cx3cl1</a:t>
              </a:r>
            </a:p>
          </p:txBody>
        </p:sp>
        <p:sp>
          <p:nvSpPr>
            <p:cNvPr id="724" name="TextBox 723"/>
            <p:cNvSpPr txBox="1"/>
            <p:nvPr/>
          </p:nvSpPr>
          <p:spPr>
            <a:xfrm>
              <a:off x="7450925" y="5940000"/>
              <a:ext cx="578151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Cx3cr1</a:t>
              </a:r>
            </a:p>
          </p:txBody>
        </p:sp>
        <p:cxnSp>
          <p:nvCxnSpPr>
            <p:cNvPr id="725" name="Straight Arrow Connector 724"/>
            <p:cNvCxnSpPr>
              <a:stCxn id="723" idx="2"/>
              <a:endCxn id="724" idx="0"/>
            </p:cNvCxnSpPr>
            <p:nvPr/>
          </p:nvCxnSpPr>
          <p:spPr>
            <a:xfrm>
              <a:off x="7739998" y="5457537"/>
              <a:ext cx="4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6" name="Straight Arrow Connector 725"/>
            <p:cNvCxnSpPr>
              <a:stCxn id="722" idx="2"/>
              <a:endCxn id="723" idx="0"/>
            </p:cNvCxnSpPr>
            <p:nvPr/>
          </p:nvCxnSpPr>
          <p:spPr>
            <a:xfrm>
              <a:off x="7739998" y="491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7" name="TextBox 726"/>
            <p:cNvSpPr txBox="1"/>
            <p:nvPr/>
          </p:nvSpPr>
          <p:spPr>
            <a:xfrm>
              <a:off x="6370185" y="4680000"/>
              <a:ext cx="57963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srgbClr val="000000"/>
                  </a:solidFill>
                </a:rPr>
                <a:t>CXCL16</a:t>
              </a:r>
            </a:p>
          </p:txBody>
        </p:sp>
        <p:sp>
          <p:nvSpPr>
            <p:cNvPr id="728" name="TextBox 727"/>
            <p:cNvSpPr txBox="1"/>
            <p:nvPr/>
          </p:nvSpPr>
          <p:spPr>
            <a:xfrm>
              <a:off x="6370185" y="5220000"/>
              <a:ext cx="579634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CXCL16</a:t>
              </a:r>
            </a:p>
          </p:txBody>
        </p:sp>
        <p:sp>
          <p:nvSpPr>
            <p:cNvPr id="729" name="TextBox 728"/>
            <p:cNvSpPr txBox="1"/>
            <p:nvPr/>
          </p:nvSpPr>
          <p:spPr>
            <a:xfrm>
              <a:off x="6400916" y="5940000"/>
              <a:ext cx="518163" cy="2518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Cxcr6</a:t>
              </a:r>
            </a:p>
          </p:txBody>
        </p:sp>
        <p:cxnSp>
          <p:nvCxnSpPr>
            <p:cNvPr id="730" name="Straight Arrow Connector 729"/>
            <p:cNvCxnSpPr>
              <a:stCxn id="728" idx="2"/>
              <a:endCxn id="729" idx="0"/>
            </p:cNvCxnSpPr>
            <p:nvPr/>
          </p:nvCxnSpPr>
          <p:spPr>
            <a:xfrm flipH="1">
              <a:off x="6659999" y="5457537"/>
              <a:ext cx="4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31" name="Straight Arrow Connector 730"/>
            <p:cNvCxnSpPr>
              <a:stCxn id="727" idx="2"/>
              <a:endCxn id="728" idx="0"/>
            </p:cNvCxnSpPr>
            <p:nvPr/>
          </p:nvCxnSpPr>
          <p:spPr>
            <a:xfrm>
              <a:off x="6660002" y="4917537"/>
              <a:ext cx="0" cy="30246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32" name="TextBox 731"/>
            <p:cNvSpPr txBox="1"/>
            <p:nvPr/>
          </p:nvSpPr>
          <p:spPr>
            <a:xfrm>
              <a:off x="5312677" y="468000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Cxcl13</a:t>
              </a:r>
            </a:p>
          </p:txBody>
        </p:sp>
        <p:sp>
          <p:nvSpPr>
            <p:cNvPr id="733" name="TextBox 732"/>
            <p:cNvSpPr txBox="1"/>
            <p:nvPr/>
          </p:nvSpPr>
          <p:spPr>
            <a:xfrm>
              <a:off x="5312677" y="5220000"/>
              <a:ext cx="53464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Cxcl13</a:t>
              </a:r>
            </a:p>
          </p:txBody>
        </p:sp>
        <p:sp>
          <p:nvSpPr>
            <p:cNvPr id="734" name="TextBox 733"/>
            <p:cNvSpPr txBox="1"/>
            <p:nvPr/>
          </p:nvSpPr>
          <p:spPr>
            <a:xfrm>
              <a:off x="5320917" y="5940000"/>
              <a:ext cx="518163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Cxcr5</a:t>
              </a:r>
            </a:p>
          </p:txBody>
        </p:sp>
        <p:cxnSp>
          <p:nvCxnSpPr>
            <p:cNvPr id="735" name="Straight Arrow Connector 734"/>
            <p:cNvCxnSpPr>
              <a:stCxn id="733" idx="2"/>
              <a:endCxn id="734" idx="0"/>
            </p:cNvCxnSpPr>
            <p:nvPr/>
          </p:nvCxnSpPr>
          <p:spPr>
            <a:xfrm>
              <a:off x="5579998" y="5457537"/>
              <a:ext cx="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36" name="Straight Arrow Connector 735"/>
            <p:cNvCxnSpPr>
              <a:stCxn id="732" idx="2"/>
              <a:endCxn id="733" idx="0"/>
            </p:cNvCxnSpPr>
            <p:nvPr/>
          </p:nvCxnSpPr>
          <p:spPr>
            <a:xfrm>
              <a:off x="5579998" y="4917537"/>
              <a:ext cx="0" cy="302463"/>
            </a:xfrm>
            <a:prstGeom prst="straightConnector1">
              <a:avLst/>
            </a:prstGeom>
            <a:ln w="12700"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37" name="TextBox 736"/>
            <p:cNvSpPr txBox="1"/>
            <p:nvPr/>
          </p:nvSpPr>
          <p:spPr>
            <a:xfrm>
              <a:off x="5852676" y="468000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Cxcl14</a:t>
              </a:r>
            </a:p>
          </p:txBody>
        </p:sp>
        <p:sp>
          <p:nvSpPr>
            <p:cNvPr id="738" name="TextBox 737"/>
            <p:cNvSpPr txBox="1"/>
            <p:nvPr/>
          </p:nvSpPr>
          <p:spPr>
            <a:xfrm>
              <a:off x="5852680" y="5220000"/>
              <a:ext cx="53464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Cxcl14</a:t>
              </a:r>
            </a:p>
          </p:txBody>
        </p:sp>
        <p:sp>
          <p:nvSpPr>
            <p:cNvPr id="739" name="TextBox 738"/>
            <p:cNvSpPr txBox="1"/>
            <p:nvPr/>
          </p:nvSpPr>
          <p:spPr>
            <a:xfrm>
              <a:off x="5755943" y="5940000"/>
              <a:ext cx="728121" cy="387596"/>
            </a:xfrm>
            <a:prstGeom prst="rect">
              <a:avLst/>
            </a:prstGeom>
            <a:noFill/>
            <a:ln w="19050">
              <a:noFill/>
              <a:prstDash val="lgDashDot"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Unknown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receptor</a:t>
              </a:r>
            </a:p>
          </p:txBody>
        </p:sp>
        <p:cxnSp>
          <p:nvCxnSpPr>
            <p:cNvPr id="740" name="Straight Arrow Connector 739"/>
            <p:cNvCxnSpPr>
              <a:stCxn id="738" idx="2"/>
              <a:endCxn id="739" idx="0"/>
            </p:cNvCxnSpPr>
            <p:nvPr/>
          </p:nvCxnSpPr>
          <p:spPr>
            <a:xfrm>
              <a:off x="6120001" y="5457537"/>
              <a:ext cx="4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41" name="Straight Arrow Connector 740"/>
            <p:cNvCxnSpPr>
              <a:stCxn id="737" idx="2"/>
              <a:endCxn id="738" idx="0"/>
            </p:cNvCxnSpPr>
            <p:nvPr/>
          </p:nvCxnSpPr>
          <p:spPr>
            <a:xfrm>
              <a:off x="6119997" y="4917537"/>
              <a:ext cx="4" cy="302463"/>
            </a:xfrm>
            <a:prstGeom prst="straightConnector1">
              <a:avLst/>
            </a:prstGeom>
            <a:ln w="12700">
              <a:prstDash val="solid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47" name="TextBox 746"/>
            <p:cNvSpPr txBox="1"/>
            <p:nvPr/>
          </p:nvSpPr>
          <p:spPr>
            <a:xfrm>
              <a:off x="219355" y="2700000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</a:t>
              </a:r>
            </a:p>
          </p:txBody>
        </p:sp>
        <p:sp>
          <p:nvSpPr>
            <p:cNvPr id="748" name="TextBox 747"/>
            <p:cNvSpPr txBox="1"/>
            <p:nvPr/>
          </p:nvSpPr>
          <p:spPr>
            <a:xfrm>
              <a:off x="219355" y="3240000"/>
              <a:ext cx="47465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</a:t>
              </a:r>
            </a:p>
          </p:txBody>
        </p:sp>
        <p:cxnSp>
          <p:nvCxnSpPr>
            <p:cNvPr id="749" name="Straight Arrow Connector 748"/>
            <p:cNvCxnSpPr>
              <a:stCxn id="747" idx="2"/>
              <a:endCxn id="748" idx="0"/>
            </p:cNvCxnSpPr>
            <p:nvPr/>
          </p:nvCxnSpPr>
          <p:spPr>
            <a:xfrm>
              <a:off x="456682" y="2937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0" name="Straight Arrow Connector 749"/>
            <p:cNvCxnSpPr>
              <a:stCxn id="748" idx="2"/>
              <a:endCxn id="587" idx="0"/>
            </p:cNvCxnSpPr>
            <p:nvPr/>
          </p:nvCxnSpPr>
          <p:spPr>
            <a:xfrm>
              <a:off x="456682" y="3477537"/>
              <a:ext cx="443315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1" name="Straight Arrow Connector 750"/>
            <p:cNvCxnSpPr>
              <a:stCxn id="748" idx="2"/>
              <a:endCxn id="592" idx="0"/>
            </p:cNvCxnSpPr>
            <p:nvPr/>
          </p:nvCxnSpPr>
          <p:spPr>
            <a:xfrm>
              <a:off x="456682" y="3477537"/>
              <a:ext cx="1343317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2" name="TextBox 751"/>
            <p:cNvSpPr txBox="1"/>
            <p:nvPr/>
          </p:nvSpPr>
          <p:spPr>
            <a:xfrm>
              <a:off x="4232680" y="2700000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Cxcl11</a:t>
              </a:r>
            </a:p>
          </p:txBody>
        </p:sp>
        <p:sp>
          <p:nvSpPr>
            <p:cNvPr id="753" name="TextBox 752"/>
            <p:cNvSpPr txBox="1"/>
            <p:nvPr/>
          </p:nvSpPr>
          <p:spPr>
            <a:xfrm>
              <a:off x="4232680" y="3240000"/>
              <a:ext cx="53464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Cxcl11</a:t>
              </a:r>
            </a:p>
          </p:txBody>
        </p:sp>
        <p:cxnSp>
          <p:nvCxnSpPr>
            <p:cNvPr id="754" name="Straight Arrow Connector 753"/>
            <p:cNvCxnSpPr>
              <a:stCxn id="752" idx="2"/>
              <a:endCxn id="753" idx="0"/>
            </p:cNvCxnSpPr>
            <p:nvPr/>
          </p:nvCxnSpPr>
          <p:spPr>
            <a:xfrm>
              <a:off x="4500001" y="2937537"/>
              <a:ext cx="0" cy="302463"/>
            </a:xfrm>
            <a:prstGeom prst="straightConnector1">
              <a:avLst/>
            </a:prstGeom>
            <a:ln w="12700"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55" name="TextBox 754"/>
            <p:cNvSpPr txBox="1"/>
            <p:nvPr/>
          </p:nvSpPr>
          <p:spPr>
            <a:xfrm>
              <a:off x="4192435" y="4691536"/>
              <a:ext cx="53464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Cxcl11</a:t>
              </a:r>
            </a:p>
          </p:txBody>
        </p:sp>
        <p:sp>
          <p:nvSpPr>
            <p:cNvPr id="756" name="TextBox 755"/>
            <p:cNvSpPr txBox="1"/>
            <p:nvPr/>
          </p:nvSpPr>
          <p:spPr>
            <a:xfrm>
              <a:off x="4192435" y="5231536"/>
              <a:ext cx="534642" cy="2375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Cxcl11</a:t>
              </a:r>
            </a:p>
          </p:txBody>
        </p:sp>
        <p:cxnSp>
          <p:nvCxnSpPr>
            <p:cNvPr id="757" name="Straight Arrow Connector 756"/>
            <p:cNvCxnSpPr>
              <a:stCxn id="755" idx="2"/>
              <a:endCxn id="756" idx="0"/>
            </p:cNvCxnSpPr>
            <p:nvPr/>
          </p:nvCxnSpPr>
          <p:spPr>
            <a:xfrm>
              <a:off x="4459756" y="4929073"/>
              <a:ext cx="0" cy="302463"/>
            </a:xfrm>
            <a:prstGeom prst="straightConnector1">
              <a:avLst/>
            </a:prstGeom>
            <a:ln w="12700">
              <a:prstDash val="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58" name="TextBox 757"/>
            <p:cNvSpPr txBox="1"/>
            <p:nvPr/>
          </p:nvSpPr>
          <p:spPr>
            <a:xfrm>
              <a:off x="4268101" y="3960000"/>
              <a:ext cx="463799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Ccr3</a:t>
              </a:r>
            </a:p>
          </p:txBody>
        </p:sp>
        <p:cxnSp>
          <p:nvCxnSpPr>
            <p:cNvPr id="759" name="Straight Arrow Connector 758"/>
            <p:cNvCxnSpPr>
              <a:stCxn id="753" idx="2"/>
              <a:endCxn id="758" idx="0"/>
            </p:cNvCxnSpPr>
            <p:nvPr/>
          </p:nvCxnSpPr>
          <p:spPr>
            <a:xfrm>
              <a:off x="4500001" y="3477537"/>
              <a:ext cx="0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60" name="Straight Arrow Connector 759"/>
            <p:cNvCxnSpPr>
              <a:stCxn id="753" idx="2"/>
              <a:endCxn id="623" idx="0"/>
            </p:cNvCxnSpPr>
            <p:nvPr/>
          </p:nvCxnSpPr>
          <p:spPr>
            <a:xfrm>
              <a:off x="4500001" y="3477537"/>
              <a:ext cx="359999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61" name="Straight Arrow Connector 760"/>
            <p:cNvCxnSpPr>
              <a:stCxn id="753" idx="2"/>
              <a:endCxn id="572" idx="0"/>
            </p:cNvCxnSpPr>
            <p:nvPr/>
          </p:nvCxnSpPr>
          <p:spPr>
            <a:xfrm flipH="1">
              <a:off x="3960002" y="3477537"/>
              <a:ext cx="539999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762" name="TextBox 761"/>
            <p:cNvSpPr txBox="1"/>
            <p:nvPr/>
          </p:nvSpPr>
          <p:spPr>
            <a:xfrm>
              <a:off x="4220810" y="5940000"/>
              <a:ext cx="463799" cy="2518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104306" tIns="52153" rIns="104306" bIns="52153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Ccr3</a:t>
              </a:r>
            </a:p>
          </p:txBody>
        </p:sp>
        <p:cxnSp>
          <p:nvCxnSpPr>
            <p:cNvPr id="763" name="Straight Arrow Connector 762"/>
            <p:cNvCxnSpPr>
              <a:stCxn id="756" idx="2"/>
              <a:endCxn id="762" idx="0"/>
            </p:cNvCxnSpPr>
            <p:nvPr/>
          </p:nvCxnSpPr>
          <p:spPr>
            <a:xfrm flipH="1">
              <a:off x="4452710" y="5469073"/>
              <a:ext cx="7046" cy="470927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64" name="Straight Arrow Connector 763"/>
            <p:cNvCxnSpPr>
              <a:stCxn id="756" idx="2"/>
              <a:endCxn id="624" idx="0"/>
            </p:cNvCxnSpPr>
            <p:nvPr/>
          </p:nvCxnSpPr>
          <p:spPr>
            <a:xfrm>
              <a:off x="4459756" y="5469073"/>
              <a:ext cx="400245" cy="47092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765" name="Straight Arrow Connector 764"/>
            <p:cNvCxnSpPr>
              <a:stCxn id="756" idx="2"/>
              <a:endCxn id="600" idx="0"/>
            </p:cNvCxnSpPr>
            <p:nvPr/>
          </p:nvCxnSpPr>
          <p:spPr>
            <a:xfrm flipH="1">
              <a:off x="3960002" y="5469073"/>
              <a:ext cx="499754" cy="47092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76" name="Group 275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279" name="Group 278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296" name="TextBox 295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297" name="TextBox 296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298" name="TextBox 297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280" name="Group 279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294" name="Straight Connector 293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1" name="Group 280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291" name="TextBox 290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92" name="TextBox 291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93" name="TextBox 292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82" name="Group 281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288" name="TextBox 287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89" name="TextBox 288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90" name="TextBox 289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83" name="Group 282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284" name="TextBox 283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85" name="TextBox 284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87" name="TextBox 286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650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7235717" y="359171"/>
            <a:ext cx="742118" cy="234805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r>
              <a:rPr lang="en-US" sz="1000" b="1" u="sng" dirty="0">
                <a:solidFill>
                  <a:prstClr val="black"/>
                </a:solidFill>
              </a:rPr>
              <a:t>Endothelin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890656" y="359171"/>
            <a:ext cx="2424062" cy="5366915"/>
            <a:chOff x="5130676" y="396000"/>
            <a:chExt cx="2834802" cy="5917271"/>
          </a:xfrm>
        </p:grpSpPr>
        <p:sp>
          <p:nvSpPr>
            <p:cNvPr id="31" name="TextBox 30"/>
            <p:cNvSpPr txBox="1"/>
            <p:nvPr/>
          </p:nvSpPr>
          <p:spPr>
            <a:xfrm>
              <a:off x="5130676" y="396000"/>
              <a:ext cx="2834802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Corticotrophin releasing factor, </a:t>
              </a:r>
              <a:r>
                <a:rPr lang="en-US" sz="1000" b="1" u="sng" dirty="0" err="1">
                  <a:solidFill>
                    <a:prstClr val="black"/>
                  </a:solidFill>
                </a:rPr>
                <a:t>urocortins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218684" y="756000"/>
              <a:ext cx="2520853" cy="5557271"/>
              <a:chOff x="5180075" y="756000"/>
              <a:chExt cx="2520853" cy="5557271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5880826" y="2016000"/>
                <a:ext cx="624624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CRF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(CRHR1)</a:t>
                </a:r>
              </a:p>
            </p:txBody>
          </p:sp>
          <p:cxnSp>
            <p:nvCxnSpPr>
              <p:cNvPr id="49" name="Straight Arrow Connector 48"/>
              <p:cNvCxnSpPr>
                <a:stCxn id="59" idx="2"/>
                <a:endCxn id="48" idx="0"/>
              </p:cNvCxnSpPr>
              <p:nvPr/>
            </p:nvCxnSpPr>
            <p:spPr>
              <a:xfrm>
                <a:off x="5563897" y="1533536"/>
                <a:ext cx="62924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6600824" y="2016000"/>
                <a:ext cx="624624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CRF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(CRHR2)</a:t>
                </a:r>
              </a:p>
            </p:txBody>
          </p:sp>
          <p:cxnSp>
            <p:nvCxnSpPr>
              <p:cNvPr id="51" name="Straight Arrow Connector 50"/>
              <p:cNvCxnSpPr>
                <a:stCxn id="62" idx="2"/>
                <a:endCxn id="50" idx="0"/>
              </p:cNvCxnSpPr>
              <p:nvPr/>
            </p:nvCxnSpPr>
            <p:spPr>
              <a:xfrm flipH="1">
                <a:off x="6913137" y="1533536"/>
                <a:ext cx="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>
                <a:stCxn id="59" idx="2"/>
                <a:endCxn id="50" idx="0"/>
              </p:cNvCxnSpPr>
              <p:nvPr/>
            </p:nvCxnSpPr>
            <p:spPr>
              <a:xfrm>
                <a:off x="5563897" y="1533536"/>
                <a:ext cx="134924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>
                <a:stCxn id="56" idx="2"/>
                <a:endCxn id="50" idx="0"/>
              </p:cNvCxnSpPr>
              <p:nvPr/>
            </p:nvCxnSpPr>
            <p:spPr>
              <a:xfrm>
                <a:off x="6193138" y="1533536"/>
                <a:ext cx="71999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>
                <a:stCxn id="66" idx="2"/>
                <a:endCxn id="48" idx="0"/>
              </p:cNvCxnSpPr>
              <p:nvPr/>
            </p:nvCxnSpPr>
            <p:spPr>
              <a:xfrm flipH="1">
                <a:off x="6193138" y="1533536"/>
                <a:ext cx="1293895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5944563" y="756000"/>
                <a:ext cx="49714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UCN2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810528" y="1296000"/>
                <a:ext cx="76521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urocortin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 2</a:t>
                </a:r>
              </a:p>
            </p:txBody>
          </p:sp>
          <p:cxnSp>
            <p:nvCxnSpPr>
              <p:cNvPr id="57" name="Straight Arrow Connector 56"/>
              <p:cNvCxnSpPr>
                <a:stCxn id="55" idx="2"/>
                <a:endCxn id="56" idx="0"/>
              </p:cNvCxnSpPr>
              <p:nvPr/>
            </p:nvCxnSpPr>
            <p:spPr>
              <a:xfrm>
                <a:off x="6193138" y="993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5345315" y="756000"/>
                <a:ext cx="43716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UCN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181287" y="1296000"/>
                <a:ext cx="76521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urocortin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1</a:t>
                </a:r>
              </a:p>
            </p:txBody>
          </p:sp>
          <p:cxnSp>
            <p:nvCxnSpPr>
              <p:cNvPr id="60" name="Straight Arrow Connector 59"/>
              <p:cNvCxnSpPr>
                <a:stCxn id="58" idx="2"/>
                <a:endCxn id="59" idx="0"/>
              </p:cNvCxnSpPr>
              <p:nvPr/>
            </p:nvCxnSpPr>
            <p:spPr>
              <a:xfrm>
                <a:off x="5563896" y="993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6664567" y="756000"/>
                <a:ext cx="49714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UCN3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6530530" y="1296000"/>
                <a:ext cx="76521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urocortin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3</a:t>
                </a:r>
              </a:p>
            </p:txBody>
          </p:sp>
          <p:cxnSp>
            <p:nvCxnSpPr>
              <p:cNvPr id="63" name="Straight Arrow Connector 62"/>
              <p:cNvCxnSpPr>
                <a:stCxn id="61" idx="2"/>
                <a:endCxn id="62" idx="0"/>
              </p:cNvCxnSpPr>
              <p:nvPr/>
            </p:nvCxnSpPr>
            <p:spPr>
              <a:xfrm flipH="1">
                <a:off x="6913140" y="993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7273139" y="756000"/>
                <a:ext cx="42216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GB" sz="800" b="1" dirty="0">
                    <a:solidFill>
                      <a:srgbClr val="000000"/>
                    </a:solidFill>
                  </a:rPr>
                  <a:t>CRH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273139" y="1296000"/>
                <a:ext cx="42778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GB" sz="800" b="1" dirty="0">
                    <a:solidFill>
                      <a:srgbClr val="000000"/>
                    </a:solidFill>
                  </a:rPr>
                  <a:t>CRF </a:t>
                </a:r>
              </a:p>
            </p:txBody>
          </p:sp>
          <p:cxnSp>
            <p:nvCxnSpPr>
              <p:cNvPr id="67" name="Straight Arrow Connector 66"/>
              <p:cNvCxnSpPr>
                <a:stCxn id="64" idx="2"/>
                <a:endCxn id="66" idx="0"/>
              </p:cNvCxnSpPr>
              <p:nvPr/>
            </p:nvCxnSpPr>
            <p:spPr>
              <a:xfrm>
                <a:off x="7484221" y="993537"/>
                <a:ext cx="2813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>
                <a:stCxn id="66" idx="2"/>
                <a:endCxn id="50" idx="0"/>
              </p:cNvCxnSpPr>
              <p:nvPr/>
            </p:nvCxnSpPr>
            <p:spPr>
              <a:xfrm flipH="1">
                <a:off x="6913136" y="1533536"/>
                <a:ext cx="573897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TextBox 134"/>
              <p:cNvSpPr txBox="1"/>
              <p:nvPr/>
            </p:nvSpPr>
            <p:spPr>
              <a:xfrm>
                <a:off x="5909609" y="3960510"/>
                <a:ext cx="564635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CRF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(Crhr1)</a:t>
                </a:r>
              </a:p>
            </p:txBody>
          </p:sp>
          <p:cxnSp>
            <p:nvCxnSpPr>
              <p:cNvPr id="136" name="Straight Arrow Connector 135"/>
              <p:cNvCxnSpPr>
                <a:stCxn id="145" idx="2"/>
                <a:endCxn id="135" idx="0"/>
              </p:cNvCxnSpPr>
              <p:nvPr/>
            </p:nvCxnSpPr>
            <p:spPr>
              <a:xfrm>
                <a:off x="5562685" y="3477536"/>
                <a:ext cx="629242" cy="48297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TextBox 136"/>
              <p:cNvSpPr txBox="1"/>
              <p:nvPr/>
            </p:nvSpPr>
            <p:spPr>
              <a:xfrm>
                <a:off x="6629609" y="3960510"/>
                <a:ext cx="564635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CRF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Crhr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2)</a:t>
                </a:r>
              </a:p>
            </p:txBody>
          </p:sp>
          <p:cxnSp>
            <p:nvCxnSpPr>
              <p:cNvPr id="138" name="Straight Arrow Connector 137"/>
              <p:cNvCxnSpPr>
                <a:stCxn id="148" idx="2"/>
                <a:endCxn id="137" idx="0"/>
              </p:cNvCxnSpPr>
              <p:nvPr/>
            </p:nvCxnSpPr>
            <p:spPr>
              <a:xfrm flipH="1">
                <a:off x="6911926" y="3477536"/>
                <a:ext cx="2" cy="48297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/>
              <p:cNvCxnSpPr>
                <a:stCxn id="145" idx="2"/>
                <a:endCxn id="137" idx="0"/>
              </p:cNvCxnSpPr>
              <p:nvPr/>
            </p:nvCxnSpPr>
            <p:spPr>
              <a:xfrm>
                <a:off x="5562685" y="3477536"/>
                <a:ext cx="1349241" cy="48297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/>
              <p:cNvCxnSpPr>
                <a:stCxn id="142" idx="2"/>
                <a:endCxn id="137" idx="0"/>
              </p:cNvCxnSpPr>
              <p:nvPr/>
            </p:nvCxnSpPr>
            <p:spPr>
              <a:xfrm>
                <a:off x="6191929" y="3477536"/>
                <a:ext cx="719998" cy="48297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TextBox 140"/>
              <p:cNvSpPr txBox="1"/>
              <p:nvPr/>
            </p:nvSpPr>
            <p:spPr>
              <a:xfrm>
                <a:off x="5957411" y="2700002"/>
                <a:ext cx="46903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Ucn2</a:t>
                </a: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5809319" y="3239999"/>
                <a:ext cx="76521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urocortin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 2</a:t>
                </a:r>
              </a:p>
            </p:txBody>
          </p:sp>
          <p:cxnSp>
            <p:nvCxnSpPr>
              <p:cNvPr id="143" name="Straight Arrow Connector 142"/>
              <p:cNvCxnSpPr>
                <a:stCxn id="141" idx="2"/>
                <a:endCxn id="142" idx="0"/>
              </p:cNvCxnSpPr>
              <p:nvPr/>
            </p:nvCxnSpPr>
            <p:spPr>
              <a:xfrm>
                <a:off x="6191927" y="2937538"/>
                <a:ext cx="2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TextBox 143"/>
              <p:cNvSpPr txBox="1"/>
              <p:nvPr/>
            </p:nvSpPr>
            <p:spPr>
              <a:xfrm>
                <a:off x="5358166" y="2700002"/>
                <a:ext cx="40904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Ucn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5180075" y="3239999"/>
                <a:ext cx="76521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urocortin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 1</a:t>
                </a:r>
              </a:p>
            </p:txBody>
          </p:sp>
          <p:cxnSp>
            <p:nvCxnSpPr>
              <p:cNvPr id="146" name="Straight Arrow Connector 145"/>
              <p:cNvCxnSpPr>
                <a:stCxn id="144" idx="2"/>
                <a:endCxn id="145" idx="0"/>
              </p:cNvCxnSpPr>
              <p:nvPr/>
            </p:nvCxnSpPr>
            <p:spPr>
              <a:xfrm flipH="1">
                <a:off x="5562685" y="2937538"/>
                <a:ext cx="2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TextBox 146"/>
              <p:cNvSpPr txBox="1"/>
              <p:nvPr/>
            </p:nvSpPr>
            <p:spPr>
              <a:xfrm>
                <a:off x="6677414" y="2700002"/>
                <a:ext cx="46903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Ucn3</a:t>
                </a: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6529318" y="3239999"/>
                <a:ext cx="76521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urocortin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3</a:t>
                </a:r>
              </a:p>
            </p:txBody>
          </p:sp>
          <p:cxnSp>
            <p:nvCxnSpPr>
              <p:cNvPr id="149" name="Straight Arrow Connector 148"/>
              <p:cNvCxnSpPr>
                <a:stCxn id="147" idx="2"/>
                <a:endCxn id="148" idx="0"/>
              </p:cNvCxnSpPr>
              <p:nvPr/>
            </p:nvCxnSpPr>
            <p:spPr>
              <a:xfrm flipH="1">
                <a:off x="6911928" y="2937538"/>
                <a:ext cx="1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6" name="TextBox 205"/>
              <p:cNvSpPr txBox="1"/>
              <p:nvPr/>
            </p:nvSpPr>
            <p:spPr>
              <a:xfrm>
                <a:off x="5910820" y="5940000"/>
                <a:ext cx="564635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CRF</a:t>
                </a:r>
                <a:r>
                  <a:rPr lang="en-GB" sz="800" b="1" baseline="-25000" dirty="0">
                    <a:solidFill>
                      <a:prstClr val="black"/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(Crhr1)</a:t>
                </a:r>
              </a:p>
            </p:txBody>
          </p:sp>
          <p:cxnSp>
            <p:nvCxnSpPr>
              <p:cNvPr id="207" name="Straight Arrow Connector 206"/>
              <p:cNvCxnSpPr>
                <a:stCxn id="212" idx="2"/>
                <a:endCxn id="206" idx="0"/>
              </p:cNvCxnSpPr>
              <p:nvPr/>
            </p:nvCxnSpPr>
            <p:spPr>
              <a:xfrm>
                <a:off x="5563897" y="5457536"/>
                <a:ext cx="62924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TextBox 207"/>
              <p:cNvSpPr txBox="1"/>
              <p:nvPr/>
            </p:nvSpPr>
            <p:spPr>
              <a:xfrm>
                <a:off x="6630821" y="5940000"/>
                <a:ext cx="564635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CRF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Crhr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2)</a:t>
                </a:r>
              </a:p>
            </p:txBody>
          </p:sp>
          <p:cxnSp>
            <p:nvCxnSpPr>
              <p:cNvPr id="209" name="Straight Arrow Connector 208"/>
              <p:cNvCxnSpPr>
                <a:stCxn id="215" idx="2"/>
                <a:endCxn id="208" idx="0"/>
              </p:cNvCxnSpPr>
              <p:nvPr/>
            </p:nvCxnSpPr>
            <p:spPr>
              <a:xfrm>
                <a:off x="6913139" y="5457536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Arrow Connector 209"/>
              <p:cNvCxnSpPr>
                <a:stCxn id="212" idx="2"/>
                <a:endCxn id="208" idx="0"/>
              </p:cNvCxnSpPr>
              <p:nvPr/>
            </p:nvCxnSpPr>
            <p:spPr>
              <a:xfrm>
                <a:off x="5563897" y="5457536"/>
                <a:ext cx="134924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" name="TextBox 210"/>
              <p:cNvSpPr txBox="1"/>
              <p:nvPr/>
            </p:nvSpPr>
            <p:spPr>
              <a:xfrm>
                <a:off x="5359374" y="4680000"/>
                <a:ext cx="40904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Ucn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>
                <a:off x="5181286" y="5220000"/>
                <a:ext cx="76521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urocortin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 1</a:t>
                </a:r>
              </a:p>
            </p:txBody>
          </p:sp>
          <p:cxnSp>
            <p:nvCxnSpPr>
              <p:cNvPr id="213" name="Straight Arrow Connector 212"/>
              <p:cNvCxnSpPr>
                <a:stCxn id="211" idx="2"/>
                <a:endCxn id="212" idx="0"/>
              </p:cNvCxnSpPr>
              <p:nvPr/>
            </p:nvCxnSpPr>
            <p:spPr>
              <a:xfrm>
                <a:off x="5563895" y="4917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TextBox 213"/>
              <p:cNvSpPr txBox="1"/>
              <p:nvPr/>
            </p:nvSpPr>
            <p:spPr>
              <a:xfrm>
                <a:off x="6678622" y="4680000"/>
                <a:ext cx="46903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Ucn3</a:t>
                </a:r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6530529" y="5220000"/>
                <a:ext cx="76521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urocortin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3</a:t>
                </a:r>
              </a:p>
            </p:txBody>
          </p:sp>
          <p:cxnSp>
            <p:nvCxnSpPr>
              <p:cNvPr id="216" name="Straight Arrow Connector 215"/>
              <p:cNvCxnSpPr>
                <a:stCxn id="214" idx="2"/>
                <a:endCxn id="215" idx="0"/>
              </p:cNvCxnSpPr>
              <p:nvPr/>
            </p:nvCxnSpPr>
            <p:spPr>
              <a:xfrm>
                <a:off x="6913138" y="4917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/>
          <p:cNvGrpSpPr/>
          <p:nvPr/>
        </p:nvGrpSpPr>
        <p:grpSpPr>
          <a:xfrm>
            <a:off x="3374237" y="359172"/>
            <a:ext cx="1618086" cy="5256795"/>
            <a:chOff x="3513938" y="396000"/>
            <a:chExt cx="1892262" cy="5795860"/>
          </a:xfrm>
        </p:grpSpPr>
        <p:sp>
          <p:nvSpPr>
            <p:cNvPr id="34" name="TextBox 33"/>
            <p:cNvSpPr txBox="1"/>
            <p:nvPr/>
          </p:nvSpPr>
          <p:spPr>
            <a:xfrm>
              <a:off x="3513938" y="396000"/>
              <a:ext cx="1892262" cy="285794"/>
            </a:xfrm>
            <a:prstGeom prst="rect">
              <a:avLst/>
            </a:prstGeom>
            <a:noFill/>
          </p:spPr>
          <p:txBody>
            <a:bodyPr wrap="none" lIns="104306" tIns="52153" rIns="104306" bIns="52153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Complement-like peptides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573949" y="756000"/>
              <a:ext cx="1622262" cy="5435860"/>
              <a:chOff x="3577318" y="756000"/>
              <a:chExt cx="1622262" cy="5435860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3577319" y="756000"/>
                <a:ext cx="563153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C1QL1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3577318" y="1296000"/>
                <a:ext cx="563153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C1QL1</a:t>
                </a:r>
              </a:p>
            </p:txBody>
          </p:sp>
          <p:cxnSp>
            <p:nvCxnSpPr>
              <p:cNvPr id="71" name="Straight Arrow Connector 70"/>
              <p:cNvCxnSpPr>
                <a:stCxn id="70" idx="2"/>
                <a:endCxn id="80" idx="0"/>
              </p:cNvCxnSpPr>
              <p:nvPr/>
            </p:nvCxnSpPr>
            <p:spPr>
              <a:xfrm>
                <a:off x="3858894" y="1547860"/>
                <a:ext cx="540000" cy="46814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>
                <a:stCxn id="69" idx="2"/>
                <a:endCxn id="70" idx="0"/>
              </p:cNvCxnSpPr>
              <p:nvPr/>
            </p:nvCxnSpPr>
            <p:spPr>
              <a:xfrm flipH="1">
                <a:off x="3858894" y="1007860"/>
                <a:ext cx="1" cy="28813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4297317" y="756000"/>
                <a:ext cx="563153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C1QL3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297317" y="1296000"/>
                <a:ext cx="563153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fr-FR" sz="800" b="1" dirty="0">
                    <a:solidFill>
                      <a:srgbClr val="000000"/>
                    </a:solidFill>
                  </a:rPr>
                  <a:t>C1QL3</a:t>
                </a:r>
              </a:p>
            </p:txBody>
          </p:sp>
          <p:cxnSp>
            <p:nvCxnSpPr>
              <p:cNvPr id="76" name="Straight Arrow Connector 75"/>
              <p:cNvCxnSpPr>
                <a:stCxn id="73" idx="2"/>
                <a:endCxn id="74" idx="0"/>
              </p:cNvCxnSpPr>
              <p:nvPr/>
            </p:nvCxnSpPr>
            <p:spPr>
              <a:xfrm>
                <a:off x="4578893" y="1007860"/>
                <a:ext cx="0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>
                <a:off x="3937317" y="756000"/>
                <a:ext cx="563153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C1QL2</a:t>
                </a: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937317" y="1296000"/>
                <a:ext cx="563153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fr-FR" sz="800" b="1" dirty="0">
                    <a:solidFill>
                      <a:srgbClr val="000000"/>
                    </a:solidFill>
                  </a:rPr>
                  <a:t>C1QL2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4159497" y="2016000"/>
                <a:ext cx="478796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BAI3</a:t>
                </a:r>
              </a:p>
            </p:txBody>
          </p:sp>
          <p:cxnSp>
            <p:nvCxnSpPr>
              <p:cNvPr id="81" name="Straight Arrow Connector 80"/>
              <p:cNvCxnSpPr>
                <a:stCxn id="74" idx="2"/>
                <a:endCxn id="80" idx="0"/>
              </p:cNvCxnSpPr>
              <p:nvPr/>
            </p:nvCxnSpPr>
            <p:spPr>
              <a:xfrm flipH="1">
                <a:off x="4398895" y="1547860"/>
                <a:ext cx="179999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>
                <a:stCxn id="77" idx="2"/>
                <a:endCxn id="78" idx="0"/>
              </p:cNvCxnSpPr>
              <p:nvPr/>
            </p:nvCxnSpPr>
            <p:spPr>
              <a:xfrm>
                <a:off x="4218894" y="1007860"/>
                <a:ext cx="0" cy="28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>
                <a:stCxn id="78" idx="2"/>
                <a:endCxn id="80" idx="0"/>
              </p:cNvCxnSpPr>
              <p:nvPr/>
            </p:nvCxnSpPr>
            <p:spPr>
              <a:xfrm>
                <a:off x="4218894" y="1547860"/>
                <a:ext cx="180001" cy="4681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TextBox 149"/>
              <p:cNvSpPr txBox="1"/>
              <p:nvPr/>
            </p:nvSpPr>
            <p:spPr>
              <a:xfrm>
                <a:off x="3595789" y="2700000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C1ql1</a:t>
                </a: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3595789" y="3240000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C1ql1</a:t>
                </a:r>
              </a:p>
            </p:txBody>
          </p:sp>
          <p:cxnSp>
            <p:nvCxnSpPr>
              <p:cNvPr id="152" name="Straight Arrow Connector 151"/>
              <p:cNvCxnSpPr>
                <a:stCxn id="151" idx="2"/>
                <a:endCxn id="159" idx="0"/>
              </p:cNvCxnSpPr>
              <p:nvPr/>
            </p:nvCxnSpPr>
            <p:spPr>
              <a:xfrm>
                <a:off x="3857682" y="3491861"/>
                <a:ext cx="539999" cy="46865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/>
              <p:cNvCxnSpPr>
                <a:stCxn id="150" idx="2"/>
                <a:endCxn id="151" idx="0"/>
              </p:cNvCxnSpPr>
              <p:nvPr/>
            </p:nvCxnSpPr>
            <p:spPr>
              <a:xfrm>
                <a:off x="3857682" y="2951860"/>
                <a:ext cx="0" cy="28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TextBox 153"/>
              <p:cNvSpPr txBox="1"/>
              <p:nvPr/>
            </p:nvSpPr>
            <p:spPr>
              <a:xfrm>
                <a:off x="4315789" y="2700000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C1ql3</a:t>
                </a: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4315789" y="3240000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C1ql3</a:t>
                </a:r>
              </a:p>
            </p:txBody>
          </p:sp>
          <p:cxnSp>
            <p:nvCxnSpPr>
              <p:cNvPr id="156" name="Straight Arrow Connector 155"/>
              <p:cNvCxnSpPr>
                <a:stCxn id="154" idx="2"/>
                <a:endCxn id="155" idx="0"/>
              </p:cNvCxnSpPr>
              <p:nvPr/>
            </p:nvCxnSpPr>
            <p:spPr>
              <a:xfrm>
                <a:off x="4577683" y="2951860"/>
                <a:ext cx="0" cy="28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TextBox 156"/>
              <p:cNvSpPr txBox="1"/>
              <p:nvPr/>
            </p:nvSpPr>
            <p:spPr>
              <a:xfrm>
                <a:off x="3955791" y="2700000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C1ql2</a:t>
                </a: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3955791" y="3240000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C1ql2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4165782" y="3960512"/>
                <a:ext cx="463800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Bai3</a:t>
                </a:r>
              </a:p>
            </p:txBody>
          </p:sp>
          <p:cxnSp>
            <p:nvCxnSpPr>
              <p:cNvPr id="160" name="Straight Arrow Connector 159"/>
              <p:cNvCxnSpPr>
                <a:stCxn id="155" idx="2"/>
                <a:endCxn id="159" idx="0"/>
              </p:cNvCxnSpPr>
              <p:nvPr/>
            </p:nvCxnSpPr>
            <p:spPr>
              <a:xfrm flipH="1">
                <a:off x="4397682" y="3491861"/>
                <a:ext cx="180001" cy="46865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Arrow Connector 160"/>
              <p:cNvCxnSpPr>
                <a:stCxn id="157" idx="2"/>
                <a:endCxn id="158" idx="0"/>
              </p:cNvCxnSpPr>
              <p:nvPr/>
            </p:nvCxnSpPr>
            <p:spPr>
              <a:xfrm>
                <a:off x="4217684" y="2951860"/>
                <a:ext cx="0" cy="28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Arrow Connector 161"/>
              <p:cNvCxnSpPr>
                <a:stCxn id="158" idx="2"/>
                <a:endCxn id="159" idx="0"/>
              </p:cNvCxnSpPr>
              <p:nvPr/>
            </p:nvCxnSpPr>
            <p:spPr>
              <a:xfrm>
                <a:off x="4217684" y="3491861"/>
                <a:ext cx="179997" cy="46865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TextBox 196"/>
              <p:cNvSpPr txBox="1"/>
              <p:nvPr/>
            </p:nvSpPr>
            <p:spPr>
              <a:xfrm>
                <a:off x="4675791" y="2700000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C1ql4</a:t>
                </a:r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4675793" y="3240000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C1ql4</a:t>
                </a:r>
              </a:p>
            </p:txBody>
          </p:sp>
          <p:cxnSp>
            <p:nvCxnSpPr>
              <p:cNvPr id="199" name="Straight Arrow Connector 198"/>
              <p:cNvCxnSpPr>
                <a:stCxn id="197" idx="2"/>
                <a:endCxn id="198" idx="0"/>
              </p:cNvCxnSpPr>
              <p:nvPr/>
            </p:nvCxnSpPr>
            <p:spPr>
              <a:xfrm>
                <a:off x="4937684" y="2951860"/>
                <a:ext cx="2" cy="28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Arrow Connector 199"/>
              <p:cNvCxnSpPr>
                <a:stCxn id="198" idx="2"/>
                <a:endCxn id="159" idx="0"/>
              </p:cNvCxnSpPr>
              <p:nvPr/>
            </p:nvCxnSpPr>
            <p:spPr>
              <a:xfrm flipH="1">
                <a:off x="4397683" y="3491861"/>
                <a:ext cx="540004" cy="46865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7" name="TextBox 216"/>
              <p:cNvSpPr txBox="1"/>
              <p:nvPr/>
            </p:nvSpPr>
            <p:spPr>
              <a:xfrm>
                <a:off x="3596999" y="4680000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C1ql1</a:t>
                </a:r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3596999" y="5220001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C1ql1</a:t>
                </a:r>
              </a:p>
            </p:txBody>
          </p:sp>
          <p:cxnSp>
            <p:nvCxnSpPr>
              <p:cNvPr id="219" name="Straight Arrow Connector 218"/>
              <p:cNvCxnSpPr>
                <a:stCxn id="218" idx="2"/>
                <a:endCxn id="226" idx="0"/>
              </p:cNvCxnSpPr>
              <p:nvPr/>
            </p:nvCxnSpPr>
            <p:spPr>
              <a:xfrm>
                <a:off x="3858892" y="5471861"/>
                <a:ext cx="540002" cy="46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Arrow Connector 219"/>
              <p:cNvCxnSpPr>
                <a:stCxn id="217" idx="2"/>
                <a:endCxn id="218" idx="0"/>
              </p:cNvCxnSpPr>
              <p:nvPr/>
            </p:nvCxnSpPr>
            <p:spPr>
              <a:xfrm>
                <a:off x="3858892" y="4931860"/>
                <a:ext cx="0" cy="28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TextBox 220"/>
              <p:cNvSpPr txBox="1"/>
              <p:nvPr/>
            </p:nvSpPr>
            <p:spPr>
              <a:xfrm>
                <a:off x="4316999" y="4680000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C1ql3</a:t>
                </a: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4316999" y="5220001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C1ql3</a:t>
                </a:r>
              </a:p>
            </p:txBody>
          </p:sp>
          <p:cxnSp>
            <p:nvCxnSpPr>
              <p:cNvPr id="223" name="Straight Arrow Connector 222"/>
              <p:cNvCxnSpPr>
                <a:stCxn id="221" idx="2"/>
                <a:endCxn id="222" idx="0"/>
              </p:cNvCxnSpPr>
              <p:nvPr/>
            </p:nvCxnSpPr>
            <p:spPr>
              <a:xfrm>
                <a:off x="4578892" y="4931860"/>
                <a:ext cx="0" cy="28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4" name="TextBox 223"/>
              <p:cNvSpPr txBox="1"/>
              <p:nvPr/>
            </p:nvSpPr>
            <p:spPr>
              <a:xfrm>
                <a:off x="3957002" y="4680000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C1ql2</a:t>
                </a:r>
              </a:p>
            </p:txBody>
          </p:sp>
          <p:sp>
            <p:nvSpPr>
              <p:cNvPr id="225" name="TextBox 224"/>
              <p:cNvSpPr txBox="1"/>
              <p:nvPr/>
            </p:nvSpPr>
            <p:spPr>
              <a:xfrm>
                <a:off x="3957002" y="5220001"/>
                <a:ext cx="523787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C1ql2</a:t>
                </a:r>
              </a:p>
            </p:txBody>
          </p:sp>
          <p:sp>
            <p:nvSpPr>
              <p:cNvPr id="226" name="TextBox 225"/>
              <p:cNvSpPr txBox="1"/>
              <p:nvPr/>
            </p:nvSpPr>
            <p:spPr>
              <a:xfrm>
                <a:off x="4166994" y="5940000"/>
                <a:ext cx="463799" cy="25186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104306" tIns="52153" rIns="104306" bIns="52153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Bai3</a:t>
                </a:r>
              </a:p>
            </p:txBody>
          </p:sp>
          <p:cxnSp>
            <p:nvCxnSpPr>
              <p:cNvPr id="227" name="Straight Arrow Connector 226"/>
              <p:cNvCxnSpPr>
                <a:stCxn id="222" idx="2"/>
                <a:endCxn id="226" idx="0"/>
              </p:cNvCxnSpPr>
              <p:nvPr/>
            </p:nvCxnSpPr>
            <p:spPr>
              <a:xfrm flipH="1">
                <a:off x="4398894" y="5471861"/>
                <a:ext cx="179999" cy="46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Arrow Connector 227"/>
              <p:cNvCxnSpPr>
                <a:stCxn id="224" idx="2"/>
                <a:endCxn id="225" idx="0"/>
              </p:cNvCxnSpPr>
              <p:nvPr/>
            </p:nvCxnSpPr>
            <p:spPr>
              <a:xfrm>
                <a:off x="4218895" y="4931860"/>
                <a:ext cx="0" cy="28814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Arrow Connector 228"/>
              <p:cNvCxnSpPr>
                <a:stCxn id="225" idx="2"/>
                <a:endCxn id="226" idx="0"/>
              </p:cNvCxnSpPr>
              <p:nvPr/>
            </p:nvCxnSpPr>
            <p:spPr>
              <a:xfrm>
                <a:off x="4218895" y="5471861"/>
                <a:ext cx="179999" cy="46813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7006316" y="685687"/>
            <a:ext cx="1163422" cy="5040397"/>
            <a:chOff x="7695019" y="756000"/>
            <a:chExt cx="1360555" cy="5557271"/>
          </a:xfrm>
        </p:grpSpPr>
        <p:sp>
          <p:nvSpPr>
            <p:cNvPr id="84" name="TextBox 83"/>
            <p:cNvSpPr txBox="1"/>
            <p:nvPr/>
          </p:nvSpPr>
          <p:spPr>
            <a:xfrm>
              <a:off x="7772815" y="756000"/>
              <a:ext cx="48777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EDN1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800935" y="1296000"/>
              <a:ext cx="43153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ET-1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695019" y="2016000"/>
              <a:ext cx="643370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A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(EDNRA)</a:t>
              </a:r>
            </a:p>
          </p:txBody>
        </p:sp>
        <p:cxnSp>
          <p:nvCxnSpPr>
            <p:cNvPr id="87" name="Straight Arrow Connector 86"/>
            <p:cNvCxnSpPr>
              <a:stCxn id="85" idx="2"/>
              <a:endCxn id="86" idx="0"/>
            </p:cNvCxnSpPr>
            <p:nvPr/>
          </p:nvCxnSpPr>
          <p:spPr>
            <a:xfrm>
              <a:off x="8016704" y="1533537"/>
              <a:ext cx="0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>
              <a:stCxn id="84" idx="2"/>
              <a:endCxn id="85" idx="0"/>
            </p:cNvCxnSpPr>
            <p:nvPr/>
          </p:nvCxnSpPr>
          <p:spPr>
            <a:xfrm>
              <a:off x="8016704" y="993537"/>
              <a:ext cx="0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8132813" y="756000"/>
              <a:ext cx="48777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EDN2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8160936" y="1296000"/>
              <a:ext cx="43153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ET-2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417829" y="2016000"/>
              <a:ext cx="637745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B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(EDNRB)</a:t>
              </a:r>
            </a:p>
          </p:txBody>
        </p:sp>
        <p:cxnSp>
          <p:nvCxnSpPr>
            <p:cNvPr id="92" name="Straight Arrow Connector 91"/>
            <p:cNvCxnSpPr>
              <a:stCxn id="90" idx="2"/>
              <a:endCxn id="91" idx="0"/>
            </p:cNvCxnSpPr>
            <p:nvPr/>
          </p:nvCxnSpPr>
          <p:spPr>
            <a:xfrm>
              <a:off x="8376705" y="1533537"/>
              <a:ext cx="359997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>
              <a:stCxn id="89" idx="2"/>
              <a:endCxn id="90" idx="0"/>
            </p:cNvCxnSpPr>
            <p:nvPr/>
          </p:nvCxnSpPr>
          <p:spPr>
            <a:xfrm>
              <a:off x="8376702" y="993537"/>
              <a:ext cx="4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>
              <a:stCxn id="90" idx="2"/>
              <a:endCxn id="86" idx="0"/>
            </p:cNvCxnSpPr>
            <p:nvPr/>
          </p:nvCxnSpPr>
          <p:spPr>
            <a:xfrm flipH="1">
              <a:off x="8016704" y="1533537"/>
              <a:ext cx="36000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>
              <a:stCxn id="85" idx="2"/>
              <a:endCxn id="91" idx="0"/>
            </p:cNvCxnSpPr>
            <p:nvPr/>
          </p:nvCxnSpPr>
          <p:spPr>
            <a:xfrm>
              <a:off x="8016704" y="1533537"/>
              <a:ext cx="719998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/>
            <p:cNvSpPr txBox="1"/>
            <p:nvPr/>
          </p:nvSpPr>
          <p:spPr>
            <a:xfrm>
              <a:off x="8492814" y="763227"/>
              <a:ext cx="48777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EDN3</a:t>
              </a:r>
            </a:p>
          </p:txBody>
        </p:sp>
        <p:cxnSp>
          <p:nvCxnSpPr>
            <p:cNvPr id="97" name="Straight Arrow Connector 96"/>
            <p:cNvCxnSpPr>
              <a:stCxn id="96" idx="2"/>
              <a:endCxn id="99" idx="0"/>
            </p:cNvCxnSpPr>
            <p:nvPr/>
          </p:nvCxnSpPr>
          <p:spPr>
            <a:xfrm>
              <a:off x="8736702" y="1000764"/>
              <a:ext cx="1" cy="2952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>
              <a:stCxn id="99" idx="2"/>
              <a:endCxn id="91" idx="0"/>
            </p:cNvCxnSpPr>
            <p:nvPr/>
          </p:nvCxnSpPr>
          <p:spPr>
            <a:xfrm flipH="1">
              <a:off x="8736702" y="1533537"/>
              <a:ext cx="1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8520934" y="1296000"/>
              <a:ext cx="43153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ET-3</a:t>
              </a: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7771603" y="2700000"/>
              <a:ext cx="48777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EDN1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7799726" y="3239999"/>
              <a:ext cx="43153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ET-1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7725678" y="3960511"/>
              <a:ext cx="579633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A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</a:t>
              </a:r>
              <a:r>
                <a:rPr lang="en-GB" sz="800" b="1" dirty="0" err="1">
                  <a:solidFill>
                    <a:srgbClr val="000000"/>
                  </a:solidFill>
                </a:rPr>
                <a:t>Ednra</a:t>
              </a:r>
              <a:r>
                <a:rPr lang="en-GB" sz="800" b="1" dirty="0">
                  <a:solidFill>
                    <a:srgbClr val="000000"/>
                  </a:solidFill>
                </a:rPr>
                <a:t>)</a:t>
              </a:r>
            </a:p>
          </p:txBody>
        </p:sp>
        <p:cxnSp>
          <p:nvCxnSpPr>
            <p:cNvPr id="166" name="Straight Arrow Connector 165"/>
            <p:cNvCxnSpPr>
              <a:stCxn id="164" idx="2"/>
              <a:endCxn id="165" idx="0"/>
            </p:cNvCxnSpPr>
            <p:nvPr/>
          </p:nvCxnSpPr>
          <p:spPr>
            <a:xfrm>
              <a:off x="8015495" y="3477536"/>
              <a:ext cx="0" cy="482975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/>
            <p:cNvCxnSpPr>
              <a:stCxn id="163" idx="2"/>
              <a:endCxn id="164" idx="0"/>
            </p:cNvCxnSpPr>
            <p:nvPr/>
          </p:nvCxnSpPr>
          <p:spPr>
            <a:xfrm>
              <a:off x="8015491" y="2937537"/>
              <a:ext cx="4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TextBox 167"/>
            <p:cNvSpPr txBox="1"/>
            <p:nvPr/>
          </p:nvSpPr>
          <p:spPr>
            <a:xfrm>
              <a:off x="8144731" y="2700000"/>
              <a:ext cx="461531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Edn2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8159727" y="3239999"/>
              <a:ext cx="43153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ET-2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8443806" y="3960511"/>
              <a:ext cx="583382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B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</a:t>
              </a:r>
              <a:r>
                <a:rPr lang="en-GB" sz="800" b="1" dirty="0" err="1">
                  <a:solidFill>
                    <a:srgbClr val="000000"/>
                  </a:solidFill>
                </a:rPr>
                <a:t>Ednrb</a:t>
              </a:r>
              <a:r>
                <a:rPr lang="en-GB" sz="800" b="1" dirty="0">
                  <a:solidFill>
                    <a:srgbClr val="000000"/>
                  </a:solidFill>
                </a:rPr>
                <a:t>)</a:t>
              </a:r>
            </a:p>
          </p:txBody>
        </p:sp>
        <p:cxnSp>
          <p:nvCxnSpPr>
            <p:cNvPr id="171" name="Straight Arrow Connector 170"/>
            <p:cNvCxnSpPr>
              <a:stCxn id="169" idx="2"/>
              <a:endCxn id="170" idx="0"/>
            </p:cNvCxnSpPr>
            <p:nvPr/>
          </p:nvCxnSpPr>
          <p:spPr>
            <a:xfrm>
              <a:off x="8375496" y="3477536"/>
              <a:ext cx="360001" cy="482975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>
              <a:stCxn id="168" idx="2"/>
              <a:endCxn id="169" idx="0"/>
            </p:cNvCxnSpPr>
            <p:nvPr/>
          </p:nvCxnSpPr>
          <p:spPr>
            <a:xfrm flipH="1">
              <a:off x="8375496" y="2937537"/>
              <a:ext cx="1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Arrow Connector 172"/>
            <p:cNvCxnSpPr>
              <a:stCxn id="169" idx="2"/>
              <a:endCxn id="165" idx="0"/>
            </p:cNvCxnSpPr>
            <p:nvPr/>
          </p:nvCxnSpPr>
          <p:spPr>
            <a:xfrm flipH="1">
              <a:off x="8015495" y="3477536"/>
              <a:ext cx="360001" cy="482975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Arrow Connector 173"/>
            <p:cNvCxnSpPr>
              <a:stCxn id="164" idx="2"/>
              <a:endCxn id="170" idx="0"/>
            </p:cNvCxnSpPr>
            <p:nvPr/>
          </p:nvCxnSpPr>
          <p:spPr>
            <a:xfrm>
              <a:off x="8015495" y="3477536"/>
              <a:ext cx="720002" cy="482975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TextBox 174"/>
            <p:cNvSpPr txBox="1"/>
            <p:nvPr/>
          </p:nvSpPr>
          <p:spPr>
            <a:xfrm>
              <a:off x="8504730" y="2700000"/>
              <a:ext cx="461531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Edn2</a:t>
              </a:r>
            </a:p>
          </p:txBody>
        </p:sp>
        <p:cxnSp>
          <p:nvCxnSpPr>
            <p:cNvPr id="176" name="Straight Arrow Connector 175"/>
            <p:cNvCxnSpPr>
              <a:stCxn id="175" idx="2"/>
              <a:endCxn id="178" idx="0"/>
            </p:cNvCxnSpPr>
            <p:nvPr/>
          </p:nvCxnSpPr>
          <p:spPr>
            <a:xfrm flipH="1">
              <a:off x="8735494" y="2937537"/>
              <a:ext cx="2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Arrow Connector 176"/>
            <p:cNvCxnSpPr>
              <a:stCxn id="178" idx="2"/>
              <a:endCxn id="170" idx="0"/>
            </p:cNvCxnSpPr>
            <p:nvPr/>
          </p:nvCxnSpPr>
          <p:spPr>
            <a:xfrm>
              <a:off x="8735494" y="3477536"/>
              <a:ext cx="4" cy="48297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TextBox 177"/>
            <p:cNvSpPr txBox="1"/>
            <p:nvPr/>
          </p:nvSpPr>
          <p:spPr>
            <a:xfrm>
              <a:off x="8519725" y="3239999"/>
              <a:ext cx="43153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ET-3</a:t>
              </a: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7726884" y="5940000"/>
              <a:ext cx="579633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A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</a:t>
              </a:r>
              <a:r>
                <a:rPr lang="en-GB" sz="800" b="1" dirty="0" err="1">
                  <a:solidFill>
                    <a:srgbClr val="000000"/>
                  </a:solidFill>
                </a:rPr>
                <a:t>Ednra</a:t>
              </a:r>
              <a:r>
                <a:rPr lang="en-GB" sz="800" b="1" dirty="0">
                  <a:solidFill>
                    <a:srgbClr val="000000"/>
                  </a:solidFill>
                </a:rPr>
                <a:t>)</a:t>
              </a: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8145940" y="4680000"/>
              <a:ext cx="461531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prstClr val="black"/>
                  </a:solidFill>
                </a:rPr>
                <a:t>Edn2</a:t>
              </a: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8160934" y="5220000"/>
              <a:ext cx="43153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ET-2</a:t>
              </a:r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8445015" y="5940000"/>
              <a:ext cx="583382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B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</a:t>
              </a:r>
              <a:r>
                <a:rPr lang="en-GB" sz="800" b="1" dirty="0" err="1">
                  <a:solidFill>
                    <a:srgbClr val="000000"/>
                  </a:solidFill>
                </a:rPr>
                <a:t>Ednrb</a:t>
              </a:r>
              <a:r>
                <a:rPr lang="en-GB" sz="800" b="1" dirty="0">
                  <a:solidFill>
                    <a:srgbClr val="000000"/>
                  </a:solidFill>
                </a:rPr>
                <a:t>)</a:t>
              </a:r>
            </a:p>
          </p:txBody>
        </p:sp>
        <p:cxnSp>
          <p:nvCxnSpPr>
            <p:cNvPr id="234" name="Straight Arrow Connector 233"/>
            <p:cNvCxnSpPr>
              <a:stCxn id="232" idx="2"/>
              <a:endCxn id="233" idx="0"/>
            </p:cNvCxnSpPr>
            <p:nvPr/>
          </p:nvCxnSpPr>
          <p:spPr>
            <a:xfrm>
              <a:off x="8376703" y="5457537"/>
              <a:ext cx="360003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Arrow Connector 234"/>
            <p:cNvCxnSpPr>
              <a:stCxn id="231" idx="2"/>
              <a:endCxn id="232" idx="0"/>
            </p:cNvCxnSpPr>
            <p:nvPr/>
          </p:nvCxnSpPr>
          <p:spPr>
            <a:xfrm flipH="1">
              <a:off x="8376703" y="4917537"/>
              <a:ext cx="2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Arrow Connector 235"/>
            <p:cNvCxnSpPr>
              <a:stCxn id="232" idx="2"/>
              <a:endCxn id="230" idx="0"/>
            </p:cNvCxnSpPr>
            <p:nvPr/>
          </p:nvCxnSpPr>
          <p:spPr>
            <a:xfrm flipH="1">
              <a:off x="8016701" y="5457537"/>
              <a:ext cx="360002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TextBox 236"/>
            <p:cNvSpPr txBox="1"/>
            <p:nvPr/>
          </p:nvSpPr>
          <p:spPr>
            <a:xfrm>
              <a:off x="8505937" y="4680000"/>
              <a:ext cx="461531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Edn2</a:t>
              </a:r>
            </a:p>
          </p:txBody>
        </p:sp>
        <p:cxnSp>
          <p:nvCxnSpPr>
            <p:cNvPr id="238" name="Straight Arrow Connector 237"/>
            <p:cNvCxnSpPr>
              <a:stCxn id="237" idx="2"/>
              <a:endCxn id="240" idx="0"/>
            </p:cNvCxnSpPr>
            <p:nvPr/>
          </p:nvCxnSpPr>
          <p:spPr>
            <a:xfrm>
              <a:off x="8736703" y="4917537"/>
              <a:ext cx="1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Arrow Connector 238"/>
            <p:cNvCxnSpPr>
              <a:stCxn id="240" idx="2"/>
              <a:endCxn id="233" idx="0"/>
            </p:cNvCxnSpPr>
            <p:nvPr/>
          </p:nvCxnSpPr>
          <p:spPr>
            <a:xfrm>
              <a:off x="8736704" y="5457537"/>
              <a:ext cx="2" cy="4824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TextBox 239"/>
            <p:cNvSpPr txBox="1"/>
            <p:nvPr/>
          </p:nvSpPr>
          <p:spPr>
            <a:xfrm>
              <a:off x="8520935" y="5220000"/>
              <a:ext cx="431537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ET-3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66927" y="359167"/>
            <a:ext cx="2954454" cy="5243804"/>
            <a:chOff x="217105" y="396000"/>
            <a:chExt cx="3455070" cy="5781537"/>
          </a:xfrm>
        </p:grpSpPr>
        <p:sp>
          <p:nvSpPr>
            <p:cNvPr id="26" name="TextBox 25"/>
            <p:cNvSpPr txBox="1"/>
            <p:nvPr/>
          </p:nvSpPr>
          <p:spPr>
            <a:xfrm>
              <a:off x="1102902" y="396000"/>
              <a:ext cx="1653793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Collagen III, collagen IV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17105" y="756000"/>
              <a:ext cx="3455070" cy="5421537"/>
              <a:chOff x="217105" y="756000"/>
              <a:chExt cx="3455070" cy="5421537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218317" y="1296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3</a:t>
                </a:r>
                <a:r>
                  <a:rPr lang="en-GB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217105" y="3240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3</a:t>
                </a:r>
                <a:r>
                  <a:rPr lang="en-GB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37997" y="756000"/>
                <a:ext cx="6040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COL3A1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67991" y="2016000"/>
                <a:ext cx="54401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GPR56</a:t>
                </a:r>
              </a:p>
            </p:txBody>
          </p:sp>
          <p:cxnSp>
            <p:nvCxnSpPr>
              <p:cNvPr id="46" name="Straight Arrow Connector 45"/>
              <p:cNvCxnSpPr>
                <a:stCxn id="44" idx="2"/>
                <a:endCxn id="45" idx="0"/>
              </p:cNvCxnSpPr>
              <p:nvPr/>
            </p:nvCxnSpPr>
            <p:spPr>
              <a:xfrm flipH="1">
                <a:off x="539999" y="1669271"/>
                <a:ext cx="5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>
                <a:stCxn id="43" idx="2"/>
                <a:endCxn id="44" idx="0"/>
              </p:cNvCxnSpPr>
              <p:nvPr/>
            </p:nvCxnSpPr>
            <p:spPr>
              <a:xfrm>
                <a:off x="539999" y="993537"/>
                <a:ext cx="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/>
              <p:cNvSpPr txBox="1"/>
              <p:nvPr/>
            </p:nvSpPr>
            <p:spPr>
              <a:xfrm>
                <a:off x="808523" y="756000"/>
                <a:ext cx="6040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black"/>
                    </a:solidFill>
                  </a:rPr>
                  <a:t>COL4A1</a:t>
                </a: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788840" y="1296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4</a:t>
                </a:r>
                <a:r>
                  <a:rPr lang="en-GB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cxnSp>
            <p:nvCxnSpPr>
              <p:cNvPr id="107" name="Straight Arrow Connector 106"/>
              <p:cNvCxnSpPr>
                <a:stCxn id="105" idx="2"/>
                <a:endCxn id="106" idx="0"/>
              </p:cNvCxnSpPr>
              <p:nvPr/>
            </p:nvCxnSpPr>
            <p:spPr>
              <a:xfrm>
                <a:off x="1110525" y="993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TextBox 107"/>
              <p:cNvSpPr txBox="1"/>
              <p:nvPr/>
            </p:nvSpPr>
            <p:spPr>
              <a:xfrm>
                <a:off x="1287379" y="756000"/>
                <a:ext cx="6040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black"/>
                    </a:solidFill>
                  </a:rPr>
                  <a:t>COL4A2</a:t>
                </a: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267695" y="1296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4</a:t>
                </a:r>
                <a:r>
                  <a:rPr lang="en-GB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cxnSp>
            <p:nvCxnSpPr>
              <p:cNvPr id="110" name="Straight Arrow Connector 109"/>
              <p:cNvCxnSpPr>
                <a:stCxn id="108" idx="2"/>
                <a:endCxn id="109" idx="0"/>
              </p:cNvCxnSpPr>
              <p:nvPr/>
            </p:nvCxnSpPr>
            <p:spPr>
              <a:xfrm>
                <a:off x="1589381" y="993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TextBox 110"/>
              <p:cNvSpPr txBox="1"/>
              <p:nvPr/>
            </p:nvSpPr>
            <p:spPr>
              <a:xfrm>
                <a:off x="1730166" y="756000"/>
                <a:ext cx="6040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COL4A3</a:t>
                </a: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710484" y="1296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4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3</a:t>
                </a:r>
              </a:p>
            </p:txBody>
          </p:sp>
          <p:cxnSp>
            <p:nvCxnSpPr>
              <p:cNvPr id="113" name="Straight Arrow Connector 112"/>
              <p:cNvCxnSpPr>
                <a:stCxn id="111" idx="2"/>
                <a:endCxn id="112" idx="0"/>
              </p:cNvCxnSpPr>
              <p:nvPr/>
            </p:nvCxnSpPr>
            <p:spPr>
              <a:xfrm>
                <a:off x="2032168" y="993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>
              <a:xfrm>
                <a:off x="2162216" y="756000"/>
                <a:ext cx="6040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black"/>
                    </a:solidFill>
                  </a:rPr>
                  <a:t>COL4A4</a:t>
                </a: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2142530" y="1296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4</a:t>
                </a:r>
                <a:r>
                  <a:rPr lang="en-GB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4</a:t>
                </a:r>
              </a:p>
            </p:txBody>
          </p:sp>
          <p:cxnSp>
            <p:nvCxnSpPr>
              <p:cNvPr id="116" name="Straight Arrow Connector 115"/>
              <p:cNvCxnSpPr>
                <a:stCxn id="114" idx="2"/>
                <a:endCxn id="115" idx="0"/>
              </p:cNvCxnSpPr>
              <p:nvPr/>
            </p:nvCxnSpPr>
            <p:spPr>
              <a:xfrm flipH="1">
                <a:off x="2464217" y="993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TextBox 116"/>
              <p:cNvSpPr txBox="1"/>
              <p:nvPr/>
            </p:nvSpPr>
            <p:spPr>
              <a:xfrm>
                <a:off x="2617650" y="756000"/>
                <a:ext cx="6040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COL4A5</a:t>
                </a: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2597966" y="1296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 4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5</a:t>
                </a:r>
              </a:p>
            </p:txBody>
          </p:sp>
          <p:cxnSp>
            <p:nvCxnSpPr>
              <p:cNvPr id="119" name="Straight Arrow Connector 118"/>
              <p:cNvCxnSpPr>
                <a:stCxn id="117" idx="2"/>
                <a:endCxn id="118" idx="0"/>
              </p:cNvCxnSpPr>
              <p:nvPr/>
            </p:nvCxnSpPr>
            <p:spPr>
              <a:xfrm>
                <a:off x="2919652" y="993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3048491" y="756000"/>
                <a:ext cx="6040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COL4A6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3028804" y="1296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4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6</a:t>
                </a:r>
              </a:p>
            </p:txBody>
          </p:sp>
          <p:cxnSp>
            <p:nvCxnSpPr>
              <p:cNvPr id="122" name="Straight Arrow Connector 121"/>
              <p:cNvCxnSpPr>
                <a:stCxn id="120" idx="2"/>
                <a:endCxn id="121" idx="0"/>
              </p:cNvCxnSpPr>
              <p:nvPr/>
            </p:nvCxnSpPr>
            <p:spPr>
              <a:xfrm flipH="1">
                <a:off x="3350490" y="993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TextBox 122"/>
              <p:cNvSpPr txBox="1"/>
              <p:nvPr/>
            </p:nvSpPr>
            <p:spPr>
              <a:xfrm>
                <a:off x="1938900" y="2016000"/>
                <a:ext cx="6040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GPR126</a:t>
                </a:r>
              </a:p>
            </p:txBody>
          </p:sp>
          <p:cxnSp>
            <p:nvCxnSpPr>
              <p:cNvPr id="124" name="Straight Arrow Connector 123"/>
              <p:cNvCxnSpPr>
                <a:stCxn id="106" idx="2"/>
                <a:endCxn id="123" idx="0"/>
              </p:cNvCxnSpPr>
              <p:nvPr/>
            </p:nvCxnSpPr>
            <p:spPr>
              <a:xfrm>
                <a:off x="1110526" y="1669271"/>
                <a:ext cx="1130375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>
                <a:stCxn id="109" idx="2"/>
                <a:endCxn id="123" idx="0"/>
              </p:cNvCxnSpPr>
              <p:nvPr/>
            </p:nvCxnSpPr>
            <p:spPr>
              <a:xfrm>
                <a:off x="1589381" y="1669271"/>
                <a:ext cx="651521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>
                <a:stCxn id="112" idx="2"/>
                <a:endCxn id="123" idx="0"/>
              </p:cNvCxnSpPr>
              <p:nvPr/>
            </p:nvCxnSpPr>
            <p:spPr>
              <a:xfrm>
                <a:off x="2032170" y="1669271"/>
                <a:ext cx="208732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Arrow Connector 126"/>
              <p:cNvCxnSpPr>
                <a:stCxn id="115" idx="2"/>
                <a:endCxn id="123" idx="0"/>
              </p:cNvCxnSpPr>
              <p:nvPr/>
            </p:nvCxnSpPr>
            <p:spPr>
              <a:xfrm flipH="1">
                <a:off x="2240902" y="1669271"/>
                <a:ext cx="223315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/>
              <p:cNvCxnSpPr>
                <a:stCxn id="118" idx="2"/>
                <a:endCxn id="123" idx="0"/>
              </p:cNvCxnSpPr>
              <p:nvPr/>
            </p:nvCxnSpPr>
            <p:spPr>
              <a:xfrm flipH="1">
                <a:off x="2240902" y="1669271"/>
                <a:ext cx="678750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Arrow Connector 128"/>
              <p:cNvCxnSpPr>
                <a:stCxn id="121" idx="2"/>
                <a:endCxn id="123" idx="0"/>
              </p:cNvCxnSpPr>
              <p:nvPr/>
            </p:nvCxnSpPr>
            <p:spPr>
              <a:xfrm flipH="1">
                <a:off x="2240902" y="1669271"/>
                <a:ext cx="1109589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262098" y="2700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Col3a1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278967" y="3960511"/>
                <a:ext cx="519645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Gpr56</a:t>
                </a:r>
              </a:p>
            </p:txBody>
          </p:sp>
          <p:cxnSp>
            <p:nvCxnSpPr>
              <p:cNvPr id="133" name="Straight Arrow Connector 132"/>
              <p:cNvCxnSpPr>
                <a:stCxn id="131" idx="2"/>
                <a:endCxn id="132" idx="0"/>
              </p:cNvCxnSpPr>
              <p:nvPr/>
            </p:nvCxnSpPr>
            <p:spPr>
              <a:xfrm flipH="1">
                <a:off x="538789" y="3613271"/>
                <a:ext cx="2" cy="3472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/>
              <p:cNvCxnSpPr>
                <a:stCxn id="130" idx="2"/>
                <a:endCxn id="131" idx="0"/>
              </p:cNvCxnSpPr>
              <p:nvPr/>
            </p:nvCxnSpPr>
            <p:spPr>
              <a:xfrm>
                <a:off x="538792" y="293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TextBox 183"/>
              <p:cNvSpPr txBox="1"/>
              <p:nvPr/>
            </p:nvSpPr>
            <p:spPr>
              <a:xfrm>
                <a:off x="832623" y="2700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Col4a1</a:t>
                </a: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787628" y="3240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4</a:t>
                </a:r>
                <a:r>
                  <a:rPr lang="en-GB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cxnSp>
            <p:nvCxnSpPr>
              <p:cNvPr id="186" name="Straight Arrow Connector 185"/>
              <p:cNvCxnSpPr>
                <a:stCxn id="184" idx="2"/>
                <a:endCxn id="185" idx="0"/>
              </p:cNvCxnSpPr>
              <p:nvPr/>
            </p:nvCxnSpPr>
            <p:spPr>
              <a:xfrm flipH="1">
                <a:off x="1109314" y="2937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TextBox 186"/>
              <p:cNvSpPr txBox="1"/>
              <p:nvPr/>
            </p:nvSpPr>
            <p:spPr>
              <a:xfrm>
                <a:off x="1311477" y="2700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Col4a2</a:t>
                </a:r>
              </a:p>
            </p:txBody>
          </p:sp>
          <p:sp>
            <p:nvSpPr>
              <p:cNvPr id="188" name="TextBox 187"/>
              <p:cNvSpPr txBox="1"/>
              <p:nvPr/>
            </p:nvSpPr>
            <p:spPr>
              <a:xfrm>
                <a:off x="1266484" y="3240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4</a:t>
                </a:r>
                <a:r>
                  <a:rPr lang="en-GB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cxnSp>
            <p:nvCxnSpPr>
              <p:cNvPr id="189" name="Straight Arrow Connector 188"/>
              <p:cNvCxnSpPr>
                <a:stCxn id="187" idx="2"/>
                <a:endCxn id="188" idx="0"/>
              </p:cNvCxnSpPr>
              <p:nvPr/>
            </p:nvCxnSpPr>
            <p:spPr>
              <a:xfrm flipH="1">
                <a:off x="1588170" y="2937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TextBox 189"/>
              <p:cNvSpPr txBox="1"/>
              <p:nvPr/>
            </p:nvSpPr>
            <p:spPr>
              <a:xfrm>
                <a:off x="2641751" y="2700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Col4a5</a:t>
                </a:r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2596756" y="3240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 4</a:t>
                </a:r>
                <a:r>
                  <a:rPr lang="en-GB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5</a:t>
                </a:r>
              </a:p>
            </p:txBody>
          </p:sp>
          <p:cxnSp>
            <p:nvCxnSpPr>
              <p:cNvPr id="192" name="Straight Arrow Connector 191"/>
              <p:cNvCxnSpPr>
                <a:stCxn id="190" idx="2"/>
                <a:endCxn id="191" idx="0"/>
              </p:cNvCxnSpPr>
              <p:nvPr/>
            </p:nvCxnSpPr>
            <p:spPr>
              <a:xfrm flipH="1">
                <a:off x="2918442" y="2937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3" name="TextBox 192"/>
              <p:cNvSpPr txBox="1"/>
              <p:nvPr/>
            </p:nvSpPr>
            <p:spPr>
              <a:xfrm>
                <a:off x="1949874" y="3960511"/>
                <a:ext cx="57963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Gpr126</a:t>
                </a:r>
              </a:p>
            </p:txBody>
          </p:sp>
          <p:cxnSp>
            <p:nvCxnSpPr>
              <p:cNvPr id="194" name="Straight Arrow Connector 193"/>
              <p:cNvCxnSpPr>
                <a:stCxn id="185" idx="2"/>
                <a:endCxn id="193" idx="0"/>
              </p:cNvCxnSpPr>
              <p:nvPr/>
            </p:nvCxnSpPr>
            <p:spPr>
              <a:xfrm>
                <a:off x="1109314" y="3613271"/>
                <a:ext cx="1130377" cy="3472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>
                <a:stCxn id="188" idx="2"/>
                <a:endCxn id="193" idx="0"/>
              </p:cNvCxnSpPr>
              <p:nvPr/>
            </p:nvCxnSpPr>
            <p:spPr>
              <a:xfrm>
                <a:off x="1588170" y="3613271"/>
                <a:ext cx="651521" cy="3472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Arrow Connector 195"/>
              <p:cNvCxnSpPr>
                <a:stCxn id="191" idx="2"/>
                <a:endCxn id="193" idx="0"/>
              </p:cNvCxnSpPr>
              <p:nvPr/>
            </p:nvCxnSpPr>
            <p:spPr>
              <a:xfrm flipH="1">
                <a:off x="2239691" y="3613271"/>
                <a:ext cx="678751" cy="3472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TextBox 200"/>
              <p:cNvSpPr txBox="1"/>
              <p:nvPr/>
            </p:nvSpPr>
            <p:spPr>
              <a:xfrm>
                <a:off x="263308" y="4680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Col3a1</a:t>
                </a:r>
              </a:p>
            </p:txBody>
          </p:sp>
          <p:sp>
            <p:nvSpPr>
              <p:cNvPr id="202" name="TextBox 201"/>
              <p:cNvSpPr txBox="1"/>
              <p:nvPr/>
            </p:nvSpPr>
            <p:spPr>
              <a:xfrm>
                <a:off x="263308" y="5220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Col3a1</a:t>
                </a: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280177" y="5940000"/>
                <a:ext cx="519645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Gpr56</a:t>
                </a:r>
              </a:p>
            </p:txBody>
          </p:sp>
          <p:cxnSp>
            <p:nvCxnSpPr>
              <p:cNvPr id="204" name="Straight Arrow Connector 203"/>
              <p:cNvCxnSpPr>
                <a:stCxn id="202" idx="2"/>
                <a:endCxn id="203" idx="0"/>
              </p:cNvCxnSpPr>
              <p:nvPr/>
            </p:nvCxnSpPr>
            <p:spPr>
              <a:xfrm flipH="1">
                <a:off x="539999" y="5457537"/>
                <a:ext cx="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Arrow Connector 204"/>
              <p:cNvCxnSpPr>
                <a:stCxn id="201" idx="2"/>
                <a:endCxn id="202" idx="0"/>
              </p:cNvCxnSpPr>
              <p:nvPr/>
            </p:nvCxnSpPr>
            <p:spPr>
              <a:xfrm>
                <a:off x="540003" y="491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TextBox 245"/>
              <p:cNvSpPr txBox="1"/>
              <p:nvPr/>
            </p:nvSpPr>
            <p:spPr>
              <a:xfrm>
                <a:off x="833833" y="4680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Col4a1</a:t>
                </a:r>
              </a:p>
            </p:txBody>
          </p:sp>
          <p:sp>
            <p:nvSpPr>
              <p:cNvPr id="247" name="TextBox 246"/>
              <p:cNvSpPr txBox="1"/>
              <p:nvPr/>
            </p:nvSpPr>
            <p:spPr>
              <a:xfrm>
                <a:off x="788841" y="5220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4</a:t>
                </a:r>
                <a:r>
                  <a:rPr lang="en-GB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  <p:cxnSp>
            <p:nvCxnSpPr>
              <p:cNvPr id="248" name="Straight Arrow Connector 247"/>
              <p:cNvCxnSpPr>
                <a:stCxn id="246" idx="2"/>
                <a:endCxn id="247" idx="0"/>
              </p:cNvCxnSpPr>
              <p:nvPr/>
            </p:nvCxnSpPr>
            <p:spPr>
              <a:xfrm>
                <a:off x="1110527" y="491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9" name="TextBox 248"/>
              <p:cNvSpPr txBox="1"/>
              <p:nvPr/>
            </p:nvSpPr>
            <p:spPr>
              <a:xfrm>
                <a:off x="1312687" y="4680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Col4a2</a:t>
                </a:r>
              </a:p>
            </p:txBody>
          </p:sp>
          <p:sp>
            <p:nvSpPr>
              <p:cNvPr id="250" name="TextBox 249"/>
              <p:cNvSpPr txBox="1"/>
              <p:nvPr/>
            </p:nvSpPr>
            <p:spPr>
              <a:xfrm>
                <a:off x="1267693" y="5220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4</a:t>
                </a:r>
                <a:r>
                  <a:rPr lang="en-GB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  <p:cxnSp>
            <p:nvCxnSpPr>
              <p:cNvPr id="251" name="Straight Arrow Connector 250"/>
              <p:cNvCxnSpPr>
                <a:stCxn id="249" idx="2"/>
                <a:endCxn id="250" idx="0"/>
              </p:cNvCxnSpPr>
              <p:nvPr/>
            </p:nvCxnSpPr>
            <p:spPr>
              <a:xfrm flipH="1">
                <a:off x="1589379" y="4917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TextBox 251"/>
              <p:cNvSpPr txBox="1"/>
              <p:nvPr/>
            </p:nvSpPr>
            <p:spPr>
              <a:xfrm>
                <a:off x="1755477" y="4680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Col4a3</a:t>
                </a:r>
              </a:p>
            </p:txBody>
          </p:sp>
          <p:sp>
            <p:nvSpPr>
              <p:cNvPr id="253" name="TextBox 252"/>
              <p:cNvSpPr txBox="1"/>
              <p:nvPr/>
            </p:nvSpPr>
            <p:spPr>
              <a:xfrm>
                <a:off x="1710482" y="5220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4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3</a:t>
                </a:r>
              </a:p>
            </p:txBody>
          </p:sp>
          <p:cxnSp>
            <p:nvCxnSpPr>
              <p:cNvPr id="254" name="Straight Arrow Connector 253"/>
              <p:cNvCxnSpPr>
                <a:stCxn id="252" idx="2"/>
                <a:endCxn id="253" idx="0"/>
              </p:cNvCxnSpPr>
              <p:nvPr/>
            </p:nvCxnSpPr>
            <p:spPr>
              <a:xfrm flipH="1">
                <a:off x="2032168" y="4917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5" name="TextBox 254"/>
              <p:cNvSpPr txBox="1"/>
              <p:nvPr/>
            </p:nvSpPr>
            <p:spPr>
              <a:xfrm>
                <a:off x="2642959" y="4680000"/>
                <a:ext cx="55338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Col4a5</a:t>
                </a:r>
              </a:p>
            </p:txBody>
          </p:sp>
          <p:sp>
            <p:nvSpPr>
              <p:cNvPr id="256" name="TextBox 255"/>
              <p:cNvSpPr txBox="1"/>
              <p:nvPr/>
            </p:nvSpPr>
            <p:spPr>
              <a:xfrm>
                <a:off x="2597963" y="5220000"/>
                <a:ext cx="64337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Collagen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 4</a:t>
                </a:r>
                <a:r>
                  <a:rPr lang="en-GB" sz="800" b="1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b="1" dirty="0">
                    <a:solidFill>
                      <a:prstClr val="black"/>
                    </a:solidFill>
                  </a:rPr>
                  <a:t>5</a:t>
                </a:r>
              </a:p>
            </p:txBody>
          </p:sp>
          <p:cxnSp>
            <p:nvCxnSpPr>
              <p:cNvPr id="257" name="Straight Arrow Connector 256"/>
              <p:cNvCxnSpPr>
                <a:stCxn id="255" idx="2"/>
                <a:endCxn id="256" idx="0"/>
              </p:cNvCxnSpPr>
              <p:nvPr/>
            </p:nvCxnSpPr>
            <p:spPr>
              <a:xfrm flipH="1">
                <a:off x="2919649" y="4917537"/>
                <a:ext cx="4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8" name="TextBox 257"/>
              <p:cNvSpPr txBox="1"/>
              <p:nvPr/>
            </p:nvSpPr>
            <p:spPr>
              <a:xfrm>
                <a:off x="1951084" y="5940000"/>
                <a:ext cx="57963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Gpr126</a:t>
                </a:r>
              </a:p>
            </p:txBody>
          </p:sp>
          <p:cxnSp>
            <p:nvCxnSpPr>
              <p:cNvPr id="259" name="Straight Arrow Connector 258"/>
              <p:cNvCxnSpPr>
                <a:stCxn id="247" idx="2"/>
                <a:endCxn id="258" idx="0"/>
              </p:cNvCxnSpPr>
              <p:nvPr/>
            </p:nvCxnSpPr>
            <p:spPr>
              <a:xfrm>
                <a:off x="1110527" y="5593271"/>
                <a:ext cx="1130375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Arrow Connector 260"/>
              <p:cNvCxnSpPr>
                <a:stCxn id="250" idx="2"/>
                <a:endCxn id="258" idx="0"/>
              </p:cNvCxnSpPr>
              <p:nvPr/>
            </p:nvCxnSpPr>
            <p:spPr>
              <a:xfrm>
                <a:off x="1589379" y="5593271"/>
                <a:ext cx="651522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Arrow Connector 264"/>
              <p:cNvCxnSpPr>
                <a:stCxn id="253" idx="2"/>
                <a:endCxn id="258" idx="0"/>
              </p:cNvCxnSpPr>
              <p:nvPr/>
            </p:nvCxnSpPr>
            <p:spPr>
              <a:xfrm>
                <a:off x="2032168" y="5593271"/>
                <a:ext cx="208733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Arrow Connector 265"/>
              <p:cNvCxnSpPr>
                <a:stCxn id="256" idx="2"/>
                <a:endCxn id="258" idx="0"/>
              </p:cNvCxnSpPr>
              <p:nvPr/>
            </p:nvCxnSpPr>
            <p:spPr>
              <a:xfrm flipH="1">
                <a:off x="2240901" y="5593271"/>
                <a:ext cx="678748" cy="3467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2" name="Group 241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243" name="Group 242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288" name="TextBox 287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289" name="TextBox 288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290" name="TextBox 289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244" name="Group 243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285" name="Straight Connector 284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6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5" name="Group 244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282" name="TextBox 281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83" name="TextBox 282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60" name="Group 259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279" name="TextBox 278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80" name="TextBox 279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81" name="TextBox 280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69" name="Group 268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274" name="TextBox 273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75" name="TextBox 274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76" name="TextBox 275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537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6357663" y="359171"/>
            <a:ext cx="1710332" cy="234805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r>
              <a:rPr lang="en-US" sz="1000" b="1" u="sng" dirty="0" err="1">
                <a:solidFill>
                  <a:prstClr val="black"/>
                </a:solidFill>
              </a:rPr>
              <a:t>Gonadotrophin</a:t>
            </a:r>
            <a:r>
              <a:rPr lang="en-US" sz="1000" b="1" u="sng" dirty="0">
                <a:solidFill>
                  <a:prstClr val="black"/>
                </a:solidFill>
              </a:rPr>
              <a:t>-rel. hormone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6346" y="359171"/>
            <a:ext cx="2537522" cy="5366915"/>
            <a:chOff x="4463002" y="396000"/>
            <a:chExt cx="2967489" cy="5917271"/>
          </a:xfrm>
        </p:grpSpPr>
        <p:sp>
          <p:nvSpPr>
            <p:cNvPr id="46" name="TextBox 45"/>
            <p:cNvSpPr txBox="1"/>
            <p:nvPr/>
          </p:nvSpPr>
          <p:spPr>
            <a:xfrm>
              <a:off x="5695588" y="396000"/>
              <a:ext cx="797089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Glucagon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463002" y="756000"/>
              <a:ext cx="2967489" cy="5557271"/>
              <a:chOff x="4463002" y="756000"/>
              <a:chExt cx="2967489" cy="5557271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5766554" y="2700471"/>
                <a:ext cx="39966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Gcg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524852" y="3240471"/>
                <a:ext cx="66024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glucagon</a:t>
                </a:r>
              </a:p>
            </p:txBody>
          </p:sp>
          <p:cxnSp>
            <p:nvCxnSpPr>
              <p:cNvPr id="84" name="Straight Arrow Connector 83"/>
              <p:cNvCxnSpPr>
                <a:stCxn id="83" idx="2"/>
                <a:endCxn id="86" idx="0"/>
              </p:cNvCxnSpPr>
              <p:nvPr/>
            </p:nvCxnSpPr>
            <p:spPr>
              <a:xfrm>
                <a:off x="4854973" y="3478008"/>
                <a:ext cx="72522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>
                <a:stCxn id="82" idx="2"/>
                <a:endCxn id="83" idx="0"/>
              </p:cNvCxnSpPr>
              <p:nvPr/>
            </p:nvCxnSpPr>
            <p:spPr>
              <a:xfrm flipH="1">
                <a:off x="4854973" y="2938008"/>
                <a:ext cx="1111416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Box 85"/>
              <p:cNvSpPr txBox="1"/>
              <p:nvPr/>
            </p:nvSpPr>
            <p:spPr>
              <a:xfrm>
                <a:off x="5271635" y="3960471"/>
                <a:ext cx="617126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GLP-1 R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(Glp1r)  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4467678" y="3960471"/>
                <a:ext cx="774594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Glucagon R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 err="1">
                    <a:solidFill>
                      <a:srgbClr val="000000"/>
                    </a:solidFill>
                  </a:rPr>
                  <a:t>Gcgr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6831162" y="3960471"/>
                <a:ext cx="598380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white">
                        <a:lumMod val="50000"/>
                      </a:prstClr>
                    </a:solidFill>
                  </a:rPr>
                  <a:t>GLP-2 R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(Glp2r)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5993915" y="3960471"/>
                <a:ext cx="697733" cy="373271"/>
              </a:xfrm>
              <a:prstGeom prst="rect">
                <a:avLst/>
              </a:prstGeom>
              <a:noFill/>
              <a:ln w="19050">
                <a:noFill/>
                <a:prstDash val="lgDashDot"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Unknown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receptor</a:t>
                </a:r>
              </a:p>
            </p:txBody>
          </p:sp>
          <p:cxnSp>
            <p:nvCxnSpPr>
              <p:cNvPr id="90" name="Straight Arrow Connector 89"/>
              <p:cNvCxnSpPr>
                <a:stCxn id="98" idx="2"/>
                <a:endCxn id="89" idx="0"/>
              </p:cNvCxnSpPr>
              <p:nvPr/>
            </p:nvCxnSpPr>
            <p:spPr>
              <a:xfrm flipH="1">
                <a:off x="6342782" y="3478008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6848032" y="3240471"/>
                <a:ext cx="564635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GLP-2*</a:t>
                </a:r>
              </a:p>
            </p:txBody>
          </p:sp>
          <p:cxnSp>
            <p:nvCxnSpPr>
              <p:cNvPr id="92" name="Straight Arrow Connector 91"/>
              <p:cNvCxnSpPr>
                <a:stCxn id="83" idx="2"/>
                <a:endCxn id="87" idx="0"/>
              </p:cNvCxnSpPr>
              <p:nvPr/>
            </p:nvCxnSpPr>
            <p:spPr>
              <a:xfrm>
                <a:off x="4854973" y="3478008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>
                <a:stCxn id="91" idx="2"/>
                <a:endCxn id="88" idx="0"/>
              </p:cNvCxnSpPr>
              <p:nvPr/>
            </p:nvCxnSpPr>
            <p:spPr>
              <a:xfrm>
                <a:off x="7130350" y="3478008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/>
              <p:cNvCxnSpPr>
                <a:stCxn id="82" idx="2"/>
                <a:endCxn id="91" idx="0"/>
              </p:cNvCxnSpPr>
              <p:nvPr/>
            </p:nvCxnSpPr>
            <p:spPr>
              <a:xfrm>
                <a:off x="5966389" y="2938008"/>
                <a:ext cx="116396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Box 94"/>
              <p:cNvSpPr txBox="1"/>
              <p:nvPr/>
            </p:nvSpPr>
            <p:spPr>
              <a:xfrm>
                <a:off x="5181653" y="3240471"/>
                <a:ext cx="79708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GLP-1(7-36)</a:t>
                </a:r>
              </a:p>
            </p:txBody>
          </p:sp>
          <p:cxnSp>
            <p:nvCxnSpPr>
              <p:cNvPr id="96" name="Straight Arrow Connector 95"/>
              <p:cNvCxnSpPr>
                <a:stCxn id="82" idx="2"/>
                <a:endCxn id="95" idx="0"/>
              </p:cNvCxnSpPr>
              <p:nvPr/>
            </p:nvCxnSpPr>
            <p:spPr>
              <a:xfrm flipH="1">
                <a:off x="5580199" y="2938008"/>
                <a:ext cx="38619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/>
              <p:cNvCxnSpPr>
                <a:stCxn id="95" idx="2"/>
                <a:endCxn id="86" idx="0"/>
              </p:cNvCxnSpPr>
              <p:nvPr/>
            </p:nvCxnSpPr>
            <p:spPr>
              <a:xfrm>
                <a:off x="5580199" y="3478008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/>
              <p:cNvSpPr txBox="1"/>
              <p:nvPr/>
            </p:nvSpPr>
            <p:spPr>
              <a:xfrm>
                <a:off x="5944238" y="3240471"/>
                <a:ext cx="79708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GLP-1(9-36)</a:t>
                </a:r>
              </a:p>
            </p:txBody>
          </p:sp>
          <p:cxnSp>
            <p:nvCxnSpPr>
              <p:cNvPr id="99" name="Straight Arrow Connector 98"/>
              <p:cNvCxnSpPr>
                <a:stCxn id="82" idx="2"/>
                <a:endCxn id="98" idx="0"/>
              </p:cNvCxnSpPr>
              <p:nvPr/>
            </p:nvCxnSpPr>
            <p:spPr>
              <a:xfrm>
                <a:off x="5966389" y="2938008"/>
                <a:ext cx="37639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/>
              <p:cNvSpPr txBox="1"/>
              <p:nvPr/>
            </p:nvSpPr>
            <p:spPr>
              <a:xfrm>
                <a:off x="5766555" y="4680000"/>
                <a:ext cx="39966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Gcg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524850" y="5220000"/>
                <a:ext cx="66024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glucagon</a:t>
                </a:r>
              </a:p>
            </p:txBody>
          </p:sp>
          <p:cxnSp>
            <p:nvCxnSpPr>
              <p:cNvPr id="117" name="Straight Arrow Connector 116"/>
              <p:cNvCxnSpPr>
                <a:stCxn id="116" idx="2"/>
                <a:endCxn id="119" idx="0"/>
              </p:cNvCxnSpPr>
              <p:nvPr/>
            </p:nvCxnSpPr>
            <p:spPr>
              <a:xfrm>
                <a:off x="4854971" y="5457536"/>
                <a:ext cx="725228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>
                <a:stCxn id="115" idx="2"/>
                <a:endCxn id="116" idx="0"/>
              </p:cNvCxnSpPr>
              <p:nvPr/>
            </p:nvCxnSpPr>
            <p:spPr>
              <a:xfrm flipH="1">
                <a:off x="4854971" y="4917537"/>
                <a:ext cx="1111419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5281008" y="5940000"/>
                <a:ext cx="598380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GLP-1 R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(Glp1r) </a:t>
                </a: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4467675" y="5940000"/>
                <a:ext cx="774594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Glucagon R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 err="1">
                    <a:solidFill>
                      <a:srgbClr val="000000"/>
                    </a:solidFill>
                  </a:rPr>
                  <a:t>Gcgr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6831160" y="5940000"/>
                <a:ext cx="598380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GLP-2 R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(Glp2r)</a:t>
                </a: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5993915" y="5940000"/>
                <a:ext cx="697733" cy="373271"/>
              </a:xfrm>
              <a:prstGeom prst="rect">
                <a:avLst/>
              </a:prstGeom>
              <a:noFill/>
              <a:ln w="19050">
                <a:noFill/>
                <a:prstDash val="lgDashDot"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Unknown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receptor</a:t>
                </a:r>
              </a:p>
            </p:txBody>
          </p:sp>
          <p:cxnSp>
            <p:nvCxnSpPr>
              <p:cNvPr id="123" name="Straight Arrow Connector 122"/>
              <p:cNvCxnSpPr>
                <a:stCxn id="131" idx="2"/>
                <a:endCxn id="122" idx="0"/>
              </p:cNvCxnSpPr>
              <p:nvPr/>
            </p:nvCxnSpPr>
            <p:spPr>
              <a:xfrm flipH="1">
                <a:off x="6342782" y="5457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/>
              <p:cNvSpPr txBox="1"/>
              <p:nvPr/>
            </p:nvSpPr>
            <p:spPr>
              <a:xfrm>
                <a:off x="6848031" y="5220000"/>
                <a:ext cx="564635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GLP-2*</a:t>
                </a:r>
              </a:p>
            </p:txBody>
          </p:sp>
          <p:cxnSp>
            <p:nvCxnSpPr>
              <p:cNvPr id="125" name="Straight Arrow Connector 124"/>
              <p:cNvCxnSpPr>
                <a:stCxn id="116" idx="2"/>
                <a:endCxn id="120" idx="0"/>
              </p:cNvCxnSpPr>
              <p:nvPr/>
            </p:nvCxnSpPr>
            <p:spPr>
              <a:xfrm>
                <a:off x="4854971" y="5457536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>
                <a:stCxn id="124" idx="2"/>
                <a:endCxn id="121" idx="0"/>
              </p:cNvCxnSpPr>
              <p:nvPr/>
            </p:nvCxnSpPr>
            <p:spPr>
              <a:xfrm>
                <a:off x="7130349" y="5457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Arrow Connector 126"/>
              <p:cNvCxnSpPr>
                <a:stCxn id="115" idx="2"/>
                <a:endCxn id="124" idx="0"/>
              </p:cNvCxnSpPr>
              <p:nvPr/>
            </p:nvCxnSpPr>
            <p:spPr>
              <a:xfrm>
                <a:off x="5966390" y="4917537"/>
                <a:ext cx="1163959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127"/>
              <p:cNvSpPr txBox="1"/>
              <p:nvPr/>
            </p:nvSpPr>
            <p:spPr>
              <a:xfrm>
                <a:off x="5181656" y="5220000"/>
                <a:ext cx="79708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GLP-1(7-36)</a:t>
                </a:r>
              </a:p>
            </p:txBody>
          </p:sp>
          <p:cxnSp>
            <p:nvCxnSpPr>
              <p:cNvPr id="129" name="Straight Arrow Connector 128"/>
              <p:cNvCxnSpPr>
                <a:stCxn id="115" idx="2"/>
                <a:endCxn id="128" idx="0"/>
              </p:cNvCxnSpPr>
              <p:nvPr/>
            </p:nvCxnSpPr>
            <p:spPr>
              <a:xfrm flipH="1">
                <a:off x="5580201" y="4917537"/>
                <a:ext cx="386189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/>
              <p:cNvCxnSpPr>
                <a:stCxn id="128" idx="2"/>
                <a:endCxn id="119" idx="0"/>
              </p:cNvCxnSpPr>
              <p:nvPr/>
            </p:nvCxnSpPr>
            <p:spPr>
              <a:xfrm flipH="1">
                <a:off x="5580199" y="5457536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5944238" y="5220000"/>
                <a:ext cx="79708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GLP-1(9-36)</a:t>
                </a:r>
              </a:p>
            </p:txBody>
          </p:sp>
          <p:cxnSp>
            <p:nvCxnSpPr>
              <p:cNvPr id="132" name="Straight Arrow Connector 131"/>
              <p:cNvCxnSpPr>
                <a:stCxn id="115" idx="2"/>
                <a:endCxn id="131" idx="0"/>
              </p:cNvCxnSpPr>
              <p:nvPr/>
            </p:nvCxnSpPr>
            <p:spPr>
              <a:xfrm>
                <a:off x="5966390" y="4917537"/>
                <a:ext cx="376394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5745010" y="756000"/>
                <a:ext cx="43341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GCG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520179" y="1296000"/>
                <a:ext cx="66024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glucagon</a:t>
                </a:r>
              </a:p>
            </p:txBody>
          </p:sp>
          <p:cxnSp>
            <p:nvCxnSpPr>
              <p:cNvPr id="26" name="Straight Arrow Connector 25"/>
              <p:cNvCxnSpPr>
                <a:stCxn id="25" idx="2"/>
                <a:endCxn id="28" idx="0"/>
              </p:cNvCxnSpPr>
              <p:nvPr/>
            </p:nvCxnSpPr>
            <p:spPr>
              <a:xfrm>
                <a:off x="4850300" y="1533536"/>
                <a:ext cx="725227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>
                <a:stCxn id="24" idx="2"/>
                <a:endCxn id="25" idx="0"/>
              </p:cNvCxnSpPr>
              <p:nvPr/>
            </p:nvCxnSpPr>
            <p:spPr>
              <a:xfrm flipH="1">
                <a:off x="4850300" y="993537"/>
                <a:ext cx="1111416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5257590" y="2016000"/>
                <a:ext cx="635872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GLP-1 R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(GLP1R) 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463002" y="2016000"/>
                <a:ext cx="774594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Glucagon R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(GCGR)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820864" y="2016000"/>
                <a:ext cx="60962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GLP-2 R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(GLP2R)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989243" y="2016000"/>
                <a:ext cx="697733" cy="373271"/>
              </a:xfrm>
              <a:prstGeom prst="rect">
                <a:avLst/>
              </a:prstGeom>
              <a:noFill/>
              <a:ln w="19050">
                <a:noFill/>
                <a:prstDash val="lgDashDot"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Unknown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receptor</a:t>
                </a:r>
              </a:p>
            </p:txBody>
          </p:sp>
          <p:cxnSp>
            <p:nvCxnSpPr>
              <p:cNvPr id="32" name="Straight Arrow Connector 31"/>
              <p:cNvCxnSpPr>
                <a:stCxn id="40" idx="2"/>
                <a:endCxn id="31" idx="0"/>
              </p:cNvCxnSpPr>
              <p:nvPr/>
            </p:nvCxnSpPr>
            <p:spPr>
              <a:xfrm flipH="1">
                <a:off x="6338110" y="1533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6843359" y="1296000"/>
                <a:ext cx="564635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GLP-2*</a:t>
                </a:r>
              </a:p>
            </p:txBody>
          </p:sp>
          <p:cxnSp>
            <p:nvCxnSpPr>
              <p:cNvPr id="34" name="Straight Arrow Connector 33"/>
              <p:cNvCxnSpPr>
                <a:stCxn id="25" idx="2"/>
                <a:endCxn id="29" idx="0"/>
              </p:cNvCxnSpPr>
              <p:nvPr/>
            </p:nvCxnSpPr>
            <p:spPr>
              <a:xfrm>
                <a:off x="4850300" y="1533536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>
                <a:stCxn id="33" idx="2"/>
                <a:endCxn id="30" idx="0"/>
              </p:cNvCxnSpPr>
              <p:nvPr/>
            </p:nvCxnSpPr>
            <p:spPr>
              <a:xfrm>
                <a:off x="7125677" y="1533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>
                <a:stCxn id="24" idx="2"/>
                <a:endCxn id="33" idx="0"/>
              </p:cNvCxnSpPr>
              <p:nvPr/>
            </p:nvCxnSpPr>
            <p:spPr>
              <a:xfrm>
                <a:off x="5961717" y="993537"/>
                <a:ext cx="116396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5176980" y="1296000"/>
                <a:ext cx="79708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GLP-1(7-36)</a:t>
                </a:r>
              </a:p>
            </p:txBody>
          </p:sp>
          <p:cxnSp>
            <p:nvCxnSpPr>
              <p:cNvPr id="38" name="Straight Arrow Connector 37"/>
              <p:cNvCxnSpPr>
                <a:stCxn id="24" idx="2"/>
                <a:endCxn id="37" idx="0"/>
              </p:cNvCxnSpPr>
              <p:nvPr/>
            </p:nvCxnSpPr>
            <p:spPr>
              <a:xfrm flipH="1">
                <a:off x="5575525" y="993537"/>
                <a:ext cx="38619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>
                <a:stCxn id="37" idx="2"/>
                <a:endCxn id="28" idx="0"/>
              </p:cNvCxnSpPr>
              <p:nvPr/>
            </p:nvCxnSpPr>
            <p:spPr>
              <a:xfrm>
                <a:off x="5575525" y="1533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5939566" y="1296000"/>
                <a:ext cx="79708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 fontAlgn="b"/>
                <a:r>
                  <a:rPr lang="en-GB" sz="800" b="1" dirty="0">
                    <a:solidFill>
                      <a:srgbClr val="000000"/>
                    </a:solidFill>
                  </a:rPr>
                  <a:t>GLP-1(9-36)</a:t>
                </a:r>
              </a:p>
            </p:txBody>
          </p:sp>
          <p:cxnSp>
            <p:nvCxnSpPr>
              <p:cNvPr id="41" name="Straight Arrow Connector 40"/>
              <p:cNvCxnSpPr>
                <a:stCxn id="24" idx="2"/>
                <a:endCxn id="40" idx="0"/>
              </p:cNvCxnSpPr>
              <p:nvPr/>
            </p:nvCxnSpPr>
            <p:spPr>
              <a:xfrm>
                <a:off x="5961717" y="993537"/>
                <a:ext cx="37639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Group 10"/>
          <p:cNvGrpSpPr/>
          <p:nvPr/>
        </p:nvGrpSpPr>
        <p:grpSpPr>
          <a:xfrm>
            <a:off x="666110" y="359171"/>
            <a:ext cx="1716403" cy="5366915"/>
            <a:chOff x="562954" y="396000"/>
            <a:chExt cx="2007239" cy="5917271"/>
          </a:xfrm>
        </p:grpSpPr>
        <p:sp>
          <p:nvSpPr>
            <p:cNvPr id="64" name="TextBox 63"/>
            <p:cNvSpPr txBox="1"/>
            <p:nvPr/>
          </p:nvSpPr>
          <p:spPr>
            <a:xfrm>
              <a:off x="1256809" y="396000"/>
              <a:ext cx="693986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 err="1">
                  <a:solidFill>
                    <a:prstClr val="black"/>
                  </a:solidFill>
                </a:rPr>
                <a:t>Galanin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62954" y="756000"/>
              <a:ext cx="2007239" cy="5557271"/>
              <a:chOff x="274922" y="756000"/>
              <a:chExt cx="2007239" cy="5557271"/>
            </a:xfrm>
          </p:grpSpPr>
          <p:sp>
            <p:nvSpPr>
              <p:cNvPr id="143" name="TextBox 142"/>
              <p:cNvSpPr txBox="1"/>
              <p:nvPr/>
            </p:nvSpPr>
            <p:spPr>
              <a:xfrm>
                <a:off x="393022" y="2700002"/>
                <a:ext cx="38279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Gal</a:t>
                </a: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294605" y="3239999"/>
                <a:ext cx="57963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galanin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303980" y="3960000"/>
                <a:ext cx="56088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GAL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1</a:t>
                </a:r>
                <a:endParaRPr lang="en-GB" sz="800" b="1" baseline="-25000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(Galr1)</a:t>
                </a:r>
              </a:p>
            </p:txBody>
          </p:sp>
          <p:cxnSp>
            <p:nvCxnSpPr>
              <p:cNvPr id="146" name="Straight Arrow Connector 145"/>
              <p:cNvCxnSpPr>
                <a:stCxn id="144" idx="2"/>
                <a:endCxn id="145" idx="0"/>
              </p:cNvCxnSpPr>
              <p:nvPr/>
            </p:nvCxnSpPr>
            <p:spPr>
              <a:xfrm>
                <a:off x="584423" y="3477536"/>
                <a:ext cx="1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Arrow Connector 146"/>
              <p:cNvCxnSpPr>
                <a:stCxn id="143" idx="2"/>
                <a:endCxn id="144" idx="0"/>
              </p:cNvCxnSpPr>
              <p:nvPr/>
            </p:nvCxnSpPr>
            <p:spPr>
              <a:xfrm>
                <a:off x="584421" y="2937538"/>
                <a:ext cx="1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8" name="TextBox 147"/>
              <p:cNvSpPr txBox="1"/>
              <p:nvPr/>
            </p:nvSpPr>
            <p:spPr>
              <a:xfrm>
                <a:off x="853557" y="3960000"/>
                <a:ext cx="56088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GAL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2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(Galr2)</a:t>
                </a:r>
              </a:p>
            </p:txBody>
          </p:sp>
          <p:cxnSp>
            <p:nvCxnSpPr>
              <p:cNvPr id="149" name="Straight Arrow Connector 148"/>
              <p:cNvCxnSpPr>
                <a:stCxn id="144" idx="2"/>
                <a:endCxn id="148" idx="0"/>
              </p:cNvCxnSpPr>
              <p:nvPr/>
            </p:nvCxnSpPr>
            <p:spPr>
              <a:xfrm>
                <a:off x="584423" y="3477536"/>
                <a:ext cx="549578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TextBox 149"/>
              <p:cNvSpPr txBox="1"/>
              <p:nvPr/>
            </p:nvSpPr>
            <p:spPr>
              <a:xfrm>
                <a:off x="1389470" y="3960000"/>
                <a:ext cx="56088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GAL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3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(Galr3)</a:t>
                </a:r>
              </a:p>
            </p:txBody>
          </p:sp>
          <p:cxnSp>
            <p:nvCxnSpPr>
              <p:cNvPr id="151" name="Straight Arrow Connector 150"/>
              <p:cNvCxnSpPr>
                <a:stCxn id="144" idx="2"/>
                <a:endCxn id="150" idx="0"/>
              </p:cNvCxnSpPr>
              <p:nvPr/>
            </p:nvCxnSpPr>
            <p:spPr>
              <a:xfrm>
                <a:off x="584423" y="3477536"/>
                <a:ext cx="1085490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TextBox 151"/>
              <p:cNvSpPr txBox="1"/>
              <p:nvPr/>
            </p:nvSpPr>
            <p:spPr>
              <a:xfrm>
                <a:off x="1446640" y="2700002"/>
                <a:ext cx="44653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Galp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1057656" y="3239999"/>
                <a:ext cx="1224505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Galanin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-like peptide</a:t>
                </a:r>
              </a:p>
            </p:txBody>
          </p:sp>
          <p:cxnSp>
            <p:nvCxnSpPr>
              <p:cNvPr id="154" name="Straight Arrow Connector 153"/>
              <p:cNvCxnSpPr>
                <a:stCxn id="153" idx="2"/>
                <a:endCxn id="145" idx="0"/>
              </p:cNvCxnSpPr>
              <p:nvPr/>
            </p:nvCxnSpPr>
            <p:spPr>
              <a:xfrm flipH="1">
                <a:off x="584424" y="3477536"/>
                <a:ext cx="1085485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Arrow Connector 154"/>
              <p:cNvCxnSpPr>
                <a:stCxn id="152" idx="2"/>
                <a:endCxn id="153" idx="0"/>
              </p:cNvCxnSpPr>
              <p:nvPr/>
            </p:nvCxnSpPr>
            <p:spPr>
              <a:xfrm>
                <a:off x="1669909" y="2937538"/>
                <a:ext cx="0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/>
              <p:cNvCxnSpPr>
                <a:stCxn id="153" idx="2"/>
                <a:endCxn id="148" idx="0"/>
              </p:cNvCxnSpPr>
              <p:nvPr/>
            </p:nvCxnSpPr>
            <p:spPr>
              <a:xfrm flipH="1">
                <a:off x="1134001" y="3477536"/>
                <a:ext cx="535908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>
                <a:stCxn id="153" idx="2"/>
                <a:endCxn id="150" idx="0"/>
              </p:cNvCxnSpPr>
              <p:nvPr/>
            </p:nvCxnSpPr>
            <p:spPr>
              <a:xfrm>
                <a:off x="1669909" y="3477536"/>
                <a:ext cx="5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TextBox 157"/>
              <p:cNvSpPr txBox="1"/>
              <p:nvPr/>
            </p:nvSpPr>
            <p:spPr>
              <a:xfrm>
                <a:off x="393023" y="4680000"/>
                <a:ext cx="38279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Gal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294606" y="5220000"/>
                <a:ext cx="57963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galanin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303980" y="5940000"/>
                <a:ext cx="56088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GAL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1</a:t>
                </a:r>
                <a:endParaRPr lang="en-GB" sz="800" b="1" baseline="-25000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(Galr1)</a:t>
                </a:r>
              </a:p>
            </p:txBody>
          </p:sp>
          <p:cxnSp>
            <p:nvCxnSpPr>
              <p:cNvPr id="161" name="Straight Arrow Connector 160"/>
              <p:cNvCxnSpPr>
                <a:stCxn id="159" idx="2"/>
                <a:endCxn id="160" idx="0"/>
              </p:cNvCxnSpPr>
              <p:nvPr/>
            </p:nvCxnSpPr>
            <p:spPr>
              <a:xfrm>
                <a:off x="584424" y="5457536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Arrow Connector 161"/>
              <p:cNvCxnSpPr>
                <a:stCxn id="158" idx="2"/>
                <a:endCxn id="159" idx="0"/>
              </p:cNvCxnSpPr>
              <p:nvPr/>
            </p:nvCxnSpPr>
            <p:spPr>
              <a:xfrm>
                <a:off x="584423" y="4917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TextBox 162"/>
              <p:cNvSpPr txBox="1"/>
              <p:nvPr/>
            </p:nvSpPr>
            <p:spPr>
              <a:xfrm>
                <a:off x="853558" y="5940000"/>
                <a:ext cx="56088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GAL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2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(Galr2)</a:t>
                </a:r>
              </a:p>
            </p:txBody>
          </p:sp>
          <p:cxnSp>
            <p:nvCxnSpPr>
              <p:cNvPr id="164" name="Straight Arrow Connector 163"/>
              <p:cNvCxnSpPr>
                <a:stCxn id="159" idx="2"/>
                <a:endCxn id="163" idx="0"/>
              </p:cNvCxnSpPr>
              <p:nvPr/>
            </p:nvCxnSpPr>
            <p:spPr>
              <a:xfrm>
                <a:off x="584424" y="5457536"/>
                <a:ext cx="549577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TextBox 164"/>
              <p:cNvSpPr txBox="1"/>
              <p:nvPr/>
            </p:nvSpPr>
            <p:spPr>
              <a:xfrm>
                <a:off x="1389470" y="5940000"/>
                <a:ext cx="56088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GAL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3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(Galr3)</a:t>
                </a:r>
              </a:p>
            </p:txBody>
          </p:sp>
          <p:cxnSp>
            <p:nvCxnSpPr>
              <p:cNvPr id="166" name="Straight Arrow Connector 165"/>
              <p:cNvCxnSpPr>
                <a:stCxn id="159" idx="2"/>
                <a:endCxn id="165" idx="0"/>
              </p:cNvCxnSpPr>
              <p:nvPr/>
            </p:nvCxnSpPr>
            <p:spPr>
              <a:xfrm>
                <a:off x="584424" y="5457536"/>
                <a:ext cx="108548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376150" y="756000"/>
                <a:ext cx="41654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GAL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94606" y="1296000"/>
                <a:ext cx="57963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galanin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74922" y="2016000"/>
                <a:ext cx="61900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GAL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1</a:t>
                </a:r>
                <a:endParaRPr lang="en-GB" sz="800" b="1" baseline="-25000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(GALR1)</a:t>
                </a:r>
              </a:p>
            </p:txBody>
          </p:sp>
          <p:cxnSp>
            <p:nvCxnSpPr>
              <p:cNvPr id="57" name="Straight Arrow Connector 56"/>
              <p:cNvCxnSpPr>
                <a:stCxn id="55" idx="2"/>
                <a:endCxn id="56" idx="0"/>
              </p:cNvCxnSpPr>
              <p:nvPr/>
            </p:nvCxnSpPr>
            <p:spPr>
              <a:xfrm flipH="1">
                <a:off x="584423" y="1533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>
                <a:stCxn id="54" idx="2"/>
                <a:endCxn id="55" idx="0"/>
              </p:cNvCxnSpPr>
              <p:nvPr/>
            </p:nvCxnSpPr>
            <p:spPr>
              <a:xfrm>
                <a:off x="584421" y="993537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824499" y="2016000"/>
                <a:ext cx="619001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GAL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2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(GALR2)</a:t>
                </a:r>
              </a:p>
            </p:txBody>
          </p:sp>
          <p:cxnSp>
            <p:nvCxnSpPr>
              <p:cNvPr id="60" name="Straight Arrow Connector 59"/>
              <p:cNvCxnSpPr>
                <a:stCxn id="55" idx="2"/>
                <a:endCxn id="59" idx="0"/>
              </p:cNvCxnSpPr>
              <p:nvPr/>
            </p:nvCxnSpPr>
            <p:spPr>
              <a:xfrm>
                <a:off x="584424" y="1533536"/>
                <a:ext cx="549576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1360407" y="2016000"/>
                <a:ext cx="619001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GAL</a:t>
                </a:r>
                <a:r>
                  <a:rPr lang="en-US" sz="800" b="1" baseline="-25000" dirty="0">
                    <a:solidFill>
                      <a:srgbClr val="000000"/>
                    </a:solidFill>
                  </a:rPr>
                  <a:t>3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(GALR3)</a:t>
                </a:r>
              </a:p>
            </p:txBody>
          </p:sp>
          <p:cxnSp>
            <p:nvCxnSpPr>
              <p:cNvPr id="62" name="Straight Arrow Connector 61"/>
              <p:cNvCxnSpPr>
                <a:stCxn id="55" idx="2"/>
                <a:endCxn id="61" idx="0"/>
              </p:cNvCxnSpPr>
              <p:nvPr/>
            </p:nvCxnSpPr>
            <p:spPr>
              <a:xfrm>
                <a:off x="584424" y="1533536"/>
                <a:ext cx="108548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9"/>
          <p:cNvGrpSpPr/>
          <p:nvPr/>
        </p:nvGrpSpPr>
        <p:grpSpPr>
          <a:xfrm>
            <a:off x="2378554" y="359171"/>
            <a:ext cx="603580" cy="5366915"/>
            <a:chOff x="2781576" y="396000"/>
            <a:chExt cx="705850" cy="5917271"/>
          </a:xfrm>
        </p:grpSpPr>
        <p:sp>
          <p:nvSpPr>
            <p:cNvPr id="72" name="TextBox 71"/>
            <p:cNvSpPr txBox="1"/>
            <p:nvPr/>
          </p:nvSpPr>
          <p:spPr>
            <a:xfrm>
              <a:off x="2812189" y="396000"/>
              <a:ext cx="675237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Ghrelin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781576" y="756000"/>
              <a:ext cx="681782" cy="5557271"/>
              <a:chOff x="2781576" y="756000"/>
              <a:chExt cx="681782" cy="5557271"/>
            </a:xfrm>
          </p:grpSpPr>
          <p:sp>
            <p:nvSpPr>
              <p:cNvPr id="105" name="TextBox 104"/>
              <p:cNvSpPr txBox="1"/>
              <p:nvPr/>
            </p:nvSpPr>
            <p:spPr>
              <a:xfrm>
                <a:off x="2909971" y="2700471"/>
                <a:ext cx="42966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Ghrl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2813428" y="3240471"/>
                <a:ext cx="62274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ghrelin*</a:t>
                </a: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2786247" y="3960471"/>
                <a:ext cx="67711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Ghrelin R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 err="1">
                    <a:solidFill>
                      <a:srgbClr val="000000"/>
                    </a:solidFill>
                  </a:rPr>
                  <a:t>Ghsr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cxnSp>
            <p:nvCxnSpPr>
              <p:cNvPr id="108" name="Straight Arrow Connector 107"/>
              <p:cNvCxnSpPr>
                <a:stCxn id="106" idx="2"/>
                <a:endCxn id="107" idx="0"/>
              </p:cNvCxnSpPr>
              <p:nvPr/>
            </p:nvCxnSpPr>
            <p:spPr>
              <a:xfrm>
                <a:off x="3124802" y="3478008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/>
              <p:cNvCxnSpPr>
                <a:stCxn id="105" idx="2"/>
                <a:endCxn id="106" idx="0"/>
              </p:cNvCxnSpPr>
              <p:nvPr/>
            </p:nvCxnSpPr>
            <p:spPr>
              <a:xfrm>
                <a:off x="3124802" y="2938008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/>
              <p:cNvSpPr txBox="1"/>
              <p:nvPr/>
            </p:nvSpPr>
            <p:spPr>
              <a:xfrm>
                <a:off x="2909970" y="4680000"/>
                <a:ext cx="429662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Ghrl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2813428" y="5220000"/>
                <a:ext cx="62274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ghrelin*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786247" y="5940000"/>
                <a:ext cx="67711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Ghrelin R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 err="1">
                    <a:solidFill>
                      <a:srgbClr val="000000"/>
                    </a:solidFill>
                  </a:rPr>
                  <a:t>Ghsr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cxnSp>
            <p:nvCxnSpPr>
              <p:cNvPr id="141" name="Straight Arrow Connector 140"/>
              <p:cNvCxnSpPr>
                <a:stCxn id="139" idx="2"/>
                <a:endCxn id="140" idx="0"/>
              </p:cNvCxnSpPr>
              <p:nvPr/>
            </p:nvCxnSpPr>
            <p:spPr>
              <a:xfrm>
                <a:off x="3124802" y="5457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/>
              <p:cNvCxnSpPr>
                <a:stCxn id="138" idx="2"/>
                <a:endCxn id="139" idx="0"/>
              </p:cNvCxnSpPr>
              <p:nvPr/>
            </p:nvCxnSpPr>
            <p:spPr>
              <a:xfrm>
                <a:off x="3124801" y="4917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2877179" y="756000"/>
                <a:ext cx="48590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GHRL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808754" y="1296000"/>
                <a:ext cx="62274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ghrelin*</a:t>
                </a: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2781576" y="2016000"/>
                <a:ext cx="67711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</a:rPr>
                  <a:t>Ghrelin R</a:t>
                </a:r>
                <a:endParaRPr lang="en-GB" sz="800" b="1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(GHSR)</a:t>
                </a:r>
              </a:p>
            </p:txBody>
          </p:sp>
          <p:cxnSp>
            <p:nvCxnSpPr>
              <p:cNvPr id="69" name="Straight Arrow Connector 68"/>
              <p:cNvCxnSpPr>
                <a:stCxn id="67" idx="2"/>
                <a:endCxn id="68" idx="0"/>
              </p:cNvCxnSpPr>
              <p:nvPr/>
            </p:nvCxnSpPr>
            <p:spPr>
              <a:xfrm>
                <a:off x="3120128" y="1533536"/>
                <a:ext cx="5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>
                <a:stCxn id="66" idx="2"/>
                <a:endCxn id="67" idx="0"/>
              </p:cNvCxnSpPr>
              <p:nvPr/>
            </p:nvCxnSpPr>
            <p:spPr>
              <a:xfrm flipH="1">
                <a:off x="3120127" y="993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/>
          <p:cNvGrpSpPr/>
          <p:nvPr/>
        </p:nvGrpSpPr>
        <p:grpSpPr>
          <a:xfrm>
            <a:off x="3211287" y="359171"/>
            <a:ext cx="453970" cy="3571498"/>
            <a:chOff x="3755420" y="396000"/>
            <a:chExt cx="530894" cy="3937742"/>
          </a:xfrm>
        </p:grpSpPr>
        <p:sp>
          <p:nvSpPr>
            <p:cNvPr id="81" name="TextBox 80"/>
            <p:cNvSpPr txBox="1"/>
            <p:nvPr/>
          </p:nvSpPr>
          <p:spPr>
            <a:xfrm>
              <a:off x="3827543" y="396000"/>
              <a:ext cx="431540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GIP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755420" y="756000"/>
              <a:ext cx="530894" cy="3577742"/>
              <a:chOff x="3755420" y="756000"/>
              <a:chExt cx="530894" cy="3577742"/>
            </a:xfrm>
          </p:grpSpPr>
          <p:sp>
            <p:nvSpPr>
              <p:cNvPr id="110" name="TextBox 109"/>
              <p:cNvSpPr txBox="1"/>
              <p:nvPr/>
            </p:nvSpPr>
            <p:spPr>
              <a:xfrm>
                <a:off x="3832268" y="2700471"/>
                <a:ext cx="386549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Gip</a:t>
                </a: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3831331" y="3240471"/>
                <a:ext cx="38842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GIP</a:t>
                </a:r>
              </a:p>
            </p:txBody>
          </p:sp>
          <p:cxnSp>
            <p:nvCxnSpPr>
              <p:cNvPr id="112" name="Straight Arrow Connector 111"/>
              <p:cNvCxnSpPr>
                <a:stCxn id="110" idx="2"/>
                <a:endCxn id="111" idx="0"/>
              </p:cNvCxnSpPr>
              <p:nvPr/>
            </p:nvCxnSpPr>
            <p:spPr>
              <a:xfrm>
                <a:off x="4025542" y="2938008"/>
                <a:ext cx="0" cy="30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TextBox 112"/>
              <p:cNvSpPr txBox="1"/>
              <p:nvPr/>
            </p:nvSpPr>
            <p:spPr>
              <a:xfrm>
                <a:off x="3773218" y="3960471"/>
                <a:ext cx="504649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GIP R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</a:t>
                </a:r>
                <a:r>
                  <a:rPr lang="en-GB" sz="800" b="1" dirty="0" err="1">
                    <a:solidFill>
                      <a:srgbClr val="000000"/>
                    </a:solidFill>
                  </a:rPr>
                  <a:t>Gipr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  <p:cxnSp>
            <p:nvCxnSpPr>
              <p:cNvPr id="114" name="Straight Arrow Connector 113"/>
              <p:cNvCxnSpPr>
                <a:stCxn id="111" idx="2"/>
                <a:endCxn id="113" idx="0"/>
              </p:cNvCxnSpPr>
              <p:nvPr/>
            </p:nvCxnSpPr>
            <p:spPr>
              <a:xfrm>
                <a:off x="4025542" y="3478008"/>
                <a:ext cx="0" cy="48246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3826657" y="756000"/>
                <a:ext cx="38842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GIP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3826657" y="1296000"/>
                <a:ext cx="38842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GIP</a:t>
                </a:r>
              </a:p>
            </p:txBody>
          </p:sp>
          <p:cxnSp>
            <p:nvCxnSpPr>
              <p:cNvPr id="76" name="Straight Arrow Connector 75"/>
              <p:cNvCxnSpPr>
                <a:stCxn id="73" idx="2"/>
                <a:endCxn id="74" idx="0"/>
              </p:cNvCxnSpPr>
              <p:nvPr/>
            </p:nvCxnSpPr>
            <p:spPr>
              <a:xfrm>
                <a:off x="4020868" y="993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>
                <a:off x="3755420" y="2016000"/>
                <a:ext cx="530894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GIP R</a:t>
                </a:r>
              </a:p>
              <a:p>
                <a:pPr algn="ctr"/>
                <a:r>
                  <a:rPr lang="en-GB" sz="800" b="1">
                    <a:solidFill>
                      <a:srgbClr val="000000"/>
                    </a:solidFill>
                  </a:rPr>
                  <a:t>(GIPR)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78" name="Straight Arrow Connector 77"/>
              <p:cNvCxnSpPr>
                <a:stCxn id="74" idx="2"/>
                <a:endCxn id="77" idx="0"/>
              </p:cNvCxnSpPr>
              <p:nvPr/>
            </p:nvCxnSpPr>
            <p:spPr>
              <a:xfrm flipH="1">
                <a:off x="4020867" y="1533537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6698104" y="685687"/>
            <a:ext cx="926207" cy="5040397"/>
            <a:chOff x="8575147" y="756000"/>
            <a:chExt cx="1083142" cy="5557271"/>
          </a:xfrm>
        </p:grpSpPr>
        <p:sp>
          <p:nvSpPr>
            <p:cNvPr id="100" name="TextBox 99"/>
            <p:cNvSpPr txBox="1"/>
            <p:nvPr/>
          </p:nvSpPr>
          <p:spPr>
            <a:xfrm>
              <a:off x="8600454" y="2700471"/>
              <a:ext cx="52339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Gnrh1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583578" y="3240471"/>
              <a:ext cx="55713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prstClr val="white">
                      <a:lumMod val="50000"/>
                    </a:prstClr>
                  </a:solidFill>
                </a:rPr>
                <a:t>GnRH</a:t>
              </a:r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 I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866698" y="3960471"/>
              <a:ext cx="581506" cy="37327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GnRH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</a:t>
              </a:r>
              <a:r>
                <a:rPr lang="en-GB" sz="800" b="1" dirty="0" err="1">
                  <a:solidFill>
                    <a:srgbClr val="000000"/>
                  </a:solidFill>
                </a:rPr>
                <a:t>Gnrhr</a:t>
              </a:r>
              <a:r>
                <a:rPr lang="en-GB" sz="800" b="1" dirty="0">
                  <a:solidFill>
                    <a:srgbClr val="000000"/>
                  </a:solidFill>
                </a:rPr>
                <a:t>)</a:t>
              </a:r>
            </a:p>
          </p:txBody>
        </p:sp>
        <p:cxnSp>
          <p:nvCxnSpPr>
            <p:cNvPr id="103" name="Straight Arrow Connector 102"/>
            <p:cNvCxnSpPr>
              <a:stCxn id="101" idx="2"/>
              <a:endCxn id="102" idx="0"/>
            </p:cNvCxnSpPr>
            <p:nvPr/>
          </p:nvCxnSpPr>
          <p:spPr>
            <a:xfrm>
              <a:off x="8862146" y="3478008"/>
              <a:ext cx="295306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>
              <a:stCxn id="100" idx="2"/>
              <a:endCxn id="101" idx="0"/>
            </p:cNvCxnSpPr>
            <p:nvPr/>
          </p:nvCxnSpPr>
          <p:spPr>
            <a:xfrm flipH="1">
              <a:off x="8862146" y="2938007"/>
              <a:ext cx="5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/>
            <p:cNvSpPr txBox="1"/>
            <p:nvPr/>
          </p:nvSpPr>
          <p:spPr>
            <a:xfrm>
              <a:off x="8600452" y="4680000"/>
              <a:ext cx="523392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srgbClr val="000000"/>
                  </a:solidFill>
                </a:rPr>
                <a:t>Gnrh1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8583579" y="5220001"/>
              <a:ext cx="55713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srgbClr val="000000"/>
                  </a:solidFill>
                </a:rPr>
                <a:t>GnRH</a:t>
              </a:r>
              <a:r>
                <a:rPr lang="en-GB" sz="800" b="1" dirty="0">
                  <a:solidFill>
                    <a:srgbClr val="000000"/>
                  </a:solidFill>
                </a:rPr>
                <a:t> I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8866697" y="5940000"/>
              <a:ext cx="581506" cy="37327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srgbClr val="000000"/>
                  </a:solidFill>
                </a:rPr>
                <a:t>GnRH</a:t>
              </a:r>
              <a:endParaRPr lang="en-GB" sz="800" b="1" dirty="0">
                <a:solidFill>
                  <a:srgbClr val="000000"/>
                </a:solidFill>
              </a:endParaRP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</a:t>
              </a:r>
              <a:r>
                <a:rPr lang="en-GB" sz="800" b="1" dirty="0" err="1">
                  <a:solidFill>
                    <a:srgbClr val="000000"/>
                  </a:solidFill>
                </a:rPr>
                <a:t>Gnrhr</a:t>
              </a:r>
              <a:r>
                <a:rPr lang="en-GB" sz="800" b="1" dirty="0">
                  <a:solidFill>
                    <a:srgbClr val="000000"/>
                  </a:solidFill>
                </a:rPr>
                <a:t>)</a:t>
              </a:r>
            </a:p>
          </p:txBody>
        </p:sp>
        <p:cxnSp>
          <p:nvCxnSpPr>
            <p:cNvPr id="136" name="Straight Arrow Connector 135"/>
            <p:cNvCxnSpPr>
              <a:stCxn id="134" idx="2"/>
              <a:endCxn id="135" idx="0"/>
            </p:cNvCxnSpPr>
            <p:nvPr/>
          </p:nvCxnSpPr>
          <p:spPr>
            <a:xfrm>
              <a:off x="8862147" y="5457539"/>
              <a:ext cx="295303" cy="48246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>
              <a:stCxn id="133" idx="2"/>
              <a:endCxn id="134" idx="0"/>
            </p:cNvCxnSpPr>
            <p:nvPr/>
          </p:nvCxnSpPr>
          <p:spPr>
            <a:xfrm flipH="1">
              <a:off x="8862147" y="4917537"/>
              <a:ext cx="1" cy="3024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8575147" y="756000"/>
              <a:ext cx="574006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srgbClr val="000000"/>
                  </a:solidFill>
                </a:rPr>
                <a:t>GNRH1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583579" y="1296000"/>
              <a:ext cx="557135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srgbClr val="000000"/>
                  </a:solidFill>
                </a:rPr>
                <a:t>GnRH</a:t>
              </a:r>
              <a:r>
                <a:rPr lang="en-GB" sz="800" b="1" dirty="0">
                  <a:solidFill>
                    <a:srgbClr val="000000"/>
                  </a:solidFill>
                </a:rPr>
                <a:t> I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829205" y="2016000"/>
              <a:ext cx="656490" cy="37327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GnRH</a:t>
              </a:r>
              <a:r>
                <a:rPr lang="en-GB" sz="800" b="1" baseline="-25000" dirty="0">
                  <a:solidFill>
                    <a:srgbClr val="000000"/>
                  </a:solidFill>
                </a:rPr>
                <a:t>1</a:t>
              </a:r>
            </a:p>
            <a:p>
              <a:pPr algn="ctr"/>
              <a:r>
                <a:rPr lang="en-GB" sz="800" b="1" dirty="0">
                  <a:solidFill>
                    <a:srgbClr val="000000"/>
                  </a:solidFill>
                </a:rPr>
                <a:t>(GNRHR)</a:t>
              </a:r>
            </a:p>
          </p:txBody>
        </p:sp>
        <p:cxnSp>
          <p:nvCxnSpPr>
            <p:cNvPr id="50" name="Straight Arrow Connector 49"/>
            <p:cNvCxnSpPr>
              <a:stCxn id="48" idx="2"/>
              <a:endCxn id="49" idx="0"/>
            </p:cNvCxnSpPr>
            <p:nvPr/>
          </p:nvCxnSpPr>
          <p:spPr>
            <a:xfrm>
              <a:off x="8862146" y="1533537"/>
              <a:ext cx="295304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47" idx="2"/>
              <a:endCxn id="48" idx="0"/>
            </p:cNvCxnSpPr>
            <p:nvPr/>
          </p:nvCxnSpPr>
          <p:spPr>
            <a:xfrm flipH="1">
              <a:off x="8862146" y="993537"/>
              <a:ext cx="5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/>
            <p:cNvSpPr txBox="1"/>
            <p:nvPr/>
          </p:nvSpPr>
          <p:spPr>
            <a:xfrm>
              <a:off x="9076786" y="756000"/>
              <a:ext cx="574006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 fontAlgn="b"/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GNRH2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9069285" y="1296000"/>
              <a:ext cx="589004" cy="2375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prstClr val="white">
                      <a:lumMod val="50000"/>
                    </a:prstClr>
                  </a:solidFill>
                </a:rPr>
                <a:t>GnRH</a:t>
              </a:r>
              <a:r>
                <a:rPr lang="en-GB" sz="800" b="1" dirty="0">
                  <a:solidFill>
                    <a:prstClr val="white">
                      <a:lumMod val="50000"/>
                    </a:prstClr>
                  </a:solidFill>
                </a:rPr>
                <a:t> II</a:t>
              </a:r>
            </a:p>
          </p:txBody>
        </p:sp>
        <p:cxnSp>
          <p:nvCxnSpPr>
            <p:cNvPr id="169" name="Straight Arrow Connector 168"/>
            <p:cNvCxnSpPr>
              <a:stCxn id="167" idx="2"/>
              <a:endCxn id="168" idx="0"/>
            </p:cNvCxnSpPr>
            <p:nvPr/>
          </p:nvCxnSpPr>
          <p:spPr>
            <a:xfrm flipH="1">
              <a:off x="9363787" y="993537"/>
              <a:ext cx="2" cy="30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>
              <a:stCxn id="168" idx="2"/>
              <a:endCxn id="49" idx="0"/>
            </p:cNvCxnSpPr>
            <p:nvPr/>
          </p:nvCxnSpPr>
          <p:spPr>
            <a:xfrm flipH="1">
              <a:off x="9157450" y="1533537"/>
              <a:ext cx="206337" cy="48246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173" name="Group 172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189" name="TextBox 188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174" name="Group 173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187" name="Straight Connector 186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74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184" name="TextBox 183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186" name="TextBox 185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176" name="Group 175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181" name="TextBox 180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177" name="Group 176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178" name="TextBox 177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667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155787" y="359171"/>
            <a:ext cx="1459054" cy="5366915"/>
            <a:chOff x="3904180" y="396000"/>
            <a:chExt cx="1706281" cy="5917271"/>
          </a:xfrm>
        </p:grpSpPr>
        <p:grpSp>
          <p:nvGrpSpPr>
            <p:cNvPr id="7" name="Group 6"/>
            <p:cNvGrpSpPr/>
            <p:nvPr/>
          </p:nvGrpSpPr>
          <p:grpSpPr>
            <a:xfrm>
              <a:off x="3998271" y="2700000"/>
              <a:ext cx="1400717" cy="3613271"/>
              <a:chOff x="4267365" y="2700000"/>
              <a:chExt cx="1400717" cy="3613271"/>
            </a:xfrm>
          </p:grpSpPr>
          <p:sp>
            <p:nvSpPr>
              <p:cNvPr id="102" name="TextBox 101"/>
              <p:cNvSpPr txBox="1"/>
              <p:nvPr/>
            </p:nvSpPr>
            <p:spPr>
              <a:xfrm>
                <a:off x="4721363" y="2700000"/>
                <a:ext cx="491526" cy="23753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Pmch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4267365" y="3239998"/>
                <a:ext cx="1400717" cy="23753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melanin-conc. hormone</a:t>
                </a: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4366500" y="3959999"/>
                <a:ext cx="482442" cy="373271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36000" rIns="36000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MCH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(Mchr1)</a:t>
                </a:r>
              </a:p>
            </p:txBody>
          </p:sp>
          <p:cxnSp>
            <p:nvCxnSpPr>
              <p:cNvPr id="105" name="Straight Arrow Connector 104"/>
              <p:cNvCxnSpPr>
                <a:stCxn id="103" idx="2"/>
                <a:endCxn id="104" idx="0"/>
              </p:cNvCxnSpPr>
              <p:nvPr/>
            </p:nvCxnSpPr>
            <p:spPr>
              <a:xfrm flipH="1">
                <a:off x="4607721" y="3477535"/>
                <a:ext cx="360003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/>
              <p:cNvCxnSpPr>
                <a:stCxn id="102" idx="2"/>
                <a:endCxn id="103" idx="0"/>
              </p:cNvCxnSpPr>
              <p:nvPr/>
            </p:nvCxnSpPr>
            <p:spPr>
              <a:xfrm>
                <a:off x="4967126" y="2937537"/>
                <a:ext cx="598" cy="30246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TextBox 106"/>
              <p:cNvSpPr txBox="1"/>
              <p:nvPr/>
            </p:nvSpPr>
            <p:spPr>
              <a:xfrm>
                <a:off x="4721363" y="4679999"/>
                <a:ext cx="491526" cy="23753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Pmch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4267365" y="5219999"/>
                <a:ext cx="1400717" cy="23753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melanin-conc. hormone</a:t>
                </a: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4366499" y="5940000"/>
                <a:ext cx="482442" cy="373271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36000" rIns="36000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MCH</a:t>
                </a:r>
                <a:r>
                  <a:rPr lang="en-GB" sz="800" b="1" baseline="-25000" dirty="0">
                    <a:solidFill>
                      <a:prstClr val="white">
                        <a:lumMod val="50000"/>
                      </a:prstClr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(Mchr1)</a:t>
                </a:r>
              </a:p>
            </p:txBody>
          </p:sp>
          <p:cxnSp>
            <p:nvCxnSpPr>
              <p:cNvPr id="110" name="Straight Arrow Connector 109"/>
              <p:cNvCxnSpPr>
                <a:stCxn id="108" idx="2"/>
                <a:endCxn id="109" idx="0"/>
              </p:cNvCxnSpPr>
              <p:nvPr/>
            </p:nvCxnSpPr>
            <p:spPr>
              <a:xfrm flipH="1">
                <a:off x="4607720" y="5457536"/>
                <a:ext cx="36000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/>
              <p:cNvCxnSpPr>
                <a:stCxn id="107" idx="2"/>
                <a:endCxn id="108" idx="0"/>
              </p:cNvCxnSpPr>
              <p:nvPr/>
            </p:nvCxnSpPr>
            <p:spPr>
              <a:xfrm>
                <a:off x="4967126" y="4917536"/>
                <a:ext cx="598" cy="30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" name="TextBox 111"/>
            <p:cNvSpPr txBox="1"/>
            <p:nvPr/>
          </p:nvSpPr>
          <p:spPr>
            <a:xfrm>
              <a:off x="3904180" y="396000"/>
              <a:ext cx="1706281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Melanin-conc. hormone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45601" y="359171"/>
            <a:ext cx="754839" cy="5366915"/>
            <a:chOff x="412614" y="396000"/>
            <a:chExt cx="882744" cy="5917271"/>
          </a:xfrm>
        </p:grpSpPr>
        <p:sp>
          <p:nvSpPr>
            <p:cNvPr id="24" name="TextBox 23"/>
            <p:cNvSpPr txBox="1"/>
            <p:nvPr/>
          </p:nvSpPr>
          <p:spPr>
            <a:xfrm>
              <a:off x="432655" y="396000"/>
              <a:ext cx="862703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 err="1">
                  <a:solidFill>
                    <a:prstClr val="black"/>
                  </a:solidFill>
                </a:rPr>
                <a:t>Kisspeptin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12614" y="756000"/>
              <a:ext cx="827946" cy="5557271"/>
              <a:chOff x="412614" y="756000"/>
              <a:chExt cx="827946" cy="5557271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590703" y="2700002"/>
                <a:ext cx="46903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Kiss1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12614" y="3960000"/>
                <a:ext cx="82521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Kisspeptin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R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(Kiss1r)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429488" y="3239999"/>
                <a:ext cx="79146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Kisspeptin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*</a:t>
                </a:r>
              </a:p>
            </p:txBody>
          </p:sp>
          <p:cxnSp>
            <p:nvCxnSpPr>
              <p:cNvPr id="49" name="Straight Arrow Connector 48"/>
              <p:cNvCxnSpPr>
                <a:stCxn id="48" idx="2"/>
                <a:endCxn id="47" idx="0"/>
              </p:cNvCxnSpPr>
              <p:nvPr/>
            </p:nvCxnSpPr>
            <p:spPr>
              <a:xfrm flipH="1">
                <a:off x="825219" y="3477536"/>
                <a:ext cx="2" cy="4824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>
                <a:stCxn id="46" idx="2"/>
                <a:endCxn id="48" idx="0"/>
              </p:cNvCxnSpPr>
              <p:nvPr/>
            </p:nvCxnSpPr>
            <p:spPr>
              <a:xfrm>
                <a:off x="825219" y="2937538"/>
                <a:ext cx="2" cy="30246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590701" y="4680000"/>
                <a:ext cx="46903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Kiss1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12614" y="5940000"/>
                <a:ext cx="82521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Kisspeptin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R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(Kiss1r)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29486" y="5220000"/>
                <a:ext cx="79146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Kisspeptin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*</a:t>
                </a:r>
              </a:p>
            </p:txBody>
          </p:sp>
          <p:cxnSp>
            <p:nvCxnSpPr>
              <p:cNvPr id="59" name="Straight Arrow Connector 58"/>
              <p:cNvCxnSpPr>
                <a:stCxn id="58" idx="2"/>
                <a:endCxn id="57" idx="0"/>
              </p:cNvCxnSpPr>
              <p:nvPr/>
            </p:nvCxnSpPr>
            <p:spPr>
              <a:xfrm flipH="1">
                <a:off x="825219" y="5457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>
                <a:stCxn id="56" idx="2"/>
                <a:endCxn id="58" idx="0"/>
              </p:cNvCxnSpPr>
              <p:nvPr/>
            </p:nvCxnSpPr>
            <p:spPr>
              <a:xfrm>
                <a:off x="825217" y="4917537"/>
                <a:ext cx="4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585001" y="756000"/>
                <a:ext cx="48590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KISS1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15349" y="2016000"/>
                <a:ext cx="825211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Kisspeptin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 R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(KISS1R)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32220" y="1296000"/>
                <a:ext cx="79146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srgbClr val="000000"/>
                    </a:solidFill>
                  </a:rPr>
                  <a:t>Kisspeptin</a:t>
                </a:r>
                <a:r>
                  <a:rPr lang="en-GB" sz="800" b="1" dirty="0">
                    <a:solidFill>
                      <a:srgbClr val="000000"/>
                    </a:solidFill>
                  </a:rPr>
                  <a:t>*</a:t>
                </a:r>
              </a:p>
            </p:txBody>
          </p:sp>
          <p:cxnSp>
            <p:nvCxnSpPr>
              <p:cNvPr id="32" name="Straight Arrow Connector 31"/>
              <p:cNvCxnSpPr>
                <a:stCxn id="31" idx="2"/>
                <a:endCxn id="30" idx="0"/>
              </p:cNvCxnSpPr>
              <p:nvPr/>
            </p:nvCxnSpPr>
            <p:spPr>
              <a:xfrm>
                <a:off x="827953" y="1533536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>
                <a:stCxn id="29" idx="2"/>
                <a:endCxn id="31" idx="0"/>
              </p:cNvCxnSpPr>
              <p:nvPr/>
            </p:nvCxnSpPr>
            <p:spPr>
              <a:xfrm>
                <a:off x="827952" y="993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5886169" y="359169"/>
            <a:ext cx="601064" cy="1807881"/>
            <a:chOff x="6883557" y="396000"/>
            <a:chExt cx="702910" cy="1993271"/>
          </a:xfrm>
        </p:grpSpPr>
        <p:sp>
          <p:nvSpPr>
            <p:cNvPr id="26" name="TextBox 25"/>
            <p:cNvSpPr txBox="1"/>
            <p:nvPr/>
          </p:nvSpPr>
          <p:spPr>
            <a:xfrm>
              <a:off x="6913104" y="396000"/>
              <a:ext cx="673363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Motilin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883557" y="756000"/>
              <a:ext cx="673364" cy="1633271"/>
              <a:chOff x="6955565" y="756000"/>
              <a:chExt cx="673364" cy="1633271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7067102" y="756000"/>
                <a:ext cx="45028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MLN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002428" y="1296000"/>
                <a:ext cx="57963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Motilin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955565" y="2016000"/>
                <a:ext cx="673364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Motilin</a:t>
                </a:r>
                <a:r>
                  <a:rPr lang="en-US" sz="800" b="1" dirty="0">
                    <a:solidFill>
                      <a:prstClr val="white">
                        <a:lumMod val="50000"/>
                      </a:prstClr>
                    </a:solidFill>
                  </a:rPr>
                  <a:t> R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(MLNR)</a:t>
                </a:r>
              </a:p>
            </p:txBody>
          </p:sp>
          <p:cxnSp>
            <p:nvCxnSpPr>
              <p:cNvPr id="37" name="Straight Arrow Connector 36"/>
              <p:cNvCxnSpPr>
                <a:stCxn id="35" idx="2"/>
                <a:endCxn id="36" idx="0"/>
              </p:cNvCxnSpPr>
              <p:nvPr/>
            </p:nvCxnSpPr>
            <p:spPr>
              <a:xfrm>
                <a:off x="7292245" y="1533537"/>
                <a:ext cx="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>
                <a:stCxn id="34" idx="2"/>
                <a:endCxn id="35" idx="0"/>
              </p:cNvCxnSpPr>
              <p:nvPr/>
            </p:nvCxnSpPr>
            <p:spPr>
              <a:xfrm>
                <a:off x="7292244" y="993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1404153" y="359171"/>
            <a:ext cx="1772336" cy="3571535"/>
            <a:chOff x="1299696" y="396000"/>
            <a:chExt cx="2072650" cy="3937782"/>
          </a:xfrm>
        </p:grpSpPr>
        <p:sp>
          <p:nvSpPr>
            <p:cNvPr id="25" name="TextBox 24"/>
            <p:cNvSpPr txBox="1"/>
            <p:nvPr/>
          </p:nvSpPr>
          <p:spPr>
            <a:xfrm>
              <a:off x="1552392" y="396000"/>
              <a:ext cx="1687537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Glycoprotein hormones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299696" y="756000"/>
              <a:ext cx="2072650" cy="3577782"/>
              <a:chOff x="1299696" y="756000"/>
              <a:chExt cx="2072650" cy="3577782"/>
            </a:xfrm>
          </p:grpSpPr>
          <p:sp>
            <p:nvSpPr>
              <p:cNvPr id="78" name="TextBox 77"/>
              <p:cNvSpPr txBox="1"/>
              <p:nvPr/>
            </p:nvSpPr>
            <p:spPr>
              <a:xfrm>
                <a:off x="2168589" y="2700511"/>
                <a:ext cx="395920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Cga</a:t>
                </a:r>
                <a:endParaRPr lang="en-GB" sz="800" b="1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938011" y="3206354"/>
                <a:ext cx="857078" cy="50900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prstClr val="white">
                        <a:lumMod val="50000"/>
                      </a:prstClr>
                    </a:solidFill>
                  </a:rPr>
                  <a:t>GP hormone </a:t>
                </a:r>
              </a:p>
              <a:p>
                <a:pPr algn="ctr"/>
                <a:r>
                  <a:rPr lang="en-GB" sz="800" dirty="0">
                    <a:solidFill>
                      <a:prstClr val="white">
                        <a:lumMod val="50000"/>
                      </a:prstClr>
                    </a:solidFill>
                  </a:rPr>
                  <a:t>common</a:t>
                </a:r>
              </a:p>
              <a:p>
                <a:pPr algn="ctr"/>
                <a:r>
                  <a:rPr lang="en-GB" sz="800" dirty="0">
                    <a:solidFill>
                      <a:prstClr val="white">
                        <a:lumMod val="50000"/>
                      </a:prstClr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dirty="0">
                    <a:solidFill>
                      <a:prstClr val="white">
                        <a:lumMod val="50000"/>
                      </a:prstClr>
                    </a:solidFill>
                  </a:rPr>
                  <a:t> subunit</a:t>
                </a:r>
              </a:p>
            </p:txBody>
          </p:sp>
          <p:cxnSp>
            <p:nvCxnSpPr>
              <p:cNvPr id="81" name="Straight Arrow Connector 80"/>
              <p:cNvCxnSpPr>
                <a:stCxn id="78" idx="2"/>
                <a:endCxn id="80" idx="0"/>
              </p:cNvCxnSpPr>
              <p:nvPr/>
            </p:nvCxnSpPr>
            <p:spPr>
              <a:xfrm>
                <a:off x="2366549" y="2938048"/>
                <a:ext cx="1" cy="26830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2" name="Group 81"/>
              <p:cNvGrpSpPr/>
              <p:nvPr/>
            </p:nvGrpSpPr>
            <p:grpSpPr>
              <a:xfrm>
                <a:off x="1637186" y="3348511"/>
                <a:ext cx="506523" cy="985271"/>
                <a:chOff x="2573290" y="1008000"/>
                <a:chExt cx="506523" cy="985271"/>
              </a:xfrm>
            </p:grpSpPr>
            <p:sp>
              <p:nvSpPr>
                <p:cNvPr id="83" name="TextBox 82"/>
                <p:cNvSpPr txBox="1"/>
                <p:nvPr/>
              </p:nvSpPr>
              <p:spPr>
                <a:xfrm>
                  <a:off x="2573290" y="1620000"/>
                  <a:ext cx="506523" cy="37327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TSH</a:t>
                  </a:r>
                </a:p>
                <a:p>
                  <a:pPr algn="ctr"/>
                  <a:r>
                    <a:rPr lang="en-GB" sz="800" b="1" dirty="0">
                      <a:solidFill>
                        <a:prstClr val="black"/>
                      </a:solidFill>
                    </a:rPr>
                    <a:t>(</a:t>
                  </a:r>
                  <a:r>
                    <a:rPr lang="en-GB" sz="800" b="1" dirty="0" err="1">
                      <a:solidFill>
                        <a:prstClr val="black"/>
                      </a:solidFill>
                    </a:rPr>
                    <a:t>Tshr</a:t>
                  </a:r>
                  <a:r>
                    <a:rPr lang="en-GB" sz="800" b="1" dirty="0">
                      <a:solidFill>
                        <a:prstClr val="black"/>
                      </a:solidFill>
                    </a:rPr>
                    <a:t>)</a:t>
                  </a:r>
                </a:p>
              </p:txBody>
            </p:sp>
            <p:cxnSp>
              <p:nvCxnSpPr>
                <p:cNvPr id="84" name="Straight Arrow Connector 83"/>
                <p:cNvCxnSpPr>
                  <a:endCxn id="83" idx="0"/>
                </p:cNvCxnSpPr>
                <p:nvPr/>
              </p:nvCxnSpPr>
              <p:spPr>
                <a:xfrm flipH="1">
                  <a:off x="2826552" y="1008000"/>
                  <a:ext cx="8" cy="61200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2709789" y="1018768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" name="Group 85"/>
              <p:cNvGrpSpPr/>
              <p:nvPr/>
            </p:nvGrpSpPr>
            <p:grpSpPr>
              <a:xfrm>
                <a:off x="1299696" y="2700511"/>
                <a:ext cx="677114" cy="1184742"/>
                <a:chOff x="2695233" y="360000"/>
                <a:chExt cx="677114" cy="1184742"/>
              </a:xfrm>
            </p:grpSpPr>
            <p:sp>
              <p:nvSpPr>
                <p:cNvPr id="87" name="TextBox 86"/>
                <p:cNvSpPr txBox="1"/>
                <p:nvPr/>
              </p:nvSpPr>
              <p:spPr>
                <a:xfrm>
                  <a:off x="2807708" y="360000"/>
                  <a:ext cx="452159" cy="237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 err="1">
                      <a:solidFill>
                        <a:prstClr val="white">
                          <a:lumMod val="50000"/>
                        </a:prstClr>
                      </a:solidFill>
                    </a:rPr>
                    <a:t>Tshb</a:t>
                  </a:r>
                  <a:endParaRPr lang="en-GB" sz="800" b="1" dirty="0">
                    <a:solidFill>
                      <a:prstClr val="white">
                        <a:lumMod val="50000"/>
                      </a:prstClr>
                    </a:solidFill>
                  </a:endParaRP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>
                  <a:off x="2695233" y="900000"/>
                  <a:ext cx="677114" cy="6447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dirty="0">
                      <a:solidFill>
                        <a:prstClr val="white">
                          <a:lumMod val="50000"/>
                        </a:prstClr>
                      </a:solidFill>
                    </a:rPr>
                    <a:t>TSH</a:t>
                  </a:r>
                </a:p>
                <a:p>
                  <a:pPr algn="ctr"/>
                  <a:r>
                    <a:rPr lang="en-US" sz="800" dirty="0">
                      <a:solidFill>
                        <a:prstClr val="white">
                          <a:lumMod val="50000"/>
                        </a:prstClr>
                      </a:solidFill>
                      <a:latin typeface="Symbol" panose="05050102010706020507" pitchFamily="18" charset="2"/>
                    </a:rPr>
                    <a:t>b</a:t>
                  </a:r>
                  <a:r>
                    <a:rPr lang="en-US" sz="800" dirty="0">
                      <a:solidFill>
                        <a:prstClr val="white">
                          <a:lumMod val="50000"/>
                        </a:prstClr>
                      </a:solidFill>
                    </a:rPr>
                    <a:t> subunit</a:t>
                  </a:r>
                  <a:endParaRPr lang="en-GB" sz="800" dirty="0">
                    <a:solidFill>
                      <a:prstClr val="white">
                        <a:lumMod val="50000"/>
                      </a:prstClr>
                    </a:solidFill>
                  </a:endParaRPr>
                </a:p>
                <a:p>
                  <a:pPr algn="ctr"/>
                  <a:endParaRPr lang="en-GB" sz="800" dirty="0">
                    <a:solidFill>
                      <a:prstClr val="white">
                        <a:lumMod val="50000"/>
                      </a:prstClr>
                    </a:solidFill>
                  </a:endParaRPr>
                </a:p>
                <a:p>
                  <a:pPr algn="ctr"/>
                  <a:endParaRPr lang="en-GB" sz="800" dirty="0">
                    <a:solidFill>
                      <a:prstClr val="white">
                        <a:lumMod val="50000"/>
                      </a:prstClr>
                    </a:solidFill>
                  </a:endParaRPr>
                </a:p>
              </p:txBody>
            </p:sp>
            <p:cxnSp>
              <p:nvCxnSpPr>
                <p:cNvPr id="89" name="Straight Arrow Connector 88"/>
                <p:cNvCxnSpPr>
                  <a:stCxn id="87" idx="2"/>
                  <a:endCxn id="88" idx="0"/>
                </p:cNvCxnSpPr>
                <p:nvPr/>
              </p:nvCxnSpPr>
              <p:spPr>
                <a:xfrm>
                  <a:off x="3033787" y="597537"/>
                  <a:ext cx="4" cy="30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" name="Group 66"/>
              <p:cNvGrpSpPr/>
              <p:nvPr/>
            </p:nvGrpSpPr>
            <p:grpSpPr>
              <a:xfrm>
                <a:off x="2695232" y="756000"/>
                <a:ext cx="677114" cy="1184742"/>
                <a:chOff x="2695232" y="360000"/>
                <a:chExt cx="677114" cy="1184742"/>
              </a:xfrm>
            </p:grpSpPr>
            <p:sp>
              <p:nvSpPr>
                <p:cNvPr id="68" name="TextBox 67"/>
                <p:cNvSpPr txBox="1"/>
                <p:nvPr/>
              </p:nvSpPr>
              <p:spPr>
                <a:xfrm>
                  <a:off x="2829268" y="360000"/>
                  <a:ext cx="409044" cy="237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b="1" dirty="0">
                      <a:solidFill>
                        <a:srgbClr val="000000"/>
                      </a:solidFill>
                    </a:rPr>
                    <a:t>LHB</a:t>
                  </a:r>
                </a:p>
              </p:txBody>
            </p:sp>
            <p:sp>
              <p:nvSpPr>
                <p:cNvPr id="69" name="TextBox 68"/>
                <p:cNvSpPr txBox="1"/>
                <p:nvPr/>
              </p:nvSpPr>
              <p:spPr>
                <a:xfrm>
                  <a:off x="2695232" y="900000"/>
                  <a:ext cx="677114" cy="6447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dirty="0">
                      <a:solidFill>
                        <a:srgbClr val="000000"/>
                      </a:solidFill>
                    </a:rPr>
                    <a:t>LH</a:t>
                  </a:r>
                </a:p>
                <a:p>
                  <a:pPr algn="ctr"/>
                  <a:r>
                    <a:rPr lang="en-US" sz="800" dirty="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b</a:t>
                  </a:r>
                  <a:r>
                    <a:rPr lang="en-US" sz="800" dirty="0">
                      <a:solidFill>
                        <a:srgbClr val="000000"/>
                      </a:solidFill>
                    </a:rPr>
                    <a:t> subunit</a:t>
                  </a:r>
                  <a:endParaRPr lang="en-GB" sz="800" dirty="0">
                    <a:solidFill>
                      <a:srgbClr val="000000"/>
                    </a:solidFill>
                  </a:endParaRPr>
                </a:p>
                <a:p>
                  <a:pPr algn="ctr"/>
                  <a:endParaRPr lang="en-GB" sz="800" dirty="0">
                    <a:solidFill>
                      <a:srgbClr val="000000"/>
                    </a:solidFill>
                  </a:endParaRPr>
                </a:p>
                <a:p>
                  <a:pPr algn="ctr"/>
                  <a:endParaRPr lang="en-GB" sz="800" dirty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70" name="Straight Arrow Connector 69"/>
                <p:cNvCxnSpPr>
                  <a:stCxn id="68" idx="2"/>
                  <a:endCxn id="69" idx="0"/>
                </p:cNvCxnSpPr>
                <p:nvPr/>
              </p:nvCxnSpPr>
              <p:spPr>
                <a:xfrm flipH="1">
                  <a:off x="3033789" y="597537"/>
                  <a:ext cx="1" cy="302463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" name="TextBox 70"/>
              <p:cNvSpPr txBox="1"/>
              <p:nvPr/>
            </p:nvSpPr>
            <p:spPr>
              <a:xfrm>
                <a:off x="2151722" y="756000"/>
                <a:ext cx="429664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CGA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938012" y="1261843"/>
                <a:ext cx="857078" cy="50900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000000"/>
                    </a:solidFill>
                  </a:rPr>
                  <a:t>GP hormone </a:t>
                </a:r>
              </a:p>
              <a:p>
                <a:pPr algn="ctr"/>
                <a:r>
                  <a:rPr lang="en-GB" sz="800" dirty="0">
                    <a:solidFill>
                      <a:srgbClr val="000000"/>
                    </a:solidFill>
                  </a:rPr>
                  <a:t>common</a:t>
                </a:r>
              </a:p>
              <a:p>
                <a:pPr algn="ctr"/>
                <a:r>
                  <a:rPr lang="en-GB" sz="800" dirty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GB" sz="800" dirty="0">
                    <a:solidFill>
                      <a:srgbClr val="000000"/>
                    </a:solidFill>
                  </a:rPr>
                  <a:t> subunit</a:t>
                </a:r>
              </a:p>
            </p:txBody>
          </p:sp>
          <p:cxnSp>
            <p:nvCxnSpPr>
              <p:cNvPr id="73" name="Straight Arrow Connector 72"/>
              <p:cNvCxnSpPr>
                <a:stCxn id="71" idx="2"/>
                <a:endCxn id="72" idx="0"/>
              </p:cNvCxnSpPr>
              <p:nvPr/>
            </p:nvCxnSpPr>
            <p:spPr>
              <a:xfrm flipH="1">
                <a:off x="2366552" y="993537"/>
                <a:ext cx="2" cy="26830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2477586" y="2016000"/>
                <a:ext cx="624625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LHR</a:t>
                </a:r>
              </a:p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(LHCGR)</a:t>
                </a:r>
              </a:p>
            </p:txBody>
          </p:sp>
          <p:cxnSp>
            <p:nvCxnSpPr>
              <p:cNvPr id="76" name="Straight Arrow Connector 75"/>
              <p:cNvCxnSpPr>
                <a:endCxn id="74" idx="0"/>
              </p:cNvCxnSpPr>
              <p:nvPr/>
            </p:nvCxnSpPr>
            <p:spPr>
              <a:xfrm>
                <a:off x="2789899" y="1404001"/>
                <a:ext cx="0" cy="61199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2673136" y="1414768"/>
                <a:ext cx="21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9"/>
          <p:cNvGrpSpPr/>
          <p:nvPr/>
        </p:nvGrpSpPr>
        <p:grpSpPr>
          <a:xfrm>
            <a:off x="4702695" y="359167"/>
            <a:ext cx="972849" cy="5243804"/>
            <a:chOff x="5499532" y="396000"/>
            <a:chExt cx="1137691" cy="5781537"/>
          </a:xfrm>
        </p:grpSpPr>
        <p:sp>
          <p:nvSpPr>
            <p:cNvPr id="45" name="TextBox 44"/>
            <p:cNvSpPr txBox="1"/>
            <p:nvPr/>
          </p:nvSpPr>
          <p:spPr>
            <a:xfrm>
              <a:off x="5499532" y="396000"/>
              <a:ext cx="1121398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>
                  <a:solidFill>
                    <a:prstClr val="black"/>
                  </a:solidFill>
                </a:rPr>
                <a:t>Misc. peptides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691113" y="756000"/>
              <a:ext cx="946110" cy="5421537"/>
              <a:chOff x="5895193" y="756000"/>
              <a:chExt cx="946110" cy="5421537"/>
            </a:xfrm>
          </p:grpSpPr>
          <p:sp>
            <p:nvSpPr>
              <p:cNvPr id="51" name="TextBox 50"/>
              <p:cNvSpPr txBox="1"/>
              <p:nvPr/>
            </p:nvSpPr>
            <p:spPr>
              <a:xfrm>
                <a:off x="5898084" y="2700000"/>
                <a:ext cx="46340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Cd55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898084" y="3240000"/>
                <a:ext cx="46340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Cd55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898084" y="3960000"/>
                <a:ext cx="46340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Cd97</a:t>
                </a:r>
              </a:p>
            </p:txBody>
          </p:sp>
          <p:cxnSp>
            <p:nvCxnSpPr>
              <p:cNvPr id="54" name="Straight Arrow Connector 53"/>
              <p:cNvCxnSpPr>
                <a:stCxn id="52" idx="2"/>
                <a:endCxn id="53" idx="0"/>
              </p:cNvCxnSpPr>
              <p:nvPr/>
            </p:nvCxnSpPr>
            <p:spPr>
              <a:xfrm>
                <a:off x="6129787" y="3477537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stCxn id="51" idx="2"/>
                <a:endCxn id="52" idx="0"/>
              </p:cNvCxnSpPr>
              <p:nvPr/>
            </p:nvCxnSpPr>
            <p:spPr>
              <a:xfrm>
                <a:off x="6129787" y="293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5898084" y="4680000"/>
                <a:ext cx="46340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Cd55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898084" y="5220000"/>
                <a:ext cx="46340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Cd55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898084" y="5940000"/>
                <a:ext cx="463406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Cd97</a:t>
                </a:r>
              </a:p>
            </p:txBody>
          </p:sp>
          <p:cxnSp>
            <p:nvCxnSpPr>
              <p:cNvPr id="64" name="Straight Arrow Connector 63"/>
              <p:cNvCxnSpPr>
                <a:stCxn id="62" idx="2"/>
                <a:endCxn id="63" idx="0"/>
              </p:cNvCxnSpPr>
              <p:nvPr/>
            </p:nvCxnSpPr>
            <p:spPr>
              <a:xfrm>
                <a:off x="6129787" y="5457537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>
                <a:stCxn id="61" idx="2"/>
                <a:endCxn id="62" idx="0"/>
              </p:cNvCxnSpPr>
              <p:nvPr/>
            </p:nvCxnSpPr>
            <p:spPr>
              <a:xfrm>
                <a:off x="6129787" y="491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6350585" y="2700000"/>
                <a:ext cx="45590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Thy1</a:t>
                </a:r>
              </a:p>
            </p:txBody>
          </p:sp>
          <p:cxnSp>
            <p:nvCxnSpPr>
              <p:cNvPr id="95" name="Straight Arrow Connector 94"/>
              <p:cNvCxnSpPr>
                <a:stCxn id="97" idx="2"/>
                <a:endCxn id="53" idx="0"/>
              </p:cNvCxnSpPr>
              <p:nvPr/>
            </p:nvCxnSpPr>
            <p:spPr>
              <a:xfrm flipH="1">
                <a:off x="6129787" y="3477537"/>
                <a:ext cx="448752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/>
              <p:cNvCxnSpPr>
                <a:stCxn id="91" idx="2"/>
                <a:endCxn id="97" idx="0"/>
              </p:cNvCxnSpPr>
              <p:nvPr/>
            </p:nvCxnSpPr>
            <p:spPr>
              <a:xfrm>
                <a:off x="6578539" y="2937537"/>
                <a:ext cx="0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6350585" y="3240000"/>
                <a:ext cx="45590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Thy1</a:t>
                </a: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6385394" y="4680871"/>
                <a:ext cx="45590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Thy1</a:t>
                </a:r>
              </a:p>
            </p:txBody>
          </p:sp>
          <p:cxnSp>
            <p:nvCxnSpPr>
              <p:cNvPr id="99" name="Straight Arrow Connector 98"/>
              <p:cNvCxnSpPr>
                <a:stCxn id="101" idx="2"/>
                <a:endCxn id="63" idx="0"/>
              </p:cNvCxnSpPr>
              <p:nvPr/>
            </p:nvCxnSpPr>
            <p:spPr>
              <a:xfrm flipH="1">
                <a:off x="6129786" y="5458408"/>
                <a:ext cx="483563" cy="48159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>
                <a:stCxn id="98" idx="2"/>
                <a:endCxn id="101" idx="0"/>
              </p:cNvCxnSpPr>
              <p:nvPr/>
            </p:nvCxnSpPr>
            <p:spPr>
              <a:xfrm>
                <a:off x="6613347" y="4918408"/>
                <a:ext cx="2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Box 100"/>
              <p:cNvSpPr txBox="1"/>
              <p:nvPr/>
            </p:nvSpPr>
            <p:spPr>
              <a:xfrm>
                <a:off x="6385396" y="5220871"/>
                <a:ext cx="45590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Thy1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895194" y="756000"/>
                <a:ext cx="47465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CD55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895193" y="1296000"/>
                <a:ext cx="47465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CD55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895193" y="2016000"/>
                <a:ext cx="474653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CD97</a:t>
                </a:r>
              </a:p>
            </p:txBody>
          </p:sp>
          <p:cxnSp>
            <p:nvCxnSpPr>
              <p:cNvPr id="42" name="Straight Arrow Connector 41"/>
              <p:cNvCxnSpPr>
                <a:stCxn id="40" idx="2"/>
                <a:endCxn id="41" idx="0"/>
              </p:cNvCxnSpPr>
              <p:nvPr/>
            </p:nvCxnSpPr>
            <p:spPr>
              <a:xfrm>
                <a:off x="6132520" y="1533537"/>
                <a:ext cx="0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stCxn id="39" idx="2"/>
                <a:endCxn id="40" idx="0"/>
              </p:cNvCxnSpPr>
              <p:nvPr/>
            </p:nvCxnSpPr>
            <p:spPr>
              <a:xfrm flipH="1">
                <a:off x="6132519" y="993537"/>
                <a:ext cx="1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/>
              <p:cNvSpPr txBox="1"/>
              <p:nvPr/>
            </p:nvSpPr>
            <p:spPr>
              <a:xfrm>
                <a:off x="6336427" y="756000"/>
                <a:ext cx="47277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THY1</a:t>
                </a:r>
              </a:p>
            </p:txBody>
          </p:sp>
          <p:cxnSp>
            <p:nvCxnSpPr>
              <p:cNvPr id="92" name="Straight Arrow Connector 91"/>
              <p:cNvCxnSpPr>
                <a:stCxn id="94" idx="2"/>
                <a:endCxn id="41" idx="0"/>
              </p:cNvCxnSpPr>
              <p:nvPr/>
            </p:nvCxnSpPr>
            <p:spPr>
              <a:xfrm flipH="1">
                <a:off x="6132520" y="1519120"/>
                <a:ext cx="440297" cy="49688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>
                <a:stCxn id="90" idx="2"/>
                <a:endCxn id="94" idx="0"/>
              </p:cNvCxnSpPr>
              <p:nvPr/>
            </p:nvCxnSpPr>
            <p:spPr>
              <a:xfrm>
                <a:off x="6572816" y="993537"/>
                <a:ext cx="0" cy="28804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>
                <a:off x="6336427" y="1281583"/>
                <a:ext cx="472778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black"/>
                    </a:solidFill>
                  </a:rPr>
                  <a:t>THY1</a:t>
                </a: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6524667" y="359169"/>
            <a:ext cx="1705689" cy="1807881"/>
            <a:chOff x="7630238" y="396000"/>
            <a:chExt cx="1994708" cy="1993271"/>
          </a:xfrm>
        </p:grpSpPr>
        <p:sp>
          <p:nvSpPr>
            <p:cNvPr id="113" name="TextBox 112"/>
            <p:cNvSpPr txBox="1"/>
            <p:nvPr/>
          </p:nvSpPr>
          <p:spPr>
            <a:xfrm>
              <a:off x="8136093" y="396000"/>
              <a:ext cx="990177" cy="271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u="sng" dirty="0" err="1">
                  <a:solidFill>
                    <a:prstClr val="black"/>
                  </a:solidFill>
                </a:rPr>
                <a:t>Neurotensin</a:t>
              </a:r>
              <a:endParaRPr lang="en-GB" sz="1000" b="1" u="sng" dirty="0">
                <a:solidFill>
                  <a:prstClr val="black"/>
                </a:solidFill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630238" y="756000"/>
              <a:ext cx="1994708" cy="1633271"/>
              <a:chOff x="7630238" y="756000"/>
              <a:chExt cx="1994708" cy="163327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7794268" y="2016000"/>
                <a:ext cx="613377" cy="3732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NTS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1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(NTSR1)</a:t>
                </a: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8389372" y="756000"/>
                <a:ext cx="410917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NTS</a:t>
                </a: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7630238" y="1296000"/>
                <a:ext cx="941435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Neurotensins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*</a:t>
                </a:r>
              </a:p>
            </p:txBody>
          </p:sp>
          <p:cxnSp>
            <p:nvCxnSpPr>
              <p:cNvPr id="117" name="Straight Arrow Connector 116"/>
              <p:cNvCxnSpPr>
                <a:stCxn id="115" idx="2"/>
                <a:endCxn id="116" idx="0"/>
              </p:cNvCxnSpPr>
              <p:nvPr/>
            </p:nvCxnSpPr>
            <p:spPr>
              <a:xfrm flipH="1">
                <a:off x="8100956" y="993537"/>
                <a:ext cx="493875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TextBox 117"/>
              <p:cNvSpPr txBox="1"/>
              <p:nvPr/>
            </p:nvSpPr>
            <p:spPr>
              <a:xfrm>
                <a:off x="8775370" y="2016000"/>
                <a:ext cx="613377" cy="3732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NTS</a:t>
                </a:r>
                <a:r>
                  <a:rPr lang="en-GB" sz="800" b="1" baseline="-25000" dirty="0">
                    <a:solidFill>
                      <a:srgbClr val="000000"/>
                    </a:solidFill>
                  </a:rPr>
                  <a:t>2</a:t>
                </a:r>
              </a:p>
              <a:p>
                <a:pPr algn="ctr"/>
                <a:r>
                  <a:rPr lang="en-GB" sz="800" b="1" dirty="0">
                    <a:solidFill>
                      <a:srgbClr val="000000"/>
                    </a:solidFill>
                  </a:rPr>
                  <a:t>(NTSR2)</a:t>
                </a: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8539165" y="1296000"/>
                <a:ext cx="1085781" cy="2375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err="1">
                    <a:solidFill>
                      <a:prstClr val="white">
                        <a:lumMod val="50000"/>
                      </a:prstClr>
                    </a:solidFill>
                  </a:rPr>
                  <a:t>Neuromedin</a:t>
                </a:r>
                <a:r>
                  <a:rPr lang="en-GB" sz="800" b="1" dirty="0">
                    <a:solidFill>
                      <a:prstClr val="white">
                        <a:lumMod val="50000"/>
                      </a:prstClr>
                    </a:solidFill>
                  </a:rPr>
                  <a:t> N’s*</a:t>
                </a:r>
              </a:p>
            </p:txBody>
          </p:sp>
          <p:cxnSp>
            <p:nvCxnSpPr>
              <p:cNvPr id="120" name="Straight Arrow Connector 119"/>
              <p:cNvCxnSpPr>
                <a:stCxn id="115" idx="2"/>
                <a:endCxn id="119" idx="0"/>
              </p:cNvCxnSpPr>
              <p:nvPr/>
            </p:nvCxnSpPr>
            <p:spPr>
              <a:xfrm>
                <a:off x="8594831" y="993537"/>
                <a:ext cx="487226" cy="30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/>
              <p:cNvCxnSpPr>
                <a:stCxn id="119" idx="2"/>
                <a:endCxn id="114" idx="0"/>
              </p:cNvCxnSpPr>
              <p:nvPr/>
            </p:nvCxnSpPr>
            <p:spPr>
              <a:xfrm flipH="1">
                <a:off x="8100957" y="1533537"/>
                <a:ext cx="981099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/>
              <p:cNvCxnSpPr>
                <a:stCxn id="119" idx="2"/>
                <a:endCxn id="118" idx="0"/>
              </p:cNvCxnSpPr>
              <p:nvPr/>
            </p:nvCxnSpPr>
            <p:spPr>
              <a:xfrm>
                <a:off x="9082056" y="1533537"/>
                <a:ext cx="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>
                <a:stCxn id="116" idx="2"/>
                <a:endCxn id="114" idx="0"/>
              </p:cNvCxnSpPr>
              <p:nvPr/>
            </p:nvCxnSpPr>
            <p:spPr>
              <a:xfrm>
                <a:off x="8100956" y="1533537"/>
                <a:ext cx="1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>
                <a:stCxn id="116" idx="2"/>
                <a:endCxn id="118" idx="0"/>
              </p:cNvCxnSpPr>
              <p:nvPr/>
            </p:nvCxnSpPr>
            <p:spPr>
              <a:xfrm>
                <a:off x="8100956" y="1533537"/>
                <a:ext cx="981104" cy="4824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9" name="Group 148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150" name="Group 149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166" name="TextBox 165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164" name="Straight Connector 163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Group 151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161" name="TextBox 160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158" name="TextBox 157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155" name="TextBox 154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465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81"/>
          <p:cNvSpPr txBox="1"/>
          <p:nvPr/>
        </p:nvSpPr>
        <p:spPr>
          <a:xfrm>
            <a:off x="1646810" y="359171"/>
            <a:ext cx="2149555" cy="234805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r>
              <a:rPr lang="en-US" sz="1000" b="1" u="sng" dirty="0">
                <a:solidFill>
                  <a:prstClr val="black"/>
                </a:solidFill>
              </a:rPr>
              <a:t>Neuropeptides S, NPV, SF, AF, FF, PW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31016" y="1828496"/>
            <a:ext cx="451641" cy="3271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NPFF1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(NPFFR1)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30281" y="685688"/>
            <a:ext cx="376633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NPFF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53937" y="1175463"/>
            <a:ext cx="623496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srgbClr val="000000"/>
                </a:solidFill>
              </a:rPr>
              <a:t>Neurop</a:t>
            </a:r>
            <a:r>
              <a:rPr lang="en-GB" sz="800" b="1" dirty="0">
                <a:solidFill>
                  <a:srgbClr val="000000"/>
                </a:solidFill>
              </a:rPr>
              <a:t>. FF</a:t>
            </a:r>
          </a:p>
        </p:txBody>
      </p:sp>
      <p:cxnSp>
        <p:nvCxnSpPr>
          <p:cNvPr id="27" name="Straight Arrow Connector 26"/>
          <p:cNvCxnSpPr>
            <a:stCxn id="25" idx="2"/>
            <a:endCxn id="26" idx="0"/>
          </p:cNvCxnSpPr>
          <p:nvPr/>
        </p:nvCxnSpPr>
        <p:spPr>
          <a:xfrm>
            <a:off x="3218598" y="889715"/>
            <a:ext cx="547087" cy="28574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454534" y="1828496"/>
            <a:ext cx="451641" cy="32713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NPFF2</a:t>
            </a:r>
          </a:p>
          <a:p>
            <a:pPr algn="ctr"/>
            <a:r>
              <a:rPr lang="en-GB" sz="800" b="1" dirty="0">
                <a:solidFill>
                  <a:srgbClr val="000000"/>
                </a:solidFill>
              </a:rPr>
              <a:t>(NPFFR2)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324631" y="1175463"/>
            <a:ext cx="625098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 err="1">
                <a:solidFill>
                  <a:srgbClr val="000000"/>
                </a:solidFill>
              </a:rPr>
              <a:t>Neurop</a:t>
            </a:r>
            <a:r>
              <a:rPr lang="en-GB" sz="800" b="1" dirty="0">
                <a:solidFill>
                  <a:srgbClr val="000000"/>
                </a:solidFill>
              </a:rPr>
              <a:t>. SF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98836" y="1175463"/>
            <a:ext cx="639526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 err="1">
                <a:solidFill>
                  <a:srgbClr val="000000"/>
                </a:solidFill>
              </a:rPr>
              <a:t>Neurop</a:t>
            </a:r>
            <a:r>
              <a:rPr lang="en-GB" sz="800" b="1" dirty="0">
                <a:solidFill>
                  <a:srgbClr val="000000"/>
                </a:solidFill>
              </a:rPr>
              <a:t>. AF</a:t>
            </a:r>
          </a:p>
        </p:txBody>
      </p:sp>
      <p:cxnSp>
        <p:nvCxnSpPr>
          <p:cNvPr id="31" name="Straight Arrow Connector 30"/>
          <p:cNvCxnSpPr>
            <a:stCxn id="25" idx="2"/>
            <a:endCxn id="29" idx="0"/>
          </p:cNvCxnSpPr>
          <p:nvPr/>
        </p:nvCxnSpPr>
        <p:spPr>
          <a:xfrm flipH="1">
            <a:off x="2637180" y="889715"/>
            <a:ext cx="581418" cy="28574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5" idx="2"/>
            <a:endCxn id="30" idx="0"/>
          </p:cNvCxnSpPr>
          <p:nvPr/>
        </p:nvCxnSpPr>
        <p:spPr>
          <a:xfrm>
            <a:off x="3218598" y="889715"/>
            <a:ext cx="1" cy="28574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30" idx="2"/>
            <a:endCxn id="24" idx="0"/>
          </p:cNvCxnSpPr>
          <p:nvPr/>
        </p:nvCxnSpPr>
        <p:spPr>
          <a:xfrm flipH="1">
            <a:off x="2756837" y="1379490"/>
            <a:ext cx="461762" cy="44900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9" idx="2"/>
            <a:endCxn id="24" idx="0"/>
          </p:cNvCxnSpPr>
          <p:nvPr/>
        </p:nvCxnSpPr>
        <p:spPr>
          <a:xfrm>
            <a:off x="2637180" y="1379490"/>
            <a:ext cx="119657" cy="44900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9" idx="2"/>
            <a:endCxn id="28" idx="0"/>
          </p:cNvCxnSpPr>
          <p:nvPr/>
        </p:nvCxnSpPr>
        <p:spPr>
          <a:xfrm>
            <a:off x="2637180" y="1379490"/>
            <a:ext cx="1043175" cy="44900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6" idx="2"/>
            <a:endCxn id="24" idx="0"/>
          </p:cNvCxnSpPr>
          <p:nvPr/>
        </p:nvCxnSpPr>
        <p:spPr>
          <a:xfrm flipH="1">
            <a:off x="2756837" y="1379490"/>
            <a:ext cx="1008848" cy="44900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6" idx="2"/>
            <a:endCxn id="28" idx="0"/>
          </p:cNvCxnSpPr>
          <p:nvPr/>
        </p:nvCxnSpPr>
        <p:spPr>
          <a:xfrm flipH="1">
            <a:off x="3680355" y="1379490"/>
            <a:ext cx="85330" cy="44900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0" idx="2"/>
            <a:endCxn id="28" idx="0"/>
          </p:cNvCxnSpPr>
          <p:nvPr/>
        </p:nvCxnSpPr>
        <p:spPr>
          <a:xfrm>
            <a:off x="3218599" y="1379490"/>
            <a:ext cx="461756" cy="44900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58697" y="685688"/>
            <a:ext cx="376633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NPW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333046" y="1175463"/>
            <a:ext cx="427930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NPW*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979550" y="1828496"/>
            <a:ext cx="509349" cy="32713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NPBW1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(NPBWR1)</a:t>
            </a:r>
          </a:p>
        </p:txBody>
      </p:sp>
      <p:cxnSp>
        <p:nvCxnSpPr>
          <p:cNvPr id="43" name="Straight Arrow Connector 42"/>
          <p:cNvCxnSpPr>
            <a:stCxn id="41" idx="2"/>
            <a:endCxn id="42" idx="0"/>
          </p:cNvCxnSpPr>
          <p:nvPr/>
        </p:nvCxnSpPr>
        <p:spPr>
          <a:xfrm flipH="1">
            <a:off x="4234225" y="1379490"/>
            <a:ext cx="312786" cy="44900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0" idx="2"/>
            <a:endCxn id="41" idx="0"/>
          </p:cNvCxnSpPr>
          <p:nvPr/>
        </p:nvCxnSpPr>
        <p:spPr>
          <a:xfrm flipH="1">
            <a:off x="4547011" y="889715"/>
            <a:ext cx="3" cy="28574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557174" y="1828495"/>
            <a:ext cx="531791" cy="3271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NPBW2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(NPBWR2) </a:t>
            </a:r>
          </a:p>
        </p:txBody>
      </p:sp>
      <p:cxnSp>
        <p:nvCxnSpPr>
          <p:cNvPr id="46" name="Straight Arrow Connector 45"/>
          <p:cNvCxnSpPr>
            <a:stCxn id="41" idx="2"/>
            <a:endCxn id="45" idx="0"/>
          </p:cNvCxnSpPr>
          <p:nvPr/>
        </p:nvCxnSpPr>
        <p:spPr>
          <a:xfrm>
            <a:off x="4547011" y="1379490"/>
            <a:ext cx="276059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554370" y="3591686"/>
            <a:ext cx="401947" cy="3271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NPFF1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(Npffr1)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043214" y="2448878"/>
            <a:ext cx="347779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srgbClr val="000000"/>
                </a:solidFill>
              </a:rPr>
              <a:t>Npff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452442" y="2938654"/>
            <a:ext cx="623496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srgbClr val="000000"/>
                </a:solidFill>
              </a:rPr>
              <a:t>Neurop</a:t>
            </a:r>
            <a:r>
              <a:rPr lang="en-GB" sz="800" b="1" dirty="0">
                <a:solidFill>
                  <a:srgbClr val="000000"/>
                </a:solidFill>
              </a:rPr>
              <a:t>. FF</a:t>
            </a:r>
          </a:p>
        </p:txBody>
      </p:sp>
      <p:cxnSp>
        <p:nvCxnSpPr>
          <p:cNvPr id="86" name="Straight Arrow Connector 85"/>
          <p:cNvCxnSpPr>
            <a:stCxn id="84" idx="2"/>
            <a:endCxn id="85" idx="0"/>
          </p:cNvCxnSpPr>
          <p:nvPr/>
        </p:nvCxnSpPr>
        <p:spPr>
          <a:xfrm>
            <a:off x="3217104" y="2652905"/>
            <a:ext cx="547086" cy="2857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3477884" y="3591686"/>
            <a:ext cx="401947" cy="32713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NPFF2</a:t>
            </a:r>
          </a:p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(Npffr2)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334356" y="2938654"/>
            <a:ext cx="602656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 err="1">
                <a:solidFill>
                  <a:srgbClr val="000000"/>
                </a:solidFill>
              </a:rPr>
              <a:t>Neurop.SF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897339" y="2938654"/>
            <a:ext cx="639526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 err="1">
                <a:solidFill>
                  <a:srgbClr val="000000"/>
                </a:solidFill>
              </a:rPr>
              <a:t>Neurop</a:t>
            </a:r>
            <a:r>
              <a:rPr lang="en-GB" sz="800" b="1" dirty="0">
                <a:solidFill>
                  <a:srgbClr val="000000"/>
                </a:solidFill>
              </a:rPr>
              <a:t>. AF</a:t>
            </a:r>
          </a:p>
        </p:txBody>
      </p:sp>
      <p:cxnSp>
        <p:nvCxnSpPr>
          <p:cNvPr id="90" name="Straight Arrow Connector 89"/>
          <p:cNvCxnSpPr>
            <a:stCxn id="84" idx="2"/>
            <a:endCxn id="88" idx="0"/>
          </p:cNvCxnSpPr>
          <p:nvPr/>
        </p:nvCxnSpPr>
        <p:spPr>
          <a:xfrm flipH="1">
            <a:off x="2635684" y="2652905"/>
            <a:ext cx="581420" cy="2857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84" idx="2"/>
            <a:endCxn id="89" idx="0"/>
          </p:cNvCxnSpPr>
          <p:nvPr/>
        </p:nvCxnSpPr>
        <p:spPr>
          <a:xfrm flipH="1">
            <a:off x="3217102" y="2652905"/>
            <a:ext cx="2" cy="2857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9" idx="2"/>
            <a:endCxn id="83" idx="0"/>
          </p:cNvCxnSpPr>
          <p:nvPr/>
        </p:nvCxnSpPr>
        <p:spPr>
          <a:xfrm flipH="1">
            <a:off x="2755344" y="3142681"/>
            <a:ext cx="461758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88" idx="2"/>
            <a:endCxn id="83" idx="0"/>
          </p:cNvCxnSpPr>
          <p:nvPr/>
        </p:nvCxnSpPr>
        <p:spPr>
          <a:xfrm>
            <a:off x="2635684" y="3142681"/>
            <a:ext cx="119660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88" idx="2"/>
            <a:endCxn id="87" idx="0"/>
          </p:cNvCxnSpPr>
          <p:nvPr/>
        </p:nvCxnSpPr>
        <p:spPr>
          <a:xfrm>
            <a:off x="2635684" y="3142681"/>
            <a:ext cx="1043174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85" idx="2"/>
            <a:endCxn id="83" idx="0"/>
          </p:cNvCxnSpPr>
          <p:nvPr/>
        </p:nvCxnSpPr>
        <p:spPr>
          <a:xfrm flipH="1">
            <a:off x="2755344" y="3142681"/>
            <a:ext cx="1008846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85" idx="2"/>
            <a:endCxn id="87" idx="0"/>
          </p:cNvCxnSpPr>
          <p:nvPr/>
        </p:nvCxnSpPr>
        <p:spPr>
          <a:xfrm flipH="1">
            <a:off x="3678858" y="3142681"/>
            <a:ext cx="85332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89" idx="2"/>
            <a:endCxn id="87" idx="0"/>
          </p:cNvCxnSpPr>
          <p:nvPr/>
        </p:nvCxnSpPr>
        <p:spPr>
          <a:xfrm>
            <a:off x="3217102" y="3142681"/>
            <a:ext cx="461756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365213" y="2448878"/>
            <a:ext cx="360603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prstClr val="black"/>
                </a:solidFill>
              </a:rPr>
              <a:t>Npw</a:t>
            </a:r>
            <a:endParaRPr lang="en-GB" sz="800" b="1" dirty="0">
              <a:solidFill>
                <a:prstClr val="black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331550" y="2938654"/>
            <a:ext cx="427930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NPW*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998093" y="3591686"/>
            <a:ext cx="469274" cy="32713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NPBW1</a:t>
            </a:r>
          </a:p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(Npbwr1)</a:t>
            </a:r>
          </a:p>
        </p:txBody>
      </p:sp>
      <p:cxnSp>
        <p:nvCxnSpPr>
          <p:cNvPr id="101" name="Straight Arrow Connector 100"/>
          <p:cNvCxnSpPr>
            <a:stCxn id="99" idx="2"/>
            <a:endCxn id="100" idx="0"/>
          </p:cNvCxnSpPr>
          <p:nvPr/>
        </p:nvCxnSpPr>
        <p:spPr>
          <a:xfrm flipH="1">
            <a:off x="4232730" y="3142681"/>
            <a:ext cx="312785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98" idx="2"/>
            <a:endCxn id="99" idx="0"/>
          </p:cNvCxnSpPr>
          <p:nvPr/>
        </p:nvCxnSpPr>
        <p:spPr>
          <a:xfrm>
            <a:off x="4545515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2554369" y="5387529"/>
            <a:ext cx="401947" cy="32713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NPFF1</a:t>
            </a:r>
          </a:p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(Npffr1)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3043212" y="4244721"/>
            <a:ext cx="347779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srgbClr val="000000"/>
                </a:solidFill>
              </a:rPr>
              <a:t>Npff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3452442" y="4734498"/>
            <a:ext cx="623496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srgbClr val="000000"/>
                </a:solidFill>
              </a:rPr>
              <a:t>Neurop</a:t>
            </a:r>
            <a:r>
              <a:rPr lang="en-GB" sz="800" b="1" dirty="0">
                <a:solidFill>
                  <a:srgbClr val="000000"/>
                </a:solidFill>
              </a:rPr>
              <a:t>. FF</a:t>
            </a:r>
          </a:p>
        </p:txBody>
      </p:sp>
      <p:cxnSp>
        <p:nvCxnSpPr>
          <p:cNvPr id="133" name="Straight Arrow Connector 132"/>
          <p:cNvCxnSpPr>
            <a:stCxn id="131" idx="2"/>
            <a:endCxn id="132" idx="0"/>
          </p:cNvCxnSpPr>
          <p:nvPr/>
        </p:nvCxnSpPr>
        <p:spPr>
          <a:xfrm>
            <a:off x="3217102" y="4448748"/>
            <a:ext cx="547088" cy="28575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3477884" y="5387529"/>
            <a:ext cx="401947" cy="32713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NPFF2</a:t>
            </a:r>
          </a:p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(Npffr2)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323136" y="4734498"/>
            <a:ext cx="625098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 err="1">
                <a:solidFill>
                  <a:srgbClr val="000000"/>
                </a:solidFill>
              </a:rPr>
              <a:t>Neurop</a:t>
            </a:r>
            <a:r>
              <a:rPr lang="en-GB" sz="800" b="1" dirty="0">
                <a:solidFill>
                  <a:srgbClr val="000000"/>
                </a:solidFill>
              </a:rPr>
              <a:t>. SF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2897339" y="4734498"/>
            <a:ext cx="639526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 err="1">
                <a:solidFill>
                  <a:srgbClr val="000000"/>
                </a:solidFill>
              </a:rPr>
              <a:t>Neurop</a:t>
            </a:r>
            <a:r>
              <a:rPr lang="en-GB" sz="800" b="1" dirty="0">
                <a:solidFill>
                  <a:srgbClr val="000000"/>
                </a:solidFill>
              </a:rPr>
              <a:t>. AF</a:t>
            </a:r>
          </a:p>
        </p:txBody>
      </p:sp>
      <p:cxnSp>
        <p:nvCxnSpPr>
          <p:cNvPr id="137" name="Straight Arrow Connector 136"/>
          <p:cNvCxnSpPr>
            <a:stCxn id="131" idx="2"/>
            <a:endCxn id="135" idx="0"/>
          </p:cNvCxnSpPr>
          <p:nvPr/>
        </p:nvCxnSpPr>
        <p:spPr>
          <a:xfrm flipH="1">
            <a:off x="2635685" y="4448748"/>
            <a:ext cx="581417" cy="28575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131" idx="2"/>
            <a:endCxn id="136" idx="0"/>
          </p:cNvCxnSpPr>
          <p:nvPr/>
        </p:nvCxnSpPr>
        <p:spPr>
          <a:xfrm>
            <a:off x="3217102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36" idx="2"/>
            <a:endCxn id="130" idx="0"/>
          </p:cNvCxnSpPr>
          <p:nvPr/>
        </p:nvCxnSpPr>
        <p:spPr>
          <a:xfrm flipH="1">
            <a:off x="2755343" y="4938525"/>
            <a:ext cx="461759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stCxn id="135" idx="2"/>
            <a:endCxn id="130" idx="0"/>
          </p:cNvCxnSpPr>
          <p:nvPr/>
        </p:nvCxnSpPr>
        <p:spPr>
          <a:xfrm>
            <a:off x="2635685" y="4938525"/>
            <a:ext cx="119658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135" idx="2"/>
            <a:endCxn id="134" idx="0"/>
          </p:cNvCxnSpPr>
          <p:nvPr/>
        </p:nvCxnSpPr>
        <p:spPr>
          <a:xfrm>
            <a:off x="2635685" y="4938525"/>
            <a:ext cx="1043173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132" idx="2"/>
            <a:endCxn id="130" idx="0"/>
          </p:cNvCxnSpPr>
          <p:nvPr/>
        </p:nvCxnSpPr>
        <p:spPr>
          <a:xfrm flipH="1">
            <a:off x="2755343" y="4938525"/>
            <a:ext cx="1008847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32" idx="2"/>
            <a:endCxn id="134" idx="0"/>
          </p:cNvCxnSpPr>
          <p:nvPr/>
        </p:nvCxnSpPr>
        <p:spPr>
          <a:xfrm flipH="1">
            <a:off x="3678858" y="4938525"/>
            <a:ext cx="85332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36" idx="2"/>
            <a:endCxn id="134" idx="0"/>
          </p:cNvCxnSpPr>
          <p:nvPr/>
        </p:nvCxnSpPr>
        <p:spPr>
          <a:xfrm>
            <a:off x="3217102" y="4938525"/>
            <a:ext cx="461756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4365212" y="4244721"/>
            <a:ext cx="360603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prstClr val="black"/>
                </a:solidFill>
              </a:rPr>
              <a:t>Npw</a:t>
            </a:r>
            <a:endParaRPr lang="en-GB" sz="800" b="1" dirty="0">
              <a:solidFill>
                <a:prstClr val="black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331550" y="4734498"/>
            <a:ext cx="427930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NPW*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3998093" y="5387530"/>
            <a:ext cx="469274" cy="32713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NPBW1</a:t>
            </a:r>
          </a:p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(Npbwr1)</a:t>
            </a:r>
          </a:p>
        </p:txBody>
      </p:sp>
      <p:cxnSp>
        <p:nvCxnSpPr>
          <p:cNvPr id="148" name="Straight Arrow Connector 147"/>
          <p:cNvCxnSpPr>
            <a:stCxn id="146" idx="2"/>
            <a:endCxn id="147" idx="0"/>
          </p:cNvCxnSpPr>
          <p:nvPr/>
        </p:nvCxnSpPr>
        <p:spPr>
          <a:xfrm flipH="1">
            <a:off x="4232730" y="4938525"/>
            <a:ext cx="312785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stCxn id="145" idx="2"/>
            <a:endCxn id="146" idx="0"/>
          </p:cNvCxnSpPr>
          <p:nvPr/>
        </p:nvCxnSpPr>
        <p:spPr>
          <a:xfrm>
            <a:off x="4545514" y="4448748"/>
            <a:ext cx="1" cy="28575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466940" y="3591686"/>
            <a:ext cx="379506" cy="32713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NPS</a:t>
            </a:r>
          </a:p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(Npsr1)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494025" y="2448878"/>
            <a:ext cx="325337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prstClr val="white">
                    <a:lumMod val="50000"/>
                  </a:prstClr>
                </a:solidFill>
              </a:rPr>
              <a:t>Nps</a:t>
            </a:r>
            <a:endParaRPr lang="en-GB" sz="800" b="1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251169" y="2938654"/>
            <a:ext cx="811047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neuropeptide S</a:t>
            </a:r>
          </a:p>
        </p:txBody>
      </p:sp>
      <p:cxnSp>
        <p:nvCxnSpPr>
          <p:cNvPr id="180" name="Straight Arrow Connector 179"/>
          <p:cNvCxnSpPr>
            <a:stCxn id="178" idx="2"/>
          </p:cNvCxnSpPr>
          <p:nvPr/>
        </p:nvCxnSpPr>
        <p:spPr>
          <a:xfrm>
            <a:off x="656694" y="2652905"/>
            <a:ext cx="3" cy="28574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>
            <a:stCxn id="179" idx="2"/>
            <a:endCxn id="177" idx="0"/>
          </p:cNvCxnSpPr>
          <p:nvPr/>
        </p:nvCxnSpPr>
        <p:spPr>
          <a:xfrm>
            <a:off x="656693" y="3142681"/>
            <a:ext cx="0" cy="449005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1551136" y="2448878"/>
            <a:ext cx="363809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prstClr val="white">
                    <a:lumMod val="50000"/>
                  </a:prstClr>
                </a:solidFill>
              </a:rPr>
              <a:t>Npvf</a:t>
            </a:r>
            <a:endParaRPr lang="en-GB" sz="800" b="1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1944202" y="2938654"/>
            <a:ext cx="461592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RFRP-3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1066044" y="2938654"/>
            <a:ext cx="461592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>
                <a:solidFill>
                  <a:srgbClr val="000000"/>
                </a:solidFill>
              </a:rPr>
              <a:t>RFRP-1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1502244" y="2938654"/>
            <a:ext cx="461592" cy="20402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RFRP-2</a:t>
            </a:r>
          </a:p>
        </p:txBody>
      </p:sp>
      <p:cxnSp>
        <p:nvCxnSpPr>
          <p:cNvPr id="186" name="Straight Arrow Connector 185"/>
          <p:cNvCxnSpPr>
            <a:stCxn id="182" idx="2"/>
            <a:endCxn id="183" idx="0"/>
          </p:cNvCxnSpPr>
          <p:nvPr/>
        </p:nvCxnSpPr>
        <p:spPr>
          <a:xfrm>
            <a:off x="1733041" y="2652905"/>
            <a:ext cx="441957" cy="2857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>
            <a:stCxn id="182" idx="2"/>
            <a:endCxn id="184" idx="0"/>
          </p:cNvCxnSpPr>
          <p:nvPr/>
        </p:nvCxnSpPr>
        <p:spPr>
          <a:xfrm flipH="1">
            <a:off x="1296840" y="2652905"/>
            <a:ext cx="436201" cy="2857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/>
          <p:cNvCxnSpPr>
            <a:stCxn id="182" idx="2"/>
            <a:endCxn id="185" idx="0"/>
          </p:cNvCxnSpPr>
          <p:nvPr/>
        </p:nvCxnSpPr>
        <p:spPr>
          <a:xfrm flipH="1">
            <a:off x="1733040" y="2652905"/>
            <a:ext cx="1" cy="2857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/>
          <p:cNvCxnSpPr>
            <a:stCxn id="184" idx="2"/>
            <a:endCxn id="83" idx="0"/>
          </p:cNvCxnSpPr>
          <p:nvPr/>
        </p:nvCxnSpPr>
        <p:spPr>
          <a:xfrm>
            <a:off x="1296840" y="3142681"/>
            <a:ext cx="1458504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185" idx="2"/>
            <a:endCxn id="194" idx="0"/>
          </p:cNvCxnSpPr>
          <p:nvPr/>
        </p:nvCxnSpPr>
        <p:spPr>
          <a:xfrm flipH="1">
            <a:off x="1733037" y="3142681"/>
            <a:ext cx="3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stCxn id="184" idx="2"/>
            <a:endCxn id="87" idx="0"/>
          </p:cNvCxnSpPr>
          <p:nvPr/>
        </p:nvCxnSpPr>
        <p:spPr>
          <a:xfrm>
            <a:off x="1296840" y="3142681"/>
            <a:ext cx="2382018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>
            <a:stCxn id="183" idx="2"/>
            <a:endCxn id="83" idx="0"/>
          </p:cNvCxnSpPr>
          <p:nvPr/>
        </p:nvCxnSpPr>
        <p:spPr>
          <a:xfrm>
            <a:off x="2174998" y="3142681"/>
            <a:ext cx="580346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>
            <a:stCxn id="183" idx="2"/>
            <a:endCxn id="87" idx="0"/>
          </p:cNvCxnSpPr>
          <p:nvPr/>
        </p:nvCxnSpPr>
        <p:spPr>
          <a:xfrm>
            <a:off x="2174998" y="3142681"/>
            <a:ext cx="1503860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1495194" y="3591686"/>
            <a:ext cx="475686" cy="32713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31549" tIns="40067" rIns="31549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Unknown</a:t>
            </a:r>
          </a:p>
          <a:p>
            <a:pPr algn="ctr"/>
            <a:r>
              <a:rPr lang="en-GB" sz="800" b="1" dirty="0">
                <a:solidFill>
                  <a:srgbClr val="000000"/>
                </a:solidFill>
              </a:rPr>
              <a:t>receptor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5726819" y="359171"/>
            <a:ext cx="1758422" cy="234805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r>
              <a:rPr lang="en-US" sz="1000" b="1" u="sng" dirty="0">
                <a:solidFill>
                  <a:prstClr val="black"/>
                </a:solidFill>
              </a:rPr>
              <a:t>Neuropeptides NPY, PYY &amp; PP</a:t>
            </a:r>
            <a:endParaRPr lang="en-GB" sz="1000" b="1" u="sng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39320" y="685688"/>
            <a:ext cx="336558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NPY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132716" y="685688"/>
            <a:ext cx="32373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PPY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159166" y="1175463"/>
            <a:ext cx="27083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PP</a:t>
            </a:r>
          </a:p>
        </p:txBody>
      </p:sp>
      <p:cxnSp>
        <p:nvCxnSpPr>
          <p:cNvPr id="51" name="Straight Arrow Connector 50"/>
          <p:cNvCxnSpPr>
            <a:stCxn id="50" idx="2"/>
            <a:endCxn id="56" idx="0"/>
          </p:cNvCxnSpPr>
          <p:nvPr/>
        </p:nvCxnSpPr>
        <p:spPr>
          <a:xfrm flipH="1">
            <a:off x="5865921" y="1379490"/>
            <a:ext cx="428663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9" idx="2"/>
            <a:endCxn id="50" idx="0"/>
          </p:cNvCxnSpPr>
          <p:nvPr/>
        </p:nvCxnSpPr>
        <p:spPr>
          <a:xfrm>
            <a:off x="6294584" y="889715"/>
            <a:ext cx="0" cy="28574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50" idx="2"/>
            <a:endCxn id="57" idx="0"/>
          </p:cNvCxnSpPr>
          <p:nvPr/>
        </p:nvCxnSpPr>
        <p:spPr>
          <a:xfrm>
            <a:off x="6294584" y="1379490"/>
            <a:ext cx="0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50" idx="2"/>
            <a:endCxn id="58" idx="0"/>
          </p:cNvCxnSpPr>
          <p:nvPr/>
        </p:nvCxnSpPr>
        <p:spPr>
          <a:xfrm flipH="1">
            <a:off x="5423091" y="1379490"/>
            <a:ext cx="871493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967665" y="1828495"/>
            <a:ext cx="461758" cy="20934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80133" tIns="40067" rIns="80133" bIns="40067" rtlCol="0">
            <a:spAutoFit/>
          </a:bodyPr>
          <a:lstStyle/>
          <a:p>
            <a:pPr algn="ctr"/>
            <a:r>
              <a:rPr lang="pt-BR" sz="800" b="1" dirty="0">
                <a:solidFill>
                  <a:prstClr val="white">
                    <a:lumMod val="50000"/>
                  </a:prstClr>
                </a:solidFill>
              </a:rPr>
              <a:t>GPR83</a:t>
            </a:r>
            <a:endParaRPr lang="en-GB" sz="800" b="1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611080" y="1828495"/>
            <a:ext cx="509682" cy="3271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Y</a:t>
            </a:r>
            <a:r>
              <a:rPr lang="en-GB" sz="800" b="1" baseline="-25000" dirty="0">
                <a:solidFill>
                  <a:prstClr val="black"/>
                </a:solidFill>
              </a:rPr>
              <a:t>2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(NPY2R)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046154" y="1828495"/>
            <a:ext cx="496859" cy="3271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Y</a:t>
            </a:r>
            <a:r>
              <a:rPr lang="en-GB" sz="800" b="1" baseline="-25000" dirty="0">
                <a:solidFill>
                  <a:prstClr val="white">
                    <a:lumMod val="50000"/>
                  </a:prstClr>
                </a:solidFill>
              </a:rPr>
              <a:t>4</a:t>
            </a:r>
          </a:p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(PPYR1)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168250" y="1828495"/>
            <a:ext cx="509682" cy="3271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Y</a:t>
            </a:r>
            <a:r>
              <a:rPr lang="en-GB" sz="800" b="1" baseline="-25000" dirty="0">
                <a:solidFill>
                  <a:prstClr val="black"/>
                </a:solidFill>
              </a:rPr>
              <a:t>1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(NPY1R)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452755" y="1828495"/>
            <a:ext cx="509682" cy="3271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Y</a:t>
            </a:r>
            <a:r>
              <a:rPr lang="en-GB" sz="800" b="1" baseline="-25000" dirty="0">
                <a:solidFill>
                  <a:prstClr val="black"/>
                </a:solidFill>
              </a:rPr>
              <a:t>5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(NPY5R)</a:t>
            </a:r>
          </a:p>
        </p:txBody>
      </p:sp>
      <p:cxnSp>
        <p:nvCxnSpPr>
          <p:cNvPr id="60" name="Straight Arrow Connector 59"/>
          <p:cNvCxnSpPr>
            <a:stCxn id="50" idx="2"/>
            <a:endCxn id="59" idx="0"/>
          </p:cNvCxnSpPr>
          <p:nvPr/>
        </p:nvCxnSpPr>
        <p:spPr>
          <a:xfrm>
            <a:off x="6294584" y="1379490"/>
            <a:ext cx="413012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539320" y="1175463"/>
            <a:ext cx="336558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NPY</a:t>
            </a:r>
          </a:p>
        </p:txBody>
      </p:sp>
      <p:cxnSp>
        <p:nvCxnSpPr>
          <p:cNvPr id="62" name="Straight Arrow Connector 61"/>
          <p:cNvCxnSpPr>
            <a:stCxn id="48" idx="2"/>
            <a:endCxn id="61" idx="0"/>
          </p:cNvCxnSpPr>
          <p:nvPr/>
        </p:nvCxnSpPr>
        <p:spPr>
          <a:xfrm>
            <a:off x="6707599" y="889715"/>
            <a:ext cx="0" cy="28574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61" idx="2"/>
            <a:endCxn id="55" idx="0"/>
          </p:cNvCxnSpPr>
          <p:nvPr/>
        </p:nvCxnSpPr>
        <p:spPr>
          <a:xfrm>
            <a:off x="6707599" y="1379490"/>
            <a:ext cx="490945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61" idx="2"/>
            <a:endCxn id="56" idx="0"/>
          </p:cNvCxnSpPr>
          <p:nvPr/>
        </p:nvCxnSpPr>
        <p:spPr>
          <a:xfrm flipH="1">
            <a:off x="5865921" y="1379490"/>
            <a:ext cx="841678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61" idx="2"/>
            <a:endCxn id="57" idx="0"/>
          </p:cNvCxnSpPr>
          <p:nvPr/>
        </p:nvCxnSpPr>
        <p:spPr>
          <a:xfrm flipH="1">
            <a:off x="6294584" y="1379490"/>
            <a:ext cx="413015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61" idx="2"/>
            <a:endCxn id="58" idx="0"/>
          </p:cNvCxnSpPr>
          <p:nvPr/>
        </p:nvCxnSpPr>
        <p:spPr>
          <a:xfrm flipH="1">
            <a:off x="5423091" y="1379490"/>
            <a:ext cx="1284508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1" idx="2"/>
            <a:endCxn id="59" idx="0"/>
          </p:cNvCxnSpPr>
          <p:nvPr/>
        </p:nvCxnSpPr>
        <p:spPr>
          <a:xfrm flipH="1">
            <a:off x="6707596" y="1379490"/>
            <a:ext cx="3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5704857" y="685688"/>
            <a:ext cx="322131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PYY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679208" y="1175463"/>
            <a:ext cx="373427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>
                <a:solidFill>
                  <a:srgbClr val="000000"/>
                </a:solidFill>
              </a:rPr>
              <a:t>PYY*</a:t>
            </a:r>
          </a:p>
        </p:txBody>
      </p:sp>
      <p:cxnSp>
        <p:nvCxnSpPr>
          <p:cNvPr id="71" name="Straight Arrow Connector 70"/>
          <p:cNvCxnSpPr>
            <a:stCxn id="69" idx="2"/>
            <a:endCxn id="70" idx="0"/>
          </p:cNvCxnSpPr>
          <p:nvPr/>
        </p:nvCxnSpPr>
        <p:spPr>
          <a:xfrm flipH="1">
            <a:off x="5865922" y="889715"/>
            <a:ext cx="1" cy="28574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70" idx="2"/>
            <a:endCxn id="58" idx="0"/>
          </p:cNvCxnSpPr>
          <p:nvPr/>
        </p:nvCxnSpPr>
        <p:spPr>
          <a:xfrm flipH="1">
            <a:off x="5423091" y="1379490"/>
            <a:ext cx="442831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70" idx="2"/>
            <a:endCxn id="56" idx="0"/>
          </p:cNvCxnSpPr>
          <p:nvPr/>
        </p:nvCxnSpPr>
        <p:spPr>
          <a:xfrm flipH="1">
            <a:off x="5865921" y="1379490"/>
            <a:ext cx="1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70" idx="2"/>
            <a:endCxn id="57" idx="0"/>
          </p:cNvCxnSpPr>
          <p:nvPr/>
        </p:nvCxnSpPr>
        <p:spPr>
          <a:xfrm>
            <a:off x="5865922" y="1379490"/>
            <a:ext cx="428662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70" idx="2"/>
            <a:endCxn id="59" idx="0"/>
          </p:cNvCxnSpPr>
          <p:nvPr/>
        </p:nvCxnSpPr>
        <p:spPr>
          <a:xfrm>
            <a:off x="5865922" y="1379490"/>
            <a:ext cx="841674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6540227" y="2448878"/>
            <a:ext cx="331749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prstClr val="black"/>
                </a:solidFill>
              </a:rPr>
              <a:t>Npy</a:t>
            </a:r>
            <a:endParaRPr lang="en-GB" sz="800" b="1" dirty="0">
              <a:solidFill>
                <a:prstClr val="black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133628" y="2448878"/>
            <a:ext cx="31892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srgbClr val="000000"/>
                </a:solidFill>
              </a:rPr>
              <a:t>Ppy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157671" y="2938654"/>
            <a:ext cx="27083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PP</a:t>
            </a:r>
          </a:p>
        </p:txBody>
      </p:sp>
      <p:cxnSp>
        <p:nvCxnSpPr>
          <p:cNvPr id="106" name="Straight Arrow Connector 105"/>
          <p:cNvCxnSpPr>
            <a:stCxn id="105" idx="2"/>
            <a:endCxn id="111" idx="0"/>
          </p:cNvCxnSpPr>
          <p:nvPr/>
        </p:nvCxnSpPr>
        <p:spPr>
          <a:xfrm flipH="1">
            <a:off x="5864429" y="3142681"/>
            <a:ext cx="428660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104" idx="2"/>
            <a:endCxn id="105" idx="0"/>
          </p:cNvCxnSpPr>
          <p:nvPr/>
        </p:nvCxnSpPr>
        <p:spPr>
          <a:xfrm flipH="1">
            <a:off x="6293089" y="2652905"/>
            <a:ext cx="2" cy="28574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105" idx="2"/>
            <a:endCxn id="112" idx="0"/>
          </p:cNvCxnSpPr>
          <p:nvPr/>
        </p:nvCxnSpPr>
        <p:spPr>
          <a:xfrm>
            <a:off x="6293089" y="3142681"/>
            <a:ext cx="0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105" idx="2"/>
            <a:endCxn id="113" idx="0"/>
          </p:cNvCxnSpPr>
          <p:nvPr/>
        </p:nvCxnSpPr>
        <p:spPr>
          <a:xfrm flipH="1">
            <a:off x="5421598" y="3142681"/>
            <a:ext cx="871491" cy="44900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6966170" y="3591687"/>
            <a:ext cx="461758" cy="20934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80133" tIns="40067" rIns="80133" bIns="40067" rtlCol="0">
            <a:spAutoFit/>
          </a:bodyPr>
          <a:lstStyle/>
          <a:p>
            <a:pPr algn="ctr"/>
            <a:r>
              <a:rPr lang="pt-BR" sz="800" b="1" dirty="0">
                <a:solidFill>
                  <a:prstClr val="black"/>
                </a:solidFill>
              </a:rPr>
              <a:t>Gpr83</a:t>
            </a:r>
            <a:endParaRPr lang="en-GB" sz="800" b="1" dirty="0">
              <a:solidFill>
                <a:prstClr val="black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622412" y="3591686"/>
            <a:ext cx="484034" cy="3271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Y</a:t>
            </a:r>
            <a:r>
              <a:rPr lang="en-GB" sz="800" b="1" baseline="-25000" dirty="0">
                <a:solidFill>
                  <a:prstClr val="white">
                    <a:lumMod val="50000"/>
                  </a:prstClr>
                </a:solidFill>
              </a:rPr>
              <a:t>2</a:t>
            </a:r>
          </a:p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(Npy2r)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6044659" y="3591686"/>
            <a:ext cx="496859" cy="3271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Y</a:t>
            </a:r>
            <a:r>
              <a:rPr lang="en-GB" sz="800" b="1" baseline="-25000" dirty="0">
                <a:solidFill>
                  <a:prstClr val="white">
                    <a:lumMod val="50000"/>
                  </a:prstClr>
                </a:solidFill>
              </a:rPr>
              <a:t>4</a:t>
            </a:r>
          </a:p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(PPYR1)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179581" y="3591686"/>
            <a:ext cx="484034" cy="3271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Y</a:t>
            </a:r>
            <a:r>
              <a:rPr lang="en-GB" sz="800" b="1" baseline="-25000" dirty="0">
                <a:solidFill>
                  <a:prstClr val="black"/>
                </a:solidFill>
              </a:rPr>
              <a:t>1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(Npy1r)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464087" y="3591686"/>
            <a:ext cx="484034" cy="3271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Y</a:t>
            </a:r>
            <a:r>
              <a:rPr lang="en-GB" sz="800" b="1" baseline="-25000" dirty="0">
                <a:solidFill>
                  <a:prstClr val="black"/>
                </a:solidFill>
              </a:rPr>
              <a:t>5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(Npy5r)</a:t>
            </a:r>
          </a:p>
        </p:txBody>
      </p:sp>
      <p:cxnSp>
        <p:nvCxnSpPr>
          <p:cNvPr id="115" name="Straight Arrow Connector 114"/>
          <p:cNvCxnSpPr>
            <a:stCxn id="105" idx="2"/>
            <a:endCxn id="114" idx="0"/>
          </p:cNvCxnSpPr>
          <p:nvPr/>
        </p:nvCxnSpPr>
        <p:spPr>
          <a:xfrm>
            <a:off x="6293089" y="3142681"/>
            <a:ext cx="413015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6540227" y="2938654"/>
            <a:ext cx="331749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srgbClr val="000000"/>
                </a:solidFill>
              </a:rPr>
              <a:t>Npy</a:t>
            </a:r>
            <a:endParaRPr lang="en-GB" sz="800" b="1" dirty="0">
              <a:solidFill>
                <a:srgbClr val="000000"/>
              </a:solidFill>
            </a:endParaRPr>
          </a:p>
        </p:txBody>
      </p:sp>
      <p:cxnSp>
        <p:nvCxnSpPr>
          <p:cNvPr id="117" name="Straight Arrow Connector 116"/>
          <p:cNvCxnSpPr>
            <a:stCxn id="103" idx="2"/>
            <a:endCxn id="116" idx="0"/>
          </p:cNvCxnSpPr>
          <p:nvPr/>
        </p:nvCxnSpPr>
        <p:spPr>
          <a:xfrm>
            <a:off x="6706102" y="2652905"/>
            <a:ext cx="0" cy="2857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116" idx="2"/>
            <a:endCxn id="110" idx="0"/>
          </p:cNvCxnSpPr>
          <p:nvPr/>
        </p:nvCxnSpPr>
        <p:spPr>
          <a:xfrm>
            <a:off x="6706102" y="3142681"/>
            <a:ext cx="490947" cy="44900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116" idx="2"/>
            <a:endCxn id="111" idx="0"/>
          </p:cNvCxnSpPr>
          <p:nvPr/>
        </p:nvCxnSpPr>
        <p:spPr>
          <a:xfrm flipH="1">
            <a:off x="5864429" y="3142681"/>
            <a:ext cx="841673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stCxn id="116" idx="2"/>
            <a:endCxn id="112" idx="0"/>
          </p:cNvCxnSpPr>
          <p:nvPr/>
        </p:nvCxnSpPr>
        <p:spPr>
          <a:xfrm flipH="1">
            <a:off x="6293089" y="3142681"/>
            <a:ext cx="413013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stCxn id="116" idx="2"/>
            <a:endCxn id="113" idx="0"/>
          </p:cNvCxnSpPr>
          <p:nvPr/>
        </p:nvCxnSpPr>
        <p:spPr>
          <a:xfrm flipH="1">
            <a:off x="5421598" y="3142681"/>
            <a:ext cx="1284504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116" idx="2"/>
            <a:endCxn id="114" idx="0"/>
          </p:cNvCxnSpPr>
          <p:nvPr/>
        </p:nvCxnSpPr>
        <p:spPr>
          <a:xfrm>
            <a:off x="6706102" y="3142681"/>
            <a:ext cx="2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5708172" y="2448878"/>
            <a:ext cx="312513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srgbClr val="000000"/>
                </a:solidFill>
              </a:rPr>
              <a:t>Pyy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682524" y="2938654"/>
            <a:ext cx="363809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 err="1">
                <a:solidFill>
                  <a:srgbClr val="000000"/>
                </a:solidFill>
              </a:rPr>
              <a:t>Pyy</a:t>
            </a:r>
            <a:r>
              <a:rPr lang="en-GB" sz="800" b="1" dirty="0">
                <a:solidFill>
                  <a:srgbClr val="000000"/>
                </a:solidFill>
              </a:rPr>
              <a:t>*</a:t>
            </a:r>
          </a:p>
        </p:txBody>
      </p:sp>
      <p:cxnSp>
        <p:nvCxnSpPr>
          <p:cNvPr id="125" name="Straight Arrow Connector 124"/>
          <p:cNvCxnSpPr>
            <a:stCxn id="123" idx="2"/>
            <a:endCxn id="124" idx="0"/>
          </p:cNvCxnSpPr>
          <p:nvPr/>
        </p:nvCxnSpPr>
        <p:spPr>
          <a:xfrm>
            <a:off x="5864429" y="2652905"/>
            <a:ext cx="0" cy="28574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124" idx="2"/>
            <a:endCxn id="113" idx="0"/>
          </p:cNvCxnSpPr>
          <p:nvPr/>
        </p:nvCxnSpPr>
        <p:spPr>
          <a:xfrm flipH="1">
            <a:off x="5421598" y="3142681"/>
            <a:ext cx="442831" cy="44900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124" idx="2"/>
            <a:endCxn id="111" idx="0"/>
          </p:cNvCxnSpPr>
          <p:nvPr/>
        </p:nvCxnSpPr>
        <p:spPr>
          <a:xfrm>
            <a:off x="5864429" y="3142681"/>
            <a:ext cx="0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124" idx="2"/>
            <a:endCxn id="112" idx="0"/>
          </p:cNvCxnSpPr>
          <p:nvPr/>
        </p:nvCxnSpPr>
        <p:spPr>
          <a:xfrm>
            <a:off x="5864429" y="3142681"/>
            <a:ext cx="428660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stCxn id="124" idx="2"/>
            <a:endCxn id="114" idx="0"/>
          </p:cNvCxnSpPr>
          <p:nvPr/>
        </p:nvCxnSpPr>
        <p:spPr>
          <a:xfrm>
            <a:off x="5864429" y="3142681"/>
            <a:ext cx="841675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6540227" y="4244721"/>
            <a:ext cx="331749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prstClr val="black"/>
                </a:solidFill>
              </a:rPr>
              <a:t>Npy</a:t>
            </a:r>
            <a:endParaRPr lang="en-GB" sz="800" b="1" dirty="0">
              <a:solidFill>
                <a:prstClr val="black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6133628" y="4244721"/>
            <a:ext cx="31892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srgbClr val="000000"/>
                </a:solidFill>
              </a:rPr>
              <a:t>Ppy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157671" y="4734498"/>
            <a:ext cx="270835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PP</a:t>
            </a:r>
          </a:p>
        </p:txBody>
      </p:sp>
      <p:cxnSp>
        <p:nvCxnSpPr>
          <p:cNvPr id="153" name="Straight Arrow Connector 152"/>
          <p:cNvCxnSpPr>
            <a:stCxn id="152" idx="2"/>
            <a:endCxn id="158" idx="0"/>
          </p:cNvCxnSpPr>
          <p:nvPr/>
        </p:nvCxnSpPr>
        <p:spPr>
          <a:xfrm flipH="1">
            <a:off x="5864426" y="4938525"/>
            <a:ext cx="428663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stCxn id="151" idx="2"/>
            <a:endCxn id="152" idx="0"/>
          </p:cNvCxnSpPr>
          <p:nvPr/>
        </p:nvCxnSpPr>
        <p:spPr>
          <a:xfrm flipH="1">
            <a:off x="6293089" y="4448748"/>
            <a:ext cx="2" cy="2857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152" idx="2"/>
            <a:endCxn id="159" idx="0"/>
          </p:cNvCxnSpPr>
          <p:nvPr/>
        </p:nvCxnSpPr>
        <p:spPr>
          <a:xfrm>
            <a:off x="6293089" y="4938525"/>
            <a:ext cx="0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152" idx="2"/>
            <a:endCxn id="160" idx="0"/>
          </p:cNvCxnSpPr>
          <p:nvPr/>
        </p:nvCxnSpPr>
        <p:spPr>
          <a:xfrm flipH="1">
            <a:off x="5421596" y="4938525"/>
            <a:ext cx="871493" cy="4490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6966170" y="5387529"/>
            <a:ext cx="461758" cy="20934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80133" tIns="40067" rIns="80133" bIns="40067" rtlCol="0">
            <a:spAutoFit/>
          </a:bodyPr>
          <a:lstStyle/>
          <a:p>
            <a:pPr algn="ctr"/>
            <a:r>
              <a:rPr lang="pt-BR" sz="800" b="1" dirty="0">
                <a:solidFill>
                  <a:prstClr val="white">
                    <a:lumMod val="50000"/>
                  </a:prstClr>
                </a:solidFill>
              </a:rPr>
              <a:t>GPR83</a:t>
            </a:r>
            <a:endParaRPr lang="en-GB" sz="800" b="1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609585" y="5387529"/>
            <a:ext cx="509682" cy="3271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Y</a:t>
            </a:r>
            <a:r>
              <a:rPr lang="en-GB" sz="800" b="1" baseline="-25000" dirty="0">
                <a:solidFill>
                  <a:prstClr val="black"/>
                </a:solidFill>
              </a:rPr>
              <a:t>2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(NPY2R)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6044659" y="5387529"/>
            <a:ext cx="496859" cy="3271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Y</a:t>
            </a:r>
            <a:r>
              <a:rPr lang="en-GB" sz="800" b="1" baseline="-25000" dirty="0">
                <a:solidFill>
                  <a:prstClr val="white">
                    <a:lumMod val="50000"/>
                  </a:prstClr>
                </a:solidFill>
              </a:rPr>
              <a:t>4</a:t>
            </a:r>
          </a:p>
          <a:p>
            <a:pPr algn="ctr"/>
            <a:r>
              <a:rPr lang="en-GB" sz="800" b="1" dirty="0">
                <a:solidFill>
                  <a:prstClr val="white">
                    <a:lumMod val="50000"/>
                  </a:prstClr>
                </a:solidFill>
              </a:rPr>
              <a:t>(PPYR1)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5166755" y="5387529"/>
            <a:ext cx="509682" cy="3271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Y</a:t>
            </a:r>
            <a:r>
              <a:rPr lang="en-GB" sz="800" b="1" baseline="-25000" dirty="0">
                <a:solidFill>
                  <a:prstClr val="black"/>
                </a:solidFill>
              </a:rPr>
              <a:t>1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(NPY1R)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6451260" y="5387529"/>
            <a:ext cx="509682" cy="3271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Y</a:t>
            </a:r>
            <a:r>
              <a:rPr lang="en-GB" sz="800" b="1" baseline="-25000" dirty="0">
                <a:solidFill>
                  <a:prstClr val="black"/>
                </a:solidFill>
              </a:rPr>
              <a:t>5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(NPY5R)</a:t>
            </a:r>
          </a:p>
        </p:txBody>
      </p:sp>
      <p:cxnSp>
        <p:nvCxnSpPr>
          <p:cNvPr id="162" name="Straight Arrow Connector 161"/>
          <p:cNvCxnSpPr>
            <a:stCxn id="152" idx="2"/>
            <a:endCxn id="161" idx="0"/>
          </p:cNvCxnSpPr>
          <p:nvPr/>
        </p:nvCxnSpPr>
        <p:spPr>
          <a:xfrm>
            <a:off x="6293089" y="4938525"/>
            <a:ext cx="413012" cy="4490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540227" y="4734498"/>
            <a:ext cx="331749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 err="1">
                <a:solidFill>
                  <a:srgbClr val="000000"/>
                </a:solidFill>
              </a:rPr>
              <a:t>Npy</a:t>
            </a:r>
            <a:endParaRPr lang="en-GB" sz="800" b="1" dirty="0">
              <a:solidFill>
                <a:srgbClr val="000000"/>
              </a:solidFill>
            </a:endParaRPr>
          </a:p>
        </p:txBody>
      </p:sp>
      <p:cxnSp>
        <p:nvCxnSpPr>
          <p:cNvPr id="164" name="Straight Arrow Connector 163"/>
          <p:cNvCxnSpPr>
            <a:stCxn id="150" idx="2"/>
            <a:endCxn id="163" idx="0"/>
          </p:cNvCxnSpPr>
          <p:nvPr/>
        </p:nvCxnSpPr>
        <p:spPr>
          <a:xfrm>
            <a:off x="6706102" y="4448748"/>
            <a:ext cx="0" cy="28575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163" idx="2"/>
            <a:endCxn id="157" idx="0"/>
          </p:cNvCxnSpPr>
          <p:nvPr/>
        </p:nvCxnSpPr>
        <p:spPr>
          <a:xfrm>
            <a:off x="6706102" y="4938525"/>
            <a:ext cx="490947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>
            <a:stCxn id="163" idx="2"/>
            <a:endCxn id="158" idx="0"/>
          </p:cNvCxnSpPr>
          <p:nvPr/>
        </p:nvCxnSpPr>
        <p:spPr>
          <a:xfrm flipH="1">
            <a:off x="5864426" y="4938525"/>
            <a:ext cx="841676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>
            <a:stCxn id="163" idx="2"/>
            <a:endCxn id="159" idx="0"/>
          </p:cNvCxnSpPr>
          <p:nvPr/>
        </p:nvCxnSpPr>
        <p:spPr>
          <a:xfrm flipH="1">
            <a:off x="6293089" y="4938525"/>
            <a:ext cx="413013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>
            <a:stCxn id="163" idx="2"/>
            <a:endCxn id="160" idx="0"/>
          </p:cNvCxnSpPr>
          <p:nvPr/>
        </p:nvCxnSpPr>
        <p:spPr>
          <a:xfrm flipH="1">
            <a:off x="5421596" y="4938525"/>
            <a:ext cx="1284506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/>
          <p:cNvCxnSpPr>
            <a:stCxn id="163" idx="2"/>
            <a:endCxn id="161" idx="0"/>
          </p:cNvCxnSpPr>
          <p:nvPr/>
        </p:nvCxnSpPr>
        <p:spPr>
          <a:xfrm flipH="1">
            <a:off x="6706101" y="4938525"/>
            <a:ext cx="1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5703363" y="4244721"/>
            <a:ext cx="322131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srgbClr val="000000"/>
                </a:solidFill>
              </a:rPr>
              <a:t>PYY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5677713" y="4734498"/>
            <a:ext cx="373427" cy="2040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 fontAlgn="b"/>
            <a:r>
              <a:rPr lang="en-GB" sz="800" b="1" dirty="0">
                <a:solidFill>
                  <a:srgbClr val="000000"/>
                </a:solidFill>
              </a:rPr>
              <a:t>PYY*</a:t>
            </a:r>
          </a:p>
        </p:txBody>
      </p:sp>
      <p:cxnSp>
        <p:nvCxnSpPr>
          <p:cNvPr id="172" name="Straight Arrow Connector 171"/>
          <p:cNvCxnSpPr>
            <a:stCxn id="170" idx="2"/>
            <a:endCxn id="171" idx="0"/>
          </p:cNvCxnSpPr>
          <p:nvPr/>
        </p:nvCxnSpPr>
        <p:spPr>
          <a:xfrm flipH="1">
            <a:off x="5864427" y="4448748"/>
            <a:ext cx="2" cy="2857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171" idx="2"/>
            <a:endCxn id="160" idx="0"/>
          </p:cNvCxnSpPr>
          <p:nvPr/>
        </p:nvCxnSpPr>
        <p:spPr>
          <a:xfrm flipH="1">
            <a:off x="5421596" y="4938525"/>
            <a:ext cx="442831" cy="4490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/>
          <p:cNvCxnSpPr>
            <a:stCxn id="171" idx="2"/>
            <a:endCxn id="158" idx="0"/>
          </p:cNvCxnSpPr>
          <p:nvPr/>
        </p:nvCxnSpPr>
        <p:spPr>
          <a:xfrm flipH="1">
            <a:off x="5864426" y="4938525"/>
            <a:ext cx="1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>
            <a:stCxn id="171" idx="2"/>
            <a:endCxn id="159" idx="0"/>
          </p:cNvCxnSpPr>
          <p:nvPr/>
        </p:nvCxnSpPr>
        <p:spPr>
          <a:xfrm>
            <a:off x="5864427" y="4938525"/>
            <a:ext cx="428662" cy="449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>
            <a:stCxn id="171" idx="2"/>
            <a:endCxn id="161" idx="0"/>
          </p:cNvCxnSpPr>
          <p:nvPr/>
        </p:nvCxnSpPr>
        <p:spPr>
          <a:xfrm>
            <a:off x="5864427" y="4938525"/>
            <a:ext cx="841674" cy="4490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7446158" y="3591686"/>
            <a:ext cx="484034" cy="3271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Y</a:t>
            </a:r>
            <a:r>
              <a:rPr lang="en-GB" sz="800" b="1" baseline="-25000" dirty="0">
                <a:solidFill>
                  <a:prstClr val="black"/>
                </a:solidFill>
              </a:rPr>
              <a:t>6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(Npy6r)</a:t>
            </a:r>
          </a:p>
        </p:txBody>
      </p:sp>
      <p:cxnSp>
        <p:nvCxnSpPr>
          <p:cNvPr id="197" name="Straight Arrow Connector 196"/>
          <p:cNvCxnSpPr>
            <a:stCxn id="116" idx="2"/>
            <a:endCxn id="196" idx="0"/>
          </p:cNvCxnSpPr>
          <p:nvPr/>
        </p:nvCxnSpPr>
        <p:spPr>
          <a:xfrm>
            <a:off x="6706102" y="3142681"/>
            <a:ext cx="982073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/>
          <p:cNvCxnSpPr>
            <a:stCxn id="124" idx="2"/>
            <a:endCxn id="196" idx="0"/>
          </p:cNvCxnSpPr>
          <p:nvPr/>
        </p:nvCxnSpPr>
        <p:spPr>
          <a:xfrm>
            <a:off x="5864429" y="3142681"/>
            <a:ext cx="1823746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>
            <a:stCxn id="105" idx="2"/>
            <a:endCxn id="196" idx="0"/>
          </p:cNvCxnSpPr>
          <p:nvPr/>
        </p:nvCxnSpPr>
        <p:spPr>
          <a:xfrm>
            <a:off x="6293089" y="3142681"/>
            <a:ext cx="1395086" cy="4490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7446158" y="5391101"/>
            <a:ext cx="484034" cy="3271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rtlCol="0">
            <a:spAutoFit/>
          </a:bodyPr>
          <a:lstStyle/>
          <a:p>
            <a:pPr algn="ctr"/>
            <a:r>
              <a:rPr lang="en-GB" sz="800" b="1" dirty="0">
                <a:solidFill>
                  <a:prstClr val="black"/>
                </a:solidFill>
              </a:rPr>
              <a:t>Y</a:t>
            </a:r>
            <a:r>
              <a:rPr lang="en-GB" sz="800" b="1" baseline="-25000" dirty="0">
                <a:solidFill>
                  <a:prstClr val="black"/>
                </a:solidFill>
              </a:rPr>
              <a:t>6</a:t>
            </a:r>
          </a:p>
          <a:p>
            <a:pPr algn="ctr"/>
            <a:r>
              <a:rPr lang="en-GB" sz="800" b="1" dirty="0">
                <a:solidFill>
                  <a:prstClr val="black"/>
                </a:solidFill>
              </a:rPr>
              <a:t>(Npy6r)</a:t>
            </a:r>
          </a:p>
        </p:txBody>
      </p:sp>
      <p:cxnSp>
        <p:nvCxnSpPr>
          <p:cNvPr id="201" name="Straight Arrow Connector 200"/>
          <p:cNvCxnSpPr>
            <a:stCxn id="163" idx="2"/>
            <a:endCxn id="200" idx="0"/>
          </p:cNvCxnSpPr>
          <p:nvPr/>
        </p:nvCxnSpPr>
        <p:spPr>
          <a:xfrm>
            <a:off x="6706102" y="4938525"/>
            <a:ext cx="982073" cy="45257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>
            <a:stCxn id="171" idx="2"/>
            <a:endCxn id="200" idx="0"/>
          </p:cNvCxnSpPr>
          <p:nvPr/>
        </p:nvCxnSpPr>
        <p:spPr>
          <a:xfrm>
            <a:off x="5864427" y="4938525"/>
            <a:ext cx="1823748" cy="45257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>
            <a:stCxn id="152" idx="2"/>
            <a:endCxn id="200" idx="0"/>
          </p:cNvCxnSpPr>
          <p:nvPr/>
        </p:nvCxnSpPr>
        <p:spPr>
          <a:xfrm>
            <a:off x="6293089" y="4938525"/>
            <a:ext cx="1395086" cy="45257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" name="Group 224"/>
          <p:cNvGrpSpPr/>
          <p:nvPr/>
        </p:nvGrpSpPr>
        <p:grpSpPr>
          <a:xfrm>
            <a:off x="-15482" y="620642"/>
            <a:ext cx="9159484" cy="5095006"/>
            <a:chOff x="-18108" y="684287"/>
            <a:chExt cx="10711508" cy="5617480"/>
          </a:xfrm>
        </p:grpSpPr>
        <p:grpSp>
          <p:nvGrpSpPr>
            <p:cNvPr id="226" name="Group 225"/>
            <p:cNvGrpSpPr/>
            <p:nvPr/>
          </p:nvGrpSpPr>
          <p:grpSpPr>
            <a:xfrm>
              <a:off x="48155" y="945014"/>
              <a:ext cx="287944" cy="5049847"/>
              <a:chOff x="48155" y="945014"/>
              <a:chExt cx="287944" cy="5049847"/>
            </a:xfrm>
          </p:grpSpPr>
          <p:sp>
            <p:nvSpPr>
              <p:cNvPr id="242" name="TextBox 241"/>
              <p:cNvSpPr txBox="1"/>
              <p:nvPr/>
            </p:nvSpPr>
            <p:spPr>
              <a:xfrm rot="16200000">
                <a:off x="-289663" y="1282832"/>
                <a:ext cx="963578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Human islets</a:t>
                </a:r>
              </a:p>
            </p:txBody>
          </p:sp>
          <p:sp>
            <p:nvSpPr>
              <p:cNvPr id="243" name="TextBox 242"/>
              <p:cNvSpPr txBox="1"/>
              <p:nvPr/>
            </p:nvSpPr>
            <p:spPr>
              <a:xfrm rot="16200000">
                <a:off x="-385984" y="3298832"/>
                <a:ext cx="1156224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ICR mouse islets</a:t>
                </a:r>
              </a:p>
            </p:txBody>
          </p:sp>
          <p:sp>
            <p:nvSpPr>
              <p:cNvPr id="244" name="TextBox 243"/>
              <p:cNvSpPr txBox="1"/>
              <p:nvPr/>
            </p:nvSpPr>
            <p:spPr>
              <a:xfrm rot="16200000">
                <a:off x="-400123" y="5258639"/>
                <a:ext cx="1184502" cy="287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C57 mouse islets</a:t>
                </a:r>
              </a:p>
            </p:txBody>
          </p:sp>
        </p:grpSp>
        <p:grpSp>
          <p:nvGrpSpPr>
            <p:cNvPr id="227" name="Group 226"/>
            <p:cNvGrpSpPr/>
            <p:nvPr/>
          </p:nvGrpSpPr>
          <p:grpSpPr>
            <a:xfrm>
              <a:off x="-18108" y="2556495"/>
              <a:ext cx="10711508" cy="1944216"/>
              <a:chOff x="-18108" y="2556495"/>
              <a:chExt cx="10711508" cy="1944216"/>
            </a:xfrm>
          </p:grpSpPr>
          <p:cxnSp>
            <p:nvCxnSpPr>
              <p:cNvPr id="240" name="Straight Connector 239"/>
              <p:cNvCxnSpPr/>
              <p:nvPr/>
            </p:nvCxnSpPr>
            <p:spPr>
              <a:xfrm>
                <a:off x="0" y="2556495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/>
              <p:cNvCxnSpPr/>
              <p:nvPr/>
            </p:nvCxnSpPr>
            <p:spPr>
              <a:xfrm>
                <a:off x="-18108" y="4500711"/>
                <a:ext cx="106934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8" name="Group 227"/>
            <p:cNvGrpSpPr/>
            <p:nvPr/>
          </p:nvGrpSpPr>
          <p:grpSpPr>
            <a:xfrm>
              <a:off x="9595172" y="684287"/>
              <a:ext cx="1068898" cy="1661797"/>
              <a:chOff x="9614919" y="1598216"/>
              <a:chExt cx="1068898" cy="1661797"/>
            </a:xfrm>
          </p:grpSpPr>
          <p:sp>
            <p:nvSpPr>
              <p:cNvPr id="237" name="TextBox 236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38" name="TextBox 237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39" name="TextBox 238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>
              <a:off x="9595172" y="2691507"/>
              <a:ext cx="1068898" cy="1661797"/>
              <a:chOff x="9614919" y="1598216"/>
              <a:chExt cx="1068898" cy="1661797"/>
            </a:xfrm>
          </p:grpSpPr>
          <p:sp>
            <p:nvSpPr>
              <p:cNvPr id="234" name="TextBox 233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35" name="TextBox 234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36" name="TextBox 235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  <p:grpSp>
          <p:nvGrpSpPr>
            <p:cNvPr id="230" name="Group 229"/>
            <p:cNvGrpSpPr/>
            <p:nvPr/>
          </p:nvGrpSpPr>
          <p:grpSpPr>
            <a:xfrm>
              <a:off x="9595172" y="4639970"/>
              <a:ext cx="1068898" cy="1661797"/>
              <a:chOff x="9614919" y="1598216"/>
              <a:chExt cx="1068898" cy="1661797"/>
            </a:xfrm>
          </p:grpSpPr>
          <p:sp>
            <p:nvSpPr>
              <p:cNvPr id="231" name="TextBox 230"/>
              <p:cNvSpPr txBox="1"/>
              <p:nvPr/>
            </p:nvSpPr>
            <p:spPr>
              <a:xfrm>
                <a:off x="9614919" y="1598216"/>
                <a:ext cx="1068898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Peptide gene symbol</a:t>
                </a:r>
              </a:p>
            </p:txBody>
          </p:sp>
          <p:sp>
            <p:nvSpPr>
              <p:cNvPr id="232" name="TextBox 231"/>
              <p:cNvSpPr txBox="1"/>
              <p:nvPr/>
            </p:nvSpPr>
            <p:spPr>
              <a:xfrm>
                <a:off x="9614919" y="2124447"/>
                <a:ext cx="1050790" cy="44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Mature peptide</a:t>
                </a:r>
              </a:p>
            </p:txBody>
          </p:sp>
          <p:sp>
            <p:nvSpPr>
              <p:cNvPr id="233" name="TextBox 232"/>
              <p:cNvSpPr txBox="1"/>
              <p:nvPr/>
            </p:nvSpPr>
            <p:spPr>
              <a:xfrm>
                <a:off x="9614919" y="2988543"/>
                <a:ext cx="1060373" cy="271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solidFill>
                      <a:prstClr val="black"/>
                    </a:solidFill>
                  </a:rPr>
                  <a:t>Receptor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728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2623</Words>
  <Application>Microsoft Office PowerPoint</Application>
  <PresentationFormat>On-screen Show (4:3)</PresentationFormat>
  <Paragraphs>1649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1_Office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Patricio</dc:creator>
  <cp:lastModifiedBy>Patricio</cp:lastModifiedBy>
  <cp:revision>8</cp:revision>
  <dcterms:created xsi:type="dcterms:W3CDTF">2017-07-06T10:08:27Z</dcterms:created>
  <dcterms:modified xsi:type="dcterms:W3CDTF">2017-10-30T11:02:08Z</dcterms:modified>
</cp:coreProperties>
</file>