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854" y="4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F23AAF29-CD9B-45B3-B8CB-4BB5A0E352AD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66763"/>
            <a:ext cx="287972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599" y="4862015"/>
            <a:ext cx="5680103" cy="4605085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0506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C2A620F5-0AA5-403C-A784-EABB9C23F12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620F5-0AA5-403C-A784-EABB9C23F127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2C4F4-2C4A-4899-AEC6-88E98C09D8FE}" type="datetimeFigureOut">
              <a:rPr lang="es-ES" smtClean="0"/>
              <a:pPr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10911-A047-434C-8202-67751EF2C4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onia.banuelos@ehu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osean.rodriguez@ehu.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79 Rectángulo"/>
          <p:cNvSpPr/>
          <p:nvPr/>
        </p:nvSpPr>
        <p:spPr>
          <a:xfrm>
            <a:off x="2486072" y="4211960"/>
            <a:ext cx="1728192" cy="1944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78 Rectángulo"/>
          <p:cNvSpPr/>
          <p:nvPr/>
        </p:nvSpPr>
        <p:spPr>
          <a:xfrm>
            <a:off x="4346704" y="4211960"/>
            <a:ext cx="1692000" cy="1944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1" name="260 Rectángulo"/>
          <p:cNvSpPr/>
          <p:nvPr/>
        </p:nvSpPr>
        <p:spPr>
          <a:xfrm>
            <a:off x="866080" y="4211960"/>
            <a:ext cx="1482800" cy="19442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1336404" y="615853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wt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86960" y="6158530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EDE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6417" y="6158530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NESm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12 Conector recto"/>
          <p:cNvCxnSpPr/>
          <p:nvPr/>
        </p:nvCxnSpPr>
        <p:spPr>
          <a:xfrm>
            <a:off x="814221" y="4302165"/>
            <a:ext cx="0" cy="18813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578688" y="5702093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0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15 Conector recto"/>
          <p:cNvCxnSpPr/>
          <p:nvPr/>
        </p:nvCxnSpPr>
        <p:spPr>
          <a:xfrm>
            <a:off x="744011" y="5829331"/>
            <a:ext cx="702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70364" y="4938638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1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744011" y="5457261"/>
            <a:ext cx="7020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744011" y="4713819"/>
            <a:ext cx="7020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744011" y="5076689"/>
            <a:ext cx="70209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58 Conector recto"/>
          <p:cNvCxnSpPr/>
          <p:nvPr/>
        </p:nvCxnSpPr>
        <p:spPr>
          <a:xfrm>
            <a:off x="744011" y="6172599"/>
            <a:ext cx="702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443638" y="6051165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-0.5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482696" y="5344828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0.5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477385" y="4580143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1.5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62 Conector recto"/>
          <p:cNvCxnSpPr/>
          <p:nvPr/>
        </p:nvCxnSpPr>
        <p:spPr>
          <a:xfrm>
            <a:off x="737308" y="4345547"/>
            <a:ext cx="702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578635" y="421196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2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64 CuadroTexto"/>
          <p:cNvSpPr txBox="1"/>
          <p:nvPr/>
        </p:nvSpPr>
        <p:spPr>
          <a:xfrm>
            <a:off x="1171287" y="4220427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>
                <a:latin typeface="Arial" pitchFamily="34" charset="0"/>
                <a:cs typeface="Arial" pitchFamily="34" charset="0"/>
              </a:rPr>
              <a:t>Expt.#1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777920" y="6351747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SRV100 NES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variant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9" name="68 Conector recto"/>
          <p:cNvCxnSpPr/>
          <p:nvPr/>
        </p:nvCxnSpPr>
        <p:spPr>
          <a:xfrm rot="16200000">
            <a:off x="1496785" y="5716301"/>
            <a:ext cx="0" cy="129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 rot="16200000">
            <a:off x="-617037" y="5004628"/>
            <a:ext cx="20162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smtClean="0">
                <a:latin typeface="Arial" pitchFamily="34" charset="0"/>
                <a:cs typeface="Arial" pitchFamily="34" charset="0"/>
              </a:rPr>
              <a:t>Median SRV100 nuclear </a:t>
            </a:r>
            <a:r>
              <a:rPr lang="es-ES" sz="1100" dirty="0" err="1" smtClean="0">
                <a:latin typeface="Arial" pitchFamily="34" charset="0"/>
                <a:cs typeface="Arial" pitchFamily="34" charset="0"/>
              </a:rPr>
              <a:t>translocation</a:t>
            </a:r>
            <a:r>
              <a:rPr lang="es-ES" sz="1100" dirty="0" smtClean="0">
                <a:latin typeface="Arial" pitchFamily="34" charset="0"/>
                <a:cs typeface="Arial" pitchFamily="34" charset="0"/>
              </a:rPr>
              <a:t> score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1367085" y="4466084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YFP-CRM1 </a:t>
            </a:r>
            <a:r>
              <a:rPr lang="es-ES" sz="9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wt</a:t>
            </a:r>
            <a:endParaRPr lang="es-ES" sz="9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71 CuadroTexto"/>
          <p:cNvSpPr txBox="1"/>
          <p:nvPr/>
        </p:nvSpPr>
        <p:spPr>
          <a:xfrm>
            <a:off x="1370136" y="4644008"/>
            <a:ext cx="10070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YFP-CRM1</a:t>
            </a:r>
            <a:r>
              <a:rPr lang="es-ES" sz="900" baseline="30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E571K</a:t>
            </a:r>
            <a:endParaRPr lang="es-ES" sz="900" baseline="300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72 Conector recto"/>
          <p:cNvCxnSpPr/>
          <p:nvPr/>
        </p:nvCxnSpPr>
        <p:spPr>
          <a:xfrm>
            <a:off x="1282606" y="4575174"/>
            <a:ext cx="1080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>
            <a:off x="1282606" y="4756149"/>
            <a:ext cx="108000" cy="0"/>
          </a:xfrm>
          <a:prstGeom prst="line">
            <a:avLst/>
          </a:prstGeom>
          <a:ln w="762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CuadroTexto"/>
          <p:cNvSpPr txBox="1"/>
          <p:nvPr/>
        </p:nvSpPr>
        <p:spPr>
          <a:xfrm>
            <a:off x="3713976" y="6159705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dirty="0" smtClean="0">
                <a:latin typeface="Arial" pitchFamily="34" charset="0"/>
                <a:cs typeface="Arial" pitchFamily="34" charset="0"/>
              </a:rPr>
              <a:t>KKK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2955134" y="6159705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wt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3309224" y="6159705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EDE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77 CuadroTexto"/>
          <p:cNvSpPr txBox="1"/>
          <p:nvPr/>
        </p:nvSpPr>
        <p:spPr>
          <a:xfrm>
            <a:off x="2439574" y="6159705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NESm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136 CuadroTexto"/>
          <p:cNvSpPr txBox="1"/>
          <p:nvPr/>
        </p:nvSpPr>
        <p:spPr>
          <a:xfrm>
            <a:off x="2980967" y="4220427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>
                <a:latin typeface="Arial" pitchFamily="34" charset="0"/>
                <a:cs typeface="Arial" pitchFamily="34" charset="0"/>
              </a:rPr>
              <a:t>Expt.#2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208 CuadroTexto"/>
          <p:cNvSpPr txBox="1"/>
          <p:nvPr/>
        </p:nvSpPr>
        <p:spPr>
          <a:xfrm>
            <a:off x="4847063" y="4220427"/>
            <a:ext cx="6623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>
                <a:latin typeface="Arial" pitchFamily="34" charset="0"/>
                <a:cs typeface="Arial" pitchFamily="34" charset="0"/>
              </a:rPr>
              <a:t>Expt.#3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216 Rectángulo"/>
          <p:cNvSpPr/>
          <p:nvPr/>
        </p:nvSpPr>
        <p:spPr>
          <a:xfrm>
            <a:off x="955099" y="4598803"/>
            <a:ext cx="144016" cy="15763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8" name="217 Rectángulo"/>
          <p:cNvSpPr/>
          <p:nvPr/>
        </p:nvSpPr>
        <p:spPr>
          <a:xfrm>
            <a:off x="1099115" y="4503416"/>
            <a:ext cx="144016" cy="1671707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3" name="222 Rectángulo"/>
          <p:cNvSpPr/>
          <p:nvPr/>
        </p:nvSpPr>
        <p:spPr>
          <a:xfrm>
            <a:off x="1354683" y="5569223"/>
            <a:ext cx="144016" cy="60589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4" name="223 Rectángulo"/>
          <p:cNvSpPr/>
          <p:nvPr/>
        </p:nvSpPr>
        <p:spPr>
          <a:xfrm>
            <a:off x="1498699" y="5523979"/>
            <a:ext cx="144016" cy="651144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5" name="224 Rectángulo"/>
          <p:cNvSpPr/>
          <p:nvPr/>
        </p:nvSpPr>
        <p:spPr>
          <a:xfrm>
            <a:off x="1754542" y="5450160"/>
            <a:ext cx="144016" cy="7249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6" name="225 Rectángulo"/>
          <p:cNvSpPr/>
          <p:nvPr/>
        </p:nvSpPr>
        <p:spPr>
          <a:xfrm>
            <a:off x="1898558" y="5628753"/>
            <a:ext cx="144016" cy="546369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7" name="226 Rectángulo"/>
          <p:cNvSpPr/>
          <p:nvPr/>
        </p:nvSpPr>
        <p:spPr>
          <a:xfrm>
            <a:off x="3377464" y="5683722"/>
            <a:ext cx="144016" cy="4925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8" name="227 Rectángulo"/>
          <p:cNvSpPr/>
          <p:nvPr/>
        </p:nvSpPr>
        <p:spPr>
          <a:xfrm>
            <a:off x="3521480" y="6020221"/>
            <a:ext cx="144016" cy="156077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9" name="228 Rectángulo"/>
          <p:cNvSpPr/>
          <p:nvPr/>
        </p:nvSpPr>
        <p:spPr>
          <a:xfrm>
            <a:off x="3789040" y="5127767"/>
            <a:ext cx="144016" cy="10485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0" name="229 Rectángulo"/>
          <p:cNvSpPr/>
          <p:nvPr/>
        </p:nvSpPr>
        <p:spPr>
          <a:xfrm>
            <a:off x="3933056" y="4996093"/>
            <a:ext cx="144016" cy="1180205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1" name="230 Rectángulo"/>
          <p:cNvSpPr/>
          <p:nvPr/>
        </p:nvSpPr>
        <p:spPr>
          <a:xfrm>
            <a:off x="2974436" y="5925122"/>
            <a:ext cx="144016" cy="2511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2" name="231 Rectángulo"/>
          <p:cNvSpPr/>
          <p:nvPr/>
        </p:nvSpPr>
        <p:spPr>
          <a:xfrm>
            <a:off x="3118452" y="5826369"/>
            <a:ext cx="144016" cy="34993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3" name="232 Rectángulo"/>
          <p:cNvSpPr/>
          <p:nvPr/>
        </p:nvSpPr>
        <p:spPr>
          <a:xfrm>
            <a:off x="2576688" y="5032669"/>
            <a:ext cx="144016" cy="114362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4" name="233 Rectángulo"/>
          <p:cNvSpPr/>
          <p:nvPr/>
        </p:nvSpPr>
        <p:spPr>
          <a:xfrm>
            <a:off x="2720704" y="4996093"/>
            <a:ext cx="144016" cy="1180205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5" name="Text Box 187"/>
          <p:cNvSpPr txBox="1">
            <a:spLocks noChangeArrowheads="1"/>
          </p:cNvSpPr>
          <p:nvPr/>
        </p:nvSpPr>
        <p:spPr bwMode="auto">
          <a:xfrm>
            <a:off x="739985" y="3574921"/>
            <a:ext cx="20409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1200" b="1" dirty="0"/>
              <a:t>Supplementary Figure </a:t>
            </a:r>
            <a:r>
              <a:rPr lang="en-US" sz="1200" b="1" dirty="0" smtClean="0"/>
              <a:t>S2</a:t>
            </a:r>
            <a:endParaRPr lang="en-US" sz="1200" b="1" dirty="0"/>
          </a:p>
        </p:txBody>
      </p:sp>
      <p:sp>
        <p:nvSpPr>
          <p:cNvPr id="236" name="235 Rectángulo"/>
          <p:cNvSpPr/>
          <p:nvPr/>
        </p:nvSpPr>
        <p:spPr>
          <a:xfrm>
            <a:off x="5250384" y="5058229"/>
            <a:ext cx="144016" cy="11168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7" name="236 Rectángulo"/>
          <p:cNvSpPr/>
          <p:nvPr/>
        </p:nvSpPr>
        <p:spPr>
          <a:xfrm>
            <a:off x="5394400" y="5369573"/>
            <a:ext cx="144016" cy="80555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8" name="237 Rectángulo"/>
          <p:cNvSpPr/>
          <p:nvPr/>
        </p:nvSpPr>
        <p:spPr>
          <a:xfrm>
            <a:off x="5655136" y="4802982"/>
            <a:ext cx="144016" cy="137214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9" name="238 Rectángulo"/>
          <p:cNvSpPr/>
          <p:nvPr/>
        </p:nvSpPr>
        <p:spPr>
          <a:xfrm>
            <a:off x="5799152" y="4584199"/>
            <a:ext cx="144016" cy="1590924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0" name="239 Rectángulo"/>
          <p:cNvSpPr/>
          <p:nvPr/>
        </p:nvSpPr>
        <p:spPr>
          <a:xfrm>
            <a:off x="4842321" y="5260182"/>
            <a:ext cx="144016" cy="91494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1" name="240 Rectángulo"/>
          <p:cNvSpPr/>
          <p:nvPr/>
        </p:nvSpPr>
        <p:spPr>
          <a:xfrm>
            <a:off x="4986337" y="5680918"/>
            <a:ext cx="144016" cy="494205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2" name="241 Rectángulo"/>
          <p:cNvSpPr/>
          <p:nvPr/>
        </p:nvSpPr>
        <p:spPr>
          <a:xfrm>
            <a:off x="4442430" y="4643102"/>
            <a:ext cx="144016" cy="15320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3" name="242 Rectángulo"/>
          <p:cNvSpPr/>
          <p:nvPr/>
        </p:nvSpPr>
        <p:spPr>
          <a:xfrm>
            <a:off x="4586446" y="4587004"/>
            <a:ext cx="144016" cy="1588119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5" name="244 Conector recto"/>
          <p:cNvCxnSpPr/>
          <p:nvPr/>
        </p:nvCxnSpPr>
        <p:spPr>
          <a:xfrm>
            <a:off x="6957392" y="5796136"/>
            <a:ext cx="0" cy="568863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245 Conector recto"/>
          <p:cNvCxnSpPr/>
          <p:nvPr/>
        </p:nvCxnSpPr>
        <p:spPr>
          <a:xfrm rot="16200000">
            <a:off x="3312960" y="5519376"/>
            <a:ext cx="0" cy="169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246 Conector recto"/>
          <p:cNvCxnSpPr/>
          <p:nvPr/>
        </p:nvCxnSpPr>
        <p:spPr>
          <a:xfrm rot="16200000">
            <a:off x="5210120" y="5519375"/>
            <a:ext cx="0" cy="169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247 CuadroTexto"/>
          <p:cNvSpPr txBox="1"/>
          <p:nvPr/>
        </p:nvSpPr>
        <p:spPr>
          <a:xfrm>
            <a:off x="2635216" y="6351728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SRV100 NES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variant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248 CuadroTexto"/>
          <p:cNvSpPr txBox="1"/>
          <p:nvPr/>
        </p:nvSpPr>
        <p:spPr>
          <a:xfrm>
            <a:off x="4565774" y="6351709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SRV100 NES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variant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254 CuadroTexto"/>
          <p:cNvSpPr txBox="1"/>
          <p:nvPr/>
        </p:nvSpPr>
        <p:spPr>
          <a:xfrm>
            <a:off x="5601814" y="6163000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KKK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255 CuadroTexto"/>
          <p:cNvSpPr txBox="1"/>
          <p:nvPr/>
        </p:nvSpPr>
        <p:spPr>
          <a:xfrm>
            <a:off x="4851787" y="616300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wt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256 CuadroTexto"/>
          <p:cNvSpPr txBox="1"/>
          <p:nvPr/>
        </p:nvSpPr>
        <p:spPr>
          <a:xfrm>
            <a:off x="5185200" y="6163000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>
                <a:latin typeface="Arial" pitchFamily="34" charset="0"/>
                <a:cs typeface="Arial" pitchFamily="34" charset="0"/>
              </a:rPr>
              <a:t>EDE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257 CuadroTexto"/>
          <p:cNvSpPr txBox="1"/>
          <p:nvPr/>
        </p:nvSpPr>
        <p:spPr>
          <a:xfrm>
            <a:off x="4336227" y="6163000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>
                <a:latin typeface="Arial" pitchFamily="34" charset="0"/>
                <a:cs typeface="Arial" pitchFamily="34" charset="0"/>
              </a:rPr>
              <a:t>NESm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13 Conector recto"/>
          <p:cNvCxnSpPr/>
          <p:nvPr/>
        </p:nvCxnSpPr>
        <p:spPr>
          <a:xfrm rot="16200000">
            <a:off x="3496220" y="3493123"/>
            <a:ext cx="0" cy="536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60 Rectángulo"/>
          <p:cNvSpPr>
            <a:spLocks noChangeArrowheads="1"/>
          </p:cNvSpPr>
          <p:nvPr/>
        </p:nvSpPr>
        <p:spPr bwMode="auto">
          <a:xfrm>
            <a:off x="260648" y="6876256"/>
            <a:ext cx="5943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S2.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Median nuclear translocation score of the SRV100 biosensor in three independent experiments. The localization of different SRV100 variants (wild type,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NESm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EDE and KKK) co-expressed with either YFP-CRM1 wild type (green) or YFP-CRM1</a:t>
            </a:r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E571K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(magenta) in 293T cells was analyzed using imaging flow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cytometry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In the three experiments, the median translocation score for the EDE variant was lower (indicating a more cytoplasmic localization) when co-expressed with YFP-CRM1</a:t>
            </a:r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E571K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In experiment#2 and experiment#3 the median translocation score for the KKK variant was lower when co-expressed with wild type YFP-CRM1. The KKK variant was not included in experiment #1. </a:t>
            </a:r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Numbers inside/above the bars indicate the number of cells </a:t>
            </a:r>
            <a:r>
              <a:rPr lang="en-US" sz="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each condition.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data shown in Fig. 6 correspond to experiment #2.</a:t>
            </a:r>
            <a:endParaRPr lang="es-E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82 CuadroTexto"/>
          <p:cNvSpPr txBox="1"/>
          <p:nvPr/>
        </p:nvSpPr>
        <p:spPr>
          <a:xfrm rot="16200000">
            <a:off x="816386" y="4637262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2279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83 CuadroTexto"/>
          <p:cNvSpPr txBox="1"/>
          <p:nvPr/>
        </p:nvSpPr>
        <p:spPr>
          <a:xfrm rot="16200000">
            <a:off x="996080" y="452249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236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84 CuadroTexto"/>
          <p:cNvSpPr txBox="1"/>
          <p:nvPr/>
        </p:nvSpPr>
        <p:spPr>
          <a:xfrm rot="16200000">
            <a:off x="1223824" y="561006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3755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85 CuadroTexto"/>
          <p:cNvSpPr txBox="1"/>
          <p:nvPr/>
        </p:nvSpPr>
        <p:spPr>
          <a:xfrm rot="16200000">
            <a:off x="1392848" y="552962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681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86 CuadroTexto"/>
          <p:cNvSpPr txBox="1"/>
          <p:nvPr/>
        </p:nvSpPr>
        <p:spPr>
          <a:xfrm rot="16200000">
            <a:off x="1644152" y="545181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291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87 CuadroTexto"/>
          <p:cNvSpPr txBox="1"/>
          <p:nvPr/>
        </p:nvSpPr>
        <p:spPr>
          <a:xfrm rot="16200000">
            <a:off x="1792306" y="5626458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101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88 CuadroTexto"/>
          <p:cNvSpPr txBox="1"/>
          <p:nvPr/>
        </p:nvSpPr>
        <p:spPr>
          <a:xfrm rot="16200000">
            <a:off x="2477184" y="502556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131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89 CuadroTexto"/>
          <p:cNvSpPr txBox="1"/>
          <p:nvPr/>
        </p:nvSpPr>
        <p:spPr>
          <a:xfrm rot="16200000">
            <a:off x="2618514" y="500487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354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90 CuadroTexto"/>
          <p:cNvSpPr txBox="1"/>
          <p:nvPr/>
        </p:nvSpPr>
        <p:spPr>
          <a:xfrm rot="16200000">
            <a:off x="2825786" y="5679727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latin typeface="Arial" pitchFamily="34" charset="0"/>
                <a:cs typeface="Arial" pitchFamily="34" charset="0"/>
              </a:rPr>
              <a:t>1353</a:t>
            </a:r>
            <a:endParaRPr lang="es-E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91 CuadroTexto"/>
          <p:cNvSpPr txBox="1"/>
          <p:nvPr/>
        </p:nvSpPr>
        <p:spPr>
          <a:xfrm rot="16200000">
            <a:off x="3005480" y="5600875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latin typeface="Arial" pitchFamily="34" charset="0"/>
                <a:cs typeface="Arial" pitchFamily="34" charset="0"/>
              </a:rPr>
              <a:t>125</a:t>
            </a:r>
            <a:endParaRPr lang="es-E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92 CuadroTexto"/>
          <p:cNvSpPr txBox="1"/>
          <p:nvPr/>
        </p:nvSpPr>
        <p:spPr>
          <a:xfrm rot="16200000">
            <a:off x="3237363" y="5735596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1242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93 CuadroTexto"/>
          <p:cNvSpPr txBox="1"/>
          <p:nvPr/>
        </p:nvSpPr>
        <p:spPr>
          <a:xfrm rot="16200000">
            <a:off x="3403408" y="578793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latin typeface="Arial" pitchFamily="34" charset="0"/>
                <a:cs typeface="Arial" pitchFamily="34" charset="0"/>
              </a:rPr>
              <a:t>183</a:t>
            </a:r>
            <a:endParaRPr lang="es-E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94 CuadroTexto"/>
          <p:cNvSpPr txBox="1"/>
          <p:nvPr/>
        </p:nvSpPr>
        <p:spPr>
          <a:xfrm rot="16200000">
            <a:off x="3689125" y="513481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352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95 CuadroTexto"/>
          <p:cNvSpPr txBox="1"/>
          <p:nvPr/>
        </p:nvSpPr>
        <p:spPr>
          <a:xfrm rot="16200000">
            <a:off x="3824864" y="4999076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569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96 CuadroTexto"/>
          <p:cNvSpPr txBox="1"/>
          <p:nvPr/>
        </p:nvSpPr>
        <p:spPr>
          <a:xfrm rot="16200000">
            <a:off x="4309577" y="4684441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3569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97 CuadroTexto"/>
          <p:cNvSpPr txBox="1"/>
          <p:nvPr/>
        </p:nvSpPr>
        <p:spPr>
          <a:xfrm rot="16200000">
            <a:off x="4450907" y="4630647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2886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98 CuadroTexto"/>
          <p:cNvSpPr txBox="1"/>
          <p:nvPr/>
        </p:nvSpPr>
        <p:spPr>
          <a:xfrm rot="16200000">
            <a:off x="4711642" y="5303547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1037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99 CuadroTexto"/>
          <p:cNvSpPr txBox="1"/>
          <p:nvPr/>
        </p:nvSpPr>
        <p:spPr>
          <a:xfrm rot="16200000">
            <a:off x="4851520" y="5725924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3065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100 CuadroTexto"/>
          <p:cNvSpPr txBox="1"/>
          <p:nvPr/>
        </p:nvSpPr>
        <p:spPr>
          <a:xfrm rot="16200000">
            <a:off x="5116395" y="5090912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2871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101 CuadroTexto"/>
          <p:cNvSpPr txBox="1"/>
          <p:nvPr/>
        </p:nvSpPr>
        <p:spPr>
          <a:xfrm rot="16200000">
            <a:off x="5267234" y="541742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2092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102 CuadroTexto"/>
          <p:cNvSpPr txBox="1"/>
          <p:nvPr/>
        </p:nvSpPr>
        <p:spPr>
          <a:xfrm rot="16200000">
            <a:off x="5524202" y="4863280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2986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103 CuadroTexto"/>
          <p:cNvSpPr txBox="1"/>
          <p:nvPr/>
        </p:nvSpPr>
        <p:spPr>
          <a:xfrm rot="16200000">
            <a:off x="5665533" y="462801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4040</a:t>
            </a:r>
            <a:endParaRPr lang="es-ES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1 Título"/>
          <p:cNvSpPr txBox="1">
            <a:spLocks/>
          </p:cNvSpPr>
          <p:nvPr/>
        </p:nvSpPr>
        <p:spPr>
          <a:xfrm>
            <a:off x="514350" y="827585"/>
            <a:ext cx="579497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Cellular and Molecular Life Sciences</a:t>
            </a:r>
            <a:b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cellular reporter to evaluate CRM1 nuclear export activity. Functional analysis of the cancer-related mutant E571K.</a:t>
            </a:r>
            <a: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s-E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6" name="1 Título"/>
          <p:cNvSpPr txBox="1">
            <a:spLocks/>
          </p:cNvSpPr>
          <p:nvPr/>
        </p:nvSpPr>
        <p:spPr>
          <a:xfrm>
            <a:off x="513928" y="1459839"/>
            <a:ext cx="5829300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s-E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Iraia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García-Santisteban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1#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Igor Arregi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Marián Alonso-Mariño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María A. Urbaneja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Juan J. Garcia-Vallejo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Sonia Bañuelos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*, </a:t>
            </a:r>
            <a:r>
              <a:rPr kumimoji="0" lang="es-E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Jose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A. Rodríguez</a:t>
            </a:r>
            <a:r>
              <a:rPr kumimoji="0" lang="es-E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Department of Genetics, Physical Anthropology and Animal Physiology, University of the Basque Country (UPV/EHU),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Leioa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Spain. 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Unidad de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Biofísica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(CSIC, UPV/EHU) and Department of Biochemistry and Molecular Biology, University of the Basque Country,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Leioa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Spain.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Department of Molecular Cell Biology and Immunology, VU University Medical Center, Amsterdam, the Netherlands.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#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Current Address: Division of Cell Biology I, The Netherlands Cancer Institute, Amsterdam, The Netherlands.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*Corresponding authors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E-mail:</a:t>
            </a:r>
            <a:r>
              <a:rPr lang="en-US" sz="12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1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/>
              </a:rPr>
              <a:t>sonia.banuelos@ehu.es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E-mail: </a:t>
            </a:r>
            <a:r>
              <a:rPr kumimoji="0" lang="en-US" sz="1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4"/>
              </a:rPr>
              <a:t>josean.rodriguez@ehu.es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218</Words>
  <Application>Microsoft Office PowerPoint</Application>
  <PresentationFormat>Presentación en pantalla (4:3)</PresentationFormat>
  <Paragraphs>54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Antonio Rodriguez</dc:creator>
  <cp:lastModifiedBy>Sonia Bañuelos</cp:lastModifiedBy>
  <cp:revision>64</cp:revision>
  <dcterms:created xsi:type="dcterms:W3CDTF">2015-06-10T10:05:17Z</dcterms:created>
  <dcterms:modified xsi:type="dcterms:W3CDTF">2016-05-10T14:30:30Z</dcterms:modified>
</cp:coreProperties>
</file>