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F:\&#50872;&#49328;&#45824;%20&#51032;&#45824;\&#50504;&#51221;&#54788;%20&#48149;&#49324;&#45784;%20&#51088;&#47308;\mTOR%20&#51064;&#49688;&#51064;&#44228;\Real%20time%20PCR\Hela%20cell_scAAV2_mTOR%20shRNA_realtimepcr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average!$A$7</c:f>
              <c:strCache>
                <c:ptCount val="1"/>
                <c:pt idx="0">
                  <c:v>Cont shRNA</c:v>
                </c:pt>
              </c:strCache>
            </c:strRef>
          </c:tx>
          <c:spPr>
            <a:solidFill>
              <a:schemeClr val="bg1"/>
            </a:solidFill>
            <a:ln w="19050">
              <a:solidFill>
                <a:sysClr val="windowText" lastClr="000000"/>
              </a:solidFill>
            </a:ln>
          </c:spPr>
          <c:errBars>
            <c:errBarType val="plus"/>
            <c:errValType val="cust"/>
            <c:plus>
              <c:numRef>
                <c:f>(average!$F$7,average!$L$7)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errBars>
          <c:cat>
            <c:strRef>
              <c:f>(average!$E$6,average!$K$6)</c:f>
              <c:strCache>
                <c:ptCount val="2"/>
                <c:pt idx="0">
                  <c:v>2D</c:v>
                </c:pt>
                <c:pt idx="1">
                  <c:v>4D</c:v>
                </c:pt>
              </c:strCache>
            </c:strRef>
          </c:cat>
          <c:val>
            <c:numRef>
              <c:f>(average!$E$7,average!$K$7)</c:f>
              <c:numCache>
                <c:formatCode>0.00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average!$A$8</c:f>
              <c:strCache>
                <c:ptCount val="1"/>
                <c:pt idx="0">
                  <c:v>mTOR shRNA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(average!$F$8,average!$L$8)</c:f>
                <c:numCache>
                  <c:formatCode>General</c:formatCode>
                  <c:ptCount val="2"/>
                  <c:pt idx="0">
                    <c:v>0.15391707466164789</c:v>
                  </c:pt>
                  <c:pt idx="1">
                    <c:v>8.2537954488023701E-2</c:v>
                  </c:pt>
                </c:numCache>
              </c:numRef>
            </c:plus>
            <c:spPr>
              <a:solidFill>
                <a:schemeClr val="tx1"/>
              </a:solidFill>
              <a:ln w="19050"/>
            </c:spPr>
          </c:errBars>
          <c:cat>
            <c:strRef>
              <c:f>(average!$E$6,average!$K$6)</c:f>
              <c:strCache>
                <c:ptCount val="2"/>
                <c:pt idx="0">
                  <c:v>2D</c:v>
                </c:pt>
                <c:pt idx="1">
                  <c:v>4D</c:v>
                </c:pt>
              </c:strCache>
            </c:strRef>
          </c:cat>
          <c:val>
            <c:numRef>
              <c:f>(average!$E$8,average!$K$8)</c:f>
              <c:numCache>
                <c:formatCode>0.00</c:formatCode>
                <c:ptCount val="2"/>
                <c:pt idx="0">
                  <c:v>0.6661815565545407</c:v>
                </c:pt>
                <c:pt idx="1">
                  <c:v>0.28414154917726508</c:v>
                </c:pt>
              </c:numCache>
            </c:numRef>
          </c:val>
        </c:ser>
        <c:axId val="70378624"/>
        <c:axId val="70559616"/>
      </c:barChart>
      <c:catAx>
        <c:axId val="703786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0559616"/>
        <c:crosses val="autoZero"/>
        <c:auto val="1"/>
        <c:lblAlgn val="ctr"/>
        <c:lblOffset val="100"/>
      </c:catAx>
      <c:valAx>
        <c:axId val="70559616"/>
        <c:scaling>
          <c:orientation val="minMax"/>
        </c:scaling>
        <c:axPos val="l"/>
        <c:majorGridlines>
          <c:spPr>
            <a:ln w="28575">
              <a:solidFill>
                <a:sysClr val="windowText" lastClr="000000">
                  <a:shade val="95000"/>
                  <a:satMod val="10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en-US" sz="1200">
                    <a:latin typeface="Arial" pitchFamily="34" charset="0"/>
                    <a:cs typeface="Arial" pitchFamily="34" charset="0"/>
                  </a:rPr>
                  <a:t>Relative amount of mTOR </a:t>
                </a:r>
              </a:p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en-US" sz="1200">
                    <a:latin typeface="Arial" pitchFamily="34" charset="0"/>
                    <a:cs typeface="Arial" pitchFamily="34" charset="0"/>
                  </a:rPr>
                  <a:t>RNA expression</a:t>
                </a:r>
              </a:p>
            </c:rich>
          </c:tx>
          <c:layout>
            <c:manualLayout>
              <c:xMode val="edge"/>
              <c:yMode val="edge"/>
              <c:x val="3.2365527603972356E-2"/>
              <c:y val="9.6650029641894022E-2"/>
            </c:manualLayout>
          </c:layout>
        </c:title>
        <c:numFmt formatCode="#,##0.0_);[Red]\(#,##0.0\)" sourceLinked="0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0378624"/>
        <c:crosses val="autoZero"/>
        <c:crossBetween val="between"/>
      </c:valAx>
      <c:spPr>
        <a:ln w="28575">
          <a:solidFill>
            <a:sysClr val="windowText" lastClr="000000"/>
          </a:solidFill>
        </a:ln>
      </c:spPr>
    </c:plotArea>
    <c:legend>
      <c:legendPos val="t"/>
      <c:layout>
        <c:manualLayout>
          <c:xMode val="edge"/>
          <c:yMode val="edge"/>
          <c:x val="0.26861451346359483"/>
          <c:y val="3.7037037037037056E-2"/>
          <c:w val="0.68499319529503255"/>
          <c:h val="8.9240303295421528E-2"/>
        </c:manualLayout>
      </c:layout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spPr>
    <a:ln>
      <a:noFill/>
    </a:ln>
  </c:sp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1.xml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5214938" y="630238"/>
            <a:ext cx="1203088" cy="90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620713"/>
            <a:ext cx="1203089" cy="90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214938" y="1857364"/>
            <a:ext cx="1203088" cy="90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857364"/>
            <a:ext cx="1203089" cy="90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5643570" y="366693"/>
            <a:ext cx="15986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rAAV2-Cont </a:t>
            </a:r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shRNA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5643570" y="1571612"/>
            <a:ext cx="1706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rAAV2-mTOR </a:t>
            </a:r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shRNA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4543425" y="3522658"/>
            <a:ext cx="1203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4614862" y="3927471"/>
            <a:ext cx="106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P-</a:t>
            </a:r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en-US" altLang="ko-KR" sz="1200" b="1" dirty="0">
              <a:latin typeface="Arial" charset="0"/>
              <a:ea typeface="맑은 고딕" pitchFamily="50" charset="-127"/>
              <a:cs typeface="Arial" charset="0"/>
            </a:endParaRPr>
          </a:p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(S2448)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4614862" y="4838510"/>
            <a:ext cx="106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P- p70S6K</a:t>
            </a:r>
          </a:p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(T389)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8" name="TextBox 14"/>
          <p:cNvSpPr txBox="1">
            <a:spLocks noChangeArrowheads="1"/>
          </p:cNvSpPr>
          <p:nvPr/>
        </p:nvSpPr>
        <p:spPr bwMode="auto">
          <a:xfrm>
            <a:off x="4894262" y="5857898"/>
            <a:ext cx="501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GFP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4872831" y="6275410"/>
            <a:ext cx="5445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actin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5562600" y="3165471"/>
            <a:ext cx="53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Cont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6053137" y="3165471"/>
            <a:ext cx="642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22" name="TextBox 27"/>
          <p:cNvSpPr txBox="1">
            <a:spLocks noChangeArrowheads="1"/>
          </p:cNvSpPr>
          <p:nvPr/>
        </p:nvSpPr>
        <p:spPr bwMode="auto">
          <a:xfrm>
            <a:off x="6642100" y="3165471"/>
            <a:ext cx="53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Cont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7159625" y="3165471"/>
            <a:ext cx="642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ko-KR" altLang="en-US" sz="1200" b="1">
              <a:latin typeface="Arial" charset="0"/>
              <a:ea typeface="맑은 고딕" pitchFamily="50" charset="-127"/>
              <a:cs typeface="Arial" charset="0"/>
            </a:endParaRPr>
          </a:p>
        </p:txBody>
      </p:sp>
      <p:pic>
        <p:nvPicPr>
          <p:cNvPr id="24" name="Picture 3"/>
          <p:cNvPicPr preferRelativeResize="0">
            <a:picLocks noChangeArrowheads="1"/>
          </p:cNvPicPr>
          <p:nvPr/>
        </p:nvPicPr>
        <p:blipFill>
          <a:blip r:embed="rId6" cstate="print"/>
          <a:srcRect l="51445" t="2225" r="33556" b="88879"/>
          <a:stretch>
            <a:fillRect/>
          </a:stretch>
        </p:blipFill>
        <p:spPr bwMode="auto">
          <a:xfrm>
            <a:off x="6680200" y="34575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" name="Picture 3"/>
          <p:cNvPicPr preferRelativeResize="0">
            <a:picLocks noChangeArrowheads="1"/>
          </p:cNvPicPr>
          <p:nvPr/>
        </p:nvPicPr>
        <p:blipFill>
          <a:blip r:embed="rId6" cstate="print"/>
          <a:srcRect l="18932" t="1631" r="65443" b="90282"/>
          <a:stretch>
            <a:fillRect/>
          </a:stretch>
        </p:blipFill>
        <p:spPr bwMode="auto">
          <a:xfrm>
            <a:off x="5556250" y="34575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" name="Picture 5"/>
          <p:cNvPicPr preferRelativeResize="0">
            <a:picLocks noChangeArrowheads="1"/>
          </p:cNvPicPr>
          <p:nvPr/>
        </p:nvPicPr>
        <p:blipFill>
          <a:blip r:embed="rId7" cstate="print"/>
          <a:srcRect l="49779" r="33556" b="89175"/>
          <a:stretch>
            <a:fillRect/>
          </a:stretch>
        </p:blipFill>
        <p:spPr bwMode="auto">
          <a:xfrm>
            <a:off x="6680200" y="48561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" name="Picture 5"/>
          <p:cNvPicPr preferRelativeResize="0">
            <a:picLocks noChangeArrowheads="1"/>
          </p:cNvPicPr>
          <p:nvPr/>
        </p:nvPicPr>
        <p:blipFill>
          <a:blip r:embed="rId7" cstate="print"/>
          <a:srcRect l="16222" r="67111" b="91104"/>
          <a:stretch>
            <a:fillRect/>
          </a:stretch>
        </p:blipFill>
        <p:spPr bwMode="auto">
          <a:xfrm>
            <a:off x="5556250" y="48561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8" name="Picture 4"/>
          <p:cNvPicPr preferRelativeResize="0">
            <a:picLocks noChangeArrowheads="1"/>
          </p:cNvPicPr>
          <p:nvPr/>
        </p:nvPicPr>
        <p:blipFill>
          <a:blip r:embed="rId8" cstate="print"/>
          <a:srcRect l="50388" t="812" r="33556" b="91104"/>
          <a:stretch>
            <a:fillRect/>
          </a:stretch>
        </p:blipFill>
        <p:spPr bwMode="auto">
          <a:xfrm>
            <a:off x="6680200" y="39237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" name="Picture 4"/>
          <p:cNvPicPr preferRelativeResize="0">
            <a:picLocks noChangeArrowheads="1"/>
          </p:cNvPicPr>
          <p:nvPr/>
        </p:nvPicPr>
        <p:blipFill>
          <a:blip r:embed="rId8" cstate="print"/>
          <a:srcRect l="19556" r="63777" b="89175"/>
          <a:stretch>
            <a:fillRect/>
          </a:stretch>
        </p:blipFill>
        <p:spPr bwMode="auto">
          <a:xfrm>
            <a:off x="5556250" y="3923771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" name="Picture 6"/>
          <p:cNvPicPr preferRelativeResize="0">
            <a:picLocks noChangeArrowheads="1"/>
          </p:cNvPicPr>
          <p:nvPr/>
        </p:nvPicPr>
        <p:blipFill>
          <a:blip r:embed="rId9" cstate="print"/>
          <a:srcRect l="48111" t="5534" r="35222" b="83345"/>
          <a:stretch>
            <a:fillRect/>
          </a:stretch>
        </p:blipFill>
        <p:spPr bwMode="auto">
          <a:xfrm>
            <a:off x="6680200" y="5788571"/>
            <a:ext cx="1072800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" name="Picture 6"/>
          <p:cNvPicPr preferRelativeResize="0">
            <a:picLocks noChangeArrowheads="1"/>
          </p:cNvPicPr>
          <p:nvPr/>
        </p:nvPicPr>
        <p:blipFill>
          <a:blip r:embed="rId9" cstate="print"/>
          <a:srcRect l="17889" t="7463" r="67410" b="83641"/>
          <a:stretch>
            <a:fillRect/>
          </a:stretch>
        </p:blipFill>
        <p:spPr bwMode="auto">
          <a:xfrm>
            <a:off x="5556250" y="5788571"/>
            <a:ext cx="1072800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" name="Picture 7"/>
          <p:cNvPicPr preferRelativeResize="0">
            <a:picLocks noChangeArrowheads="1"/>
          </p:cNvPicPr>
          <p:nvPr/>
        </p:nvPicPr>
        <p:blipFill>
          <a:blip r:embed="rId10" cstate="print"/>
          <a:srcRect l="49779" t="3658" r="33556" b="86932"/>
          <a:stretch>
            <a:fillRect/>
          </a:stretch>
        </p:blipFill>
        <p:spPr bwMode="auto">
          <a:xfrm>
            <a:off x="6680200" y="6254772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" name="Picture 7"/>
          <p:cNvPicPr preferRelativeResize="0">
            <a:picLocks noChangeArrowheads="1"/>
          </p:cNvPicPr>
          <p:nvPr/>
        </p:nvPicPr>
        <p:blipFill>
          <a:blip r:embed="rId10" cstate="print"/>
          <a:srcRect l="17889" t="1634" r="63777" b="87228"/>
          <a:stretch>
            <a:fillRect/>
          </a:stretch>
        </p:blipFill>
        <p:spPr bwMode="auto">
          <a:xfrm>
            <a:off x="5556250" y="6254772"/>
            <a:ext cx="1071562" cy="42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4" name="직선 연결선 37"/>
          <p:cNvCxnSpPr/>
          <p:nvPr/>
        </p:nvCxnSpPr>
        <p:spPr>
          <a:xfrm>
            <a:off x="5715000" y="3100383"/>
            <a:ext cx="7858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8"/>
          <p:cNvCxnSpPr/>
          <p:nvPr/>
        </p:nvCxnSpPr>
        <p:spPr>
          <a:xfrm>
            <a:off x="6838950" y="3100383"/>
            <a:ext cx="7858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3"/>
          <p:cNvSpPr txBox="1">
            <a:spLocks noChangeArrowheads="1"/>
          </p:cNvSpPr>
          <p:nvPr/>
        </p:nvSpPr>
        <p:spPr bwMode="auto">
          <a:xfrm>
            <a:off x="5838835" y="2790821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2 days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37" name="TextBox 23"/>
          <p:cNvSpPr txBox="1">
            <a:spLocks noChangeArrowheads="1"/>
          </p:cNvSpPr>
          <p:nvPr/>
        </p:nvSpPr>
        <p:spPr bwMode="auto">
          <a:xfrm>
            <a:off x="6910405" y="2786058"/>
            <a:ext cx="6623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4 days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1420813" y="1000125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 b="1" dirty="0">
                <a:latin typeface="Arial" charset="0"/>
                <a:cs typeface="Arial" charset="0"/>
              </a:rPr>
              <a:t>1. rAAV2-Cont </a:t>
            </a:r>
            <a:r>
              <a:rPr kumimoji="0" lang="en-US" altLang="ko-KR" sz="1200" b="1" dirty="0" err="1">
                <a:latin typeface="Arial" charset="0"/>
                <a:cs typeface="Arial" charset="0"/>
              </a:rPr>
              <a:t>shRNA</a:t>
            </a:r>
            <a:r>
              <a:rPr kumimoji="0" lang="en-US" altLang="ko-KR" sz="1200" b="1" dirty="0">
                <a:latin typeface="Arial" charset="0"/>
                <a:cs typeface="Arial" charset="0"/>
              </a:rPr>
              <a:t> (Cont </a:t>
            </a:r>
            <a:r>
              <a:rPr kumimoji="0" lang="en-US" altLang="ko-KR" sz="1200" b="1" dirty="0" err="1">
                <a:latin typeface="Arial" charset="0"/>
                <a:cs typeface="Arial" charset="0"/>
              </a:rPr>
              <a:t>shRNA</a:t>
            </a:r>
            <a:r>
              <a:rPr kumimoji="0" lang="en-US" altLang="ko-KR" sz="1200" b="1" dirty="0">
                <a:latin typeface="Arial" charset="0"/>
                <a:cs typeface="Arial" charset="0"/>
              </a:rPr>
              <a:t>)</a:t>
            </a:r>
          </a:p>
          <a:p>
            <a:r>
              <a:rPr kumimoji="0" lang="en-US" altLang="ko-KR" sz="1200" b="1" dirty="0">
                <a:latin typeface="Arial" charset="0"/>
                <a:cs typeface="Arial" charset="0"/>
              </a:rPr>
              <a:t>2. rAAV2-mTOR </a:t>
            </a:r>
            <a:r>
              <a:rPr kumimoji="0" lang="en-US" altLang="ko-KR" sz="1200" b="1" dirty="0" err="1">
                <a:latin typeface="Arial" charset="0"/>
                <a:cs typeface="Arial" charset="0"/>
              </a:rPr>
              <a:t>shRNA</a:t>
            </a:r>
            <a:r>
              <a:rPr kumimoji="0" lang="en-US" altLang="ko-KR" sz="1200" b="1" dirty="0">
                <a:latin typeface="Arial" charset="0"/>
                <a:cs typeface="Arial" charset="0"/>
              </a:rPr>
              <a:t> (</a:t>
            </a:r>
            <a:r>
              <a:rPr kumimoji="0" lang="en-US" altLang="ko-KR" sz="1200" b="1" dirty="0" err="1">
                <a:latin typeface="Arial" charset="0"/>
                <a:cs typeface="Arial" charset="0"/>
              </a:rPr>
              <a:t>mTOR</a:t>
            </a:r>
            <a:r>
              <a:rPr kumimoji="0" lang="en-US" altLang="ko-KR" sz="1200" b="1" dirty="0">
                <a:latin typeface="Arial" charset="0"/>
                <a:cs typeface="Arial" charset="0"/>
              </a:rPr>
              <a:t> </a:t>
            </a:r>
            <a:r>
              <a:rPr kumimoji="0" lang="en-US" altLang="ko-KR" sz="1200" b="1" dirty="0" err="1">
                <a:latin typeface="Arial" charset="0"/>
                <a:cs typeface="Arial" charset="0"/>
              </a:rPr>
              <a:t>shRNA</a:t>
            </a:r>
            <a:r>
              <a:rPr kumimoji="0" lang="en-US" altLang="ko-KR" sz="1200" b="1" dirty="0">
                <a:latin typeface="Arial" charset="0"/>
                <a:cs typeface="Arial" charset="0"/>
              </a:rPr>
              <a:t>)</a:t>
            </a:r>
            <a:endParaRPr kumimoji="0" lang="ko-KR" altLang="en-US" sz="1200" b="1" dirty="0">
              <a:latin typeface="Arial" charset="0"/>
              <a:cs typeface="Arial" charset="0"/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1544638" y="2071688"/>
            <a:ext cx="12938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kumimoji="0" lang="en-US" altLang="ko-KR" sz="1200" b="1">
                <a:latin typeface="Arial" charset="0"/>
                <a:ea typeface="HY헤드라인M" pitchFamily="18" charset="-127"/>
                <a:cs typeface="Arial" charset="0"/>
              </a:rPr>
              <a:t>Bi-directional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kumimoji="0" lang="en-US" altLang="ko-KR" sz="1200" b="1">
                <a:latin typeface="Arial" charset="0"/>
                <a:ea typeface="HY헤드라인M" pitchFamily="18" charset="-127"/>
                <a:cs typeface="Arial" charset="0"/>
              </a:rPr>
              <a:t>promoter</a:t>
            </a:r>
          </a:p>
        </p:txBody>
      </p:sp>
      <p:sp>
        <p:nvSpPr>
          <p:cNvPr id="40" name="Line 10"/>
          <p:cNvSpPr>
            <a:spLocks noChangeShapeType="1"/>
          </p:cNvSpPr>
          <p:nvPr/>
        </p:nvSpPr>
        <p:spPr bwMode="auto">
          <a:xfrm flipH="1">
            <a:off x="214313" y="1755775"/>
            <a:ext cx="45005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n w="38100">
                <a:solidFill>
                  <a:schemeClr val="tx1"/>
                </a:solidFill>
              </a:ln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1" name="오각형 36"/>
          <p:cNvSpPr/>
          <p:nvPr/>
        </p:nvSpPr>
        <p:spPr bwMode="auto">
          <a:xfrm rot="10800000">
            <a:off x="433388" y="1571625"/>
            <a:ext cx="836612" cy="357188"/>
          </a:xfrm>
          <a:prstGeom prst="homePlate">
            <a:avLst>
              <a:gd name="adj" fmla="val 52844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오각형 39"/>
          <p:cNvSpPr/>
          <p:nvPr/>
        </p:nvSpPr>
        <p:spPr bwMode="auto">
          <a:xfrm rot="10800000">
            <a:off x="1301750" y="1571625"/>
            <a:ext cx="390525" cy="357188"/>
          </a:xfrm>
          <a:prstGeom prst="homePlat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오각형 40"/>
          <p:cNvSpPr/>
          <p:nvPr/>
        </p:nvSpPr>
        <p:spPr bwMode="auto">
          <a:xfrm>
            <a:off x="1804988" y="1571625"/>
            <a:ext cx="915987" cy="357188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오각형 41"/>
          <p:cNvSpPr/>
          <p:nvPr/>
        </p:nvSpPr>
        <p:spPr bwMode="auto">
          <a:xfrm>
            <a:off x="2754313" y="1571625"/>
            <a:ext cx="971550" cy="357188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오각형 42"/>
          <p:cNvSpPr/>
          <p:nvPr/>
        </p:nvSpPr>
        <p:spPr bwMode="auto">
          <a:xfrm>
            <a:off x="3759200" y="1571625"/>
            <a:ext cx="469900" cy="357188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80"/>
          <p:cNvSpPr txBox="1">
            <a:spLocks noChangeArrowheads="1"/>
          </p:cNvSpPr>
          <p:nvPr/>
        </p:nvSpPr>
        <p:spPr bwMode="auto">
          <a:xfrm>
            <a:off x="566738" y="1627188"/>
            <a:ext cx="612775" cy="2460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 b="1" dirty="0" err="1">
                <a:latin typeface="Arial" charset="0"/>
                <a:ea typeface="HY헤드라인M" pitchFamily="18" charset="-127"/>
                <a:cs typeface="Arial" charset="0"/>
              </a:rPr>
              <a:t>shRNA</a:t>
            </a:r>
            <a:endParaRPr kumimoji="0" lang="ko-KR" altLang="en-US" sz="1000" b="1" dirty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7" name="TextBox 81"/>
          <p:cNvSpPr txBox="1">
            <a:spLocks noChangeArrowheads="1"/>
          </p:cNvSpPr>
          <p:nvPr/>
        </p:nvSpPr>
        <p:spPr bwMode="auto">
          <a:xfrm>
            <a:off x="1314450" y="1617663"/>
            <a:ext cx="4254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 b="1">
                <a:latin typeface="Arial" charset="0"/>
                <a:ea typeface="HY헤드라인M" pitchFamily="18" charset="-127"/>
                <a:cs typeface="Arial" charset="0"/>
              </a:rPr>
              <a:t>pH1</a:t>
            </a:r>
            <a:endParaRPr kumimoji="0" lang="ko-KR" altLang="en-US" sz="1000" b="1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8" name="TextBox 82"/>
          <p:cNvSpPr txBox="1">
            <a:spLocks noChangeArrowheads="1"/>
          </p:cNvSpPr>
          <p:nvPr/>
        </p:nvSpPr>
        <p:spPr bwMode="auto">
          <a:xfrm>
            <a:off x="1901825" y="1617663"/>
            <a:ext cx="5476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 b="1">
                <a:solidFill>
                  <a:schemeClr val="bg1"/>
                </a:solidFill>
                <a:latin typeface="Arial" charset="0"/>
                <a:ea typeface="HY헤드라인M" pitchFamily="18" charset="-127"/>
                <a:cs typeface="Arial" charset="0"/>
              </a:rPr>
              <a:t>pCMV</a:t>
            </a:r>
            <a:endParaRPr kumimoji="0" lang="ko-KR" altLang="en-US" sz="1000" b="1">
              <a:solidFill>
                <a:schemeClr val="bg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9" name="TextBox 83"/>
          <p:cNvSpPr txBox="1">
            <a:spLocks noChangeArrowheads="1"/>
          </p:cNvSpPr>
          <p:nvPr/>
        </p:nvSpPr>
        <p:spPr bwMode="auto">
          <a:xfrm>
            <a:off x="2949575" y="1617663"/>
            <a:ext cx="4476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 b="1">
                <a:solidFill>
                  <a:schemeClr val="bg1"/>
                </a:solidFill>
                <a:latin typeface="Arial" charset="0"/>
                <a:ea typeface="HY헤드라인M" pitchFamily="18" charset="-127"/>
                <a:cs typeface="Arial" charset="0"/>
              </a:rPr>
              <a:t>GFP</a:t>
            </a:r>
            <a:endParaRPr kumimoji="0" lang="ko-KR" altLang="en-US" sz="1000" b="1">
              <a:solidFill>
                <a:schemeClr val="bg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0" name="TextBox 85"/>
          <p:cNvSpPr txBox="1">
            <a:spLocks noChangeArrowheads="1"/>
          </p:cNvSpPr>
          <p:nvPr/>
        </p:nvSpPr>
        <p:spPr bwMode="auto">
          <a:xfrm>
            <a:off x="3717925" y="1617663"/>
            <a:ext cx="5048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 b="1">
                <a:solidFill>
                  <a:schemeClr val="bg1"/>
                </a:solidFill>
                <a:latin typeface="Arial" charset="0"/>
                <a:ea typeface="HY헤드라인M" pitchFamily="18" charset="-127"/>
                <a:cs typeface="Arial" charset="0"/>
              </a:rPr>
              <a:t>pol A</a:t>
            </a:r>
            <a:endParaRPr kumimoji="0" lang="ko-KR" altLang="en-US" sz="1000" b="1">
              <a:solidFill>
                <a:schemeClr val="bg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1" name="오각형 48"/>
          <p:cNvSpPr/>
          <p:nvPr/>
        </p:nvSpPr>
        <p:spPr>
          <a:xfrm>
            <a:off x="2786063" y="2071688"/>
            <a:ext cx="214312" cy="71437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오각형 49"/>
          <p:cNvSpPr/>
          <p:nvPr/>
        </p:nvSpPr>
        <p:spPr>
          <a:xfrm>
            <a:off x="3143250" y="2071688"/>
            <a:ext cx="214313" cy="71437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오각형 50"/>
          <p:cNvSpPr/>
          <p:nvPr/>
        </p:nvSpPr>
        <p:spPr>
          <a:xfrm>
            <a:off x="2938463" y="2214563"/>
            <a:ext cx="214312" cy="71437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오각형 51"/>
          <p:cNvSpPr/>
          <p:nvPr/>
        </p:nvSpPr>
        <p:spPr>
          <a:xfrm>
            <a:off x="3435350" y="2224088"/>
            <a:ext cx="214313" cy="71437"/>
          </a:xfrm>
          <a:prstGeom prst="homePlat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5" name="그룹 79"/>
          <p:cNvGrpSpPr>
            <a:grpSpLocks/>
          </p:cNvGrpSpPr>
          <p:nvPr/>
        </p:nvGrpSpPr>
        <p:grpSpPr bwMode="auto">
          <a:xfrm>
            <a:off x="1071563" y="2081213"/>
            <a:ext cx="323850" cy="142875"/>
            <a:chOff x="1687513" y="2841846"/>
            <a:chExt cx="323605" cy="142876"/>
          </a:xfrm>
          <a:solidFill>
            <a:schemeClr val="bg1">
              <a:lumMod val="85000"/>
            </a:schemeClr>
          </a:solidFill>
        </p:grpSpPr>
        <p:sp>
          <p:nvSpPr>
            <p:cNvPr id="56" name="오각형 53"/>
            <p:cNvSpPr/>
            <p:nvPr/>
          </p:nvSpPr>
          <p:spPr>
            <a:xfrm flipH="1">
              <a:off x="1687513" y="2878358"/>
              <a:ext cx="214150" cy="71439"/>
            </a:xfrm>
            <a:prstGeom prst="homePlat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타원 54"/>
            <p:cNvSpPr/>
            <p:nvPr/>
          </p:nvSpPr>
          <p:spPr>
            <a:xfrm>
              <a:off x="1868351" y="2841846"/>
              <a:ext cx="142767" cy="142876"/>
            </a:xfrm>
            <a:prstGeom prst="ellipse">
              <a:avLst/>
            </a:prstGeom>
            <a:grp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" name="그룹 80"/>
          <p:cNvGrpSpPr>
            <a:grpSpLocks/>
          </p:cNvGrpSpPr>
          <p:nvPr/>
        </p:nvGrpSpPr>
        <p:grpSpPr bwMode="auto">
          <a:xfrm>
            <a:off x="785813" y="2224088"/>
            <a:ext cx="323850" cy="142875"/>
            <a:chOff x="1687513" y="2841846"/>
            <a:chExt cx="323605" cy="142876"/>
          </a:xfrm>
          <a:solidFill>
            <a:schemeClr val="bg1">
              <a:lumMod val="85000"/>
            </a:schemeClr>
          </a:solidFill>
        </p:grpSpPr>
        <p:sp>
          <p:nvSpPr>
            <p:cNvPr id="59" name="오각형 56"/>
            <p:cNvSpPr/>
            <p:nvPr/>
          </p:nvSpPr>
          <p:spPr>
            <a:xfrm flipH="1">
              <a:off x="1687513" y="2878358"/>
              <a:ext cx="214150" cy="71439"/>
            </a:xfrm>
            <a:prstGeom prst="homePlat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타원 57"/>
            <p:cNvSpPr/>
            <p:nvPr/>
          </p:nvSpPr>
          <p:spPr>
            <a:xfrm>
              <a:off x="1868351" y="2841846"/>
              <a:ext cx="142767" cy="142876"/>
            </a:xfrm>
            <a:prstGeom prst="ellipse">
              <a:avLst/>
            </a:prstGeom>
            <a:grp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" name="그룹 83"/>
          <p:cNvGrpSpPr>
            <a:grpSpLocks/>
          </p:cNvGrpSpPr>
          <p:nvPr/>
        </p:nvGrpSpPr>
        <p:grpSpPr bwMode="auto">
          <a:xfrm>
            <a:off x="1214438" y="2295525"/>
            <a:ext cx="323850" cy="142875"/>
            <a:chOff x="1687513" y="2841846"/>
            <a:chExt cx="323605" cy="142876"/>
          </a:xfrm>
          <a:solidFill>
            <a:schemeClr val="bg1">
              <a:lumMod val="85000"/>
            </a:schemeClr>
          </a:solidFill>
        </p:grpSpPr>
        <p:sp>
          <p:nvSpPr>
            <p:cNvPr id="62" name="오각형 59"/>
            <p:cNvSpPr/>
            <p:nvPr/>
          </p:nvSpPr>
          <p:spPr>
            <a:xfrm flipH="1">
              <a:off x="1687513" y="2878359"/>
              <a:ext cx="214150" cy="71437"/>
            </a:xfrm>
            <a:prstGeom prst="homePlat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타원 60"/>
            <p:cNvSpPr/>
            <p:nvPr/>
          </p:nvSpPr>
          <p:spPr>
            <a:xfrm>
              <a:off x="1868351" y="2841846"/>
              <a:ext cx="142767" cy="142876"/>
            </a:xfrm>
            <a:prstGeom prst="ellipse">
              <a:avLst/>
            </a:prstGeom>
            <a:grp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4" name="그룹 98"/>
          <p:cNvGrpSpPr>
            <a:grpSpLocks/>
          </p:cNvGrpSpPr>
          <p:nvPr/>
        </p:nvGrpSpPr>
        <p:grpSpPr bwMode="auto">
          <a:xfrm>
            <a:off x="661988" y="2009775"/>
            <a:ext cx="322262" cy="142875"/>
            <a:chOff x="1687513" y="2841846"/>
            <a:chExt cx="323605" cy="142876"/>
          </a:xfrm>
          <a:solidFill>
            <a:schemeClr val="bg1">
              <a:lumMod val="85000"/>
            </a:schemeClr>
          </a:solidFill>
        </p:grpSpPr>
        <p:sp>
          <p:nvSpPr>
            <p:cNvPr id="65" name="오각형 62"/>
            <p:cNvSpPr/>
            <p:nvPr/>
          </p:nvSpPr>
          <p:spPr>
            <a:xfrm flipH="1">
              <a:off x="1687513" y="2878359"/>
              <a:ext cx="213612" cy="71437"/>
            </a:xfrm>
            <a:prstGeom prst="homePlat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타원 63"/>
            <p:cNvSpPr/>
            <p:nvPr/>
          </p:nvSpPr>
          <p:spPr>
            <a:xfrm>
              <a:off x="1867648" y="2841846"/>
              <a:ext cx="143470" cy="142876"/>
            </a:xfrm>
            <a:prstGeom prst="ellipse">
              <a:avLst/>
            </a:prstGeom>
            <a:grp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7" name="TextBox 104"/>
          <p:cNvSpPr txBox="1">
            <a:spLocks noChangeArrowheads="1"/>
          </p:cNvSpPr>
          <p:nvPr/>
        </p:nvSpPr>
        <p:spPr bwMode="auto">
          <a:xfrm>
            <a:off x="285750" y="428625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charset="0"/>
                <a:ea typeface="맑은 고딕" pitchFamily="50" charset="-127"/>
                <a:cs typeface="Arial" charset="0"/>
              </a:rPr>
              <a:t>a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68" name="TextBox 104"/>
          <p:cNvSpPr txBox="1">
            <a:spLocks noChangeArrowheads="1"/>
          </p:cNvSpPr>
          <p:nvPr/>
        </p:nvSpPr>
        <p:spPr bwMode="auto">
          <a:xfrm>
            <a:off x="285750" y="3392488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charset="0"/>
                <a:ea typeface="맑은 고딕" pitchFamily="50" charset="-127"/>
                <a:cs typeface="Arial" charset="0"/>
              </a:rPr>
              <a:t>c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69" name="TextBox 104"/>
          <p:cNvSpPr txBox="1">
            <a:spLocks noChangeArrowheads="1"/>
          </p:cNvSpPr>
          <p:nvPr/>
        </p:nvSpPr>
        <p:spPr bwMode="auto">
          <a:xfrm>
            <a:off x="4567238" y="428625"/>
            <a:ext cx="325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charset="0"/>
                <a:ea typeface="맑은 고딕" pitchFamily="50" charset="-127"/>
                <a:cs typeface="Arial" charset="0"/>
              </a:rPr>
              <a:t>b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70" name="TextBox 104"/>
          <p:cNvSpPr txBox="1">
            <a:spLocks noChangeArrowheads="1"/>
          </p:cNvSpPr>
          <p:nvPr/>
        </p:nvSpPr>
        <p:spPr bwMode="auto">
          <a:xfrm>
            <a:off x="4567238" y="2857496"/>
            <a:ext cx="325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b="1" dirty="0" smtClean="0">
                <a:latin typeface="Arial" charset="0"/>
                <a:ea typeface="맑은 고딕" pitchFamily="50" charset="-127"/>
                <a:cs typeface="Arial" charset="0"/>
              </a:rPr>
              <a:t>d</a:t>
            </a:r>
            <a:endParaRPr kumimoji="0" lang="ko-KR" altLang="en-US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graphicFrame>
        <p:nvGraphicFramePr>
          <p:cNvPr id="71" name="차트 65"/>
          <p:cNvGraphicFramePr>
            <a:graphicFrameLocks/>
          </p:cNvGraphicFramePr>
          <p:nvPr/>
        </p:nvGraphicFramePr>
        <p:xfrm>
          <a:off x="571472" y="3500438"/>
          <a:ext cx="3923928" cy="2520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72" name="TextBox 62"/>
          <p:cNvSpPr txBox="1">
            <a:spLocks noChangeArrowheads="1"/>
          </p:cNvSpPr>
          <p:nvPr/>
        </p:nvSpPr>
        <p:spPr bwMode="auto">
          <a:xfrm>
            <a:off x="55563" y="0"/>
            <a:ext cx="24288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Arial" charset="0"/>
                <a:cs typeface="Arial" charset="0"/>
              </a:rPr>
              <a:t>Supplemental Fig. </a:t>
            </a:r>
            <a:r>
              <a:rPr lang="en-US" altLang="ko-KR" b="1" dirty="0" smtClean="0">
                <a:latin typeface="Arial" charset="0"/>
                <a:cs typeface="Arial" charset="0"/>
              </a:rPr>
              <a:t>2 </a:t>
            </a:r>
            <a:endParaRPr lang="ko-KR" altLang="en-US" b="1" dirty="0">
              <a:latin typeface="Arial" charset="0"/>
              <a:cs typeface="Arial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347797" y="4264231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*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705119" y="4835735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**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13"/>
          <p:cNvSpPr txBox="1">
            <a:spLocks noChangeArrowheads="1"/>
          </p:cNvSpPr>
          <p:nvPr/>
        </p:nvSpPr>
        <p:spPr bwMode="auto">
          <a:xfrm>
            <a:off x="4614862" y="4416987"/>
            <a:ext cx="106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P-</a:t>
            </a:r>
            <a:r>
              <a:rPr kumimoji="0" lang="en-US" altLang="ko-KR" sz="1200" b="1" dirty="0" err="1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endParaRPr kumimoji="0" lang="en-US" altLang="ko-KR" sz="1200" b="1" dirty="0">
              <a:latin typeface="Arial" charset="0"/>
              <a:ea typeface="맑은 고딕" pitchFamily="50" charset="-127"/>
              <a:cs typeface="Arial" charset="0"/>
            </a:endParaRPr>
          </a:p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(</a:t>
            </a:r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S2481)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pic>
        <p:nvPicPr>
          <p:cNvPr id="76" name="Picture 2"/>
          <p:cNvPicPr preferRelativeResize="0"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56250" y="4389971"/>
            <a:ext cx="1072800" cy="42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7" name="Picture 4"/>
          <p:cNvPicPr preferRelativeResize="0"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80200" y="4389971"/>
            <a:ext cx="1072800" cy="42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8" name="Picture 3"/>
          <p:cNvPicPr preferRelativeResize="0"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80200" y="5322371"/>
            <a:ext cx="1072800" cy="42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9" name="Picture 4"/>
          <p:cNvPicPr preferRelativeResize="0"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56250" y="5322371"/>
            <a:ext cx="1072800" cy="42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0" name="TextBox 13"/>
          <p:cNvSpPr txBox="1">
            <a:spLocks noChangeArrowheads="1"/>
          </p:cNvSpPr>
          <p:nvPr/>
        </p:nvSpPr>
        <p:spPr bwMode="auto">
          <a:xfrm>
            <a:off x="4614862" y="5291554"/>
            <a:ext cx="106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ko-KR" sz="1200" b="1" dirty="0">
                <a:latin typeface="Arial" charset="0"/>
                <a:ea typeface="맑은 고딕" pitchFamily="50" charset="-127"/>
                <a:cs typeface="Arial" charset="0"/>
              </a:rPr>
              <a:t>P- </a:t>
            </a:r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AKT</a:t>
            </a:r>
            <a:endParaRPr kumimoji="0" lang="en-US" altLang="ko-KR" sz="1200" b="1" dirty="0">
              <a:latin typeface="Arial" charset="0"/>
              <a:ea typeface="맑은 고딕" pitchFamily="50" charset="-127"/>
              <a:cs typeface="Arial" charset="0"/>
            </a:endParaRPr>
          </a:p>
          <a:p>
            <a:pPr algn="ctr"/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(S473)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73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0005925</dc:creator>
  <cp:lastModifiedBy>0005925</cp:lastModifiedBy>
  <cp:revision>2</cp:revision>
  <dcterms:created xsi:type="dcterms:W3CDTF">2012-04-21T13:14:43Z</dcterms:created>
  <dcterms:modified xsi:type="dcterms:W3CDTF">2012-04-21T13:15:45Z</dcterms:modified>
</cp:coreProperties>
</file>