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6CEB9-8885-497E-A93C-F6E18063159F}" type="datetimeFigureOut">
              <a:rPr lang="en-US" smtClean="0"/>
              <a:t>4/21/2012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92DB3-F175-403F-AB04-753930AA42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6CEB9-8885-497E-A93C-F6E18063159F}" type="datetimeFigureOut">
              <a:rPr lang="en-US" smtClean="0"/>
              <a:t>4/21/2012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92DB3-F175-403F-AB04-753930AA42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6CEB9-8885-497E-A93C-F6E18063159F}" type="datetimeFigureOut">
              <a:rPr lang="en-US" smtClean="0"/>
              <a:t>4/21/2012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92DB3-F175-403F-AB04-753930AA42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6CEB9-8885-497E-A93C-F6E18063159F}" type="datetimeFigureOut">
              <a:rPr lang="en-US" smtClean="0"/>
              <a:t>4/21/2012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92DB3-F175-403F-AB04-753930AA42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6CEB9-8885-497E-A93C-F6E18063159F}" type="datetimeFigureOut">
              <a:rPr lang="en-US" smtClean="0"/>
              <a:t>4/21/2012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92DB3-F175-403F-AB04-753930AA42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6CEB9-8885-497E-A93C-F6E18063159F}" type="datetimeFigureOut">
              <a:rPr lang="en-US" smtClean="0"/>
              <a:t>4/21/2012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92DB3-F175-403F-AB04-753930AA42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6CEB9-8885-497E-A93C-F6E18063159F}" type="datetimeFigureOut">
              <a:rPr lang="en-US" smtClean="0"/>
              <a:t>4/21/2012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92DB3-F175-403F-AB04-753930AA42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6CEB9-8885-497E-A93C-F6E18063159F}" type="datetimeFigureOut">
              <a:rPr lang="en-US" smtClean="0"/>
              <a:t>4/21/2012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92DB3-F175-403F-AB04-753930AA42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6CEB9-8885-497E-A93C-F6E18063159F}" type="datetimeFigureOut">
              <a:rPr lang="en-US" smtClean="0"/>
              <a:t>4/21/2012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92DB3-F175-403F-AB04-753930AA42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6CEB9-8885-497E-A93C-F6E18063159F}" type="datetimeFigureOut">
              <a:rPr lang="en-US" smtClean="0"/>
              <a:t>4/21/2012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92DB3-F175-403F-AB04-753930AA42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6CEB9-8885-497E-A93C-F6E18063159F}" type="datetimeFigureOut">
              <a:rPr lang="en-US" smtClean="0"/>
              <a:t>4/21/2012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92DB3-F175-403F-AB04-753930AA42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16CEB9-8885-497E-A93C-F6E18063159F}" type="datetimeFigureOut">
              <a:rPr lang="en-US" smtClean="0"/>
              <a:t>4/21/2012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892DB3-F175-403F-AB04-753930AA426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Picture 2"/>
          <p:cNvPicPr>
            <a:picLocks noChangeAspect="1" noChangeArrowheads="1"/>
          </p:cNvPicPr>
          <p:nvPr/>
        </p:nvPicPr>
        <p:blipFill>
          <a:blip r:embed="rId2" cstate="print">
            <a:lum bright="10000" contrast="30000"/>
            <a:grayscl/>
          </a:blip>
          <a:srcRect l="28658" r="4755"/>
          <a:stretch>
            <a:fillRect/>
          </a:stretch>
        </p:blipFill>
        <p:spPr bwMode="auto">
          <a:xfrm>
            <a:off x="1823058" y="2508474"/>
            <a:ext cx="2000250" cy="4381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82" name="Picture 3"/>
          <p:cNvPicPr>
            <a:picLocks noChangeAspect="1" noChangeArrowheads="1"/>
          </p:cNvPicPr>
          <p:nvPr/>
        </p:nvPicPr>
        <p:blipFill>
          <a:blip r:embed="rId3" cstate="print">
            <a:lum bright="10000" contrast="30000"/>
            <a:grayscl/>
          </a:blip>
          <a:srcRect l="28888" t="2" r="6667" b="13010"/>
          <a:stretch>
            <a:fillRect/>
          </a:stretch>
        </p:blipFill>
        <p:spPr bwMode="auto">
          <a:xfrm>
            <a:off x="1823058" y="3008536"/>
            <a:ext cx="2000250" cy="4286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83" name="TextBox 82"/>
          <p:cNvSpPr txBox="1"/>
          <p:nvPr/>
        </p:nvSpPr>
        <p:spPr>
          <a:xfrm rot="18763663">
            <a:off x="1917514" y="2142555"/>
            <a:ext cx="366713" cy="2762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200" b="1" dirty="0">
                <a:latin typeface="+mj-lt"/>
              </a:rPr>
              <a:t>#1</a:t>
            </a:r>
            <a:endParaRPr kumimoji="0" lang="ko-KR" altLang="en-US" sz="1200" b="1" dirty="0">
              <a:latin typeface="+mj-lt"/>
            </a:endParaRPr>
          </a:p>
        </p:txBody>
      </p:sp>
      <p:sp>
        <p:nvSpPr>
          <p:cNvPr id="84" name="TextBox 83"/>
          <p:cNvSpPr txBox="1"/>
          <p:nvPr/>
        </p:nvSpPr>
        <p:spPr>
          <a:xfrm rot="18763663">
            <a:off x="2221521" y="2146523"/>
            <a:ext cx="368300" cy="2762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200" b="1" dirty="0">
                <a:latin typeface="+mj-lt"/>
              </a:rPr>
              <a:t>#2</a:t>
            </a:r>
            <a:endParaRPr kumimoji="0" lang="ko-KR" altLang="en-US" sz="1200" b="1" dirty="0">
              <a:latin typeface="+mj-lt"/>
            </a:endParaRPr>
          </a:p>
        </p:txBody>
      </p:sp>
      <p:sp>
        <p:nvSpPr>
          <p:cNvPr id="85" name="TextBox 84"/>
          <p:cNvSpPr txBox="1"/>
          <p:nvPr/>
        </p:nvSpPr>
        <p:spPr>
          <a:xfrm rot="18763663">
            <a:off x="2556482" y="2144937"/>
            <a:ext cx="366713" cy="2778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200" b="1" dirty="0">
                <a:latin typeface="+mj-lt"/>
              </a:rPr>
              <a:t>#3</a:t>
            </a:r>
            <a:endParaRPr kumimoji="0" lang="ko-KR" altLang="en-US" sz="1200" b="1" dirty="0">
              <a:latin typeface="+mj-lt"/>
            </a:endParaRPr>
          </a:p>
        </p:txBody>
      </p:sp>
      <p:sp>
        <p:nvSpPr>
          <p:cNvPr id="86" name="TextBox 85"/>
          <p:cNvSpPr txBox="1"/>
          <p:nvPr/>
        </p:nvSpPr>
        <p:spPr>
          <a:xfrm rot="18763663">
            <a:off x="2912877" y="2145729"/>
            <a:ext cx="368300" cy="2778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200" b="1" dirty="0">
                <a:latin typeface="+mj-lt"/>
              </a:rPr>
              <a:t>#1</a:t>
            </a:r>
            <a:endParaRPr kumimoji="0" lang="ko-KR" altLang="en-US" sz="1200" b="1" dirty="0">
              <a:latin typeface="+mj-lt"/>
            </a:endParaRPr>
          </a:p>
        </p:txBody>
      </p:sp>
      <p:sp>
        <p:nvSpPr>
          <p:cNvPr id="87" name="TextBox 86"/>
          <p:cNvSpPr txBox="1"/>
          <p:nvPr/>
        </p:nvSpPr>
        <p:spPr>
          <a:xfrm rot="18763663">
            <a:off x="3228789" y="2145730"/>
            <a:ext cx="366713" cy="2762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200" b="1" dirty="0">
                <a:latin typeface="+mj-lt"/>
              </a:rPr>
              <a:t>#2</a:t>
            </a:r>
            <a:endParaRPr kumimoji="0" lang="ko-KR" altLang="en-US" sz="1200" b="1" dirty="0">
              <a:latin typeface="+mj-lt"/>
            </a:endParaRPr>
          </a:p>
        </p:txBody>
      </p:sp>
      <p:sp>
        <p:nvSpPr>
          <p:cNvPr id="88" name="TextBox 13"/>
          <p:cNvSpPr txBox="1">
            <a:spLocks noChangeArrowheads="1"/>
          </p:cNvSpPr>
          <p:nvPr/>
        </p:nvSpPr>
        <p:spPr bwMode="auto">
          <a:xfrm>
            <a:off x="1003908" y="2579911"/>
            <a:ext cx="9175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kumimoji="0" lang="en-US" altLang="ko-KR" sz="1200" b="1">
                <a:latin typeface="Arial" charset="0"/>
                <a:ea typeface="맑은 고딕" pitchFamily="50" charset="-127"/>
                <a:cs typeface="Arial" charset="0"/>
              </a:rPr>
              <a:t> mTOR</a:t>
            </a:r>
            <a:endParaRPr kumimoji="0" lang="ko-KR" altLang="en-US" sz="1200" b="1">
              <a:latin typeface="Arial" charset="0"/>
              <a:ea typeface="맑은 고딕" pitchFamily="50" charset="-127"/>
              <a:cs typeface="Arial" charset="0"/>
            </a:endParaRPr>
          </a:p>
        </p:txBody>
      </p:sp>
      <p:sp>
        <p:nvSpPr>
          <p:cNvPr id="89" name="TextBox 14"/>
          <p:cNvSpPr txBox="1">
            <a:spLocks noChangeArrowheads="1"/>
          </p:cNvSpPr>
          <p:nvPr/>
        </p:nvSpPr>
        <p:spPr bwMode="auto">
          <a:xfrm>
            <a:off x="1253145" y="3079974"/>
            <a:ext cx="5429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kumimoji="0" lang="en-US" altLang="ko-KR" sz="1200" b="1">
                <a:latin typeface="Arial" charset="0"/>
                <a:ea typeface="맑은 고딕" pitchFamily="50" charset="-127"/>
                <a:cs typeface="Arial" charset="0"/>
              </a:rPr>
              <a:t>actin</a:t>
            </a:r>
            <a:endParaRPr kumimoji="0" lang="ko-KR" altLang="en-US" sz="1200" b="1">
              <a:latin typeface="Arial" charset="0"/>
              <a:ea typeface="맑은 고딕" pitchFamily="50" charset="-127"/>
              <a:cs typeface="Arial" charset="0"/>
            </a:endParaRPr>
          </a:p>
        </p:txBody>
      </p:sp>
      <p:cxnSp>
        <p:nvCxnSpPr>
          <p:cNvPr id="90" name="직선 연결선 93"/>
          <p:cNvCxnSpPr/>
          <p:nvPr/>
        </p:nvCxnSpPr>
        <p:spPr>
          <a:xfrm>
            <a:off x="1751620" y="2078261"/>
            <a:ext cx="1000125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직선 연결선 94"/>
          <p:cNvCxnSpPr/>
          <p:nvPr/>
        </p:nvCxnSpPr>
        <p:spPr>
          <a:xfrm>
            <a:off x="2823183" y="2078261"/>
            <a:ext cx="1000125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Box 91"/>
          <p:cNvSpPr txBox="1"/>
          <p:nvPr/>
        </p:nvSpPr>
        <p:spPr>
          <a:xfrm>
            <a:off x="1675420" y="1052736"/>
            <a:ext cx="1090363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200" b="1" dirty="0">
                <a:latin typeface="Arial" pitchFamily="34" charset="0"/>
                <a:cs typeface="Arial" pitchFamily="34" charset="0"/>
              </a:rPr>
              <a:t>Cont </a:t>
            </a:r>
            <a:r>
              <a:rPr kumimoji="0" lang="en-US" altLang="ko-KR" sz="1200" b="1" dirty="0" err="1">
                <a:latin typeface="Arial" pitchFamily="34" charset="0"/>
                <a:cs typeface="Arial" pitchFamily="34" charset="0"/>
              </a:rPr>
              <a:t>shRNA</a:t>
            </a:r>
            <a:endParaRPr kumimoji="0" lang="ko-KR" alt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2723170" y="1052736"/>
            <a:ext cx="1198213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200" b="1" dirty="0" err="1">
                <a:latin typeface="Arial" pitchFamily="34" charset="0"/>
                <a:cs typeface="Arial" pitchFamily="34" charset="0"/>
              </a:rPr>
              <a:t>mTOR</a:t>
            </a:r>
            <a:r>
              <a:rPr kumimoji="0" lang="en-US" altLang="ko-KR" sz="1200" b="1" dirty="0">
                <a:latin typeface="Arial" pitchFamily="34" charset="0"/>
                <a:cs typeface="Arial" pitchFamily="34" charset="0"/>
              </a:rPr>
              <a:t> </a:t>
            </a:r>
            <a:r>
              <a:rPr kumimoji="0" lang="en-US" altLang="ko-KR" sz="1200" b="1" dirty="0" err="1">
                <a:latin typeface="Arial" pitchFamily="34" charset="0"/>
                <a:cs typeface="Arial" pitchFamily="34" charset="0"/>
              </a:rPr>
              <a:t>shRNA</a:t>
            </a:r>
            <a:endParaRPr kumimoji="0" lang="ko-KR" altLang="en-US" sz="12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94" name="Picture 23"/>
          <p:cNvPicPr>
            <a:picLocks noChangeAspect="1" noChangeArrowheads="1"/>
          </p:cNvPicPr>
          <p:nvPr/>
        </p:nvPicPr>
        <p:blipFill>
          <a:blip r:embed="rId4" cstate="print">
            <a:lum contrast="10000"/>
          </a:blip>
          <a:srcRect l="15620" t="4776" r="19289" b="80907"/>
          <a:stretch>
            <a:fillRect/>
          </a:stretch>
        </p:blipFill>
        <p:spPr bwMode="auto">
          <a:xfrm>
            <a:off x="1770670" y="1332136"/>
            <a:ext cx="2000250" cy="67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5" name="TextBox 94"/>
          <p:cNvSpPr txBox="1"/>
          <p:nvPr/>
        </p:nvSpPr>
        <p:spPr>
          <a:xfrm rot="18763663">
            <a:off x="3535971" y="2146523"/>
            <a:ext cx="368300" cy="2762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200" b="1" dirty="0">
                <a:latin typeface="+mj-lt"/>
              </a:rPr>
              <a:t>#3</a:t>
            </a:r>
            <a:endParaRPr kumimoji="0" lang="ko-KR" altLang="en-US" sz="1200" b="1" dirty="0">
              <a:latin typeface="+mj-lt"/>
            </a:endParaRPr>
          </a:p>
        </p:txBody>
      </p:sp>
      <p:sp>
        <p:nvSpPr>
          <p:cNvPr id="96" name="TextBox 13"/>
          <p:cNvSpPr txBox="1">
            <a:spLocks noChangeArrowheads="1"/>
          </p:cNvSpPr>
          <p:nvPr/>
        </p:nvSpPr>
        <p:spPr bwMode="auto">
          <a:xfrm>
            <a:off x="4790095" y="2549129"/>
            <a:ext cx="9175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kumimoji="0" lang="en-US" altLang="ko-KR" sz="1200" b="1">
                <a:latin typeface="Arial" charset="0"/>
                <a:ea typeface="맑은 고딕" pitchFamily="50" charset="-127"/>
                <a:cs typeface="Arial" charset="0"/>
              </a:rPr>
              <a:t>mTOR</a:t>
            </a:r>
            <a:endParaRPr kumimoji="0" lang="ko-KR" altLang="en-US" sz="1200" b="1">
              <a:latin typeface="Arial" charset="0"/>
              <a:ea typeface="맑은 고딕" pitchFamily="50" charset="-127"/>
              <a:cs typeface="Arial" charset="0"/>
            </a:endParaRPr>
          </a:p>
        </p:txBody>
      </p:sp>
      <p:sp>
        <p:nvSpPr>
          <p:cNvPr id="97" name="TextBox 14"/>
          <p:cNvSpPr txBox="1">
            <a:spLocks noChangeArrowheads="1"/>
          </p:cNvSpPr>
          <p:nvPr/>
        </p:nvSpPr>
        <p:spPr bwMode="auto">
          <a:xfrm>
            <a:off x="5023458" y="3085704"/>
            <a:ext cx="5429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kumimoji="0" lang="en-US" altLang="ko-KR" sz="1200" b="1">
                <a:latin typeface="Arial" charset="0"/>
                <a:ea typeface="맑은 고딕" pitchFamily="50" charset="-127"/>
                <a:cs typeface="Arial" charset="0"/>
              </a:rPr>
              <a:t>actin</a:t>
            </a:r>
            <a:endParaRPr kumimoji="0" lang="ko-KR" altLang="en-US" sz="1200" b="1">
              <a:latin typeface="Arial" charset="0"/>
              <a:ea typeface="맑은 고딕" pitchFamily="50" charset="-127"/>
              <a:cs typeface="Arial" charset="0"/>
            </a:endParaRPr>
          </a:p>
        </p:txBody>
      </p:sp>
      <p:pic>
        <p:nvPicPr>
          <p:cNvPr id="98" name="그림 70" descr="in vivo shCont mTOR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34645" y="2464991"/>
            <a:ext cx="1223963" cy="49371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99" name="그림 71" descr="in vivo shmTOR.jpg"/>
          <p:cNvPicPr preferRelativeResize="0">
            <a:picLocks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99883" y="2464991"/>
            <a:ext cx="1223962" cy="49371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00" name="그림 72" descr="in vivo actin shmTOR.jpg"/>
          <p:cNvPicPr preferRelativeResize="0">
            <a:picLocks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910995" y="3001566"/>
            <a:ext cx="1223963" cy="3968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01" name="그림 73" descr="in vivo actin shCont.jpg"/>
          <p:cNvPicPr preferRelativeResize="0">
            <a:picLocks/>
          </p:cNvPicPr>
          <p:nvPr/>
        </p:nvPicPr>
        <p:blipFill>
          <a:blip r:embed="rId8" cstate="print"/>
          <a:srcRect b="14484"/>
          <a:stretch>
            <a:fillRect/>
          </a:stretch>
        </p:blipFill>
        <p:spPr bwMode="auto">
          <a:xfrm>
            <a:off x="5634645" y="3009504"/>
            <a:ext cx="1223963" cy="39528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02" name="그림 110" descr="DSCN1658.JPG"/>
          <p:cNvPicPr>
            <a:picLocks noChangeAspect="1"/>
          </p:cNvPicPr>
          <p:nvPr/>
        </p:nvPicPr>
        <p:blipFill>
          <a:blip r:embed="rId9" cstate="print"/>
          <a:srcRect l="55000" t="43657" r="20821" b="43069"/>
          <a:stretch>
            <a:fillRect/>
          </a:stretch>
        </p:blipFill>
        <p:spPr bwMode="auto">
          <a:xfrm>
            <a:off x="5634645" y="1495029"/>
            <a:ext cx="1214438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" name="그림 111" descr="DSCN1658.JPG"/>
          <p:cNvPicPr>
            <a:picLocks noChangeAspect="1"/>
          </p:cNvPicPr>
          <p:nvPr/>
        </p:nvPicPr>
        <p:blipFill>
          <a:blip r:embed="rId9" cstate="print"/>
          <a:srcRect l="55000" t="58954" r="20821" b="27773"/>
          <a:stretch>
            <a:fillRect/>
          </a:stretch>
        </p:blipFill>
        <p:spPr bwMode="auto">
          <a:xfrm>
            <a:off x="6920520" y="1495029"/>
            <a:ext cx="1214438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" name="TextBox 104"/>
          <p:cNvSpPr txBox="1">
            <a:spLocks noChangeArrowheads="1"/>
          </p:cNvSpPr>
          <p:nvPr/>
        </p:nvSpPr>
        <p:spPr bwMode="auto">
          <a:xfrm>
            <a:off x="4467833" y="1142604"/>
            <a:ext cx="3254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0" lang="en-US" altLang="ko-KR" b="1">
                <a:latin typeface="Arial" pitchFamily="34" charset="0"/>
                <a:ea typeface="맑은 고딕" pitchFamily="50" charset="-127"/>
                <a:cs typeface="Arial" pitchFamily="34" charset="0"/>
              </a:rPr>
              <a:t>b</a:t>
            </a:r>
            <a:endParaRPr kumimoji="0" lang="ko-KR" altLang="en-US" b="1">
              <a:latin typeface="Arial" pitchFamily="34" charset="0"/>
              <a:ea typeface="맑은 고딕" pitchFamily="50" charset="-127"/>
              <a:cs typeface="Arial" pitchFamily="34" charset="0"/>
            </a:endParaRPr>
          </a:p>
        </p:txBody>
      </p:sp>
      <p:sp>
        <p:nvSpPr>
          <p:cNvPr id="105" name="TextBox 104"/>
          <p:cNvSpPr txBox="1">
            <a:spLocks noChangeArrowheads="1"/>
          </p:cNvSpPr>
          <p:nvPr/>
        </p:nvSpPr>
        <p:spPr bwMode="auto">
          <a:xfrm>
            <a:off x="792770" y="1117824"/>
            <a:ext cx="3127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0" lang="en-US" altLang="ko-KR" b="1" dirty="0">
                <a:latin typeface="Arial" charset="0"/>
                <a:ea typeface="맑은 고딕" pitchFamily="50" charset="-127"/>
                <a:cs typeface="Arial" charset="0"/>
              </a:rPr>
              <a:t>a</a:t>
            </a:r>
            <a:endParaRPr kumimoji="0" lang="ko-KR" altLang="en-US" b="1" dirty="0">
              <a:latin typeface="Arial" charset="0"/>
              <a:ea typeface="맑은 고딕" pitchFamily="50" charset="-127"/>
              <a:cs typeface="Arial" charset="0"/>
            </a:endParaRPr>
          </a:p>
        </p:txBody>
      </p:sp>
      <p:sp>
        <p:nvSpPr>
          <p:cNvPr id="106" name="TextBox 62"/>
          <p:cNvSpPr txBox="1">
            <a:spLocks noChangeArrowheads="1"/>
          </p:cNvSpPr>
          <p:nvPr/>
        </p:nvSpPr>
        <p:spPr bwMode="auto">
          <a:xfrm>
            <a:off x="55563" y="0"/>
            <a:ext cx="242887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b="1" dirty="0">
                <a:latin typeface="Arial" charset="0"/>
                <a:cs typeface="Arial" charset="0"/>
              </a:rPr>
              <a:t>Supplemental Fig. </a:t>
            </a:r>
            <a:r>
              <a:rPr lang="en-US" altLang="ko-KR" b="1" dirty="0" smtClean="0">
                <a:latin typeface="Arial" charset="0"/>
                <a:cs typeface="Arial" charset="0"/>
              </a:rPr>
              <a:t>3 </a:t>
            </a:r>
            <a:endParaRPr lang="ko-KR" altLang="en-US" b="1" dirty="0">
              <a:latin typeface="Arial" charset="0"/>
              <a:cs typeface="Arial" charset="0"/>
            </a:endParaRPr>
          </a:p>
        </p:txBody>
      </p:sp>
      <p:sp>
        <p:nvSpPr>
          <p:cNvPr id="107" name="TextBox 106"/>
          <p:cNvSpPr txBox="1"/>
          <p:nvPr/>
        </p:nvSpPr>
        <p:spPr>
          <a:xfrm rot="18763663">
            <a:off x="5768790" y="2127647"/>
            <a:ext cx="366712" cy="2762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200" b="1" dirty="0">
                <a:latin typeface="Arial" pitchFamily="34" charset="0"/>
                <a:cs typeface="Arial" pitchFamily="34" charset="0"/>
              </a:rPr>
              <a:t>#1</a:t>
            </a:r>
            <a:endParaRPr kumimoji="0" lang="ko-KR" alt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TextBox 107"/>
          <p:cNvSpPr txBox="1"/>
          <p:nvPr/>
        </p:nvSpPr>
        <p:spPr>
          <a:xfrm rot="18763663">
            <a:off x="6115658" y="2131616"/>
            <a:ext cx="368300" cy="2762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200" b="1" dirty="0">
                <a:latin typeface="Arial" pitchFamily="34" charset="0"/>
                <a:cs typeface="Arial" pitchFamily="34" charset="0"/>
              </a:rPr>
              <a:t>#2</a:t>
            </a:r>
            <a:endParaRPr kumimoji="0" lang="ko-KR" alt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9" name="TextBox 108"/>
          <p:cNvSpPr txBox="1"/>
          <p:nvPr/>
        </p:nvSpPr>
        <p:spPr>
          <a:xfrm rot="18763663">
            <a:off x="6482371" y="2130028"/>
            <a:ext cx="366712" cy="2778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200" b="1" dirty="0">
                <a:latin typeface="Arial" pitchFamily="34" charset="0"/>
                <a:cs typeface="Arial" pitchFamily="34" charset="0"/>
              </a:rPr>
              <a:t>#3</a:t>
            </a:r>
            <a:endParaRPr kumimoji="0" lang="ko-KR" alt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 rot="18763663">
            <a:off x="6957827" y="2130822"/>
            <a:ext cx="368300" cy="2778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200" b="1" dirty="0">
                <a:latin typeface="Arial" pitchFamily="34" charset="0"/>
                <a:cs typeface="Arial" pitchFamily="34" charset="0"/>
              </a:rPr>
              <a:t>#1</a:t>
            </a:r>
            <a:endParaRPr kumimoji="0" lang="ko-KR" alt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1" name="TextBox 110"/>
          <p:cNvSpPr txBox="1"/>
          <p:nvPr/>
        </p:nvSpPr>
        <p:spPr>
          <a:xfrm rot="18763663">
            <a:off x="7348352" y="2130822"/>
            <a:ext cx="366712" cy="2762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200" b="1" dirty="0">
                <a:latin typeface="Arial" pitchFamily="34" charset="0"/>
                <a:cs typeface="Arial" pitchFamily="34" charset="0"/>
              </a:rPr>
              <a:t>#2</a:t>
            </a:r>
            <a:endParaRPr kumimoji="0" lang="ko-KR" altLang="en-US" sz="12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12" name="직선 연결선 43"/>
          <p:cNvCxnSpPr/>
          <p:nvPr/>
        </p:nvCxnSpPr>
        <p:spPr>
          <a:xfrm>
            <a:off x="5752120" y="2074466"/>
            <a:ext cx="1000125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직선 연결선 44"/>
          <p:cNvCxnSpPr/>
          <p:nvPr/>
        </p:nvCxnSpPr>
        <p:spPr>
          <a:xfrm>
            <a:off x="7049108" y="2074466"/>
            <a:ext cx="1000125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TextBox 113"/>
          <p:cNvSpPr txBox="1"/>
          <p:nvPr/>
        </p:nvSpPr>
        <p:spPr>
          <a:xfrm rot="18763663">
            <a:off x="7761896" y="2131616"/>
            <a:ext cx="368300" cy="2762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200" b="1" dirty="0">
                <a:latin typeface="Arial" pitchFamily="34" charset="0"/>
                <a:cs typeface="Arial" pitchFamily="34" charset="0"/>
              </a:rPr>
              <a:t>#3</a:t>
            </a:r>
            <a:endParaRPr kumimoji="0" lang="ko-KR" alt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5637820" y="1177529"/>
            <a:ext cx="1090363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200" b="1" dirty="0">
                <a:latin typeface="Arial" pitchFamily="34" charset="0"/>
                <a:cs typeface="Arial" pitchFamily="34" charset="0"/>
              </a:rPr>
              <a:t>Cont </a:t>
            </a:r>
            <a:r>
              <a:rPr kumimoji="0" lang="en-US" altLang="ko-KR" sz="1200" b="1" dirty="0" err="1">
                <a:latin typeface="Arial" pitchFamily="34" charset="0"/>
                <a:cs typeface="Arial" pitchFamily="34" charset="0"/>
              </a:rPr>
              <a:t>shRNA</a:t>
            </a:r>
            <a:endParaRPr kumimoji="0" lang="ko-KR" alt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6909408" y="1177529"/>
            <a:ext cx="1198213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200" b="1" dirty="0" err="1">
                <a:latin typeface="Arial" pitchFamily="34" charset="0"/>
                <a:cs typeface="Arial" pitchFamily="34" charset="0"/>
              </a:rPr>
              <a:t>mTOR</a:t>
            </a:r>
            <a:r>
              <a:rPr kumimoji="0" lang="en-US" altLang="ko-KR" sz="1200" b="1" dirty="0">
                <a:latin typeface="Arial" pitchFamily="34" charset="0"/>
                <a:cs typeface="Arial" pitchFamily="34" charset="0"/>
              </a:rPr>
              <a:t> </a:t>
            </a:r>
            <a:r>
              <a:rPr kumimoji="0" lang="en-US" altLang="ko-KR" sz="1200" b="1" dirty="0" err="1">
                <a:latin typeface="Arial" pitchFamily="34" charset="0"/>
                <a:cs typeface="Arial" pitchFamily="34" charset="0"/>
              </a:rPr>
              <a:t>shRNA</a:t>
            </a:r>
            <a:endParaRPr kumimoji="0" lang="ko-KR" alt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7" name="TextBox 104"/>
          <p:cNvSpPr txBox="1">
            <a:spLocks noChangeArrowheads="1"/>
          </p:cNvSpPr>
          <p:nvPr/>
        </p:nvSpPr>
        <p:spPr bwMode="auto">
          <a:xfrm>
            <a:off x="802710" y="4077072"/>
            <a:ext cx="31290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0" lang="en-US" altLang="ko-KR" b="1" dirty="0" smtClean="0">
                <a:latin typeface="Arial" charset="0"/>
                <a:ea typeface="맑은 고딕" pitchFamily="50" charset="-127"/>
                <a:cs typeface="Arial" charset="0"/>
              </a:rPr>
              <a:t>c</a:t>
            </a:r>
            <a:endParaRPr kumimoji="0" lang="ko-KR" altLang="en-US" b="1" dirty="0">
              <a:latin typeface="Arial" charset="0"/>
              <a:ea typeface="맑은 고딕" pitchFamily="50" charset="-127"/>
              <a:cs typeface="Arial" charset="0"/>
            </a:endParaRPr>
          </a:p>
        </p:txBody>
      </p:sp>
      <p:pic>
        <p:nvPicPr>
          <p:cNvPr id="118" name="Picture 25" descr="C:\Documents and Settings\ay20100826\바탕 화면\wntjdeo\5G\간 200 2.jpg"/>
          <p:cNvPicPr>
            <a:picLocks noChangeAspect="1" noChangeArrowheads="1"/>
          </p:cNvPicPr>
          <p:nvPr/>
        </p:nvPicPr>
        <p:blipFill>
          <a:blip r:embed="rId10" cstate="print">
            <a:lum bright="20000"/>
          </a:blip>
          <a:srcRect/>
          <a:stretch>
            <a:fillRect/>
          </a:stretch>
        </p:blipFill>
        <p:spPr bwMode="auto">
          <a:xfrm flipH="1">
            <a:off x="5303541" y="4528779"/>
            <a:ext cx="1440000" cy="14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9" name="Picture 3" descr="C:\Documents and Settings\ay20100826\바탕 화면\wntjdeo\10G\간 200 1.jpg"/>
          <p:cNvPicPr>
            <a:picLocks noChangeAspect="1" noChangeArrowheads="1"/>
          </p:cNvPicPr>
          <p:nvPr/>
        </p:nvPicPr>
        <p:blipFill>
          <a:blip r:embed="rId11" cstate="print">
            <a:lum bright="20000"/>
          </a:blip>
          <a:srcRect/>
          <a:stretch>
            <a:fillRect/>
          </a:stretch>
        </p:blipFill>
        <p:spPr bwMode="auto">
          <a:xfrm flipH="1">
            <a:off x="6803739" y="4528779"/>
            <a:ext cx="1440000" cy="14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0" name="TextBox 119"/>
          <p:cNvSpPr txBox="1"/>
          <p:nvPr/>
        </p:nvSpPr>
        <p:spPr>
          <a:xfrm>
            <a:off x="5711696" y="4251780"/>
            <a:ext cx="5517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latin typeface="Arial" pitchFamily="34" charset="0"/>
                <a:ea typeface="Arial Unicode MS" pitchFamily="50" charset="-127"/>
                <a:cs typeface="Arial" pitchFamily="34" charset="0"/>
              </a:rPr>
              <a:t>Liver</a:t>
            </a:r>
            <a:endParaRPr lang="ko-KR" altLang="en-US" sz="1200" b="1" dirty="0">
              <a:latin typeface="Arial" pitchFamily="34" charset="0"/>
              <a:ea typeface="Arial Unicode MS" pitchFamily="50" charset="-127"/>
              <a:cs typeface="Arial" pitchFamily="34" charset="0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5517855" y="6028214"/>
            <a:ext cx="10903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latin typeface="Arial" pitchFamily="34" charset="0"/>
                <a:ea typeface="Arial Unicode MS" pitchFamily="50" charset="-127"/>
                <a:cs typeface="Arial" pitchFamily="34" charset="0"/>
              </a:rPr>
              <a:t>Cont </a:t>
            </a:r>
            <a:r>
              <a:rPr lang="en-US" altLang="ko-KR" sz="1200" b="1" dirty="0" err="1" smtClean="0">
                <a:latin typeface="Arial" pitchFamily="34" charset="0"/>
                <a:ea typeface="Arial Unicode MS" pitchFamily="50" charset="-127"/>
                <a:cs typeface="Arial" pitchFamily="34" charset="0"/>
              </a:rPr>
              <a:t>shRNA</a:t>
            </a:r>
            <a:endParaRPr lang="ko-KR" altLang="en-US" sz="1200" b="1" dirty="0">
              <a:latin typeface="Arial" pitchFamily="34" charset="0"/>
              <a:ea typeface="Arial Unicode MS" pitchFamily="50" charset="-127"/>
              <a:cs typeface="Arial" pitchFamily="34" charset="0"/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6922312" y="6028888"/>
            <a:ext cx="11982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err="1" smtClean="0">
                <a:latin typeface="Arial" pitchFamily="34" charset="0"/>
                <a:ea typeface="Arial Unicode MS" pitchFamily="50" charset="-127"/>
                <a:cs typeface="Arial" pitchFamily="34" charset="0"/>
              </a:rPr>
              <a:t>mTOR</a:t>
            </a:r>
            <a:r>
              <a:rPr lang="en-US" altLang="ko-KR" sz="1200" b="1" dirty="0" smtClean="0">
                <a:latin typeface="Arial" pitchFamily="34" charset="0"/>
                <a:ea typeface="Arial Unicode MS" pitchFamily="50" charset="-127"/>
                <a:cs typeface="Arial" pitchFamily="34" charset="0"/>
              </a:rPr>
              <a:t> </a:t>
            </a:r>
            <a:r>
              <a:rPr lang="en-US" altLang="ko-KR" sz="1200" b="1" dirty="0" err="1" smtClean="0">
                <a:latin typeface="Arial" pitchFamily="34" charset="0"/>
                <a:ea typeface="Arial Unicode MS" pitchFamily="50" charset="-127"/>
                <a:cs typeface="Arial" pitchFamily="34" charset="0"/>
              </a:rPr>
              <a:t>shRNA</a:t>
            </a:r>
            <a:endParaRPr lang="ko-KR" altLang="en-US" sz="1200" b="1" dirty="0">
              <a:latin typeface="Arial" pitchFamily="34" charset="0"/>
              <a:ea typeface="Arial Unicode MS" pitchFamily="50" charset="-127"/>
              <a:cs typeface="Arial" pitchFamily="34" charset="0"/>
            </a:endParaRPr>
          </a:p>
        </p:txBody>
      </p:sp>
      <p:pic>
        <p:nvPicPr>
          <p:cNvPr id="123" name="Picture 26" descr="C:\Documents and Settings\ay20100826\바탕 화면\wntjdeo\1G\간 200 1.jpg"/>
          <p:cNvPicPr preferRelativeResize="0">
            <a:picLocks noChangeArrowheads="1"/>
          </p:cNvPicPr>
          <p:nvPr/>
        </p:nvPicPr>
        <p:blipFill>
          <a:blip r:embed="rId12" cstate="print">
            <a:lum bright="20000"/>
          </a:blip>
          <a:srcRect/>
          <a:stretch>
            <a:fillRect/>
          </a:stretch>
        </p:blipFill>
        <p:spPr bwMode="auto">
          <a:xfrm>
            <a:off x="3779912" y="4528779"/>
            <a:ext cx="1440000" cy="14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4" name="TextBox 123"/>
          <p:cNvSpPr txBox="1"/>
          <p:nvPr/>
        </p:nvSpPr>
        <p:spPr>
          <a:xfrm>
            <a:off x="4236270" y="6032321"/>
            <a:ext cx="5774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latin typeface="Arial" pitchFamily="34" charset="0"/>
                <a:ea typeface="Arial Unicode MS" pitchFamily="50" charset="-127"/>
                <a:cs typeface="Arial" pitchFamily="34" charset="0"/>
              </a:rPr>
              <a:t>Mock</a:t>
            </a:r>
            <a:endParaRPr lang="ko-KR" altLang="en-US" sz="1200" b="1" dirty="0">
              <a:latin typeface="Arial" pitchFamily="34" charset="0"/>
              <a:ea typeface="Arial Unicode MS" pitchFamily="50" charset="-127"/>
              <a:cs typeface="Arial" pitchFamily="34" charset="0"/>
            </a:endParaRPr>
          </a:p>
        </p:txBody>
      </p:sp>
      <p:sp>
        <p:nvSpPr>
          <p:cNvPr id="125" name="TextBox 104"/>
          <p:cNvSpPr txBox="1">
            <a:spLocks noChangeArrowheads="1"/>
          </p:cNvSpPr>
          <p:nvPr/>
        </p:nvSpPr>
        <p:spPr bwMode="auto">
          <a:xfrm>
            <a:off x="3467006" y="4251780"/>
            <a:ext cx="32573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0" lang="en-US" altLang="ko-KR" b="1" dirty="0" smtClean="0">
                <a:latin typeface="Arial" pitchFamily="34" charset="0"/>
                <a:ea typeface="맑은 고딕" pitchFamily="50" charset="-127"/>
                <a:cs typeface="Arial" pitchFamily="34" charset="0"/>
              </a:rPr>
              <a:t>d</a:t>
            </a:r>
            <a:endParaRPr kumimoji="0" lang="ko-KR" altLang="en-US" b="1" dirty="0">
              <a:latin typeface="Arial" pitchFamily="34" charset="0"/>
              <a:ea typeface="맑은 고딕" pitchFamily="50" charset="-127"/>
              <a:cs typeface="Arial" pitchFamily="34" charset="0"/>
            </a:endParaRPr>
          </a:p>
        </p:txBody>
      </p:sp>
      <p:pic>
        <p:nvPicPr>
          <p:cNvPr id="126" name="Picture 3"/>
          <p:cNvPicPr>
            <a:picLocks noChangeAspect="1" noChangeArrowheads="1"/>
          </p:cNvPicPr>
          <p:nvPr/>
        </p:nvPicPr>
        <p:blipFill>
          <a:blip r:embed="rId13" cstate="print">
            <a:lum bright="30000" contrast="40000"/>
          </a:blip>
          <a:srcRect b="6838"/>
          <a:stretch>
            <a:fillRect/>
          </a:stretch>
        </p:blipFill>
        <p:spPr bwMode="auto">
          <a:xfrm>
            <a:off x="1403648" y="4699000"/>
            <a:ext cx="1584176" cy="1254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7" name="TextBox 126"/>
          <p:cNvSpPr txBox="1"/>
          <p:nvPr/>
        </p:nvSpPr>
        <p:spPr>
          <a:xfrm rot="-2700000">
            <a:off x="1445407" y="4185406"/>
            <a:ext cx="10903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latin typeface="Arial" pitchFamily="34" charset="0"/>
                <a:ea typeface="Arial Unicode MS" pitchFamily="50" charset="-127"/>
                <a:cs typeface="Arial" pitchFamily="34" charset="0"/>
              </a:rPr>
              <a:t>Cont shRNA</a:t>
            </a:r>
            <a:endParaRPr lang="ko-KR" altLang="en-US" sz="1200" b="1" dirty="0">
              <a:latin typeface="Arial" pitchFamily="34" charset="0"/>
              <a:ea typeface="Arial Unicode MS" pitchFamily="50" charset="-127"/>
              <a:cs typeface="Arial" pitchFamily="34" charset="0"/>
            </a:endParaRPr>
          </a:p>
        </p:txBody>
      </p:sp>
      <p:sp>
        <p:nvSpPr>
          <p:cNvPr id="128" name="TextBox 127"/>
          <p:cNvSpPr txBox="1"/>
          <p:nvPr/>
        </p:nvSpPr>
        <p:spPr>
          <a:xfrm rot="-2700000">
            <a:off x="1941719" y="4150342"/>
            <a:ext cx="11982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latin typeface="Arial" pitchFamily="34" charset="0"/>
                <a:ea typeface="Arial Unicode MS" pitchFamily="50" charset="-127"/>
                <a:cs typeface="Arial" pitchFamily="34" charset="0"/>
              </a:rPr>
              <a:t>mTOR shRNA</a:t>
            </a:r>
            <a:endParaRPr lang="ko-KR" altLang="en-US" sz="1200" b="1" dirty="0">
              <a:latin typeface="Arial" pitchFamily="34" charset="0"/>
              <a:ea typeface="Arial Unicode MS" pitchFamily="50" charset="-127"/>
              <a:cs typeface="Arial" pitchFamily="34" charset="0"/>
            </a:endParaRPr>
          </a:p>
        </p:txBody>
      </p:sp>
      <p:cxnSp>
        <p:nvCxnSpPr>
          <p:cNvPr id="129" name="직선 화살표 연결선 59"/>
          <p:cNvCxnSpPr/>
          <p:nvPr/>
        </p:nvCxnSpPr>
        <p:spPr>
          <a:xfrm rot="10800000">
            <a:off x="2987824" y="5645801"/>
            <a:ext cx="215900" cy="1587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TextBox 9"/>
          <p:cNvSpPr txBox="1">
            <a:spLocks noChangeArrowheads="1"/>
          </p:cNvSpPr>
          <p:nvPr/>
        </p:nvSpPr>
        <p:spPr bwMode="auto">
          <a:xfrm>
            <a:off x="3130699" y="5506101"/>
            <a:ext cx="67151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1200" b="1">
                <a:latin typeface="Arial" charset="0"/>
                <a:cs typeface="Arial" charset="0"/>
              </a:rPr>
              <a:t>210 bp</a:t>
            </a:r>
            <a:endParaRPr lang="ko-KR" altLang="en-US" sz="1200" b="1"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57</Words>
  <Application>Microsoft Office PowerPoint</Application>
  <PresentationFormat>On-screen Show (4:3)</PresentationFormat>
  <Paragraphs>32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0005925</dc:creator>
  <cp:lastModifiedBy>0005925</cp:lastModifiedBy>
  <cp:revision>3</cp:revision>
  <dcterms:created xsi:type="dcterms:W3CDTF">2012-04-21T13:14:43Z</dcterms:created>
  <dcterms:modified xsi:type="dcterms:W3CDTF">2012-04-21T13:16:05Z</dcterms:modified>
</cp:coreProperties>
</file>