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modernComment_102_A98D0158.xml" ContentType="application/vnd.ms-powerpoint.comments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omments/modernComment_101_CFC10F77.xml" ContentType="application/vnd.ms-powerpoint.comment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8" r:id="rId2"/>
    <p:sldId id="257" r:id="rId3"/>
    <p:sldId id="256" r:id="rId4"/>
  </p:sldIdLst>
  <p:sldSz cx="9144000" cy="162004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D1FE41D-D93C-EB50-6FD1-0DF97A18C582}" name="Patricia Marques Gonzalez" initials="PM" userId="S::patricia.marques.gonzalez.2@ki.se::58891eea-3dd6-464f-822e-c01d523b13d5" providerId="AD"/>
  <p188:author id="{8443ED59-20C7-4FDF-8DCA-8A14D1AA1C8C}" name="Microsoft Office User" initials="MOU" userId="Microsoft Office User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329"/>
    <p:restoredTop sz="95976"/>
  </p:normalViewPr>
  <p:slideViewPr>
    <p:cSldViewPr snapToGrid="0">
      <p:cViewPr varScale="1">
        <p:scale>
          <a:sx n="49" d="100"/>
          <a:sy n="49" d="100"/>
        </p:scale>
        <p:origin x="1264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8/10/relationships/authors" Target="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carlosguillenviejo/Desktop/PAPERS%20EN%20MARCHA/PAPER%20ACETILACIO&#769;N%20PATRICIA/CUANTIFICACIONES%20INMUNOFLUORESCENCIA%202&#186;%20PAPER%20ACETILACIO&#769;N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patri\Desktop\TESIS\ESTAD&#205;STICA\BLOTS%20PAPER%20ACETILACI&#211;N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patri\Desktop\TESIS\ESTAD&#205;STICA\BLOTS%20PAPER%20ACETILACI&#211;N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patri\Desktop\TESIS\ESTAD&#205;STICA\BLOTS%20PAPER%20ACETILACI&#211;N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patri\Desktop\TESIS\ESTAD&#205;STICA\BLOTS%20PAPER%20ACETILACI&#211;N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patri\Desktop\TESIS\ESTAD&#205;STICA\BLOTS%20PAPER%20ACETILACI&#211;N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01D-104E-B34C-388B9507A542}"/>
              </c:ext>
            </c:extLst>
          </c:dPt>
          <c:errBars>
            <c:errBarType val="both"/>
            <c:errValType val="cust"/>
            <c:noEndCap val="0"/>
            <c:plus>
              <c:numRef>
                <c:f>'[CUANTIFICACIONES INMUNOFLUORESCENCIA 2º PAPER ACETILACIÓN.xlsx]Suplementaria 1B'!$B$12,'[CUANTIFICACIONES INMUNOFLUORESCENCIA 2º PAPER ACETILACIÓN.xlsx]Suplementaria 1B'!$E$12</c:f>
                <c:numCache>
                  <c:formatCode>General</c:formatCode>
                  <c:ptCount val="2"/>
                  <c:pt idx="0">
                    <c:v>0.13996547193266409</c:v>
                  </c:pt>
                  <c:pt idx="1">
                    <c:v>8.4278803187199228E-2</c:v>
                  </c:pt>
                </c:numCache>
              </c:numRef>
            </c:plus>
            <c:minus>
              <c:numRef>
                <c:f>'[CUANTIFICACIONES INMUNOFLUORESCENCIA 2º PAPER ACETILACIÓN.xlsx]Suplementaria 1B'!$B$12,'[CUANTIFICACIONES INMUNOFLUORESCENCIA 2º PAPER ACETILACIÓN.xlsx]Suplementaria 1B'!$E$12</c:f>
                <c:numCache>
                  <c:formatCode>General</c:formatCode>
                  <c:ptCount val="2"/>
                  <c:pt idx="0">
                    <c:v>0.13996547193266409</c:v>
                  </c:pt>
                  <c:pt idx="1">
                    <c:v>8.4278803187199228E-2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'[CUANTIFICACIONES INMUNOFLUORESCENCIA 2º PAPER ACETILACIÓN.xlsx]Suplementaria 1B'!$B$11,'[CUANTIFICACIONES INMUNOFLUORESCENCIA 2º PAPER ACETILACIÓN.xlsx]Suplementaria 1B'!$E$11</c:f>
              <c:numCache>
                <c:formatCode>0.00</c:formatCode>
                <c:ptCount val="2"/>
                <c:pt idx="0">
                  <c:v>0.47266666666666662</c:v>
                </c:pt>
                <c:pt idx="1">
                  <c:v>0.53525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01D-104E-B34C-388B9507A54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1142911"/>
        <c:axId val="71884959"/>
      </c:barChart>
      <c:catAx>
        <c:axId val="81142911"/>
        <c:scaling>
          <c:orientation val="minMax"/>
        </c:scaling>
        <c:delete val="1"/>
        <c:axPos val="b"/>
        <c:majorTickMark val="none"/>
        <c:minorTickMark val="none"/>
        <c:tickLblPos val="nextTo"/>
        <c:crossAx val="71884959"/>
        <c:crosses val="autoZero"/>
        <c:auto val="1"/>
        <c:lblAlgn val="ctr"/>
        <c:lblOffset val="100"/>
        <c:noMultiLvlLbl val="0"/>
      </c:catAx>
      <c:valAx>
        <c:axId val="71884959"/>
        <c:scaling>
          <c:orientation val="minMax"/>
        </c:scaling>
        <c:delete val="0"/>
        <c:axPos val="l"/>
        <c:numFmt formatCode="0.00" sourceLinked="1"/>
        <c:majorTickMark val="out"/>
        <c:minorTickMark val="none"/>
        <c:tickLblPos val="nextTo"/>
        <c:spPr>
          <a:noFill/>
          <a:ln w="15875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s-ES"/>
          </a:p>
        </c:txPr>
        <c:crossAx val="8114291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'MIN6 scr vs MIN6 TSC2 shRNA'!$I$127</c:f>
              <c:strCache>
                <c:ptCount val="1"/>
                <c:pt idx="0">
                  <c:v>Ratio P-p70/p70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0-AFC7-407F-A016-4B2255BAB652}"/>
              </c:ext>
            </c:extLst>
          </c:dPt>
          <c:dPt>
            <c:idx val="1"/>
            <c:invertIfNegative val="0"/>
            <c:bubble3D val="0"/>
            <c:spPr>
              <a:solidFill>
                <a:schemeClr val="tx1"/>
              </a:solidFill>
              <a:ln w="1270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FC7-407F-A016-4B2255BAB652}"/>
              </c:ext>
            </c:extLst>
          </c:dPt>
          <c:dPt>
            <c:idx val="2"/>
            <c:invertIfNegative val="0"/>
            <c:bubble3D val="0"/>
            <c:spPr>
              <a:solidFill>
                <a:schemeClr val="tx1"/>
              </a:solidFill>
              <a:ln w="1270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AFC7-407F-A016-4B2255BAB652}"/>
              </c:ext>
            </c:extLst>
          </c:dPt>
          <c:dPt>
            <c:idx val="3"/>
            <c:invertIfNegative val="0"/>
            <c:bubble3D val="0"/>
            <c:spPr>
              <a:solidFill>
                <a:schemeClr val="tx1"/>
              </a:solidFill>
              <a:ln w="1270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FC7-407F-A016-4B2255BAB652}"/>
              </c:ext>
            </c:extLst>
          </c:dPt>
          <c:dPt>
            <c:idx val="4"/>
            <c:invertIfNegative val="0"/>
            <c:bubble3D val="0"/>
            <c:spPr>
              <a:solidFill>
                <a:schemeClr val="tx1"/>
              </a:solidFill>
              <a:ln w="1270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4-AFC7-407F-A016-4B2255BAB652}"/>
              </c:ext>
            </c:extLst>
          </c:dPt>
          <c:dPt>
            <c:idx val="5"/>
            <c:invertIfNegative val="0"/>
            <c:bubble3D val="0"/>
            <c:spPr>
              <a:solidFill>
                <a:schemeClr val="tx1"/>
              </a:solidFill>
              <a:ln w="1270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FC7-407F-A016-4B2255BAB652}"/>
              </c:ext>
            </c:extLst>
          </c:dPt>
          <c:dPt>
            <c:idx val="6"/>
            <c:invertIfNegative val="0"/>
            <c:bubble3D val="0"/>
            <c:spPr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6-AFC7-407F-A016-4B2255BAB652}"/>
              </c:ext>
            </c:extLst>
          </c:dPt>
          <c:dPt>
            <c:idx val="7"/>
            <c:invertIfNegative val="0"/>
            <c:bubble3D val="0"/>
            <c:spPr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AFC7-407F-A016-4B2255BAB652}"/>
              </c:ext>
            </c:extLst>
          </c:dPt>
          <c:errBars>
            <c:errBarType val="both"/>
            <c:errValType val="cust"/>
            <c:noEndCap val="0"/>
            <c:plus>
              <c:numRef>
                <c:f>'MIN6 scr vs MIN6 TSC2 shRNA'!$O$124:$O$131</c:f>
                <c:numCache>
                  <c:formatCode>General</c:formatCode>
                  <c:ptCount val="8"/>
                  <c:pt idx="0">
                    <c:v>0.23120800469274522</c:v>
                  </c:pt>
                  <c:pt idx="1">
                    <c:v>0.10699337094982314</c:v>
                  </c:pt>
                  <c:pt idx="2">
                    <c:v>0.167651598949142</c:v>
                  </c:pt>
                  <c:pt idx="3">
                    <c:v>0.36593173672478002</c:v>
                  </c:pt>
                  <c:pt idx="4">
                    <c:v>9.5533356590269999E-2</c:v>
                  </c:pt>
                  <c:pt idx="5">
                    <c:v>8.954926926586057E-2</c:v>
                  </c:pt>
                  <c:pt idx="6">
                    <c:v>3.8984509439355997E-2</c:v>
                  </c:pt>
                  <c:pt idx="7">
                    <c:v>7.7518982350584395E-2</c:v>
                  </c:pt>
                </c:numCache>
              </c:numRef>
            </c:plus>
            <c:minus>
              <c:numRef>
                <c:f>'MIN6 scr vs MIN6 TSC2 shRNA'!$O$124:$O$131</c:f>
                <c:numCache>
                  <c:formatCode>General</c:formatCode>
                  <c:ptCount val="8"/>
                  <c:pt idx="0">
                    <c:v>0.23120800469274522</c:v>
                  </c:pt>
                  <c:pt idx="1">
                    <c:v>0.10699337094982314</c:v>
                  </c:pt>
                  <c:pt idx="2">
                    <c:v>0.167651598949142</c:v>
                  </c:pt>
                  <c:pt idx="3">
                    <c:v>0.36593173672478002</c:v>
                  </c:pt>
                  <c:pt idx="4">
                    <c:v>9.5533356590269999E-2</c:v>
                  </c:pt>
                  <c:pt idx="5">
                    <c:v>8.954926926586057E-2</c:v>
                  </c:pt>
                  <c:pt idx="6">
                    <c:v>3.8984509439355997E-2</c:v>
                  </c:pt>
                  <c:pt idx="7">
                    <c:v>7.7518982350584395E-2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'MIN6 scr vs MIN6 TSC2 shRNA'!$H$128:$H$135</c:f>
              <c:strCache>
                <c:ptCount val="8"/>
                <c:pt idx="0">
                  <c:v>C</c:v>
                </c:pt>
                <c:pt idx="1">
                  <c:v>3 uM AcCoA</c:v>
                </c:pt>
                <c:pt idx="2">
                  <c:v>10 uM AcCoA</c:v>
                </c:pt>
                <c:pt idx="3">
                  <c:v>30 uM AcCoA</c:v>
                </c:pt>
                <c:pt idx="4">
                  <c:v>100 uM AcCoA</c:v>
                </c:pt>
                <c:pt idx="5">
                  <c:v>RESV</c:v>
                </c:pt>
                <c:pt idx="6">
                  <c:v>RESV + 10 uM AcCoA</c:v>
                </c:pt>
                <c:pt idx="7">
                  <c:v>RESV + 30 uM AcCoA</c:v>
                </c:pt>
              </c:strCache>
            </c:strRef>
          </c:cat>
          <c:val>
            <c:numRef>
              <c:f>'MIN6 scr vs MIN6 TSC2 shRNA'!$I$128:$I$135</c:f>
              <c:numCache>
                <c:formatCode>General</c:formatCode>
                <c:ptCount val="8"/>
                <c:pt idx="0">
                  <c:v>0.84767018748316636</c:v>
                </c:pt>
                <c:pt idx="1">
                  <c:v>0.74654263257387321</c:v>
                </c:pt>
                <c:pt idx="2">
                  <c:v>1.867999015731435</c:v>
                </c:pt>
                <c:pt idx="3">
                  <c:v>2.4874601327250954</c:v>
                </c:pt>
                <c:pt idx="4">
                  <c:v>4.11496062992126</c:v>
                </c:pt>
                <c:pt idx="5">
                  <c:v>1.2256409547670517</c:v>
                </c:pt>
                <c:pt idx="6">
                  <c:v>0.36988937569170816</c:v>
                </c:pt>
                <c:pt idx="7">
                  <c:v>0.27370176446620165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6B6-1F49-BCA2-5B65E2142E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92656031"/>
        <c:axId val="673456607"/>
      </c:barChart>
      <c:catAx>
        <c:axId val="59265603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673456607"/>
        <c:crosses val="autoZero"/>
        <c:auto val="1"/>
        <c:lblAlgn val="ctr"/>
        <c:lblOffset val="100"/>
        <c:noMultiLvlLbl val="0"/>
      </c:catAx>
      <c:valAx>
        <c:axId val="673456607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127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59265603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12700"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'MIN6 scr vs MIN6 TSC2 shRNA'!$C$225</c:f>
              <c:strCache>
                <c:ptCount val="1"/>
                <c:pt idx="0">
                  <c:v>MIN6 scr</c:v>
                </c:pt>
              </c:strCache>
            </c:strRef>
          </c:tx>
          <c:spPr>
            <a:solidFill>
              <a:srgbClr val="A99BBD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'MIN6 scr vs MIN6 TSC2 shRNA'!$R$195:$R$201</c:f>
                <c:numCache>
                  <c:formatCode>General</c:formatCode>
                  <c:ptCount val="7"/>
                  <c:pt idx="0">
                    <c:v>0.20351733909637695</c:v>
                  </c:pt>
                  <c:pt idx="1">
                    <c:v>0.17678886747880279</c:v>
                  </c:pt>
                  <c:pt idx="2">
                    <c:v>0.27408543299304</c:v>
                  </c:pt>
                  <c:pt idx="3">
                    <c:v>0.15032502711220527</c:v>
                  </c:pt>
                  <c:pt idx="4">
                    <c:v>1.3318113871087087E-2</c:v>
                  </c:pt>
                  <c:pt idx="5">
                    <c:v>0.22125493573564065</c:v>
                  </c:pt>
                  <c:pt idx="6">
                    <c:v>0.15747020908866052</c:v>
                  </c:pt>
                </c:numCache>
              </c:numRef>
            </c:plus>
            <c:minus>
              <c:numRef>
                <c:f>'MIN6 scr vs MIN6 TSC2 shRNA'!$R$195:$R$201</c:f>
                <c:numCache>
                  <c:formatCode>General</c:formatCode>
                  <c:ptCount val="7"/>
                  <c:pt idx="0">
                    <c:v>0.20351733909637695</c:v>
                  </c:pt>
                  <c:pt idx="1">
                    <c:v>0.17678886747880279</c:v>
                  </c:pt>
                  <c:pt idx="2">
                    <c:v>0.27408543299304</c:v>
                  </c:pt>
                  <c:pt idx="3">
                    <c:v>0.15032502711220527</c:v>
                  </c:pt>
                  <c:pt idx="4">
                    <c:v>1.3318113871087087E-2</c:v>
                  </c:pt>
                  <c:pt idx="5">
                    <c:v>0.22125493573564065</c:v>
                  </c:pt>
                  <c:pt idx="6">
                    <c:v>0.15747020908866052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'MIN6 scr vs MIN6 TSC2 shRNA'!$B$226:$B$232</c:f>
              <c:numCache>
                <c:formatCode>General</c:formatCode>
                <c:ptCount val="7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  <c:pt idx="4">
                  <c:v>15</c:v>
                </c:pt>
                <c:pt idx="5">
                  <c:v>24</c:v>
                </c:pt>
                <c:pt idx="6">
                  <c:v>48</c:v>
                </c:pt>
              </c:numCache>
            </c:numRef>
          </c:cat>
          <c:val>
            <c:numRef>
              <c:f>'MIN6 scr vs MIN6 TSC2 shRNA'!$C$226:$C$232</c:f>
              <c:numCache>
                <c:formatCode>General</c:formatCode>
                <c:ptCount val="7"/>
                <c:pt idx="0">
                  <c:v>0.51927340369792496</c:v>
                </c:pt>
                <c:pt idx="1">
                  <c:v>0.84533566662308557</c:v>
                </c:pt>
                <c:pt idx="2">
                  <c:v>0.90249145306511813</c:v>
                </c:pt>
                <c:pt idx="3">
                  <c:v>0.59620692417703181</c:v>
                </c:pt>
                <c:pt idx="4">
                  <c:v>0.66190272204211986</c:v>
                </c:pt>
                <c:pt idx="5">
                  <c:v>0.73002921481153238</c:v>
                </c:pt>
                <c:pt idx="6">
                  <c:v>1.1829867313528684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661-0C4C-A431-A40657D31109}"/>
            </c:ext>
          </c:extLst>
        </c:ser>
        <c:ser>
          <c:idx val="1"/>
          <c:order val="1"/>
          <c:tx>
            <c:strRef>
              <c:f>'MIN6 scr vs MIN6 TSC2 shRNA'!$D$225</c:f>
              <c:strCache>
                <c:ptCount val="1"/>
                <c:pt idx="0">
                  <c:v>MIN6 TSC2 shRNA</c:v>
                </c:pt>
              </c:strCache>
            </c:strRef>
          </c:tx>
          <c:spPr>
            <a:solidFill>
              <a:srgbClr val="71588F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'MIN6 scr vs MIN6 TSC2 shRNA'!$R$195:$R$201</c:f>
                <c:numCache>
                  <c:formatCode>General</c:formatCode>
                  <c:ptCount val="7"/>
                  <c:pt idx="0">
                    <c:v>0.20351733909637695</c:v>
                  </c:pt>
                  <c:pt idx="1">
                    <c:v>0.17678886747880279</c:v>
                  </c:pt>
                  <c:pt idx="2">
                    <c:v>0.27408543299304</c:v>
                  </c:pt>
                  <c:pt idx="3">
                    <c:v>0.15032502711220527</c:v>
                  </c:pt>
                  <c:pt idx="4">
                    <c:v>1.3318113871087087E-2</c:v>
                  </c:pt>
                  <c:pt idx="5">
                    <c:v>0.22125493573564065</c:v>
                  </c:pt>
                  <c:pt idx="6">
                    <c:v>0.15747020908866052</c:v>
                  </c:pt>
                </c:numCache>
              </c:numRef>
            </c:plus>
            <c:minus>
              <c:numRef>
                <c:f>'MIN6 scr vs MIN6 TSC2 shRNA'!$R$195:$R$201</c:f>
                <c:numCache>
                  <c:formatCode>General</c:formatCode>
                  <c:ptCount val="7"/>
                  <c:pt idx="0">
                    <c:v>0.20351733909637695</c:v>
                  </c:pt>
                  <c:pt idx="1">
                    <c:v>0.17678886747880279</c:v>
                  </c:pt>
                  <c:pt idx="2">
                    <c:v>0.27408543299304</c:v>
                  </c:pt>
                  <c:pt idx="3">
                    <c:v>0.15032502711220527</c:v>
                  </c:pt>
                  <c:pt idx="4">
                    <c:v>1.3318113871087087E-2</c:v>
                  </c:pt>
                  <c:pt idx="5">
                    <c:v>0.22125493573564065</c:v>
                  </c:pt>
                  <c:pt idx="6">
                    <c:v>0.15747020908866052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'MIN6 scr vs MIN6 TSC2 shRNA'!$B$226:$B$232</c:f>
              <c:numCache>
                <c:formatCode>General</c:formatCode>
                <c:ptCount val="7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  <c:pt idx="4">
                  <c:v>15</c:v>
                </c:pt>
                <c:pt idx="5">
                  <c:v>24</c:v>
                </c:pt>
                <c:pt idx="6">
                  <c:v>48</c:v>
                </c:pt>
              </c:numCache>
            </c:numRef>
          </c:cat>
          <c:val>
            <c:numRef>
              <c:f>'MIN6 scr vs MIN6 TSC2 shRNA'!$D$226:$D$232</c:f>
              <c:numCache>
                <c:formatCode>General</c:formatCode>
                <c:ptCount val="7"/>
                <c:pt idx="0">
                  <c:v>0.80211383687463667</c:v>
                </c:pt>
                <c:pt idx="1">
                  <c:v>1.1024646565745027</c:v>
                </c:pt>
                <c:pt idx="2">
                  <c:v>0.79372242300953766</c:v>
                </c:pt>
                <c:pt idx="3">
                  <c:v>0.60983860386146849</c:v>
                </c:pt>
                <c:pt idx="4">
                  <c:v>0.45173223069609098</c:v>
                </c:pt>
                <c:pt idx="5">
                  <c:v>0.46633771012795849</c:v>
                </c:pt>
                <c:pt idx="6">
                  <c:v>0.28410136321819857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661-0C4C-A431-A40657D3110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960482047"/>
        <c:axId val="858251887"/>
      </c:barChart>
      <c:catAx>
        <c:axId val="96048204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858251887"/>
        <c:crosses val="autoZero"/>
        <c:auto val="1"/>
        <c:lblAlgn val="ctr"/>
        <c:lblOffset val="100"/>
        <c:noMultiLvlLbl val="0"/>
      </c:catAx>
      <c:valAx>
        <c:axId val="858251887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127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96048204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7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s-E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'MIN6 scr vs MIN6 TSC2 shRNA'!$J$224</c:f>
              <c:strCache>
                <c:ptCount val="1"/>
                <c:pt idx="0">
                  <c:v>MIN6 scr</c:v>
                </c:pt>
              </c:strCache>
            </c:strRef>
          </c:tx>
          <c:spPr>
            <a:solidFill>
              <a:srgbClr val="A99BBD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'MIN6 scr vs MIN6 TSC2 shRNA'!$S$195:$S$201</c:f>
                <c:numCache>
                  <c:formatCode>General</c:formatCode>
                  <c:ptCount val="7"/>
                  <c:pt idx="0">
                    <c:v>0.15747020908866052</c:v>
                  </c:pt>
                  <c:pt idx="1">
                    <c:v>0.28686443751359975</c:v>
                  </c:pt>
                  <c:pt idx="2">
                    <c:v>0.27408543299304</c:v>
                  </c:pt>
                  <c:pt idx="3">
                    <c:v>0.15032502711220527</c:v>
                  </c:pt>
                  <c:pt idx="4">
                    <c:v>1.3318113871087087E-2</c:v>
                  </c:pt>
                  <c:pt idx="5">
                    <c:v>0.22125493573564065</c:v>
                  </c:pt>
                  <c:pt idx="6">
                    <c:v>0.01</c:v>
                  </c:pt>
                </c:numCache>
              </c:numRef>
            </c:plus>
            <c:minus>
              <c:numRef>
                <c:f>'MIN6 scr vs MIN6 TSC2 shRNA'!$S$195:$S$201</c:f>
                <c:numCache>
                  <c:formatCode>General</c:formatCode>
                  <c:ptCount val="7"/>
                  <c:pt idx="0">
                    <c:v>0.15747020908866052</c:v>
                  </c:pt>
                  <c:pt idx="1">
                    <c:v>0.28686443751359975</c:v>
                  </c:pt>
                  <c:pt idx="2">
                    <c:v>0.27408543299304</c:v>
                  </c:pt>
                  <c:pt idx="3">
                    <c:v>0.15032502711220527</c:v>
                  </c:pt>
                  <c:pt idx="4">
                    <c:v>1.3318113871087087E-2</c:v>
                  </c:pt>
                  <c:pt idx="5">
                    <c:v>0.22125493573564065</c:v>
                  </c:pt>
                  <c:pt idx="6">
                    <c:v>0.01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'MIN6 scr vs MIN6 TSC2 shRNA'!$I$225:$I$231</c:f>
              <c:numCache>
                <c:formatCode>General</c:formatCode>
                <c:ptCount val="7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  <c:pt idx="4">
                  <c:v>15</c:v>
                </c:pt>
                <c:pt idx="5">
                  <c:v>24</c:v>
                </c:pt>
                <c:pt idx="6">
                  <c:v>48</c:v>
                </c:pt>
              </c:numCache>
            </c:numRef>
          </c:cat>
          <c:val>
            <c:numRef>
              <c:f>'MIN6 scr vs MIN6 TSC2 shRNA'!$J$225:$J$231</c:f>
              <c:numCache>
                <c:formatCode>General</c:formatCode>
                <c:ptCount val="7"/>
                <c:pt idx="0">
                  <c:v>0.1029565924662708</c:v>
                </c:pt>
                <c:pt idx="1">
                  <c:v>4.4760288196300756E-2</c:v>
                </c:pt>
                <c:pt idx="2">
                  <c:v>0.11952958293802067</c:v>
                </c:pt>
                <c:pt idx="3">
                  <c:v>0.60125340025165663</c:v>
                </c:pt>
                <c:pt idx="4">
                  <c:v>0.56503925930487919</c:v>
                </c:pt>
                <c:pt idx="5">
                  <c:v>0.98440767308043642</c:v>
                </c:pt>
                <c:pt idx="6">
                  <c:v>1.9152839963519153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737-DE4D-B9CE-77E2801F7F95}"/>
            </c:ext>
          </c:extLst>
        </c:ser>
        <c:ser>
          <c:idx val="1"/>
          <c:order val="1"/>
          <c:tx>
            <c:strRef>
              <c:f>'MIN6 scr vs MIN6 TSC2 shRNA'!$K$224</c:f>
              <c:strCache>
                <c:ptCount val="1"/>
                <c:pt idx="0">
                  <c:v>MIN6 TSC2 shRNA</c:v>
                </c:pt>
              </c:strCache>
            </c:strRef>
          </c:tx>
          <c:spPr>
            <a:solidFill>
              <a:srgbClr val="71588F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'MIN6 scr vs MIN6 TSC2 shRNA'!$T$195:$T$201</c:f>
                <c:numCache>
                  <c:formatCode>General</c:formatCode>
                  <c:ptCount val="7"/>
                  <c:pt idx="0">
                    <c:v>0.20351733909637695</c:v>
                  </c:pt>
                  <c:pt idx="1">
                    <c:v>0.17678886747880279</c:v>
                  </c:pt>
                  <c:pt idx="2">
                    <c:v>0.27408543299304</c:v>
                  </c:pt>
                  <c:pt idx="3">
                    <c:v>0.15032502711220527</c:v>
                  </c:pt>
                  <c:pt idx="4">
                    <c:v>1.3318113871087087E-2</c:v>
                  </c:pt>
                  <c:pt idx="5">
                    <c:v>0.22125493573564065</c:v>
                  </c:pt>
                  <c:pt idx="6">
                    <c:v>0.15747020908866052</c:v>
                  </c:pt>
                </c:numCache>
              </c:numRef>
            </c:plus>
            <c:minus>
              <c:numRef>
                <c:f>'MIN6 scr vs MIN6 TSC2 shRNA'!$T$195:$T$201</c:f>
                <c:numCache>
                  <c:formatCode>General</c:formatCode>
                  <c:ptCount val="7"/>
                  <c:pt idx="0">
                    <c:v>0.20351733909637695</c:v>
                  </c:pt>
                  <c:pt idx="1">
                    <c:v>0.17678886747880279</c:v>
                  </c:pt>
                  <c:pt idx="2">
                    <c:v>0.27408543299304</c:v>
                  </c:pt>
                  <c:pt idx="3">
                    <c:v>0.15032502711220527</c:v>
                  </c:pt>
                  <c:pt idx="4">
                    <c:v>1.3318113871087087E-2</c:v>
                  </c:pt>
                  <c:pt idx="5">
                    <c:v>0.22125493573564065</c:v>
                  </c:pt>
                  <c:pt idx="6">
                    <c:v>0.15747020908866052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'MIN6 scr vs MIN6 TSC2 shRNA'!$I$225:$I$231</c:f>
              <c:numCache>
                <c:formatCode>General</c:formatCode>
                <c:ptCount val="7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  <c:pt idx="4">
                  <c:v>15</c:v>
                </c:pt>
                <c:pt idx="5">
                  <c:v>24</c:v>
                </c:pt>
                <c:pt idx="6">
                  <c:v>48</c:v>
                </c:pt>
              </c:numCache>
            </c:numRef>
          </c:cat>
          <c:val>
            <c:numRef>
              <c:f>'MIN6 scr vs MIN6 TSC2 shRNA'!$K$225:$K$231</c:f>
              <c:numCache>
                <c:formatCode>General</c:formatCode>
                <c:ptCount val="7"/>
                <c:pt idx="0">
                  <c:v>2.9141830479813993</c:v>
                </c:pt>
                <c:pt idx="1">
                  <c:v>3.0341028477071381</c:v>
                </c:pt>
                <c:pt idx="2">
                  <c:v>2.2253699611439441</c:v>
                </c:pt>
                <c:pt idx="3">
                  <c:v>1.6201426606944993</c:v>
                </c:pt>
                <c:pt idx="4">
                  <c:v>2.108563957558347</c:v>
                </c:pt>
                <c:pt idx="5">
                  <c:v>1.2168092926236516</c:v>
                </c:pt>
                <c:pt idx="6">
                  <c:v>0.58616426549148948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737-DE4D-B9CE-77E2801F7F9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998949439"/>
        <c:axId val="994025151"/>
      </c:barChart>
      <c:catAx>
        <c:axId val="99894943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994025151"/>
        <c:crosses val="autoZero"/>
        <c:auto val="1"/>
        <c:lblAlgn val="ctr"/>
        <c:lblOffset val="100"/>
        <c:noMultiLvlLbl val="0"/>
      </c:catAx>
      <c:valAx>
        <c:axId val="994025151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127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99894943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7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s-E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'MIN6 scr vs MIN6 TSC2 shRNA'!$O$251</c:f>
              <c:strCache>
                <c:ptCount val="1"/>
                <c:pt idx="0">
                  <c:v>MIN6 scr</c:v>
                </c:pt>
              </c:strCache>
            </c:strRef>
          </c:tx>
          <c:spPr>
            <a:solidFill>
              <a:srgbClr val="A99BBD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'MIN6 scr vs MIN6 TSC2 shRNA'!$S$195:$S$201</c:f>
                <c:numCache>
                  <c:formatCode>General</c:formatCode>
                  <c:ptCount val="7"/>
                  <c:pt idx="0">
                    <c:v>0.15747020908866052</c:v>
                  </c:pt>
                  <c:pt idx="1">
                    <c:v>0.12868644375136001</c:v>
                  </c:pt>
                  <c:pt idx="2">
                    <c:v>2.7408543299303999E-2</c:v>
                  </c:pt>
                  <c:pt idx="3">
                    <c:v>1.5032502711220501E-2</c:v>
                  </c:pt>
                  <c:pt idx="4">
                    <c:v>1.3318113871087087E-2</c:v>
                  </c:pt>
                  <c:pt idx="5">
                    <c:v>2.2125493573564099E-2</c:v>
                  </c:pt>
                  <c:pt idx="6">
                    <c:v>0.01</c:v>
                  </c:pt>
                </c:numCache>
              </c:numRef>
            </c:plus>
            <c:minus>
              <c:numRef>
                <c:f>'MIN6 scr vs MIN6 TSC2 shRNA'!$S$195:$S$201</c:f>
                <c:numCache>
                  <c:formatCode>General</c:formatCode>
                  <c:ptCount val="7"/>
                  <c:pt idx="0">
                    <c:v>0.15747020908866052</c:v>
                  </c:pt>
                  <c:pt idx="1">
                    <c:v>0.12868644375136001</c:v>
                  </c:pt>
                  <c:pt idx="2">
                    <c:v>2.7408543299303999E-2</c:v>
                  </c:pt>
                  <c:pt idx="3">
                    <c:v>1.5032502711220501E-2</c:v>
                  </c:pt>
                  <c:pt idx="4">
                    <c:v>1.3318113871087087E-2</c:v>
                  </c:pt>
                  <c:pt idx="5">
                    <c:v>2.2125493573564099E-2</c:v>
                  </c:pt>
                  <c:pt idx="6">
                    <c:v>0.01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'MIN6 scr vs MIN6 TSC2 shRNA'!$N$252:$N$258</c:f>
              <c:numCache>
                <c:formatCode>General</c:formatCode>
                <c:ptCount val="7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  <c:pt idx="4">
                  <c:v>15</c:v>
                </c:pt>
                <c:pt idx="5">
                  <c:v>24</c:v>
                </c:pt>
                <c:pt idx="6">
                  <c:v>48</c:v>
                </c:pt>
              </c:numCache>
            </c:numRef>
          </c:cat>
          <c:val>
            <c:numRef>
              <c:f>'MIN6 scr vs MIN6 TSC2 shRNA'!$O$252:$O$258</c:f>
              <c:numCache>
                <c:formatCode>General</c:formatCode>
                <c:ptCount val="7"/>
                <c:pt idx="0">
                  <c:v>0.3562467066350683</c:v>
                </c:pt>
                <c:pt idx="1">
                  <c:v>0.80970417206443701</c:v>
                </c:pt>
                <c:pt idx="2">
                  <c:v>0.91858677071149331</c:v>
                </c:pt>
                <c:pt idx="3">
                  <c:v>0.15557277226035762</c:v>
                </c:pt>
                <c:pt idx="4">
                  <c:v>0.69185364210584799</c:v>
                </c:pt>
                <c:pt idx="5">
                  <c:v>0.98264519339131062</c:v>
                </c:pt>
                <c:pt idx="6">
                  <c:v>1.1410045633154273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4BB-3243-8D3C-8BFB2810A437}"/>
            </c:ext>
          </c:extLst>
        </c:ser>
        <c:ser>
          <c:idx val="1"/>
          <c:order val="1"/>
          <c:tx>
            <c:strRef>
              <c:f>'MIN6 scr vs MIN6 TSC2 shRNA'!$P$251</c:f>
              <c:strCache>
                <c:ptCount val="1"/>
                <c:pt idx="0">
                  <c:v>MIN6 TSC2 shRNA</c:v>
                </c:pt>
              </c:strCache>
            </c:strRef>
          </c:tx>
          <c:spPr>
            <a:solidFill>
              <a:srgbClr val="71588F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'MIN6 scr vs MIN6 TSC2 shRNA'!$T$195:$T$201</c:f>
                <c:numCache>
                  <c:formatCode>General</c:formatCode>
                  <c:ptCount val="7"/>
                  <c:pt idx="0">
                    <c:v>2.0351733909637699E-2</c:v>
                  </c:pt>
                  <c:pt idx="1">
                    <c:v>1.7678886747880301E-2</c:v>
                  </c:pt>
                  <c:pt idx="2">
                    <c:v>2.7408543299303999E-2</c:v>
                  </c:pt>
                  <c:pt idx="3">
                    <c:v>1.5032502711220501E-2</c:v>
                  </c:pt>
                  <c:pt idx="4">
                    <c:v>1.3318113871087087E-2</c:v>
                  </c:pt>
                  <c:pt idx="5">
                    <c:v>0.122125493573564</c:v>
                  </c:pt>
                  <c:pt idx="6">
                    <c:v>0.15747020908866052</c:v>
                  </c:pt>
                </c:numCache>
              </c:numRef>
            </c:plus>
            <c:minus>
              <c:numRef>
                <c:f>'MIN6 scr vs MIN6 TSC2 shRNA'!$T$195:$T$201</c:f>
                <c:numCache>
                  <c:formatCode>General</c:formatCode>
                  <c:ptCount val="7"/>
                  <c:pt idx="0">
                    <c:v>2.0351733909637699E-2</c:v>
                  </c:pt>
                  <c:pt idx="1">
                    <c:v>1.7678886747880301E-2</c:v>
                  </c:pt>
                  <c:pt idx="2">
                    <c:v>2.7408543299303999E-2</c:v>
                  </c:pt>
                  <c:pt idx="3">
                    <c:v>1.5032502711220501E-2</c:v>
                  </c:pt>
                  <c:pt idx="4">
                    <c:v>1.3318113871087087E-2</c:v>
                  </c:pt>
                  <c:pt idx="5">
                    <c:v>0.122125493573564</c:v>
                  </c:pt>
                  <c:pt idx="6">
                    <c:v>0.15747020908866052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'MIN6 scr vs MIN6 TSC2 shRNA'!$N$252:$N$258</c:f>
              <c:numCache>
                <c:formatCode>General</c:formatCode>
                <c:ptCount val="7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  <c:pt idx="4">
                  <c:v>15</c:v>
                </c:pt>
                <c:pt idx="5">
                  <c:v>24</c:v>
                </c:pt>
                <c:pt idx="6">
                  <c:v>48</c:v>
                </c:pt>
              </c:numCache>
            </c:numRef>
          </c:cat>
          <c:val>
            <c:numRef>
              <c:f>'MIN6 scr vs MIN6 TSC2 shRNA'!$P$252:$P$258</c:f>
              <c:numCache>
                <c:formatCode>General</c:formatCode>
                <c:ptCount val="7"/>
                <c:pt idx="0">
                  <c:v>0.83323026670587219</c:v>
                </c:pt>
                <c:pt idx="1">
                  <c:v>1.0511924834455513</c:v>
                </c:pt>
                <c:pt idx="2">
                  <c:v>0.90832244674822382</c:v>
                </c:pt>
                <c:pt idx="3">
                  <c:v>1.0105643255312189</c:v>
                </c:pt>
                <c:pt idx="4">
                  <c:v>1.3068102482727897</c:v>
                </c:pt>
                <c:pt idx="5">
                  <c:v>0.99119032985044053</c:v>
                </c:pt>
                <c:pt idx="6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4BB-3243-8D3C-8BFB2810A4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000781183"/>
        <c:axId val="996884719"/>
      </c:barChart>
      <c:catAx>
        <c:axId val="100078118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996884719"/>
        <c:crosses val="autoZero"/>
        <c:auto val="1"/>
        <c:lblAlgn val="ctr"/>
        <c:lblOffset val="100"/>
        <c:noMultiLvlLbl val="0"/>
      </c:catAx>
      <c:valAx>
        <c:axId val="996884719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127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100078118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7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s-E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'MIN6 scr vs MIN6 TSC2 shRNA'!$D$253</c:f>
              <c:strCache>
                <c:ptCount val="1"/>
                <c:pt idx="0">
                  <c:v>MIN6 scr</c:v>
                </c:pt>
              </c:strCache>
            </c:strRef>
          </c:tx>
          <c:spPr>
            <a:solidFill>
              <a:srgbClr val="A99BBD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'MIN6 scr vs MIN6 TSC2 shRNA'!$T$195:$T$201</c:f>
                <c:numCache>
                  <c:formatCode>General</c:formatCode>
                  <c:ptCount val="7"/>
                  <c:pt idx="0">
                    <c:v>2.0351733909637699E-2</c:v>
                  </c:pt>
                  <c:pt idx="1">
                    <c:v>1.7678886747880301E-2</c:v>
                  </c:pt>
                  <c:pt idx="2">
                    <c:v>2.7408543299303999E-2</c:v>
                  </c:pt>
                  <c:pt idx="3">
                    <c:v>1.5032502711220501E-2</c:v>
                  </c:pt>
                  <c:pt idx="4">
                    <c:v>1.3318113871087087E-2</c:v>
                  </c:pt>
                  <c:pt idx="5">
                    <c:v>0.122125493573564</c:v>
                  </c:pt>
                  <c:pt idx="6">
                    <c:v>0.15747020908866052</c:v>
                  </c:pt>
                </c:numCache>
              </c:numRef>
            </c:plus>
            <c:minus>
              <c:numRef>
                <c:f>'MIN6 scr vs MIN6 TSC2 shRNA'!$T$195:$T$201</c:f>
                <c:numCache>
                  <c:formatCode>General</c:formatCode>
                  <c:ptCount val="7"/>
                  <c:pt idx="0">
                    <c:v>2.0351733909637699E-2</c:v>
                  </c:pt>
                  <c:pt idx="1">
                    <c:v>1.7678886747880301E-2</c:v>
                  </c:pt>
                  <c:pt idx="2">
                    <c:v>2.7408543299303999E-2</c:v>
                  </c:pt>
                  <c:pt idx="3">
                    <c:v>1.5032502711220501E-2</c:v>
                  </c:pt>
                  <c:pt idx="4">
                    <c:v>1.3318113871087087E-2</c:v>
                  </c:pt>
                  <c:pt idx="5">
                    <c:v>0.122125493573564</c:v>
                  </c:pt>
                  <c:pt idx="6">
                    <c:v>0.15747020908866052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'MIN6 scr vs MIN6 TSC2 shRNA'!$C$254:$C$260</c:f>
              <c:numCache>
                <c:formatCode>General</c:formatCode>
                <c:ptCount val="7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  <c:pt idx="4">
                  <c:v>15</c:v>
                </c:pt>
                <c:pt idx="5">
                  <c:v>24</c:v>
                </c:pt>
                <c:pt idx="6">
                  <c:v>48</c:v>
                </c:pt>
              </c:numCache>
            </c:numRef>
          </c:cat>
          <c:val>
            <c:numRef>
              <c:f>'MIN6 scr vs MIN6 TSC2 shRNA'!$D$254:$D$260</c:f>
              <c:numCache>
                <c:formatCode>General</c:formatCode>
                <c:ptCount val="7"/>
                <c:pt idx="0">
                  <c:v>1.0424701289483023</c:v>
                </c:pt>
                <c:pt idx="1">
                  <c:v>0.6534668976568947</c:v>
                </c:pt>
                <c:pt idx="2">
                  <c:v>0.88249895172821713</c:v>
                </c:pt>
                <c:pt idx="3">
                  <c:v>1.0573032441975223</c:v>
                </c:pt>
                <c:pt idx="4">
                  <c:v>0.82556677808694734</c:v>
                </c:pt>
                <c:pt idx="5">
                  <c:v>0.55197254932089468</c:v>
                </c:pt>
                <c:pt idx="6">
                  <c:v>0.49074904475714903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471-3B40-8F80-EC969DEEC81D}"/>
            </c:ext>
          </c:extLst>
        </c:ser>
        <c:ser>
          <c:idx val="1"/>
          <c:order val="1"/>
          <c:tx>
            <c:strRef>
              <c:f>'MIN6 scr vs MIN6 TSC2 shRNA'!$E$253</c:f>
              <c:strCache>
                <c:ptCount val="1"/>
                <c:pt idx="0">
                  <c:v>MIN6 TSC2 shRNA</c:v>
                </c:pt>
              </c:strCache>
            </c:strRef>
          </c:tx>
          <c:spPr>
            <a:solidFill>
              <a:srgbClr val="71588F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'MIN6 scr vs MIN6 TSC2 shRNA'!$K$256:$K$262</c:f>
                <c:numCache>
                  <c:formatCode>General</c:formatCode>
                  <c:ptCount val="7"/>
                  <c:pt idx="0">
                    <c:v>0.12035173390963699</c:v>
                  </c:pt>
                  <c:pt idx="1">
                    <c:v>1.7678886747880301E-2</c:v>
                  </c:pt>
                  <c:pt idx="2">
                    <c:v>0.12740854329930401</c:v>
                  </c:pt>
                  <c:pt idx="3">
                    <c:v>1.5032502711220501E-2</c:v>
                  </c:pt>
                  <c:pt idx="4">
                    <c:v>1.3318113871087087E-2</c:v>
                  </c:pt>
                  <c:pt idx="5">
                    <c:v>2.2125493573564099E-2</c:v>
                  </c:pt>
                  <c:pt idx="6">
                    <c:v>1.5747020908866101E-2</c:v>
                  </c:pt>
                </c:numCache>
              </c:numRef>
            </c:plus>
            <c:minus>
              <c:numRef>
                <c:f>'MIN6 scr vs MIN6 TSC2 shRNA'!$K$256:$K$262</c:f>
                <c:numCache>
                  <c:formatCode>General</c:formatCode>
                  <c:ptCount val="7"/>
                  <c:pt idx="0">
                    <c:v>0.12035173390963699</c:v>
                  </c:pt>
                  <c:pt idx="1">
                    <c:v>1.7678886747880301E-2</c:v>
                  </c:pt>
                  <c:pt idx="2">
                    <c:v>0.12740854329930401</c:v>
                  </c:pt>
                  <c:pt idx="3">
                    <c:v>1.5032502711220501E-2</c:v>
                  </c:pt>
                  <c:pt idx="4">
                    <c:v>1.3318113871087087E-2</c:v>
                  </c:pt>
                  <c:pt idx="5">
                    <c:v>2.2125493573564099E-2</c:v>
                  </c:pt>
                  <c:pt idx="6">
                    <c:v>1.5747020908866101E-2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'MIN6 scr vs MIN6 TSC2 shRNA'!$C$254:$C$260</c:f>
              <c:numCache>
                <c:formatCode>General</c:formatCode>
                <c:ptCount val="7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  <c:pt idx="4">
                  <c:v>15</c:v>
                </c:pt>
                <c:pt idx="5">
                  <c:v>24</c:v>
                </c:pt>
                <c:pt idx="6">
                  <c:v>48</c:v>
                </c:pt>
              </c:numCache>
            </c:numRef>
          </c:cat>
          <c:val>
            <c:numRef>
              <c:f>'MIN6 scr vs MIN6 TSC2 shRNA'!$E$254:$E$260</c:f>
              <c:numCache>
                <c:formatCode>General</c:formatCode>
                <c:ptCount val="7"/>
                <c:pt idx="0">
                  <c:v>0.20351733909637701</c:v>
                </c:pt>
                <c:pt idx="1">
                  <c:v>0.17678886747880279</c:v>
                </c:pt>
                <c:pt idx="2">
                  <c:v>0.27408543299304</c:v>
                </c:pt>
                <c:pt idx="3">
                  <c:v>0.15032502711220527</c:v>
                </c:pt>
                <c:pt idx="4">
                  <c:v>1.3318113871087087E-2</c:v>
                </c:pt>
                <c:pt idx="5">
                  <c:v>0.22125493573564065</c:v>
                </c:pt>
                <c:pt idx="6">
                  <c:v>0.15747020908866052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471-3B40-8F80-EC969DEEC81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007611775"/>
        <c:axId val="840329887"/>
      </c:barChart>
      <c:catAx>
        <c:axId val="100761177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840329887"/>
        <c:crosses val="autoZero"/>
        <c:auto val="1"/>
        <c:lblAlgn val="ctr"/>
        <c:lblOffset val="100"/>
        <c:noMultiLvlLbl val="0"/>
      </c:catAx>
      <c:valAx>
        <c:axId val="840329887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127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100761177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7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s-E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omments/modernComment_101_CFC10F77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37C2C0D2-E96F-46F5-81D2-41BB46D84840}" authorId="{4D1FE41D-D93C-EB50-6FD1-0DF97A18C582}" status="resolved" created="2024-04-16T10:13:16.431" complete="100000">
    <pc:sldMkLst xmlns:pc="http://schemas.microsoft.com/office/powerpoint/2013/main/command">
      <pc:docMk/>
      <pc:sldMk cId="3485536119" sldId="257"/>
    </pc:sldMkLst>
    <p188:txBody>
      <a:bodyPr/>
      <a:lstStyle/>
      <a:p>
        <a:r>
          <a:rPr lang="sv-SE"/>
          <a:t>Las dosis de los tratamientos en este experimento no se corresponden con las de la figura 2D. Creo que habría que indicar que son experimentos distintos o cambiarlo</a:t>
        </a:r>
      </a:p>
    </p188:txBody>
    <p188:extLst>
      <p:ext xmlns:p="http://schemas.openxmlformats.org/presentationml/2006/main" uri="{57CB4572-C831-44C2-8A1C-0ADB6CCDFE69}">
        <p223:reactions xmlns:p223="http://schemas.microsoft.com/office/powerpoint/2022/03/main">
          <p223:rxn type="👍">
            <p223:instance time="2024-04-16T17:50:37.126" authorId="{8443ED59-20C7-4FDF-8DCA-8A14D1AA1C8C}"/>
          </p223:rxn>
        </p223:reactions>
      </p:ext>
    </p188:extLst>
  </p188:cm>
</p188:cmLst>
</file>

<file path=ppt/comments/modernComment_102_A98D0158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B9DC4343-8E91-4A2E-A4F0-957CF3F48BD7}" authorId="{4D1FE41D-D93C-EB50-6FD1-0DF97A18C582}" status="resolved" created="2024-04-16T10:04:18.263" complete="100000">
    <pc:sldMkLst xmlns:pc="http://schemas.microsoft.com/office/powerpoint/2013/main/command">
      <pc:docMk/>
      <pc:sldMk cId="2844590424" sldId="258"/>
    </pc:sldMkLst>
    <p188:txBody>
      <a:bodyPr/>
      <a:lstStyle/>
      <a:p>
        <a:r>
          <a:rPr lang="sv-SE"/>
          <a:t>Cuantificación de la figura Sup 1B?</a:t>
        </a:r>
      </a:p>
    </p188:txBody>
  </p188:cm>
</p188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651323"/>
            <a:ext cx="7772400" cy="5640152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8508981"/>
            <a:ext cx="6858000" cy="391135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FEDE0-9D6A-814D-9437-A2E03ECA8239}" type="datetimeFigureOut">
              <a:rPr lang="es-ES" smtClean="0"/>
              <a:t>19/4/24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6BE43-304D-EE43-8C87-2BDD810B75F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01112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FEDE0-9D6A-814D-9437-A2E03ECA8239}" type="datetimeFigureOut">
              <a:rPr lang="es-ES" smtClean="0"/>
              <a:t>19/4/24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6BE43-304D-EE43-8C87-2BDD810B75F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593797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862524"/>
            <a:ext cx="1971675" cy="13729122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862524"/>
            <a:ext cx="5800725" cy="13729122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FEDE0-9D6A-814D-9437-A2E03ECA8239}" type="datetimeFigureOut">
              <a:rPr lang="es-ES" smtClean="0"/>
              <a:t>19/4/24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6BE43-304D-EE43-8C87-2BDD810B75F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85657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FEDE0-9D6A-814D-9437-A2E03ECA8239}" type="datetimeFigureOut">
              <a:rPr lang="es-ES" smtClean="0"/>
              <a:t>19/4/24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6BE43-304D-EE43-8C87-2BDD810B75F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38574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4038864"/>
            <a:ext cx="7886700" cy="6738931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10841548"/>
            <a:ext cx="7886700" cy="354384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FEDE0-9D6A-814D-9437-A2E03ECA8239}" type="datetimeFigureOut">
              <a:rPr lang="es-ES" smtClean="0"/>
              <a:t>19/4/24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6BE43-304D-EE43-8C87-2BDD810B75F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68057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4312617"/>
            <a:ext cx="3886200" cy="1027902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4312617"/>
            <a:ext cx="3886200" cy="1027902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FEDE0-9D6A-814D-9437-A2E03ECA8239}" type="datetimeFigureOut">
              <a:rPr lang="es-ES" smtClean="0"/>
              <a:t>19/4/24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6BE43-304D-EE43-8C87-2BDD810B75F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875629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862527"/>
            <a:ext cx="7886700" cy="3131336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3971359"/>
            <a:ext cx="3868340" cy="19463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5917660"/>
            <a:ext cx="3868340" cy="8703987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3971359"/>
            <a:ext cx="3887391" cy="19463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5917660"/>
            <a:ext cx="3887391" cy="8703987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FEDE0-9D6A-814D-9437-A2E03ECA8239}" type="datetimeFigureOut">
              <a:rPr lang="es-ES" smtClean="0"/>
              <a:t>19/4/24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6BE43-304D-EE43-8C87-2BDD810B75F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87812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FEDE0-9D6A-814D-9437-A2E03ECA8239}" type="datetimeFigureOut">
              <a:rPr lang="es-ES" smtClean="0"/>
              <a:t>19/4/24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6BE43-304D-EE43-8C87-2BDD810B75F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351620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FEDE0-9D6A-814D-9437-A2E03ECA8239}" type="datetimeFigureOut">
              <a:rPr lang="es-ES" smtClean="0"/>
              <a:t>19/4/24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6BE43-304D-EE43-8C87-2BDD810B75F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146242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080029"/>
            <a:ext cx="2949178" cy="378010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2332567"/>
            <a:ext cx="4629150" cy="1151281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4860131"/>
            <a:ext cx="2949178" cy="900399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FEDE0-9D6A-814D-9437-A2E03ECA8239}" type="datetimeFigureOut">
              <a:rPr lang="es-ES" smtClean="0"/>
              <a:t>19/4/24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6BE43-304D-EE43-8C87-2BDD810B75F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24537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080029"/>
            <a:ext cx="2949178" cy="378010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2332567"/>
            <a:ext cx="4629150" cy="1151281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4860131"/>
            <a:ext cx="2949178" cy="900399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FEDE0-9D6A-814D-9437-A2E03ECA8239}" type="datetimeFigureOut">
              <a:rPr lang="es-ES" smtClean="0"/>
              <a:t>19/4/24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6BE43-304D-EE43-8C87-2BDD810B75F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909897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862527"/>
            <a:ext cx="7886700" cy="31313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4312617"/>
            <a:ext cx="7886700" cy="102790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15015410"/>
            <a:ext cx="2057400" cy="8625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1FEDE0-9D6A-814D-9437-A2E03ECA8239}" type="datetimeFigureOut">
              <a:rPr lang="es-ES" smtClean="0"/>
              <a:t>19/4/24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15015410"/>
            <a:ext cx="3086100" cy="8625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15015410"/>
            <a:ext cx="2057400" cy="8625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06BE43-304D-EE43-8C87-2BDD810B75F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74065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6.png"/><Relationship Id="rId18" Type="http://schemas.openxmlformats.org/officeDocument/2006/relationships/image" Target="../media/image8.png"/><Relationship Id="rId3" Type="http://schemas.openxmlformats.org/officeDocument/2006/relationships/image" Target="../media/image1.png"/><Relationship Id="rId21" Type="http://schemas.microsoft.com/office/2007/relationships/hdphoto" Target="../media/hdphoto10.wdp"/><Relationship Id="rId7" Type="http://schemas.openxmlformats.org/officeDocument/2006/relationships/image" Target="../media/image3.png"/><Relationship Id="rId12" Type="http://schemas.microsoft.com/office/2007/relationships/hdphoto" Target="../media/hdphoto5.wdp"/><Relationship Id="rId17" Type="http://schemas.microsoft.com/office/2007/relationships/hdphoto" Target="../media/hdphoto8.wdp"/><Relationship Id="rId25" Type="http://schemas.openxmlformats.org/officeDocument/2006/relationships/chart" Target="../charts/chart1.xml"/><Relationship Id="rId2" Type="http://schemas.microsoft.com/office/2018/10/relationships/comments" Target="../comments/modernComment_102_A98D0158.xml"/><Relationship Id="rId16" Type="http://schemas.microsoft.com/office/2007/relationships/hdphoto" Target="../media/hdphoto7.wdp"/><Relationship Id="rId20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openxmlformats.org/officeDocument/2006/relationships/image" Target="../media/image5.png"/><Relationship Id="rId24" Type="http://schemas.microsoft.com/office/2007/relationships/hdphoto" Target="../media/hdphoto12.wdp"/><Relationship Id="rId5" Type="http://schemas.openxmlformats.org/officeDocument/2006/relationships/image" Target="../media/image2.png"/><Relationship Id="rId15" Type="http://schemas.openxmlformats.org/officeDocument/2006/relationships/image" Target="../media/image7.png"/><Relationship Id="rId23" Type="http://schemas.microsoft.com/office/2007/relationships/hdphoto" Target="../media/hdphoto11.wdp"/><Relationship Id="rId10" Type="http://schemas.microsoft.com/office/2007/relationships/hdphoto" Target="../media/hdphoto4.wdp"/><Relationship Id="rId19" Type="http://schemas.microsoft.com/office/2007/relationships/hdphoto" Target="../media/hdphoto9.wdp"/><Relationship Id="rId4" Type="http://schemas.microsoft.com/office/2007/relationships/hdphoto" Target="../media/hdphoto1.wdp"/><Relationship Id="rId9" Type="http://schemas.openxmlformats.org/officeDocument/2006/relationships/image" Target="../media/image4.png"/><Relationship Id="rId14" Type="http://schemas.microsoft.com/office/2007/relationships/hdphoto" Target="../media/hdphoto6.wdp"/><Relationship Id="rId22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microsoft.com/office/2018/10/relationships/comments" Target="../comments/modernComment_101_CFC10F77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chart" Target="../charts/chart3.xml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11" Type="http://schemas.openxmlformats.org/officeDocument/2006/relationships/chart" Target="../charts/chart6.xml"/><Relationship Id="rId5" Type="http://schemas.openxmlformats.org/officeDocument/2006/relationships/image" Target="../media/image17.png"/><Relationship Id="rId10" Type="http://schemas.openxmlformats.org/officeDocument/2006/relationships/chart" Target="../charts/chart5.xml"/><Relationship Id="rId4" Type="http://schemas.openxmlformats.org/officeDocument/2006/relationships/image" Target="../media/image16.png"/><Relationship Id="rId9" Type="http://schemas.openxmlformats.org/officeDocument/2006/relationships/chart" Target="../charts/char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640;p14">
            <a:extLst>
              <a:ext uri="{FF2B5EF4-FFF2-40B4-BE49-F238E27FC236}">
                <a16:creationId xmlns:a16="http://schemas.microsoft.com/office/drawing/2014/main" id="{CCA4B796-278F-85FB-A37B-552B1AF1B268}"/>
              </a:ext>
            </a:extLst>
          </p:cNvPr>
          <p:cNvSpPr txBox="1"/>
          <p:nvPr/>
        </p:nvSpPr>
        <p:spPr>
          <a:xfrm>
            <a:off x="1525063" y="8639649"/>
            <a:ext cx="4089229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Supplementary</a:t>
            </a:r>
            <a:r>
              <a:rPr lang="es-ES" sz="14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Figure </a:t>
            </a:r>
            <a:r>
              <a:rPr lang="es-ES" sz="14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r>
              <a:rPr lang="es-ES" sz="14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" name="image.jpeg" descr="image.jpeg">
            <a:extLst>
              <a:ext uri="{FF2B5EF4-FFF2-40B4-BE49-F238E27FC236}">
                <a16:creationId xmlns:a16="http://schemas.microsoft.com/office/drawing/2014/main" id="{0943AD60-D252-AC57-8244-5B5F8253C9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357797" y="6875737"/>
            <a:ext cx="1310857" cy="1222088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pic>
        <p:nvPicPr>
          <p:cNvPr id="11" name="image.jpeg" descr="image.jpeg">
            <a:extLst>
              <a:ext uri="{FF2B5EF4-FFF2-40B4-BE49-F238E27FC236}">
                <a16:creationId xmlns:a16="http://schemas.microsoft.com/office/drawing/2014/main" id="{1D5D1F0D-4C96-9EB3-B467-E0376731A86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48892" y="5613433"/>
            <a:ext cx="1310857" cy="1224682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pic>
        <p:nvPicPr>
          <p:cNvPr id="12" name="image.jpeg" descr="image.jpeg">
            <a:extLst>
              <a:ext uri="{FF2B5EF4-FFF2-40B4-BE49-F238E27FC236}">
                <a16:creationId xmlns:a16="http://schemas.microsoft.com/office/drawing/2014/main" id="{C7DEBB24-0FD1-2F49-A798-F9320A18751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006398" y="5613433"/>
            <a:ext cx="1313473" cy="1224682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pic>
        <p:nvPicPr>
          <p:cNvPr id="13" name="image.jpeg" descr="image.jpeg">
            <a:extLst>
              <a:ext uri="{FF2B5EF4-FFF2-40B4-BE49-F238E27FC236}">
                <a16:creationId xmlns:a16="http://schemas.microsoft.com/office/drawing/2014/main" id="{3386EB57-75BE-5912-2647-AC1C02D8F83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366520" y="5613433"/>
            <a:ext cx="1310857" cy="1224682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sp>
        <p:nvSpPr>
          <p:cNvPr id="14" name="c">
            <a:extLst>
              <a:ext uri="{FF2B5EF4-FFF2-40B4-BE49-F238E27FC236}">
                <a16:creationId xmlns:a16="http://schemas.microsoft.com/office/drawing/2014/main" id="{A6659FFB-1E1F-F52B-6798-9A9874CD076C}"/>
              </a:ext>
            </a:extLst>
          </p:cNvPr>
          <p:cNvSpPr txBox="1"/>
          <p:nvPr/>
        </p:nvSpPr>
        <p:spPr>
          <a:xfrm>
            <a:off x="6110403" y="5990754"/>
            <a:ext cx="191717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tIns="45719" rIns="45719" bIns="45719" numCol="1" anchor="t">
            <a:spAutoFit/>
          </a:bodyPr>
          <a:lstStyle>
            <a:lvl1pPr algn="ctr">
              <a:defRPr sz="1000" b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1400" dirty="0"/>
              <a:t>c</a:t>
            </a:r>
          </a:p>
        </p:txBody>
      </p:sp>
      <p:sp>
        <p:nvSpPr>
          <p:cNvPr id="15" name="Resv…">
            <a:extLst>
              <a:ext uri="{FF2B5EF4-FFF2-40B4-BE49-F238E27FC236}">
                <a16:creationId xmlns:a16="http://schemas.microsoft.com/office/drawing/2014/main" id="{1C5EC5AD-C285-23BA-BBDD-AE11D55893FE}"/>
              </a:ext>
            </a:extLst>
          </p:cNvPr>
          <p:cNvSpPr txBox="1"/>
          <p:nvPr/>
        </p:nvSpPr>
        <p:spPr>
          <a:xfrm>
            <a:off x="6049031" y="7172852"/>
            <a:ext cx="594070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tIns="45719" rIns="45719" bIns="45719" numCol="1" anchor="t">
            <a:spAutoFit/>
          </a:bodyPr>
          <a:lstStyle/>
          <a:p>
            <a:pPr algn="ctr">
              <a:defRPr sz="1000" b="1">
                <a:latin typeface="Arial"/>
                <a:ea typeface="Arial"/>
                <a:cs typeface="Arial"/>
                <a:sym typeface="Arial"/>
              </a:defRPr>
            </a:pPr>
            <a:r>
              <a:rPr sz="1400" dirty="0" err="1"/>
              <a:t>Resv</a:t>
            </a:r>
            <a:endParaRPr sz="1400" dirty="0"/>
          </a:p>
          <a:p>
            <a:pPr algn="ctr">
              <a:defRPr sz="1000" b="1">
                <a:latin typeface="Arial"/>
                <a:ea typeface="Arial"/>
                <a:cs typeface="Arial"/>
                <a:sym typeface="Arial"/>
              </a:defRPr>
            </a:pPr>
            <a:r>
              <a:rPr lang="es-ES" sz="1400" dirty="0"/>
              <a:t>50</a:t>
            </a:r>
            <a:r>
              <a:rPr sz="1400" dirty="0"/>
              <a:t> µM</a:t>
            </a:r>
          </a:p>
        </p:txBody>
      </p:sp>
      <p:sp>
        <p:nvSpPr>
          <p:cNvPr id="16" name="MEF SIRT1 -/-">
            <a:extLst>
              <a:ext uri="{FF2B5EF4-FFF2-40B4-BE49-F238E27FC236}">
                <a16:creationId xmlns:a16="http://schemas.microsoft.com/office/drawing/2014/main" id="{4296056C-4C92-EF7B-12E1-6430180C0251}"/>
              </a:ext>
            </a:extLst>
          </p:cNvPr>
          <p:cNvSpPr txBox="1"/>
          <p:nvPr/>
        </p:nvSpPr>
        <p:spPr>
          <a:xfrm rot="16200000">
            <a:off x="-666127" y="6650988"/>
            <a:ext cx="2117249" cy="307775"/>
          </a:xfrm>
          <a:prstGeom prst="rect">
            <a:avLst/>
          </a:prstGeom>
          <a:solidFill>
            <a:srgbClr val="FFFFFF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tIns="45719" rIns="45719" bIns="45719" numCol="1" anchor="t">
            <a:spAutoFit/>
          </a:bodyPr>
          <a:lstStyle>
            <a:lvl1pPr algn="ctr">
              <a:defRPr sz="1100" b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1400" dirty="0"/>
              <a:t>MEF SIRT1 -/-</a:t>
            </a:r>
          </a:p>
        </p:txBody>
      </p:sp>
      <p:sp>
        <p:nvSpPr>
          <p:cNvPr id="18" name="Línea">
            <a:extLst>
              <a:ext uri="{FF2B5EF4-FFF2-40B4-BE49-F238E27FC236}">
                <a16:creationId xmlns:a16="http://schemas.microsoft.com/office/drawing/2014/main" id="{293A06C8-801A-B824-EE09-1E4CF13BF79F}"/>
              </a:ext>
            </a:extLst>
          </p:cNvPr>
          <p:cNvSpPr/>
          <p:nvPr/>
        </p:nvSpPr>
        <p:spPr>
          <a:xfrm flipV="1">
            <a:off x="590919" y="5645957"/>
            <a:ext cx="2156" cy="2366337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9" tIns="45719" rIns="45719" bIns="45719" numCol="1" anchor="t">
            <a:noAutofit/>
          </a:bodyPr>
          <a:lstStyle/>
          <a:p>
            <a:endParaRPr/>
          </a:p>
        </p:txBody>
      </p:sp>
      <p:pic>
        <p:nvPicPr>
          <p:cNvPr id="19" name="image.jpeg" descr="image.jpeg">
            <a:extLst>
              <a:ext uri="{FF2B5EF4-FFF2-40B4-BE49-F238E27FC236}">
                <a16:creationId xmlns:a16="http://schemas.microsoft.com/office/drawing/2014/main" id="{2DB62D42-C0F4-4E7F-4F13-CDD59B250FA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41041" y="6875737"/>
            <a:ext cx="1310857" cy="1222088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pic>
        <p:nvPicPr>
          <p:cNvPr id="20" name="image.jpeg" descr="image.jpeg">
            <a:extLst>
              <a:ext uri="{FF2B5EF4-FFF2-40B4-BE49-F238E27FC236}">
                <a16:creationId xmlns:a16="http://schemas.microsoft.com/office/drawing/2014/main" id="{A150A77C-6E38-E38E-4A7A-69489BE06169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999419" y="6875737"/>
            <a:ext cx="1310857" cy="1222088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sp>
        <p:nvSpPr>
          <p:cNvPr id="21" name="Rectángulo">
            <a:extLst>
              <a:ext uri="{FF2B5EF4-FFF2-40B4-BE49-F238E27FC236}">
                <a16:creationId xmlns:a16="http://schemas.microsoft.com/office/drawing/2014/main" id="{3A8FFFCB-A7AF-1ABF-90CF-E62A3AD9202A}"/>
              </a:ext>
            </a:extLst>
          </p:cNvPr>
          <p:cNvSpPr/>
          <p:nvPr/>
        </p:nvSpPr>
        <p:spPr>
          <a:xfrm>
            <a:off x="3732378" y="6065999"/>
            <a:ext cx="308746" cy="223143"/>
          </a:xfrm>
          <a:prstGeom prst="rect">
            <a:avLst/>
          </a:prstGeom>
          <a:noFill/>
          <a:ln w="12700" cap="flat">
            <a:solidFill>
              <a:srgbClr val="FFFFFF"/>
            </a:solidFill>
            <a:prstDash val="solid"/>
            <a:round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endParaRPr/>
          </a:p>
        </p:txBody>
      </p:sp>
      <p:pic>
        <p:nvPicPr>
          <p:cNvPr id="23" name="image.jpeg" descr="image.jpeg">
            <a:extLst>
              <a:ext uri="{FF2B5EF4-FFF2-40B4-BE49-F238E27FC236}">
                <a16:creationId xmlns:a16="http://schemas.microsoft.com/office/drawing/2014/main" id="{EEFE79CB-F356-DFE1-F9F6-76C98ACE5693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rcRect l="24798" t="43714" r="44978" b="35736"/>
          <a:stretch>
            <a:fillRect/>
          </a:stretch>
        </p:blipFill>
        <p:spPr>
          <a:xfrm>
            <a:off x="4724025" y="5612135"/>
            <a:ext cx="1308241" cy="1227278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sp>
        <p:nvSpPr>
          <p:cNvPr id="25" name="Rectángulo">
            <a:extLst>
              <a:ext uri="{FF2B5EF4-FFF2-40B4-BE49-F238E27FC236}">
                <a16:creationId xmlns:a16="http://schemas.microsoft.com/office/drawing/2014/main" id="{3C25D181-013B-E035-4B5A-089E8F87AFAB}"/>
              </a:ext>
            </a:extLst>
          </p:cNvPr>
          <p:cNvSpPr/>
          <p:nvPr/>
        </p:nvSpPr>
        <p:spPr>
          <a:xfrm>
            <a:off x="3748077" y="7589068"/>
            <a:ext cx="308746" cy="223141"/>
          </a:xfrm>
          <a:prstGeom prst="rect">
            <a:avLst/>
          </a:prstGeom>
          <a:noFill/>
          <a:ln w="12700" cap="flat">
            <a:solidFill>
              <a:srgbClr val="FFFFFF"/>
            </a:solidFill>
            <a:prstDash val="solid"/>
            <a:round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endParaRPr/>
          </a:p>
        </p:txBody>
      </p:sp>
      <p:pic>
        <p:nvPicPr>
          <p:cNvPr id="26" name="image.jpeg" descr="image.jpeg">
            <a:extLst>
              <a:ext uri="{FF2B5EF4-FFF2-40B4-BE49-F238E27FC236}">
                <a16:creationId xmlns:a16="http://schemas.microsoft.com/office/drawing/2014/main" id="{0CD95F2C-75ED-ACD1-F8A3-BC19827DA79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rcRect l="29754" t="55409" r="40490" b="12927"/>
          <a:stretch>
            <a:fillRect/>
          </a:stretch>
        </p:blipFill>
        <p:spPr>
          <a:xfrm>
            <a:off x="4716174" y="6873142"/>
            <a:ext cx="1316090" cy="1227278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sp>
        <p:nvSpPr>
          <p:cNvPr id="28" name="LAMP2">
            <a:extLst>
              <a:ext uri="{FF2B5EF4-FFF2-40B4-BE49-F238E27FC236}">
                <a16:creationId xmlns:a16="http://schemas.microsoft.com/office/drawing/2014/main" id="{EBA53FB0-C4DD-3D2A-BD39-99F7ACFE2DBE}"/>
              </a:ext>
            </a:extLst>
          </p:cNvPr>
          <p:cNvSpPr txBox="1"/>
          <p:nvPr/>
        </p:nvSpPr>
        <p:spPr>
          <a:xfrm>
            <a:off x="4921567" y="5290039"/>
            <a:ext cx="905304" cy="30777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tIns="45719" rIns="45719" bIns="45719" numCol="1" anchor="t">
            <a:spAutoFit/>
          </a:bodyPr>
          <a:lstStyle>
            <a:lvl1pPr algn="ctr">
              <a:defRPr sz="600" b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s-ES" sz="1400" dirty="0"/>
              <a:t>Zoom</a:t>
            </a:r>
            <a:endParaRPr sz="1400" dirty="0"/>
          </a:p>
        </p:txBody>
      </p:sp>
      <p:sp>
        <p:nvSpPr>
          <p:cNvPr id="29" name="TSC2/LAMP2">
            <a:extLst>
              <a:ext uri="{FF2B5EF4-FFF2-40B4-BE49-F238E27FC236}">
                <a16:creationId xmlns:a16="http://schemas.microsoft.com/office/drawing/2014/main" id="{0E226DDC-7A03-4260-DEF7-C8623445135E}"/>
              </a:ext>
            </a:extLst>
          </p:cNvPr>
          <p:cNvSpPr txBox="1"/>
          <p:nvPr/>
        </p:nvSpPr>
        <p:spPr>
          <a:xfrm>
            <a:off x="3203920" y="5290039"/>
            <a:ext cx="1545167" cy="30777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tIns="45719" rIns="45719" bIns="45719" numCol="1" anchor="t">
            <a:spAutoFit/>
          </a:bodyPr>
          <a:lstStyle/>
          <a:p>
            <a:pPr algn="ctr">
              <a:defRPr sz="600" b="1">
                <a:solidFill>
                  <a:srgbClr val="FF26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sz="1400" dirty="0">
                <a:solidFill>
                  <a:srgbClr val="008F00"/>
                </a:solidFill>
              </a:rPr>
              <a:t>LAMP</a:t>
            </a:r>
            <a:r>
              <a:rPr lang="es-ES" sz="1400" dirty="0">
                <a:solidFill>
                  <a:srgbClr val="008F00"/>
                </a:solidFill>
              </a:rPr>
              <a:t>1</a:t>
            </a:r>
            <a:r>
              <a:rPr lang="es-ES" sz="1400" dirty="0">
                <a:solidFill>
                  <a:srgbClr val="000000"/>
                </a:solidFill>
              </a:rPr>
              <a:t>/</a:t>
            </a:r>
            <a:r>
              <a:rPr lang="es-ES" sz="1400" dirty="0"/>
              <a:t>TSC2</a:t>
            </a:r>
            <a:endParaRPr sz="1400" dirty="0">
              <a:solidFill>
                <a:srgbClr val="008F00"/>
              </a:solidFill>
            </a:endParaRPr>
          </a:p>
        </p:txBody>
      </p:sp>
      <p:sp>
        <p:nvSpPr>
          <p:cNvPr id="30" name="TSC2">
            <a:extLst>
              <a:ext uri="{FF2B5EF4-FFF2-40B4-BE49-F238E27FC236}">
                <a16:creationId xmlns:a16="http://schemas.microsoft.com/office/drawing/2014/main" id="{39669791-B135-4C96-F2E9-494FC0CB8A2A}"/>
              </a:ext>
            </a:extLst>
          </p:cNvPr>
          <p:cNvSpPr txBox="1"/>
          <p:nvPr/>
        </p:nvSpPr>
        <p:spPr>
          <a:xfrm>
            <a:off x="2304241" y="5300824"/>
            <a:ext cx="709067" cy="30777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tIns="45719" rIns="45719" bIns="45719" numCol="1" anchor="t">
            <a:spAutoFit/>
          </a:bodyPr>
          <a:lstStyle>
            <a:lvl1pPr algn="ctr">
              <a:defRPr sz="600" b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1400" dirty="0"/>
              <a:t>TSC2</a:t>
            </a:r>
          </a:p>
        </p:txBody>
      </p:sp>
      <p:sp>
        <p:nvSpPr>
          <p:cNvPr id="31" name="LAMP2">
            <a:extLst>
              <a:ext uri="{FF2B5EF4-FFF2-40B4-BE49-F238E27FC236}">
                <a16:creationId xmlns:a16="http://schemas.microsoft.com/office/drawing/2014/main" id="{57D00AA6-A70F-1479-BD1F-4CC34550E2FE}"/>
              </a:ext>
            </a:extLst>
          </p:cNvPr>
          <p:cNvSpPr txBox="1"/>
          <p:nvPr/>
        </p:nvSpPr>
        <p:spPr>
          <a:xfrm>
            <a:off x="831036" y="5290039"/>
            <a:ext cx="905304" cy="30777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tIns="45719" rIns="45719" bIns="45719" numCol="1" anchor="t">
            <a:spAutoFit/>
          </a:bodyPr>
          <a:lstStyle>
            <a:lvl1pPr algn="ctr">
              <a:defRPr sz="600" b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1400" dirty="0"/>
              <a:t>LAMP</a:t>
            </a:r>
            <a:r>
              <a:rPr lang="es-ES" sz="1400" dirty="0"/>
              <a:t>1</a:t>
            </a:r>
            <a:endParaRPr sz="1400" dirty="0"/>
          </a:p>
        </p:txBody>
      </p:sp>
      <p:sp>
        <p:nvSpPr>
          <p:cNvPr id="2" name="Google Shape;96;g11ab1d7b1ed_0_741">
            <a:extLst>
              <a:ext uri="{FF2B5EF4-FFF2-40B4-BE49-F238E27FC236}">
                <a16:creationId xmlns:a16="http://schemas.microsoft.com/office/drawing/2014/main" id="{4909A55A-259D-3E3D-DE8E-75B3ECB61C7B}"/>
              </a:ext>
            </a:extLst>
          </p:cNvPr>
          <p:cNvSpPr txBox="1"/>
          <p:nvPr/>
        </p:nvSpPr>
        <p:spPr>
          <a:xfrm>
            <a:off x="566284" y="1205320"/>
            <a:ext cx="317799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Google Shape;97;g11ab1d7b1ed_0_741">
            <a:extLst>
              <a:ext uri="{FF2B5EF4-FFF2-40B4-BE49-F238E27FC236}">
                <a16:creationId xmlns:a16="http://schemas.microsoft.com/office/drawing/2014/main" id="{B300CAC1-3A3C-14BB-B7CA-8FDABCFEF8D0}"/>
              </a:ext>
            </a:extLst>
          </p:cNvPr>
          <p:cNvSpPr txBox="1"/>
          <p:nvPr/>
        </p:nvSpPr>
        <p:spPr>
          <a:xfrm>
            <a:off x="556583" y="4641315"/>
            <a:ext cx="337200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389A613D-4D62-A5AB-05F8-7267DFC8AAAC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436041" y="2145908"/>
            <a:ext cx="1317600" cy="1317600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2154B039-5287-DE4D-DD00-5591681CFBFB}"/>
              </a:ext>
            </a:extLst>
          </p:cNvPr>
          <p:cNvPicPr>
            <a:picLocks noChangeAspect="1"/>
          </p:cNvPicPr>
          <p:nvPr/>
        </p:nvPicPr>
        <p:blipFill>
          <a:blip r:embed="rId20">
            <a:grayscl/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666225" y="2145908"/>
            <a:ext cx="1317600" cy="131760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EEC18100-F66F-2C43-FA78-826B2B88E0BE}"/>
              </a:ext>
            </a:extLst>
          </p:cNvPr>
          <p:cNvPicPr>
            <a:picLocks noChangeAspect="1"/>
          </p:cNvPicPr>
          <p:nvPr/>
        </p:nvPicPr>
        <p:blipFill>
          <a:blip r:embed="rId22">
            <a:grayscl/>
            <a:extLst>
              <a:ext uri="{BEBA8EAE-BF5A-486C-A8C5-ECC9F3942E4B}">
                <a14:imgProps xmlns:a14="http://schemas.microsoft.com/office/drawing/2010/main">
                  <a14:imgLayer r:embed="rId23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051133" y="2145908"/>
            <a:ext cx="1317600" cy="1317600"/>
          </a:xfrm>
          <a:prstGeom prst="rect">
            <a:avLst/>
          </a:prstGeom>
        </p:spPr>
      </p:pic>
      <p:sp>
        <p:nvSpPr>
          <p:cNvPr id="17" name="LAMP2">
            <a:extLst>
              <a:ext uri="{FF2B5EF4-FFF2-40B4-BE49-F238E27FC236}">
                <a16:creationId xmlns:a16="http://schemas.microsoft.com/office/drawing/2014/main" id="{854FFBA7-4DAA-3255-05EC-540A4D87C358}"/>
              </a:ext>
            </a:extLst>
          </p:cNvPr>
          <p:cNvSpPr txBox="1"/>
          <p:nvPr/>
        </p:nvSpPr>
        <p:spPr>
          <a:xfrm>
            <a:off x="6004260" y="1855295"/>
            <a:ext cx="905304" cy="30777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tIns="45719" rIns="45719" bIns="45719" numCol="1" anchor="t">
            <a:spAutoFit/>
          </a:bodyPr>
          <a:lstStyle>
            <a:lvl1pPr algn="ctr">
              <a:defRPr sz="600" b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s-ES" sz="1400" dirty="0"/>
              <a:t>Zoom</a:t>
            </a:r>
            <a:endParaRPr sz="1400" dirty="0"/>
          </a:p>
        </p:txBody>
      </p:sp>
      <p:sp>
        <p:nvSpPr>
          <p:cNvPr id="24" name="TSC2">
            <a:extLst>
              <a:ext uri="{FF2B5EF4-FFF2-40B4-BE49-F238E27FC236}">
                <a16:creationId xmlns:a16="http://schemas.microsoft.com/office/drawing/2014/main" id="{2AE87BC1-91A8-6A26-2F2C-37F1946F6222}"/>
              </a:ext>
            </a:extLst>
          </p:cNvPr>
          <p:cNvSpPr txBox="1"/>
          <p:nvPr/>
        </p:nvSpPr>
        <p:spPr>
          <a:xfrm>
            <a:off x="3334591" y="1855295"/>
            <a:ext cx="709067" cy="30777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tIns="45719" rIns="45719" bIns="45719" numCol="1" anchor="t">
            <a:spAutoFit/>
          </a:bodyPr>
          <a:lstStyle>
            <a:lvl1pPr algn="ctr">
              <a:defRPr sz="600" b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1400" dirty="0"/>
              <a:t>TSC2</a:t>
            </a:r>
          </a:p>
        </p:txBody>
      </p:sp>
      <p:sp>
        <p:nvSpPr>
          <p:cNvPr id="27" name="LAMP2">
            <a:extLst>
              <a:ext uri="{FF2B5EF4-FFF2-40B4-BE49-F238E27FC236}">
                <a16:creationId xmlns:a16="http://schemas.microsoft.com/office/drawing/2014/main" id="{9C5C2CDF-F211-DFFD-5AB0-CC8E0E01329D}"/>
              </a:ext>
            </a:extLst>
          </p:cNvPr>
          <p:cNvSpPr txBox="1"/>
          <p:nvPr/>
        </p:nvSpPr>
        <p:spPr>
          <a:xfrm>
            <a:off x="1858430" y="1849831"/>
            <a:ext cx="905304" cy="30777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tIns="45719" rIns="45719" bIns="45719" numCol="1" anchor="t">
            <a:spAutoFit/>
          </a:bodyPr>
          <a:lstStyle>
            <a:lvl1pPr algn="ctr">
              <a:defRPr sz="600" b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1400" dirty="0"/>
              <a:t>LAMP</a:t>
            </a:r>
            <a:r>
              <a:rPr lang="es-ES" sz="1400" dirty="0"/>
              <a:t>1</a:t>
            </a:r>
            <a:endParaRPr sz="1400" dirty="0"/>
          </a:p>
        </p:txBody>
      </p:sp>
      <p:sp>
        <p:nvSpPr>
          <p:cNvPr id="33" name="Rectángulo">
            <a:extLst>
              <a:ext uri="{FF2B5EF4-FFF2-40B4-BE49-F238E27FC236}">
                <a16:creationId xmlns:a16="http://schemas.microsoft.com/office/drawing/2014/main" id="{9FEAD9C7-354B-D1DD-F278-647068700C97}"/>
              </a:ext>
            </a:extLst>
          </p:cNvPr>
          <p:cNvSpPr/>
          <p:nvPr/>
        </p:nvSpPr>
        <p:spPr>
          <a:xfrm>
            <a:off x="4755949" y="2907158"/>
            <a:ext cx="308746" cy="223143"/>
          </a:xfrm>
          <a:prstGeom prst="rect">
            <a:avLst/>
          </a:prstGeom>
          <a:noFill/>
          <a:ln w="12700" cap="flat">
            <a:solidFill>
              <a:srgbClr val="FFFFFF"/>
            </a:solidFill>
            <a:prstDash val="solid"/>
            <a:round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endParaRPr/>
          </a:p>
        </p:txBody>
      </p:sp>
      <p:pic>
        <p:nvPicPr>
          <p:cNvPr id="34" name="Imagen 33">
            <a:extLst>
              <a:ext uri="{FF2B5EF4-FFF2-40B4-BE49-F238E27FC236}">
                <a16:creationId xmlns:a16="http://schemas.microsoft.com/office/drawing/2014/main" id="{9941F853-39E4-8D94-BFB0-F7FED947A928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BEBA8EAE-BF5A-486C-A8C5-ECC9F3942E4B}">
                <a14:imgProps xmlns:a14="http://schemas.microsoft.com/office/drawing/2010/main">
                  <a14:imgLayer r:embed="rId24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820949" y="2145908"/>
            <a:ext cx="1317600" cy="1317600"/>
          </a:xfrm>
          <a:prstGeom prst="rect">
            <a:avLst/>
          </a:prstGeom>
        </p:spPr>
      </p:pic>
      <p:sp>
        <p:nvSpPr>
          <p:cNvPr id="35" name="MEF SIRT1 -/-">
            <a:extLst>
              <a:ext uri="{FF2B5EF4-FFF2-40B4-BE49-F238E27FC236}">
                <a16:creationId xmlns:a16="http://schemas.microsoft.com/office/drawing/2014/main" id="{AEB7AA61-C2F5-8E41-CFEF-3FBB84481282}"/>
              </a:ext>
            </a:extLst>
          </p:cNvPr>
          <p:cNvSpPr txBox="1"/>
          <p:nvPr/>
        </p:nvSpPr>
        <p:spPr>
          <a:xfrm rot="16200000">
            <a:off x="727704" y="2682081"/>
            <a:ext cx="1317599" cy="307775"/>
          </a:xfrm>
          <a:prstGeom prst="rect">
            <a:avLst/>
          </a:prstGeom>
          <a:solidFill>
            <a:srgbClr val="FFFFFF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tIns="45719" rIns="45719" bIns="45719" numCol="1" anchor="t">
            <a:spAutoFit/>
          </a:bodyPr>
          <a:lstStyle>
            <a:lvl1pPr algn="ctr">
              <a:defRPr sz="1100" b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1400" dirty="0"/>
              <a:t>MEF </a:t>
            </a:r>
            <a:r>
              <a:rPr lang="es-ES" sz="1400" dirty="0"/>
              <a:t>TSC2</a:t>
            </a:r>
            <a:r>
              <a:rPr sz="1400" dirty="0"/>
              <a:t> -/-</a:t>
            </a:r>
          </a:p>
        </p:txBody>
      </p:sp>
      <p:sp>
        <p:nvSpPr>
          <p:cNvPr id="36" name="Línea">
            <a:extLst>
              <a:ext uri="{FF2B5EF4-FFF2-40B4-BE49-F238E27FC236}">
                <a16:creationId xmlns:a16="http://schemas.microsoft.com/office/drawing/2014/main" id="{3FDAB82F-CDDC-A307-BF78-9039A94DBD10}"/>
              </a:ext>
            </a:extLst>
          </p:cNvPr>
          <p:cNvSpPr/>
          <p:nvPr/>
        </p:nvSpPr>
        <p:spPr>
          <a:xfrm flipH="1" flipV="1">
            <a:off x="1603308" y="2242820"/>
            <a:ext cx="0" cy="1163908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9" tIns="45719" rIns="45719" bIns="45719" numCol="1" anchor="t">
            <a:noAutofit/>
          </a:bodyPr>
          <a:lstStyle/>
          <a:p>
            <a:endParaRPr/>
          </a:p>
        </p:txBody>
      </p:sp>
      <p:cxnSp>
        <p:nvCxnSpPr>
          <p:cNvPr id="37" name="Conector recto 36">
            <a:extLst>
              <a:ext uri="{FF2B5EF4-FFF2-40B4-BE49-F238E27FC236}">
                <a16:creationId xmlns:a16="http://schemas.microsoft.com/office/drawing/2014/main" id="{D95D3C02-B7BA-2887-E927-2CA356574FD1}"/>
              </a:ext>
            </a:extLst>
          </p:cNvPr>
          <p:cNvCxnSpPr>
            <a:cxnSpLocks/>
          </p:cNvCxnSpPr>
          <p:nvPr/>
        </p:nvCxnSpPr>
        <p:spPr>
          <a:xfrm>
            <a:off x="2096490" y="6774727"/>
            <a:ext cx="16839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ector recto 37">
            <a:extLst>
              <a:ext uri="{FF2B5EF4-FFF2-40B4-BE49-F238E27FC236}">
                <a16:creationId xmlns:a16="http://schemas.microsoft.com/office/drawing/2014/main" id="{CE35F7D2-9F51-673C-C137-0691042C37E3}"/>
              </a:ext>
            </a:extLst>
          </p:cNvPr>
          <p:cNvCxnSpPr>
            <a:cxnSpLocks/>
          </p:cNvCxnSpPr>
          <p:nvPr/>
        </p:nvCxnSpPr>
        <p:spPr>
          <a:xfrm>
            <a:off x="2067215" y="8005640"/>
            <a:ext cx="16839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ector recto 38">
            <a:extLst>
              <a:ext uri="{FF2B5EF4-FFF2-40B4-BE49-F238E27FC236}">
                <a16:creationId xmlns:a16="http://schemas.microsoft.com/office/drawing/2014/main" id="{C07022E6-2738-7C11-153F-819508E5F881}"/>
              </a:ext>
            </a:extLst>
          </p:cNvPr>
          <p:cNvCxnSpPr>
            <a:cxnSpLocks/>
          </p:cNvCxnSpPr>
          <p:nvPr/>
        </p:nvCxnSpPr>
        <p:spPr>
          <a:xfrm>
            <a:off x="691070" y="6781872"/>
            <a:ext cx="16839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ector recto 39">
            <a:extLst>
              <a:ext uri="{FF2B5EF4-FFF2-40B4-BE49-F238E27FC236}">
                <a16:creationId xmlns:a16="http://schemas.microsoft.com/office/drawing/2014/main" id="{D079EA65-AA3E-E41D-46E5-92202525647D}"/>
              </a:ext>
            </a:extLst>
          </p:cNvPr>
          <p:cNvCxnSpPr>
            <a:cxnSpLocks/>
          </p:cNvCxnSpPr>
          <p:nvPr/>
        </p:nvCxnSpPr>
        <p:spPr>
          <a:xfrm>
            <a:off x="679725" y="8003818"/>
            <a:ext cx="16839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SC2/LAMP2">
            <a:extLst>
              <a:ext uri="{FF2B5EF4-FFF2-40B4-BE49-F238E27FC236}">
                <a16:creationId xmlns:a16="http://schemas.microsoft.com/office/drawing/2014/main" id="{A429BEB3-CE4F-DAD7-0D80-99B79C8607E4}"/>
              </a:ext>
            </a:extLst>
          </p:cNvPr>
          <p:cNvSpPr txBox="1"/>
          <p:nvPr/>
        </p:nvSpPr>
        <p:spPr>
          <a:xfrm>
            <a:off x="4328956" y="1862132"/>
            <a:ext cx="1545167" cy="30777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tIns="45719" rIns="45719" bIns="45719" numCol="1" anchor="t">
            <a:spAutoFit/>
          </a:bodyPr>
          <a:lstStyle/>
          <a:p>
            <a:pPr algn="ctr">
              <a:defRPr sz="600" b="1">
                <a:solidFill>
                  <a:srgbClr val="FF26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sz="1400" dirty="0">
                <a:solidFill>
                  <a:srgbClr val="008F00"/>
                </a:solidFill>
              </a:rPr>
              <a:t>LAMP</a:t>
            </a:r>
            <a:r>
              <a:rPr lang="es-ES" sz="1400" dirty="0">
                <a:solidFill>
                  <a:srgbClr val="008F00"/>
                </a:solidFill>
              </a:rPr>
              <a:t>1</a:t>
            </a:r>
            <a:r>
              <a:rPr lang="es-ES" sz="1400" dirty="0">
                <a:solidFill>
                  <a:srgbClr val="000000"/>
                </a:solidFill>
              </a:rPr>
              <a:t>/</a:t>
            </a:r>
            <a:r>
              <a:rPr lang="es-ES" sz="1400" dirty="0"/>
              <a:t>TSC2</a:t>
            </a:r>
            <a:endParaRPr sz="1400" dirty="0">
              <a:solidFill>
                <a:srgbClr val="008F00"/>
              </a:solidFill>
            </a:endParaRPr>
          </a:p>
        </p:txBody>
      </p:sp>
      <p:graphicFrame>
        <p:nvGraphicFramePr>
          <p:cNvPr id="8" name="Gráfico 7">
            <a:extLst>
              <a:ext uri="{FF2B5EF4-FFF2-40B4-BE49-F238E27FC236}">
                <a16:creationId xmlns:a16="http://schemas.microsoft.com/office/drawing/2014/main" id="{189CB1AB-894F-C22E-2AA2-5AA807101C5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97711158"/>
              </p:ext>
            </p:extLst>
          </p:nvPr>
        </p:nvGraphicFramePr>
        <p:xfrm>
          <a:off x="6978839" y="5733462"/>
          <a:ext cx="2124048" cy="17371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5"/>
          </a:graphicData>
        </a:graphic>
      </p:graphicFrame>
      <p:cxnSp>
        <p:nvCxnSpPr>
          <p:cNvPr id="32" name="Conector recto 31">
            <a:extLst>
              <a:ext uri="{FF2B5EF4-FFF2-40B4-BE49-F238E27FC236}">
                <a16:creationId xmlns:a16="http://schemas.microsoft.com/office/drawing/2014/main" id="{5CB918A4-05E7-7925-77B9-6F21C1C9C998}"/>
              </a:ext>
            </a:extLst>
          </p:cNvPr>
          <p:cNvCxnSpPr/>
          <p:nvPr/>
        </p:nvCxnSpPr>
        <p:spPr>
          <a:xfrm>
            <a:off x="7422763" y="7329177"/>
            <a:ext cx="1503680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" name="c">
            <a:extLst>
              <a:ext uri="{FF2B5EF4-FFF2-40B4-BE49-F238E27FC236}">
                <a16:creationId xmlns:a16="http://schemas.microsoft.com/office/drawing/2014/main" id="{A0145D8A-FB5C-D13A-49AD-ACE9720BB5B9}"/>
              </a:ext>
            </a:extLst>
          </p:cNvPr>
          <p:cNvSpPr txBox="1"/>
          <p:nvPr/>
        </p:nvSpPr>
        <p:spPr>
          <a:xfrm>
            <a:off x="7736780" y="7372476"/>
            <a:ext cx="156451" cy="2308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tIns="45719" rIns="45719" bIns="45719" numCol="1" anchor="t">
            <a:spAutoFit/>
          </a:bodyPr>
          <a:lstStyle>
            <a:lvl1pPr algn="ctr">
              <a:defRPr sz="1000" b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900" dirty="0"/>
              <a:t>c</a:t>
            </a:r>
          </a:p>
        </p:txBody>
      </p:sp>
      <p:sp>
        <p:nvSpPr>
          <p:cNvPr id="43" name="Resv…">
            <a:extLst>
              <a:ext uri="{FF2B5EF4-FFF2-40B4-BE49-F238E27FC236}">
                <a16:creationId xmlns:a16="http://schemas.microsoft.com/office/drawing/2014/main" id="{546E63A8-4E74-43AB-40C3-39A7DD462B40}"/>
              </a:ext>
            </a:extLst>
          </p:cNvPr>
          <p:cNvSpPr txBox="1"/>
          <p:nvPr/>
        </p:nvSpPr>
        <p:spPr>
          <a:xfrm>
            <a:off x="8358346" y="7352279"/>
            <a:ext cx="414535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tIns="45719" rIns="45719" bIns="45719" numCol="1" anchor="t">
            <a:spAutoFit/>
          </a:bodyPr>
          <a:lstStyle/>
          <a:p>
            <a:pPr algn="ctr">
              <a:defRPr sz="1000" b="1">
                <a:latin typeface="Arial"/>
                <a:ea typeface="Arial"/>
                <a:cs typeface="Arial"/>
                <a:sym typeface="Arial"/>
              </a:defRPr>
            </a:pPr>
            <a:r>
              <a:rPr sz="900" dirty="0" err="1"/>
              <a:t>Resv</a:t>
            </a:r>
            <a:endParaRPr sz="900" dirty="0"/>
          </a:p>
          <a:p>
            <a:pPr algn="ctr">
              <a:defRPr sz="1000" b="1">
                <a:latin typeface="Arial"/>
                <a:ea typeface="Arial"/>
                <a:cs typeface="Arial"/>
                <a:sym typeface="Arial"/>
              </a:defRPr>
            </a:pPr>
            <a:r>
              <a:rPr lang="es-ES" sz="900" dirty="0"/>
              <a:t>50</a:t>
            </a:r>
            <a:r>
              <a:rPr sz="900" dirty="0"/>
              <a:t> µM</a:t>
            </a:r>
          </a:p>
        </p:txBody>
      </p:sp>
      <p:sp>
        <p:nvSpPr>
          <p:cNvPr id="45" name="Resv…">
            <a:extLst>
              <a:ext uri="{FF2B5EF4-FFF2-40B4-BE49-F238E27FC236}">
                <a16:creationId xmlns:a16="http://schemas.microsoft.com/office/drawing/2014/main" id="{88A62FBB-43DB-275E-7B8D-CF44C39DB587}"/>
              </a:ext>
            </a:extLst>
          </p:cNvPr>
          <p:cNvSpPr txBox="1"/>
          <p:nvPr/>
        </p:nvSpPr>
        <p:spPr>
          <a:xfrm rot="16200000">
            <a:off x="5893213" y="6489161"/>
            <a:ext cx="1994322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tIns="45719" rIns="45719" bIns="45719" numCol="1" anchor="t">
            <a:spAutoFit/>
          </a:bodyPr>
          <a:lstStyle/>
          <a:p>
            <a:pPr algn="ctr">
              <a:defRPr sz="1000" b="1">
                <a:latin typeface="Arial"/>
                <a:ea typeface="Arial"/>
                <a:cs typeface="Arial"/>
                <a:sym typeface="Arial"/>
              </a:defRPr>
            </a:pPr>
            <a:r>
              <a:rPr lang="es-ES" sz="900" dirty="0" err="1"/>
              <a:t>Manders´colocalization</a:t>
            </a:r>
            <a:r>
              <a:rPr lang="es-ES" sz="900" dirty="0"/>
              <a:t> </a:t>
            </a:r>
            <a:r>
              <a:rPr lang="es-ES" sz="900" dirty="0" err="1"/>
              <a:t>coefficient</a:t>
            </a:r>
            <a:r>
              <a:rPr lang="es-ES" sz="900" dirty="0"/>
              <a:t> M1 (TSC2-LAMP1)</a:t>
            </a:r>
            <a:endParaRPr sz="900" dirty="0"/>
          </a:p>
        </p:txBody>
      </p:sp>
    </p:spTree>
    <p:extLst>
      <p:ext uri="{BB962C8B-B14F-4D97-AF65-F5344CB8AC3E}">
        <p14:creationId xmlns:p14="http://schemas.microsoft.com/office/powerpoint/2010/main" val="2844590424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361;p6">
            <a:extLst>
              <a:ext uri="{FF2B5EF4-FFF2-40B4-BE49-F238E27FC236}">
                <a16:creationId xmlns:a16="http://schemas.microsoft.com/office/drawing/2014/main" id="{CB2FA6A4-F47B-BE7E-C05D-0BBDF2AFCA09}"/>
              </a:ext>
            </a:extLst>
          </p:cNvPr>
          <p:cNvSpPr txBox="1"/>
          <p:nvPr/>
        </p:nvSpPr>
        <p:spPr>
          <a:xfrm>
            <a:off x="2865729" y="6340570"/>
            <a:ext cx="58915" cy="192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8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363;p6">
            <a:extLst>
              <a:ext uri="{FF2B5EF4-FFF2-40B4-BE49-F238E27FC236}">
                <a16:creationId xmlns:a16="http://schemas.microsoft.com/office/drawing/2014/main" id="{D171AFD0-17AD-1779-E5BE-30C4ABA28AA6}"/>
              </a:ext>
            </a:extLst>
          </p:cNvPr>
          <p:cNvSpPr txBox="1"/>
          <p:nvPr/>
        </p:nvSpPr>
        <p:spPr>
          <a:xfrm>
            <a:off x="2176347" y="6227736"/>
            <a:ext cx="993709" cy="315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800" b="1" i="0" u="none" strike="noStrike" cap="none" dirty="0" err="1">
                <a:solidFill>
                  <a:srgbClr val="00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Acetyl-CoA</a:t>
            </a:r>
            <a:r>
              <a:rPr lang="es-ES" sz="800" b="1" i="0" u="none" strike="noStrike" cap="none" dirty="0">
                <a:solidFill>
                  <a:srgbClr val="00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(µM)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800" b="1" dirty="0">
                <a:latin typeface="Arial" panose="020B0604020202020204" pitchFamily="34" charset="0"/>
                <a:cs typeface="Arial" panose="020B0604020202020204" pitchFamily="34" charset="0"/>
              </a:rPr>
              <a:t>30 min</a:t>
            </a:r>
            <a:endParaRPr sz="800" b="1" i="0" u="none" strike="noStrike" cap="none" dirty="0">
              <a:solidFill>
                <a:srgbClr val="000000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8" name="Google Shape;365;p6">
            <a:extLst>
              <a:ext uri="{FF2B5EF4-FFF2-40B4-BE49-F238E27FC236}">
                <a16:creationId xmlns:a16="http://schemas.microsoft.com/office/drawing/2014/main" id="{A3BBEBA2-E07D-B578-9914-341667B5B83B}"/>
              </a:ext>
            </a:extLst>
          </p:cNvPr>
          <p:cNvSpPr txBox="1"/>
          <p:nvPr/>
        </p:nvSpPr>
        <p:spPr>
          <a:xfrm>
            <a:off x="3308413" y="6231517"/>
            <a:ext cx="2730195" cy="192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8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-             3          10       30      100      -        10          30         </a:t>
            </a:r>
            <a:endParaRPr sz="8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366;p6">
            <a:extLst>
              <a:ext uri="{FF2B5EF4-FFF2-40B4-BE49-F238E27FC236}">
                <a16:creationId xmlns:a16="http://schemas.microsoft.com/office/drawing/2014/main" id="{1962FA18-B489-6D6F-2737-D203A9CB9CD7}"/>
              </a:ext>
            </a:extLst>
          </p:cNvPr>
          <p:cNvSpPr txBox="1"/>
          <p:nvPr/>
        </p:nvSpPr>
        <p:spPr>
          <a:xfrm>
            <a:off x="2192198" y="5204624"/>
            <a:ext cx="904763" cy="192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800" b="1" i="0" u="none" strike="noStrike" cap="none" dirty="0">
                <a:latin typeface="Arial"/>
                <a:ea typeface="Arial"/>
                <a:cs typeface="Arial"/>
                <a:sym typeface="Arial"/>
              </a:rPr>
              <a:t>P-p70 (</a:t>
            </a:r>
            <a:r>
              <a:rPr lang="es-ES" sz="800" b="1" i="0" u="none" strike="noStrike" cap="none" dirty="0" err="1">
                <a:latin typeface="Arial"/>
                <a:ea typeface="Arial"/>
                <a:cs typeface="Arial"/>
                <a:sym typeface="Arial"/>
              </a:rPr>
              <a:t>Thr</a:t>
            </a:r>
            <a:r>
              <a:rPr lang="es-ES" sz="800" b="1" i="0" u="none" strike="noStrike" cap="none" dirty="0">
                <a:latin typeface="Arial"/>
                <a:ea typeface="Arial"/>
                <a:cs typeface="Arial"/>
                <a:sym typeface="Arial"/>
              </a:rPr>
              <a:t> 389)</a:t>
            </a:r>
            <a:endParaRPr sz="800" b="1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367;p6">
            <a:extLst>
              <a:ext uri="{FF2B5EF4-FFF2-40B4-BE49-F238E27FC236}">
                <a16:creationId xmlns:a16="http://schemas.microsoft.com/office/drawing/2014/main" id="{A4925B73-2A2E-3051-A83A-962D94F9DC5A}"/>
              </a:ext>
            </a:extLst>
          </p:cNvPr>
          <p:cNvSpPr txBox="1"/>
          <p:nvPr/>
        </p:nvSpPr>
        <p:spPr>
          <a:xfrm>
            <a:off x="2700629" y="5546518"/>
            <a:ext cx="348324" cy="192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800" b="1" i="0" u="none" strike="noStrike" cap="none" dirty="0">
                <a:latin typeface="Arial"/>
                <a:ea typeface="Arial"/>
                <a:cs typeface="Arial"/>
                <a:sym typeface="Arial"/>
              </a:rPr>
              <a:t>p70</a:t>
            </a:r>
            <a:endParaRPr sz="800" b="1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368;p6">
            <a:extLst>
              <a:ext uri="{FF2B5EF4-FFF2-40B4-BE49-F238E27FC236}">
                <a16:creationId xmlns:a16="http://schemas.microsoft.com/office/drawing/2014/main" id="{E30F722F-242E-3F5F-C0D9-45E77F488D58}"/>
              </a:ext>
            </a:extLst>
          </p:cNvPr>
          <p:cNvSpPr txBox="1"/>
          <p:nvPr/>
        </p:nvSpPr>
        <p:spPr>
          <a:xfrm>
            <a:off x="2742539" y="5955135"/>
            <a:ext cx="348324" cy="192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800" b="1" i="0" u="none" strike="noStrike" cap="none">
                <a:latin typeface="Arial"/>
                <a:ea typeface="Arial"/>
                <a:cs typeface="Arial"/>
                <a:sym typeface="Arial"/>
              </a:rPr>
              <a:t>Actin</a:t>
            </a:r>
            <a:endParaRPr sz="800" b="1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" name="Google Shape;371;p6">
            <a:extLst>
              <a:ext uri="{FF2B5EF4-FFF2-40B4-BE49-F238E27FC236}">
                <a16:creationId xmlns:a16="http://schemas.microsoft.com/office/drawing/2014/main" id="{F2453179-2CC7-39A0-4093-B8DDB169BD98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11209"/>
          <a:stretch/>
        </p:blipFill>
        <p:spPr>
          <a:xfrm>
            <a:off x="3168000" y="5116638"/>
            <a:ext cx="2808000" cy="32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374;p6">
            <a:extLst>
              <a:ext uri="{FF2B5EF4-FFF2-40B4-BE49-F238E27FC236}">
                <a16:creationId xmlns:a16="http://schemas.microsoft.com/office/drawing/2014/main" id="{B9D26249-0912-D75E-E91B-5CA61A1F427D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r="11714" b="205"/>
          <a:stretch/>
        </p:blipFill>
        <p:spPr>
          <a:xfrm>
            <a:off x="3168000" y="5479754"/>
            <a:ext cx="2808000" cy="32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375;p6">
            <a:extLst>
              <a:ext uri="{FF2B5EF4-FFF2-40B4-BE49-F238E27FC236}">
                <a16:creationId xmlns:a16="http://schemas.microsoft.com/office/drawing/2014/main" id="{47698B39-9816-CAF9-E5FE-79CA9B8E7CFB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 t="-4" r="45759" b="7277"/>
          <a:stretch/>
        </p:blipFill>
        <p:spPr>
          <a:xfrm>
            <a:off x="3168000" y="5847158"/>
            <a:ext cx="2808000" cy="324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9" name="Conector recto 18">
            <a:extLst>
              <a:ext uri="{FF2B5EF4-FFF2-40B4-BE49-F238E27FC236}">
                <a16:creationId xmlns:a16="http://schemas.microsoft.com/office/drawing/2014/main" id="{57730F54-FBA4-C703-6CDD-16031B4EBFBA}"/>
              </a:ext>
            </a:extLst>
          </p:cNvPr>
          <p:cNvCxnSpPr/>
          <p:nvPr/>
        </p:nvCxnSpPr>
        <p:spPr>
          <a:xfrm>
            <a:off x="5058895" y="6550871"/>
            <a:ext cx="917105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Google Shape;363;p6">
            <a:extLst>
              <a:ext uri="{FF2B5EF4-FFF2-40B4-BE49-F238E27FC236}">
                <a16:creationId xmlns:a16="http://schemas.microsoft.com/office/drawing/2014/main" id="{305AA0B6-041C-6BDD-2BB1-27C7C698DE76}"/>
              </a:ext>
            </a:extLst>
          </p:cNvPr>
          <p:cNvSpPr txBox="1"/>
          <p:nvPr/>
        </p:nvSpPr>
        <p:spPr>
          <a:xfrm>
            <a:off x="5020592" y="6594633"/>
            <a:ext cx="993709" cy="315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800" b="1" i="0" u="none" strike="noStrike" cap="none" dirty="0">
                <a:solidFill>
                  <a:srgbClr val="00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Resveratrol 50 µM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800" b="1" dirty="0">
                <a:solidFill>
                  <a:srgbClr val="00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4 h</a:t>
            </a:r>
            <a:r>
              <a:rPr lang="es-ES" sz="800" b="1" i="0" u="none" strike="noStrike" cap="none" dirty="0">
                <a:solidFill>
                  <a:srgbClr val="00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endParaRPr sz="800" b="1" i="0" u="none" strike="noStrike" cap="none" dirty="0">
              <a:solidFill>
                <a:srgbClr val="000000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grpSp>
        <p:nvGrpSpPr>
          <p:cNvPr id="22" name="Grupo 21">
            <a:extLst>
              <a:ext uri="{FF2B5EF4-FFF2-40B4-BE49-F238E27FC236}">
                <a16:creationId xmlns:a16="http://schemas.microsoft.com/office/drawing/2014/main" id="{FA085739-BF83-B64D-9456-D07AD4B5732B}"/>
              </a:ext>
            </a:extLst>
          </p:cNvPr>
          <p:cNvGrpSpPr/>
          <p:nvPr/>
        </p:nvGrpSpPr>
        <p:grpSpPr>
          <a:xfrm>
            <a:off x="2848796" y="7453401"/>
            <a:ext cx="3389371" cy="1721012"/>
            <a:chOff x="579806" y="13437405"/>
            <a:chExt cx="3389371" cy="1721012"/>
          </a:xfrm>
        </p:grpSpPr>
        <p:graphicFrame>
          <p:nvGraphicFramePr>
            <p:cNvPr id="23" name="Google Shape;377;p6">
              <a:extLst>
                <a:ext uri="{FF2B5EF4-FFF2-40B4-BE49-F238E27FC236}">
                  <a16:creationId xmlns:a16="http://schemas.microsoft.com/office/drawing/2014/main" id="{690DD65B-88D8-0DE4-50EA-620A2F2F0A8C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403837939"/>
                </p:ext>
              </p:extLst>
            </p:nvPr>
          </p:nvGraphicFramePr>
          <p:xfrm>
            <a:off x="909177" y="13448417"/>
            <a:ext cx="3060000" cy="1710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sp>
          <p:nvSpPr>
            <p:cNvPr id="24" name="Google Shape;378;p6">
              <a:extLst>
                <a:ext uri="{FF2B5EF4-FFF2-40B4-BE49-F238E27FC236}">
                  <a16:creationId xmlns:a16="http://schemas.microsoft.com/office/drawing/2014/main" id="{51CFFCAF-C9BA-1E26-7541-9B88A6D3D896}"/>
                </a:ext>
              </a:extLst>
            </p:cNvPr>
            <p:cNvSpPr txBox="1"/>
            <p:nvPr/>
          </p:nvSpPr>
          <p:spPr>
            <a:xfrm>
              <a:off x="2141171" y="13899639"/>
              <a:ext cx="368853" cy="20771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4275" tIns="34275" rIns="34275" bIns="34275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ES" sz="900" b="1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**</a:t>
              </a:r>
              <a:endParaRPr sz="16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" name="Google Shape;379;p6">
              <a:extLst>
                <a:ext uri="{FF2B5EF4-FFF2-40B4-BE49-F238E27FC236}">
                  <a16:creationId xmlns:a16="http://schemas.microsoft.com/office/drawing/2014/main" id="{5F069BA5-CEA7-A145-71E4-BA6555E5F6BD}"/>
                </a:ext>
              </a:extLst>
            </p:cNvPr>
            <p:cNvSpPr txBox="1"/>
            <p:nvPr/>
          </p:nvSpPr>
          <p:spPr>
            <a:xfrm>
              <a:off x="2472765" y="13615911"/>
              <a:ext cx="368853" cy="20771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4275" tIns="34275" rIns="34275" bIns="34275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ES" sz="900" b="1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***</a:t>
              </a:r>
              <a:endParaRPr sz="16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" name="Google Shape;380;p6">
              <a:extLst>
                <a:ext uri="{FF2B5EF4-FFF2-40B4-BE49-F238E27FC236}">
                  <a16:creationId xmlns:a16="http://schemas.microsoft.com/office/drawing/2014/main" id="{C9A2DDFA-A02A-0C05-57D8-D1C0E7A63CD5}"/>
                </a:ext>
              </a:extLst>
            </p:cNvPr>
            <p:cNvSpPr txBox="1"/>
            <p:nvPr/>
          </p:nvSpPr>
          <p:spPr>
            <a:xfrm>
              <a:off x="3156026" y="14388725"/>
              <a:ext cx="368853" cy="20771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4275" tIns="34275" rIns="34275" bIns="34275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ES" sz="900" b="1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#</a:t>
              </a:r>
              <a:endParaRPr sz="16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" name="Google Shape;381;p6">
              <a:extLst>
                <a:ext uri="{FF2B5EF4-FFF2-40B4-BE49-F238E27FC236}">
                  <a16:creationId xmlns:a16="http://schemas.microsoft.com/office/drawing/2014/main" id="{891746BF-7D46-4216-4A55-6578037FF6F5}"/>
                </a:ext>
              </a:extLst>
            </p:cNvPr>
            <p:cNvSpPr txBox="1"/>
            <p:nvPr/>
          </p:nvSpPr>
          <p:spPr>
            <a:xfrm>
              <a:off x="3468697" y="14399684"/>
              <a:ext cx="368853" cy="20771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4275" tIns="34275" rIns="34275" bIns="34275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ES" sz="900" b="1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#</a:t>
              </a:r>
              <a:endParaRPr sz="16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" name="Google Shape;388;p6">
              <a:extLst>
                <a:ext uri="{FF2B5EF4-FFF2-40B4-BE49-F238E27FC236}">
                  <a16:creationId xmlns:a16="http://schemas.microsoft.com/office/drawing/2014/main" id="{39DE1708-101D-2692-3280-3C624DB78E90}"/>
                </a:ext>
              </a:extLst>
            </p:cNvPr>
            <p:cNvSpPr txBox="1"/>
            <p:nvPr/>
          </p:nvSpPr>
          <p:spPr>
            <a:xfrm rot="16200000">
              <a:off x="59389" y="13957822"/>
              <a:ext cx="1287016" cy="24618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ES" sz="1000" b="1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P-p70/p70 ratio 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9" name="Google Shape;640;p14">
            <a:extLst>
              <a:ext uri="{FF2B5EF4-FFF2-40B4-BE49-F238E27FC236}">
                <a16:creationId xmlns:a16="http://schemas.microsoft.com/office/drawing/2014/main" id="{96FE16DA-AC61-DA6C-370C-574B1C5F9D8C}"/>
              </a:ext>
            </a:extLst>
          </p:cNvPr>
          <p:cNvSpPr txBox="1"/>
          <p:nvPr/>
        </p:nvSpPr>
        <p:spPr>
          <a:xfrm>
            <a:off x="1371176" y="10643849"/>
            <a:ext cx="4089229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Supplementary</a:t>
            </a:r>
            <a:r>
              <a:rPr lang="es-ES" sz="14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Figure 2 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85536119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>
            <a:extLst>
              <a:ext uri="{FF2B5EF4-FFF2-40B4-BE49-F238E27FC236}">
                <a16:creationId xmlns:a16="http://schemas.microsoft.com/office/drawing/2014/main" id="{772776D0-4F6C-FAA1-4A59-0F84EEB02EC3}"/>
              </a:ext>
            </a:extLst>
          </p:cNvPr>
          <p:cNvGrpSpPr/>
          <p:nvPr/>
        </p:nvGrpSpPr>
        <p:grpSpPr>
          <a:xfrm>
            <a:off x="1371176" y="2449522"/>
            <a:ext cx="6442514" cy="8502063"/>
            <a:chOff x="561279" y="3625179"/>
            <a:chExt cx="6442514" cy="8502063"/>
          </a:xfrm>
        </p:grpSpPr>
        <p:cxnSp>
          <p:nvCxnSpPr>
            <p:cNvPr id="5" name="Google Shape;628;p14">
              <a:extLst>
                <a:ext uri="{FF2B5EF4-FFF2-40B4-BE49-F238E27FC236}">
                  <a16:creationId xmlns:a16="http://schemas.microsoft.com/office/drawing/2014/main" id="{E70C7516-68D8-1725-92B4-B3E5EB539760}"/>
                </a:ext>
              </a:extLst>
            </p:cNvPr>
            <p:cNvCxnSpPr/>
            <p:nvPr/>
          </p:nvCxnSpPr>
          <p:spPr>
            <a:xfrm rot="10800000" flipH="1">
              <a:off x="2264960" y="3920319"/>
              <a:ext cx="2288304" cy="5"/>
            </a:xfrm>
            <a:prstGeom prst="straightConnector1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6" name="Google Shape;629;p14">
              <a:extLst>
                <a:ext uri="{FF2B5EF4-FFF2-40B4-BE49-F238E27FC236}">
                  <a16:creationId xmlns:a16="http://schemas.microsoft.com/office/drawing/2014/main" id="{30A950B7-15FC-84C4-6410-B0A1E011D7D5}"/>
                </a:ext>
              </a:extLst>
            </p:cNvPr>
            <p:cNvCxnSpPr/>
            <p:nvPr/>
          </p:nvCxnSpPr>
          <p:spPr>
            <a:xfrm>
              <a:off x="4686311" y="3920318"/>
              <a:ext cx="2288305" cy="7"/>
            </a:xfrm>
            <a:prstGeom prst="straightConnector1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7" name="Google Shape;630;p14">
              <a:extLst>
                <a:ext uri="{FF2B5EF4-FFF2-40B4-BE49-F238E27FC236}">
                  <a16:creationId xmlns:a16="http://schemas.microsoft.com/office/drawing/2014/main" id="{811AD783-CBAD-71B6-36D6-7A8B0E4AF376}"/>
                </a:ext>
              </a:extLst>
            </p:cNvPr>
            <p:cNvSpPr txBox="1"/>
            <p:nvPr/>
          </p:nvSpPr>
          <p:spPr>
            <a:xfrm>
              <a:off x="2856486" y="3625179"/>
              <a:ext cx="1223963" cy="25387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ES" sz="1050" b="1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MIN6 scr</a:t>
              </a:r>
              <a:endParaRPr sz="105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" name="Google Shape;631;p14">
              <a:extLst>
                <a:ext uri="{FF2B5EF4-FFF2-40B4-BE49-F238E27FC236}">
                  <a16:creationId xmlns:a16="http://schemas.microsoft.com/office/drawing/2014/main" id="{D9F015F0-A1B4-F7C0-C640-F2608F30FED0}"/>
                </a:ext>
              </a:extLst>
            </p:cNvPr>
            <p:cNvSpPr txBox="1"/>
            <p:nvPr/>
          </p:nvSpPr>
          <p:spPr>
            <a:xfrm>
              <a:off x="4996438" y="3640509"/>
              <a:ext cx="1283363" cy="25387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ES" sz="1050" b="1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MIN6 TSC2 shRNA</a:t>
              </a:r>
              <a:endParaRPr sz="105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" name="Google Shape;632;p14">
              <a:extLst>
                <a:ext uri="{FF2B5EF4-FFF2-40B4-BE49-F238E27FC236}">
                  <a16:creationId xmlns:a16="http://schemas.microsoft.com/office/drawing/2014/main" id="{EE91ED8A-1AC3-89B0-E507-AC101F8266E4}"/>
                </a:ext>
              </a:extLst>
            </p:cNvPr>
            <p:cNvSpPr txBox="1"/>
            <p:nvPr/>
          </p:nvSpPr>
          <p:spPr>
            <a:xfrm>
              <a:off x="1572260" y="5181449"/>
              <a:ext cx="509112" cy="26157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ES" sz="1100" b="1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PINK1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" name="Google Shape;633;p14">
              <a:extLst>
                <a:ext uri="{FF2B5EF4-FFF2-40B4-BE49-F238E27FC236}">
                  <a16:creationId xmlns:a16="http://schemas.microsoft.com/office/drawing/2014/main" id="{64E4E496-9489-E867-4E95-DFA7995F4F91}"/>
                </a:ext>
              </a:extLst>
            </p:cNvPr>
            <p:cNvSpPr txBox="1"/>
            <p:nvPr/>
          </p:nvSpPr>
          <p:spPr>
            <a:xfrm>
              <a:off x="1524170" y="4833209"/>
              <a:ext cx="605292" cy="26157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ES" sz="1100" b="1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HADHA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" name="Google Shape;634;p14">
              <a:extLst>
                <a:ext uri="{FF2B5EF4-FFF2-40B4-BE49-F238E27FC236}">
                  <a16:creationId xmlns:a16="http://schemas.microsoft.com/office/drawing/2014/main" id="{F2C9D3D7-50D1-B66C-71D2-69CE933D23C8}"/>
                </a:ext>
              </a:extLst>
            </p:cNvPr>
            <p:cNvSpPr txBox="1"/>
            <p:nvPr/>
          </p:nvSpPr>
          <p:spPr>
            <a:xfrm>
              <a:off x="1557554" y="6020811"/>
              <a:ext cx="602100" cy="26157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ES" sz="1100" b="1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Tubulin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" name="Google Shape;635;p14">
              <a:extLst>
                <a:ext uri="{FF2B5EF4-FFF2-40B4-BE49-F238E27FC236}">
                  <a16:creationId xmlns:a16="http://schemas.microsoft.com/office/drawing/2014/main" id="{C820F47E-2D7E-9985-25F5-F567FD1E0C6E}"/>
                </a:ext>
              </a:extLst>
            </p:cNvPr>
            <p:cNvSpPr txBox="1"/>
            <p:nvPr/>
          </p:nvSpPr>
          <p:spPr>
            <a:xfrm>
              <a:off x="1540748" y="5563059"/>
              <a:ext cx="635700" cy="26157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ES" sz="1100" b="1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PARKIN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" name="Google Shape;636;p14">
              <a:extLst>
                <a:ext uri="{FF2B5EF4-FFF2-40B4-BE49-F238E27FC236}">
                  <a16:creationId xmlns:a16="http://schemas.microsoft.com/office/drawing/2014/main" id="{C6DFF6FE-9497-E4BE-8803-B8FEF69A014D}"/>
                </a:ext>
              </a:extLst>
            </p:cNvPr>
            <p:cNvSpPr txBox="1"/>
            <p:nvPr/>
          </p:nvSpPr>
          <p:spPr>
            <a:xfrm>
              <a:off x="961084" y="6434830"/>
              <a:ext cx="1283400" cy="26157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ES" sz="1100" b="1" i="0" u="none" strike="noStrike" cap="none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CCCP 20 µM (h) </a:t>
              </a: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" name="Google Shape;637;p14">
              <a:extLst>
                <a:ext uri="{FF2B5EF4-FFF2-40B4-BE49-F238E27FC236}">
                  <a16:creationId xmlns:a16="http://schemas.microsoft.com/office/drawing/2014/main" id="{2748E637-3041-A20F-B042-05ADBAF57267}"/>
                </a:ext>
              </a:extLst>
            </p:cNvPr>
            <p:cNvSpPr txBox="1"/>
            <p:nvPr/>
          </p:nvSpPr>
          <p:spPr>
            <a:xfrm>
              <a:off x="1565055" y="4058739"/>
              <a:ext cx="555599" cy="26157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ES" sz="1100" b="1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P-Drp1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" name="Google Shape;638;p14">
              <a:extLst>
                <a:ext uri="{FF2B5EF4-FFF2-40B4-BE49-F238E27FC236}">
                  <a16:creationId xmlns:a16="http://schemas.microsoft.com/office/drawing/2014/main" id="{BBD3C0B2-EEF8-2D22-E242-94C4DA2334E0}"/>
                </a:ext>
              </a:extLst>
            </p:cNvPr>
            <p:cNvSpPr txBox="1"/>
            <p:nvPr/>
          </p:nvSpPr>
          <p:spPr>
            <a:xfrm>
              <a:off x="1712469" y="4403320"/>
              <a:ext cx="414535" cy="26157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ES" sz="1100" b="1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Drp1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" name="Google Shape;639;p14">
              <a:extLst>
                <a:ext uri="{FF2B5EF4-FFF2-40B4-BE49-F238E27FC236}">
                  <a16:creationId xmlns:a16="http://schemas.microsoft.com/office/drawing/2014/main" id="{1C86C06A-0DC1-35FA-9A2A-B7AA9450CC7E}"/>
                </a:ext>
              </a:extLst>
            </p:cNvPr>
            <p:cNvSpPr txBox="1"/>
            <p:nvPr/>
          </p:nvSpPr>
          <p:spPr>
            <a:xfrm>
              <a:off x="4629447" y="6434831"/>
              <a:ext cx="2288400" cy="26157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ES" sz="1100" b="1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-       2       4       8      15     24     48</a:t>
              </a:r>
              <a:endPara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" name="Google Shape;640;p14">
              <a:extLst>
                <a:ext uri="{FF2B5EF4-FFF2-40B4-BE49-F238E27FC236}">
                  <a16:creationId xmlns:a16="http://schemas.microsoft.com/office/drawing/2014/main" id="{3F24CB11-34EA-E2AA-A043-65A4B4BA7111}"/>
                </a:ext>
              </a:extLst>
            </p:cNvPr>
            <p:cNvSpPr txBox="1"/>
            <p:nvPr/>
          </p:nvSpPr>
          <p:spPr>
            <a:xfrm>
              <a:off x="561279" y="11819506"/>
              <a:ext cx="4089229" cy="30773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ES" sz="1400" b="1" i="0" u="none" strike="noStrike" cap="none" dirty="0" err="1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Supplementary</a:t>
              </a:r>
              <a:r>
                <a:rPr lang="es-ES" sz="1400" b="1" i="0" u="none" strike="noStrike" cap="none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Figure 3 </a:t>
              </a: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18" name="Google Shape;641;p14">
              <a:extLst>
                <a:ext uri="{FF2B5EF4-FFF2-40B4-BE49-F238E27FC236}">
                  <a16:creationId xmlns:a16="http://schemas.microsoft.com/office/drawing/2014/main" id="{D64B2603-90DC-52C5-B4A3-F853B34A1653}"/>
                </a:ext>
              </a:extLst>
            </p:cNvPr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2294607" y="4727189"/>
              <a:ext cx="4680000" cy="37939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" name="Google Shape;642;p14">
              <a:extLst>
                <a:ext uri="{FF2B5EF4-FFF2-40B4-BE49-F238E27FC236}">
                  <a16:creationId xmlns:a16="http://schemas.microsoft.com/office/drawing/2014/main" id="{A3A0B25A-1DCA-3523-88A4-53BCA797EDAD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2323781" y="5554287"/>
              <a:ext cx="4680000" cy="33938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" name="Google Shape;643;p14">
              <a:extLst>
                <a:ext uri="{FF2B5EF4-FFF2-40B4-BE49-F238E27FC236}">
                  <a16:creationId xmlns:a16="http://schemas.microsoft.com/office/drawing/2014/main" id="{D3E54491-59B7-1DAB-5CFB-9818FB53AF6C}"/>
                </a:ext>
              </a:extLst>
            </p:cNvPr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2310508" y="4380732"/>
              <a:ext cx="4680000" cy="28420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" name="Google Shape;644;p14">
              <a:extLst>
                <a:ext uri="{FF2B5EF4-FFF2-40B4-BE49-F238E27FC236}">
                  <a16:creationId xmlns:a16="http://schemas.microsoft.com/office/drawing/2014/main" id="{56E830EB-9CF6-A8D9-CA98-A53D9203B7B2}"/>
                </a:ext>
              </a:extLst>
            </p:cNvPr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2323793" y="4017909"/>
              <a:ext cx="4680000" cy="30494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" name="Google Shape;645;p14">
              <a:extLst>
                <a:ext uri="{FF2B5EF4-FFF2-40B4-BE49-F238E27FC236}">
                  <a16:creationId xmlns:a16="http://schemas.microsoft.com/office/drawing/2014/main" id="{93FD02A5-D7FF-2CE2-C8D7-657A608F1B66}"/>
                </a:ext>
              </a:extLst>
            </p:cNvPr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2294607" y="5177047"/>
              <a:ext cx="4680000" cy="30675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" name="Google Shape;646;p14">
              <a:extLst>
                <a:ext uri="{FF2B5EF4-FFF2-40B4-BE49-F238E27FC236}">
                  <a16:creationId xmlns:a16="http://schemas.microsoft.com/office/drawing/2014/main" id="{8EC2A5D7-AB45-F63D-946A-1F531DE568CE}"/>
                </a:ext>
              </a:extLst>
            </p:cNvPr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2310524" y="5984462"/>
              <a:ext cx="4679999" cy="35959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4" name="Google Shape;647;p14">
              <a:extLst>
                <a:ext uri="{FF2B5EF4-FFF2-40B4-BE49-F238E27FC236}">
                  <a16:creationId xmlns:a16="http://schemas.microsoft.com/office/drawing/2014/main" id="{926B544B-5E99-F009-4207-E63F91CC2F66}"/>
                </a:ext>
              </a:extLst>
            </p:cNvPr>
            <p:cNvSpPr txBox="1"/>
            <p:nvPr/>
          </p:nvSpPr>
          <p:spPr>
            <a:xfrm>
              <a:off x="2264897" y="6434831"/>
              <a:ext cx="2288400" cy="26157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ES" sz="1100" b="1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   -       2       4       8    15   24   48</a:t>
              </a:r>
              <a:endParaRPr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25" name="Google Shape;648;p14">
              <a:extLst>
                <a:ext uri="{FF2B5EF4-FFF2-40B4-BE49-F238E27FC236}">
                  <a16:creationId xmlns:a16="http://schemas.microsoft.com/office/drawing/2014/main" id="{1104B4DB-DFB0-5E64-19A9-1D3C43E89A9B}"/>
                </a:ext>
              </a:extLst>
            </p:cNvPr>
            <p:cNvGrpSpPr/>
            <p:nvPr/>
          </p:nvGrpSpPr>
          <p:grpSpPr>
            <a:xfrm>
              <a:off x="2264899" y="7203792"/>
              <a:ext cx="2045368" cy="1661271"/>
              <a:chOff x="2264897" y="7203790"/>
              <a:chExt cx="2045368" cy="1661271"/>
            </a:xfrm>
          </p:grpSpPr>
          <p:graphicFrame>
            <p:nvGraphicFramePr>
              <p:cNvPr id="54" name="Google Shape;649;p14">
                <a:extLst>
                  <a:ext uri="{FF2B5EF4-FFF2-40B4-BE49-F238E27FC236}">
                    <a16:creationId xmlns:a16="http://schemas.microsoft.com/office/drawing/2014/main" id="{AAA51E8F-4F9A-7904-FBBE-DD314961FD18}"/>
                  </a:ext>
                </a:extLst>
              </p:cNvPr>
              <p:cNvGraphicFramePr/>
              <p:nvPr/>
            </p:nvGraphicFramePr>
            <p:xfrm>
              <a:off x="2264897" y="7203790"/>
              <a:ext cx="2045368" cy="1661271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8"/>
              </a:graphicData>
            </a:graphic>
          </p:graphicFrame>
          <p:sp>
            <p:nvSpPr>
              <p:cNvPr id="55" name="Google Shape;650;p14">
                <a:extLst>
                  <a:ext uri="{FF2B5EF4-FFF2-40B4-BE49-F238E27FC236}">
                    <a16:creationId xmlns:a16="http://schemas.microsoft.com/office/drawing/2014/main" id="{0D4A679C-3A61-5A41-CA67-32DFB694C45D}"/>
                  </a:ext>
                </a:extLst>
              </p:cNvPr>
              <p:cNvSpPr txBox="1"/>
              <p:nvPr/>
            </p:nvSpPr>
            <p:spPr>
              <a:xfrm>
                <a:off x="3937189" y="7831340"/>
                <a:ext cx="362994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-ES" sz="1400" b="0" i="0" u="none" strike="noStrike" cap="none" dirty="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*</a:t>
                </a:r>
                <a:endParaRPr dirty="0"/>
              </a:p>
            </p:txBody>
          </p:sp>
        </p:grpSp>
        <p:grpSp>
          <p:nvGrpSpPr>
            <p:cNvPr id="26" name="Google Shape;651;p14">
              <a:extLst>
                <a:ext uri="{FF2B5EF4-FFF2-40B4-BE49-F238E27FC236}">
                  <a16:creationId xmlns:a16="http://schemas.microsoft.com/office/drawing/2014/main" id="{FB61A87B-1D56-7272-15CA-4AE83E852F66}"/>
                </a:ext>
              </a:extLst>
            </p:cNvPr>
            <p:cNvGrpSpPr/>
            <p:nvPr/>
          </p:nvGrpSpPr>
          <p:grpSpPr>
            <a:xfrm>
              <a:off x="4750963" y="7283397"/>
              <a:ext cx="2045368" cy="1663200"/>
              <a:chOff x="4750961" y="7283397"/>
              <a:chExt cx="2045368" cy="1663200"/>
            </a:xfrm>
          </p:grpSpPr>
          <p:graphicFrame>
            <p:nvGraphicFramePr>
              <p:cNvPr id="44" name="Google Shape;652;p14">
                <a:extLst>
                  <a:ext uri="{FF2B5EF4-FFF2-40B4-BE49-F238E27FC236}">
                    <a16:creationId xmlns:a16="http://schemas.microsoft.com/office/drawing/2014/main" id="{A4CC79D1-C64E-A649-865F-0219EF04202B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861897446"/>
                  </p:ext>
                </p:extLst>
              </p:nvPr>
            </p:nvGraphicFramePr>
            <p:xfrm>
              <a:off x="4750961" y="7283397"/>
              <a:ext cx="2045368" cy="16632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9"/>
              </a:graphicData>
            </a:graphic>
          </p:graphicFrame>
          <p:sp>
            <p:nvSpPr>
              <p:cNvPr id="45" name="Google Shape;653;p14">
                <a:extLst>
                  <a:ext uri="{FF2B5EF4-FFF2-40B4-BE49-F238E27FC236}">
                    <a16:creationId xmlns:a16="http://schemas.microsoft.com/office/drawing/2014/main" id="{33AAAA13-7A59-7240-4D23-A5379710D64A}"/>
                  </a:ext>
                </a:extLst>
              </p:cNvPr>
              <p:cNvSpPr txBox="1"/>
              <p:nvPr/>
            </p:nvSpPr>
            <p:spPr>
              <a:xfrm>
                <a:off x="6347301" y="7565272"/>
                <a:ext cx="324134" cy="21540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-ES" sz="800" b="0" i="0" u="none" strike="noStrike" cap="none" dirty="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##</a:t>
                </a:r>
                <a:endParaRPr sz="1000" dirty="0"/>
              </a:p>
            </p:txBody>
          </p:sp>
          <p:sp>
            <p:nvSpPr>
              <p:cNvPr id="46" name="Google Shape;654;p14">
                <a:extLst>
                  <a:ext uri="{FF2B5EF4-FFF2-40B4-BE49-F238E27FC236}">
                    <a16:creationId xmlns:a16="http://schemas.microsoft.com/office/drawing/2014/main" id="{BE87C32D-CC22-9CEA-68FE-97AB8EC3AC83}"/>
                  </a:ext>
                </a:extLst>
              </p:cNvPr>
              <p:cNvSpPr txBox="1"/>
              <p:nvPr/>
            </p:nvSpPr>
            <p:spPr>
              <a:xfrm>
                <a:off x="4906192" y="7416275"/>
                <a:ext cx="498300" cy="26157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-ES" sz="1100" b="0" i="0" u="none" strike="noStrike" cap="none" dirty="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***</a:t>
                </a:r>
                <a:endParaRPr sz="1100" dirty="0"/>
              </a:p>
            </p:txBody>
          </p:sp>
          <p:sp>
            <p:nvSpPr>
              <p:cNvPr id="47" name="Google Shape;655;p14">
                <a:extLst>
                  <a:ext uri="{FF2B5EF4-FFF2-40B4-BE49-F238E27FC236}">
                    <a16:creationId xmlns:a16="http://schemas.microsoft.com/office/drawing/2014/main" id="{21260083-927F-5020-3C21-0CEC07802F53}"/>
                  </a:ext>
                </a:extLst>
              </p:cNvPr>
              <p:cNvSpPr txBox="1"/>
              <p:nvPr/>
            </p:nvSpPr>
            <p:spPr>
              <a:xfrm>
                <a:off x="5185579" y="7416661"/>
                <a:ext cx="498300" cy="26157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-ES" sz="1100" b="0" i="0" u="none" strike="noStrike" cap="none" dirty="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***</a:t>
                </a:r>
                <a:endParaRPr sz="1100" dirty="0"/>
              </a:p>
            </p:txBody>
          </p:sp>
          <p:sp>
            <p:nvSpPr>
              <p:cNvPr id="48" name="Google Shape;656;p14">
                <a:extLst>
                  <a:ext uri="{FF2B5EF4-FFF2-40B4-BE49-F238E27FC236}">
                    <a16:creationId xmlns:a16="http://schemas.microsoft.com/office/drawing/2014/main" id="{D30835ED-3797-3445-31F0-376ADAEAD039}"/>
                  </a:ext>
                </a:extLst>
              </p:cNvPr>
              <p:cNvSpPr txBox="1"/>
              <p:nvPr/>
            </p:nvSpPr>
            <p:spPr>
              <a:xfrm>
                <a:off x="5400524" y="7575335"/>
                <a:ext cx="498300" cy="27695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-ES" sz="1200" b="0" i="0" u="none" strike="noStrike" cap="none" dirty="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**</a:t>
                </a:r>
                <a:endParaRPr sz="1200" dirty="0"/>
              </a:p>
            </p:txBody>
          </p:sp>
          <p:sp>
            <p:nvSpPr>
              <p:cNvPr id="49" name="Google Shape;657;p14">
                <a:extLst>
                  <a:ext uri="{FF2B5EF4-FFF2-40B4-BE49-F238E27FC236}">
                    <a16:creationId xmlns:a16="http://schemas.microsoft.com/office/drawing/2014/main" id="{0EF0BD8C-90A6-EC71-2464-E2FB7732FF1B}"/>
                  </a:ext>
                </a:extLst>
              </p:cNvPr>
              <p:cNvSpPr txBox="1"/>
              <p:nvPr/>
            </p:nvSpPr>
            <p:spPr>
              <a:xfrm>
                <a:off x="5751000" y="7768651"/>
                <a:ext cx="238280" cy="26157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-ES" sz="1100" b="0" i="0" u="none" strike="noStrike" cap="none" dirty="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*</a:t>
                </a:r>
                <a:endParaRPr sz="1100" dirty="0"/>
              </a:p>
            </p:txBody>
          </p:sp>
          <p:sp>
            <p:nvSpPr>
              <p:cNvPr id="50" name="Google Shape;658;p14">
                <a:extLst>
                  <a:ext uri="{FF2B5EF4-FFF2-40B4-BE49-F238E27FC236}">
                    <a16:creationId xmlns:a16="http://schemas.microsoft.com/office/drawing/2014/main" id="{ECE9AC5C-224D-F2B3-B30C-6077BA320572}"/>
                  </a:ext>
                </a:extLst>
              </p:cNvPr>
              <p:cNvSpPr txBox="1"/>
              <p:nvPr/>
            </p:nvSpPr>
            <p:spPr>
              <a:xfrm>
                <a:off x="5940984" y="7678445"/>
                <a:ext cx="348913" cy="26157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-ES" sz="1100" b="0" i="0" u="none" strike="noStrike" cap="none" dirty="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**</a:t>
                </a:r>
                <a:endParaRPr sz="1100" dirty="0"/>
              </a:p>
            </p:txBody>
          </p:sp>
          <p:sp>
            <p:nvSpPr>
              <p:cNvPr id="51" name="Google Shape;659;p14">
                <a:extLst>
                  <a:ext uri="{FF2B5EF4-FFF2-40B4-BE49-F238E27FC236}">
                    <a16:creationId xmlns:a16="http://schemas.microsoft.com/office/drawing/2014/main" id="{D54364C2-E5DA-78DB-6D1C-62A44C12C04D}"/>
                  </a:ext>
                </a:extLst>
              </p:cNvPr>
              <p:cNvSpPr txBox="1"/>
              <p:nvPr/>
            </p:nvSpPr>
            <p:spPr>
              <a:xfrm>
                <a:off x="6373527" y="7693290"/>
                <a:ext cx="284049" cy="26157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-ES" sz="11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*</a:t>
                </a:r>
                <a:endParaRPr sz="1100"/>
              </a:p>
            </p:txBody>
          </p:sp>
          <p:sp>
            <p:nvSpPr>
              <p:cNvPr id="52" name="Google Shape;660;p14">
                <a:extLst>
                  <a:ext uri="{FF2B5EF4-FFF2-40B4-BE49-F238E27FC236}">
                    <a16:creationId xmlns:a16="http://schemas.microsoft.com/office/drawing/2014/main" id="{7ADF1792-735D-9E91-34E1-F6FCC432984E}"/>
                  </a:ext>
                </a:extLst>
              </p:cNvPr>
              <p:cNvSpPr txBox="1"/>
              <p:nvPr/>
            </p:nvSpPr>
            <p:spPr>
              <a:xfrm>
                <a:off x="6182179" y="7801645"/>
                <a:ext cx="357884" cy="21540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-ES" sz="8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##</a:t>
                </a:r>
                <a:endParaRPr sz="1000"/>
              </a:p>
            </p:txBody>
          </p:sp>
          <p:sp>
            <p:nvSpPr>
              <p:cNvPr id="53" name="Google Shape;661;p14">
                <a:extLst>
                  <a:ext uri="{FF2B5EF4-FFF2-40B4-BE49-F238E27FC236}">
                    <a16:creationId xmlns:a16="http://schemas.microsoft.com/office/drawing/2014/main" id="{A9759300-8223-4422-692A-2D25C0704AE3}"/>
                  </a:ext>
                </a:extLst>
              </p:cNvPr>
              <p:cNvSpPr txBox="1"/>
              <p:nvPr/>
            </p:nvSpPr>
            <p:spPr>
              <a:xfrm>
                <a:off x="5740104" y="7651722"/>
                <a:ext cx="192138" cy="21540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-ES" sz="8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#</a:t>
                </a:r>
                <a:endParaRPr sz="1000"/>
              </a:p>
            </p:txBody>
          </p:sp>
        </p:grpSp>
        <p:grpSp>
          <p:nvGrpSpPr>
            <p:cNvPr id="27" name="Google Shape;662;p14">
              <a:extLst>
                <a:ext uri="{FF2B5EF4-FFF2-40B4-BE49-F238E27FC236}">
                  <a16:creationId xmlns:a16="http://schemas.microsoft.com/office/drawing/2014/main" id="{39D1A713-1EB8-4E51-EE24-620A61A0C854}"/>
                </a:ext>
              </a:extLst>
            </p:cNvPr>
            <p:cNvGrpSpPr/>
            <p:nvPr/>
          </p:nvGrpSpPr>
          <p:grpSpPr>
            <a:xfrm>
              <a:off x="2395480" y="9541613"/>
              <a:ext cx="1834375" cy="1740497"/>
              <a:chOff x="2395478" y="9541613"/>
              <a:chExt cx="1834375" cy="1740497"/>
            </a:xfrm>
          </p:grpSpPr>
          <p:graphicFrame>
            <p:nvGraphicFramePr>
              <p:cNvPr id="39" name="Google Shape;663;p14">
                <a:extLst>
                  <a:ext uri="{FF2B5EF4-FFF2-40B4-BE49-F238E27FC236}">
                    <a16:creationId xmlns:a16="http://schemas.microsoft.com/office/drawing/2014/main" id="{3550343A-56F8-8991-A291-7B6844EE36F7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1144937262"/>
                  </p:ext>
                </p:extLst>
              </p:nvPr>
            </p:nvGraphicFramePr>
            <p:xfrm>
              <a:off x="2395478" y="9618910"/>
              <a:ext cx="1834375" cy="16632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0"/>
              </a:graphicData>
            </a:graphic>
          </p:graphicFrame>
          <p:sp>
            <p:nvSpPr>
              <p:cNvPr id="40" name="Google Shape;664;p14">
                <a:extLst>
                  <a:ext uri="{FF2B5EF4-FFF2-40B4-BE49-F238E27FC236}">
                    <a16:creationId xmlns:a16="http://schemas.microsoft.com/office/drawing/2014/main" id="{CD620EA6-15BE-53BE-C0A5-65810DA205E5}"/>
                  </a:ext>
                </a:extLst>
              </p:cNvPr>
              <p:cNvSpPr txBox="1"/>
              <p:nvPr/>
            </p:nvSpPr>
            <p:spPr>
              <a:xfrm>
                <a:off x="2694309" y="9974494"/>
                <a:ext cx="362994" cy="26157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-ES" sz="1100" b="0" i="0" u="none" strike="noStrike" cap="none" dirty="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*</a:t>
                </a:r>
                <a:endParaRPr sz="1100" dirty="0"/>
              </a:p>
            </p:txBody>
          </p:sp>
          <p:sp>
            <p:nvSpPr>
              <p:cNvPr id="41" name="Google Shape;665;p14">
                <a:extLst>
                  <a:ext uri="{FF2B5EF4-FFF2-40B4-BE49-F238E27FC236}">
                    <a16:creationId xmlns:a16="http://schemas.microsoft.com/office/drawing/2014/main" id="{65A755EA-A62D-A2F9-EF1C-11CA71B6AE86}"/>
                  </a:ext>
                </a:extLst>
              </p:cNvPr>
              <p:cNvSpPr txBox="1"/>
              <p:nvPr/>
            </p:nvSpPr>
            <p:spPr>
              <a:xfrm>
                <a:off x="3239734" y="9909884"/>
                <a:ext cx="411699" cy="26157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-ES" sz="1100" b="0" i="0" u="none" strike="noStrike" cap="none" dirty="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***</a:t>
                </a:r>
                <a:endParaRPr sz="1100" dirty="0"/>
              </a:p>
            </p:txBody>
          </p:sp>
          <p:sp>
            <p:nvSpPr>
              <p:cNvPr id="42" name="Google Shape;666;p14">
                <a:extLst>
                  <a:ext uri="{FF2B5EF4-FFF2-40B4-BE49-F238E27FC236}">
                    <a16:creationId xmlns:a16="http://schemas.microsoft.com/office/drawing/2014/main" id="{36D8BF77-147B-2937-0099-07650513625E}"/>
                  </a:ext>
                </a:extLst>
              </p:cNvPr>
              <p:cNvSpPr txBox="1"/>
              <p:nvPr/>
            </p:nvSpPr>
            <p:spPr>
              <a:xfrm>
                <a:off x="3458523" y="9683405"/>
                <a:ext cx="362994" cy="26157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-ES" sz="1100" b="0" i="0" u="none" strike="noStrike" cap="none" dirty="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**</a:t>
                </a:r>
                <a:endParaRPr sz="1100" dirty="0"/>
              </a:p>
            </p:txBody>
          </p:sp>
          <p:sp>
            <p:nvSpPr>
              <p:cNvPr id="43" name="Google Shape;667;p14">
                <a:extLst>
                  <a:ext uri="{FF2B5EF4-FFF2-40B4-BE49-F238E27FC236}">
                    <a16:creationId xmlns:a16="http://schemas.microsoft.com/office/drawing/2014/main" id="{272F571E-0866-7F9D-2020-BA9FE027516A}"/>
                  </a:ext>
                </a:extLst>
              </p:cNvPr>
              <p:cNvSpPr txBox="1"/>
              <p:nvPr/>
            </p:nvSpPr>
            <p:spPr>
              <a:xfrm>
                <a:off x="3504351" y="9541613"/>
                <a:ext cx="230793" cy="21540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-ES" sz="800" b="0" i="0" u="none" strike="noStrike" cap="none" dirty="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#</a:t>
                </a:r>
                <a:endParaRPr sz="1000" dirty="0"/>
              </a:p>
            </p:txBody>
          </p:sp>
        </p:grpSp>
        <p:grpSp>
          <p:nvGrpSpPr>
            <p:cNvPr id="28" name="Google Shape;668;p14">
              <a:extLst>
                <a:ext uri="{FF2B5EF4-FFF2-40B4-BE49-F238E27FC236}">
                  <a16:creationId xmlns:a16="http://schemas.microsoft.com/office/drawing/2014/main" id="{8A0FF823-F30B-D11E-B15C-EA7A0C0D5488}"/>
                </a:ext>
              </a:extLst>
            </p:cNvPr>
            <p:cNvGrpSpPr/>
            <p:nvPr/>
          </p:nvGrpSpPr>
          <p:grpSpPr>
            <a:xfrm>
              <a:off x="4687353" y="9747372"/>
              <a:ext cx="2044800" cy="1663200"/>
              <a:chOff x="4687353" y="9747372"/>
              <a:chExt cx="2044800" cy="1663200"/>
            </a:xfrm>
          </p:grpSpPr>
          <p:graphicFrame>
            <p:nvGraphicFramePr>
              <p:cNvPr id="33" name="Google Shape;669;p14">
                <a:extLst>
                  <a:ext uri="{FF2B5EF4-FFF2-40B4-BE49-F238E27FC236}">
                    <a16:creationId xmlns:a16="http://schemas.microsoft.com/office/drawing/2014/main" id="{4A4F4E77-98C8-BB79-4313-46E880B736AF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2207436953"/>
                  </p:ext>
                </p:extLst>
              </p:nvPr>
            </p:nvGraphicFramePr>
            <p:xfrm>
              <a:off x="4687353" y="9747372"/>
              <a:ext cx="2044800" cy="16632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1"/>
              </a:graphicData>
            </a:graphic>
          </p:graphicFrame>
          <p:sp>
            <p:nvSpPr>
              <p:cNvPr id="34" name="Google Shape;670;p14">
                <a:extLst>
                  <a:ext uri="{FF2B5EF4-FFF2-40B4-BE49-F238E27FC236}">
                    <a16:creationId xmlns:a16="http://schemas.microsoft.com/office/drawing/2014/main" id="{7C63A381-CBDF-6634-E241-718BE7E58454}"/>
                  </a:ext>
                </a:extLst>
              </p:cNvPr>
              <p:cNvSpPr txBox="1"/>
              <p:nvPr/>
            </p:nvSpPr>
            <p:spPr>
              <a:xfrm>
                <a:off x="4959531" y="9837296"/>
                <a:ext cx="398771" cy="26157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-ES" sz="1100" b="0" i="0" u="none" strike="noStrike" cap="none" dirty="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***</a:t>
                </a:r>
                <a:endParaRPr sz="1100" dirty="0"/>
              </a:p>
            </p:txBody>
          </p:sp>
          <p:sp>
            <p:nvSpPr>
              <p:cNvPr id="35" name="Google Shape;671;p14">
                <a:extLst>
                  <a:ext uri="{FF2B5EF4-FFF2-40B4-BE49-F238E27FC236}">
                    <a16:creationId xmlns:a16="http://schemas.microsoft.com/office/drawing/2014/main" id="{F3C055F6-DF7E-6083-87AE-8EA03A7A91D5}"/>
                  </a:ext>
                </a:extLst>
              </p:cNvPr>
              <p:cNvSpPr txBox="1"/>
              <p:nvPr/>
            </p:nvSpPr>
            <p:spPr>
              <a:xfrm>
                <a:off x="5155344" y="10131443"/>
                <a:ext cx="361135" cy="26157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-ES" sz="1100" b="0" i="0" u="none" strike="noStrike" cap="none" dirty="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**</a:t>
                </a:r>
                <a:endParaRPr sz="1100" dirty="0"/>
              </a:p>
            </p:txBody>
          </p:sp>
          <p:sp>
            <p:nvSpPr>
              <p:cNvPr id="36" name="Google Shape;672;p14">
                <a:extLst>
                  <a:ext uri="{FF2B5EF4-FFF2-40B4-BE49-F238E27FC236}">
                    <a16:creationId xmlns:a16="http://schemas.microsoft.com/office/drawing/2014/main" id="{250BEE45-DEFE-6968-BEA4-EED5A20C4433}"/>
                  </a:ext>
                </a:extLst>
              </p:cNvPr>
              <p:cNvSpPr txBox="1"/>
              <p:nvPr/>
            </p:nvSpPr>
            <p:spPr>
              <a:xfrm>
                <a:off x="5378971" y="9952931"/>
                <a:ext cx="361135" cy="26157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-ES" sz="1100" b="0" i="0" u="none" strike="noStrike" cap="none" dirty="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**</a:t>
                </a:r>
                <a:endParaRPr sz="1100" dirty="0"/>
              </a:p>
            </p:txBody>
          </p:sp>
          <p:sp>
            <p:nvSpPr>
              <p:cNvPr id="37" name="Google Shape;673;p14">
                <a:extLst>
                  <a:ext uri="{FF2B5EF4-FFF2-40B4-BE49-F238E27FC236}">
                    <a16:creationId xmlns:a16="http://schemas.microsoft.com/office/drawing/2014/main" id="{9B3AA9AF-8508-F5FD-4625-5A9A5BA8FDFA}"/>
                  </a:ext>
                </a:extLst>
              </p:cNvPr>
              <p:cNvSpPr txBox="1"/>
              <p:nvPr/>
            </p:nvSpPr>
            <p:spPr>
              <a:xfrm>
                <a:off x="5603747" y="9797502"/>
                <a:ext cx="359986" cy="26157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-ES" sz="1100" b="0" i="0" u="none" strike="noStrike" cap="none" dirty="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***</a:t>
                </a:r>
                <a:endParaRPr sz="1100" dirty="0"/>
              </a:p>
            </p:txBody>
          </p:sp>
          <p:sp>
            <p:nvSpPr>
              <p:cNvPr id="38" name="Google Shape;674;p14">
                <a:extLst>
                  <a:ext uri="{FF2B5EF4-FFF2-40B4-BE49-F238E27FC236}">
                    <a16:creationId xmlns:a16="http://schemas.microsoft.com/office/drawing/2014/main" id="{81000D07-1DD4-0F3B-8827-605282CBBD9F}"/>
                  </a:ext>
                </a:extLst>
              </p:cNvPr>
              <p:cNvSpPr txBox="1"/>
              <p:nvPr/>
            </p:nvSpPr>
            <p:spPr>
              <a:xfrm>
                <a:off x="5798777" y="10006002"/>
                <a:ext cx="398827" cy="26157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-ES" sz="1100" b="0" i="0" u="none" strike="noStrike" cap="none" dirty="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***</a:t>
                </a:r>
                <a:endParaRPr sz="1100" dirty="0"/>
              </a:p>
            </p:txBody>
          </p:sp>
        </p:grpSp>
        <p:sp>
          <p:nvSpPr>
            <p:cNvPr id="29" name="Google Shape;387;p6">
              <a:extLst>
                <a:ext uri="{FF2B5EF4-FFF2-40B4-BE49-F238E27FC236}">
                  <a16:creationId xmlns:a16="http://schemas.microsoft.com/office/drawing/2014/main" id="{7F307AFC-A770-3768-00D5-90FB69D47652}"/>
                </a:ext>
              </a:extLst>
            </p:cNvPr>
            <p:cNvSpPr txBox="1"/>
            <p:nvPr/>
          </p:nvSpPr>
          <p:spPr>
            <a:xfrm rot="16200000">
              <a:off x="1559869" y="7842128"/>
              <a:ext cx="1279899" cy="23079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ES" sz="900" b="1" i="0" u="none" strike="noStrike" cap="none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HADHA/</a:t>
              </a:r>
              <a:r>
                <a:rPr lang="es-ES" sz="900" b="1" i="0" u="none" strike="noStrike" cap="none" dirty="0" err="1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Tubulin</a:t>
              </a:r>
              <a:r>
                <a:rPr lang="es-ES" sz="900" b="1" i="0" u="none" strike="noStrike" cap="none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ratio </a:t>
              </a:r>
              <a:endParaRPr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" name="Google Shape;387;p6">
              <a:extLst>
                <a:ext uri="{FF2B5EF4-FFF2-40B4-BE49-F238E27FC236}">
                  <a16:creationId xmlns:a16="http://schemas.microsoft.com/office/drawing/2014/main" id="{D14D8AC9-FE73-FC0F-E244-DD75C937ED37}"/>
                </a:ext>
              </a:extLst>
            </p:cNvPr>
            <p:cNvSpPr txBox="1"/>
            <p:nvPr/>
          </p:nvSpPr>
          <p:spPr>
            <a:xfrm rot="16200000">
              <a:off x="3990181" y="7869833"/>
              <a:ext cx="1279899" cy="23079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ES" sz="900" b="1" i="0" u="none" strike="noStrike" cap="none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P-Drp-1/Drp-1 ratio </a:t>
              </a:r>
              <a:endParaRPr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" name="Google Shape;387;p6">
              <a:extLst>
                <a:ext uri="{FF2B5EF4-FFF2-40B4-BE49-F238E27FC236}">
                  <a16:creationId xmlns:a16="http://schemas.microsoft.com/office/drawing/2014/main" id="{A5F5851A-7A65-C762-D741-8C97C9060BC1}"/>
                </a:ext>
              </a:extLst>
            </p:cNvPr>
            <p:cNvSpPr txBox="1"/>
            <p:nvPr/>
          </p:nvSpPr>
          <p:spPr>
            <a:xfrm rot="16200000">
              <a:off x="1693790" y="10137355"/>
              <a:ext cx="1279899" cy="23079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ES" sz="900" b="1" i="0" u="none" strike="noStrike" cap="none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PINK-1/</a:t>
              </a:r>
              <a:r>
                <a:rPr lang="es-ES" sz="900" b="1" i="0" u="none" strike="noStrike" cap="none" dirty="0" err="1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Tubulin</a:t>
              </a:r>
              <a:r>
                <a:rPr lang="es-ES" sz="900" b="1" i="0" u="none" strike="noStrike" cap="none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ratio </a:t>
              </a:r>
              <a:endParaRPr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" name="Google Shape;387;p6">
              <a:extLst>
                <a:ext uri="{FF2B5EF4-FFF2-40B4-BE49-F238E27FC236}">
                  <a16:creationId xmlns:a16="http://schemas.microsoft.com/office/drawing/2014/main" id="{E6AAF7B3-993D-A4B2-15BD-3F2CF64D5FE1}"/>
                </a:ext>
              </a:extLst>
            </p:cNvPr>
            <p:cNvSpPr txBox="1"/>
            <p:nvPr/>
          </p:nvSpPr>
          <p:spPr>
            <a:xfrm rot="16200000">
              <a:off x="3925583" y="10329266"/>
              <a:ext cx="1279899" cy="23079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ES" sz="900" b="1" i="0" u="none" strike="noStrike" cap="none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Parkin/</a:t>
              </a:r>
              <a:r>
                <a:rPr lang="es-ES" sz="900" b="1" i="0" u="none" strike="noStrike" cap="none" dirty="0" err="1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Tubulin</a:t>
              </a:r>
              <a:r>
                <a:rPr lang="es-ES" sz="900" b="1" i="0" u="none" strike="noStrike" cap="none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ratio </a:t>
              </a:r>
              <a:endParaRPr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2002978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1752</TotalTime>
  <Words>151</Words>
  <Application>Microsoft Macintosh PowerPoint</Application>
  <PresentationFormat>Personalizado</PresentationFormat>
  <Paragraphs>69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Microsoft Office User</dc:creator>
  <cp:lastModifiedBy>Microsoft Office User</cp:lastModifiedBy>
  <cp:revision>17</cp:revision>
  <dcterms:created xsi:type="dcterms:W3CDTF">2023-08-19T10:48:57Z</dcterms:created>
  <dcterms:modified xsi:type="dcterms:W3CDTF">2024-04-19T05:10:27Z</dcterms:modified>
</cp:coreProperties>
</file>