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45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C0B8F-592C-455C-8313-C561C5F0D003}" type="datetimeFigureOut">
              <a:rPr lang="en-US" smtClean="0"/>
              <a:t>5/5/2024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51B-6B7F-4DAE-BC50-74AA5F4CA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94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C0B8F-592C-455C-8313-C561C5F0D003}" type="datetimeFigureOut">
              <a:rPr lang="en-US" smtClean="0"/>
              <a:t>5/5/2024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51B-6B7F-4DAE-BC50-74AA5F4CA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418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C0B8F-592C-455C-8313-C561C5F0D003}" type="datetimeFigureOut">
              <a:rPr lang="en-US" smtClean="0"/>
              <a:t>5/5/2024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51B-6B7F-4DAE-BC50-74AA5F4CA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513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C0B8F-592C-455C-8313-C561C5F0D003}" type="datetimeFigureOut">
              <a:rPr lang="en-US" smtClean="0"/>
              <a:t>5/5/2024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51B-6B7F-4DAE-BC50-74AA5F4CA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98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C0B8F-592C-455C-8313-C561C5F0D003}" type="datetimeFigureOut">
              <a:rPr lang="en-US" smtClean="0"/>
              <a:t>5/5/2024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51B-6B7F-4DAE-BC50-74AA5F4CA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294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C0B8F-592C-455C-8313-C561C5F0D003}" type="datetimeFigureOut">
              <a:rPr lang="en-US" smtClean="0"/>
              <a:t>5/5/2024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51B-6B7F-4DAE-BC50-74AA5F4CA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824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C0B8F-592C-455C-8313-C561C5F0D003}" type="datetimeFigureOut">
              <a:rPr lang="en-US" smtClean="0"/>
              <a:t>5/5/2024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51B-6B7F-4DAE-BC50-74AA5F4CA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136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C0B8F-592C-455C-8313-C561C5F0D003}" type="datetimeFigureOut">
              <a:rPr lang="en-US" smtClean="0"/>
              <a:t>5/5/2024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51B-6B7F-4DAE-BC50-74AA5F4CA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24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C0B8F-592C-455C-8313-C561C5F0D003}" type="datetimeFigureOut">
              <a:rPr lang="en-US" smtClean="0"/>
              <a:t>5/5/2024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51B-6B7F-4DAE-BC50-74AA5F4CA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372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C0B8F-592C-455C-8313-C561C5F0D003}" type="datetimeFigureOut">
              <a:rPr lang="en-US" smtClean="0"/>
              <a:t>5/5/2024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51B-6B7F-4DAE-BC50-74AA5F4CA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10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C0B8F-592C-455C-8313-C561C5F0D003}" type="datetimeFigureOut">
              <a:rPr lang="en-US" smtClean="0"/>
              <a:t>5/5/2024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51B-6B7F-4DAE-BC50-74AA5F4CA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439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C0B8F-592C-455C-8313-C561C5F0D003}" type="datetimeFigureOut">
              <a:rPr lang="en-US" smtClean="0"/>
              <a:t>5/5/2024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3951B-6B7F-4DAE-BC50-74AA5F4CA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899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tiff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721688"/>
              </p:ext>
            </p:extLst>
          </p:nvPr>
        </p:nvGraphicFramePr>
        <p:xfrm>
          <a:off x="329184" y="1484863"/>
          <a:ext cx="8311896" cy="36266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7904">
                  <a:extLst>
                    <a:ext uri="{9D8B030D-6E8A-4147-A177-3AD203B41FA5}">
                      <a16:colId xmlns:a16="http://schemas.microsoft.com/office/drawing/2014/main" val="2446902111"/>
                    </a:ext>
                  </a:extLst>
                </a:gridCol>
                <a:gridCol w="1987698">
                  <a:extLst>
                    <a:ext uri="{9D8B030D-6E8A-4147-A177-3AD203B41FA5}">
                      <a16:colId xmlns:a16="http://schemas.microsoft.com/office/drawing/2014/main" val="881850380"/>
                    </a:ext>
                  </a:extLst>
                </a:gridCol>
                <a:gridCol w="817196">
                  <a:extLst>
                    <a:ext uri="{9D8B030D-6E8A-4147-A177-3AD203B41FA5}">
                      <a16:colId xmlns:a16="http://schemas.microsoft.com/office/drawing/2014/main" val="3966733968"/>
                    </a:ext>
                  </a:extLst>
                </a:gridCol>
                <a:gridCol w="817196">
                  <a:extLst>
                    <a:ext uri="{9D8B030D-6E8A-4147-A177-3AD203B41FA5}">
                      <a16:colId xmlns:a16="http://schemas.microsoft.com/office/drawing/2014/main" val="1305046606"/>
                    </a:ext>
                  </a:extLst>
                </a:gridCol>
                <a:gridCol w="1718007">
                  <a:extLst>
                    <a:ext uri="{9D8B030D-6E8A-4147-A177-3AD203B41FA5}">
                      <a16:colId xmlns:a16="http://schemas.microsoft.com/office/drawing/2014/main" val="3861663025"/>
                    </a:ext>
                  </a:extLst>
                </a:gridCol>
                <a:gridCol w="1453895">
                  <a:extLst>
                    <a:ext uri="{9D8B030D-6E8A-4147-A177-3AD203B41FA5}">
                      <a16:colId xmlns:a16="http://schemas.microsoft.com/office/drawing/2014/main" val="2518035288"/>
                    </a:ext>
                  </a:extLst>
                </a:gridCol>
              </a:tblGrid>
              <a:tr h="254982">
                <a:tc rowSpan="2"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zebrafish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mouse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human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9384653"/>
                  </a:ext>
                </a:extLst>
              </a:tr>
              <a:tr h="254982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CVP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CCM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700123"/>
                  </a:ext>
                </a:extLst>
              </a:tr>
              <a:tr h="288076"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pathology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Multi-cavernous </a:t>
                      </a:r>
                      <a:r>
                        <a:rPr lang="en-US" sz="1100" dirty="0" smtClean="0">
                          <a:effectLst/>
                        </a:rPr>
                        <a:t>Malformations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 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60123769"/>
                  </a:ext>
                </a:extLst>
              </a:tr>
              <a:tr h="2900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Perilesional Iron Deposition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yes1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mtClean="0">
                          <a:effectLst/>
                          <a:latin typeface="Calibri" panose="020F0502020204030204" pitchFamily="34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2817951"/>
                  </a:ext>
                </a:extLst>
              </a:tr>
              <a:tr h="2743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Sluggish Blood Flow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yes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1252458"/>
                  </a:ext>
                </a:extLst>
              </a:tr>
              <a:tr h="5861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Widely Distribution </a:t>
                      </a:r>
                      <a:r>
                        <a:rPr lang="en-US" sz="1100" dirty="0">
                          <a:effectLst/>
                        </a:rPr>
                        <a:t>in </a:t>
                      </a:r>
                      <a:r>
                        <a:rPr lang="en-US" sz="1100" dirty="0" smtClean="0">
                          <a:effectLst/>
                        </a:rPr>
                        <a:t>Brain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only in </a:t>
                      </a:r>
                      <a:r>
                        <a:rPr lang="en-US" sz="1100" dirty="0" smtClean="0">
                          <a:effectLst/>
                        </a:rPr>
                        <a:t>cerebellum </a:t>
                      </a:r>
                      <a:r>
                        <a:rPr lang="en-US" sz="1100" dirty="0">
                          <a:effectLst/>
                        </a:rPr>
                        <a:t>in acute model; yes in chronic </a:t>
                      </a:r>
                      <a:r>
                        <a:rPr lang="en-US" sz="1100" dirty="0" smtClean="0">
                          <a:effectLst/>
                        </a:rPr>
                        <a:t>model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0892110"/>
                  </a:ext>
                </a:extLst>
              </a:tr>
              <a:tr h="2792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Extracranial</a:t>
                      </a:r>
                      <a:r>
                        <a:rPr lang="en-US" sz="1100" dirty="0">
                          <a:effectLst/>
                        </a:rPr>
                        <a:t> lesions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Not reported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99875260"/>
                  </a:ext>
                </a:extLst>
              </a:tr>
              <a:tr h="56588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Genetics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Mosaic inactivation of CCM genes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Pan-endothelial</a:t>
                      </a:r>
                      <a:r>
                        <a:rPr lang="en-US" sz="1100" baseline="0" dirty="0" smtClean="0">
                          <a:effectLst/>
                          <a:latin typeface="Calibri" panose="020F0502020204030204" pitchFamily="34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inactivation in acute model; yes in chronic model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3452001"/>
                  </a:ext>
                </a:extLst>
              </a:tr>
              <a:tr h="2672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Dependent on mekk3-klf2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</a:rPr>
                        <a:t>yes</a:t>
                      </a:r>
                      <a:endParaRPr lang="en-US" sz="1100" dirty="0" smtClean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?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1866353"/>
                  </a:ext>
                </a:extLst>
              </a:tr>
              <a:tr h="296791">
                <a:tc rowSpan="2"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Response to chemicals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ROCK inhibitor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?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0165044"/>
                  </a:ext>
                </a:extLst>
              </a:tr>
              <a:tr h="2358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propranolol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483154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9183" y="545123"/>
            <a:ext cx="2730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Table 1.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87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9183" y="545123"/>
            <a:ext cx="2730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Table 2.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60966" y="1503483"/>
          <a:ext cx="6368064" cy="3164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604">
                  <a:extLst>
                    <a:ext uri="{9D8B030D-6E8A-4147-A177-3AD203B41FA5}">
                      <a16:colId xmlns:a16="http://schemas.microsoft.com/office/drawing/2014/main" val="3298146596"/>
                    </a:ext>
                  </a:extLst>
                </a:gridCol>
                <a:gridCol w="1645066">
                  <a:extLst>
                    <a:ext uri="{9D8B030D-6E8A-4147-A177-3AD203B41FA5}">
                      <a16:colId xmlns:a16="http://schemas.microsoft.com/office/drawing/2014/main" val="2352403644"/>
                    </a:ext>
                  </a:extLst>
                </a:gridCol>
                <a:gridCol w="743019">
                  <a:extLst>
                    <a:ext uri="{9D8B030D-6E8A-4147-A177-3AD203B41FA5}">
                      <a16:colId xmlns:a16="http://schemas.microsoft.com/office/drawing/2014/main" val="2959580187"/>
                    </a:ext>
                  </a:extLst>
                </a:gridCol>
                <a:gridCol w="478381">
                  <a:extLst>
                    <a:ext uri="{9D8B030D-6E8A-4147-A177-3AD203B41FA5}">
                      <a16:colId xmlns:a16="http://schemas.microsoft.com/office/drawing/2014/main" val="645901224"/>
                    </a:ext>
                  </a:extLst>
                </a:gridCol>
                <a:gridCol w="508916">
                  <a:extLst>
                    <a:ext uri="{9D8B030D-6E8A-4147-A177-3AD203B41FA5}">
                      <a16:colId xmlns:a16="http://schemas.microsoft.com/office/drawing/2014/main" val="3467390585"/>
                    </a:ext>
                  </a:extLst>
                </a:gridCol>
                <a:gridCol w="1368868">
                  <a:extLst>
                    <a:ext uri="{9D8B030D-6E8A-4147-A177-3AD203B41FA5}">
                      <a16:colId xmlns:a16="http://schemas.microsoft.com/office/drawing/2014/main" val="237291204"/>
                    </a:ext>
                  </a:extLst>
                </a:gridCol>
                <a:gridCol w="1418210">
                  <a:extLst>
                    <a:ext uri="{9D8B030D-6E8A-4147-A177-3AD203B41FA5}">
                      <a16:colId xmlns:a16="http://schemas.microsoft.com/office/drawing/2014/main" val="3198805383"/>
                    </a:ext>
                  </a:extLst>
                </a:gridCol>
              </a:tblGrid>
              <a:tr h="18463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DNA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Chromosome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Position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Direction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Forward Primer (5'-3')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Reverse Primer (5'-3')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3175765961"/>
                  </a:ext>
                </a:extLst>
              </a:tr>
              <a:tr h="15826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ACTgTAAA-GCGCCAaGGGGG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42371490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GTTTCTGCAGACCCTATGACT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GCGGAAACTACAATTCCCAT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3321834187"/>
                  </a:ext>
                </a:extLst>
              </a:tr>
              <a:tr h="13888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ACTCTAAACGCaCC-tGGGGG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39767245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GGATCCTTCTTCATCAGTGT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ATAGGTCTGCCTGCCACAAT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310200807"/>
                  </a:ext>
                </a:extLst>
              </a:tr>
              <a:tr h="13888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 err="1">
                          <a:effectLst/>
                        </a:rPr>
                        <a:t>ACgCTAAA-GgGCCACGGGGG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16408417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AGCCCAGGTAATAGGCTAT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ACCACCTCACGACCATCTGT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564507216"/>
                  </a:ext>
                </a:extLst>
              </a:tr>
              <a:tr h="167438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 err="1">
                          <a:effectLst/>
                        </a:rPr>
                        <a:t>ACTgTAAACGgGCCA</a:t>
                      </a:r>
                      <a:r>
                        <a:rPr lang="en-US" sz="900" u="none" strike="noStrike" dirty="0">
                          <a:effectLst/>
                        </a:rPr>
                        <a:t>-GGCGG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17418058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+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AAAGCCTCCAACTCCAGCT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AAGGGCGAAATGAAAGCGGT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3985755466"/>
                  </a:ext>
                </a:extLst>
              </a:tr>
              <a:tr h="16215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ACTgTAAACGgGCCA-GGCGG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15691003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+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AACTCCAGCTGACGCAGCTT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GGCGAAATGAAAGCGGTGCT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2696151205"/>
                  </a:ext>
                </a:extLst>
              </a:tr>
              <a:tr h="1450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ACTCTAAATaGgGCCACGGTGG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5533276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GAAAACAGTGCTGCCTGCCT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CTTATCTAGCGCTCACGGAT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2913502439"/>
                  </a:ext>
                </a:extLst>
              </a:tr>
              <a:tr h="162150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ACTCTAAATaGgGCCACGGGGG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7108733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AGAGCAGCAGATGGCTCTGT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AGCCTTTACGATAGCCAGCT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3674996640"/>
                  </a:ext>
                </a:extLst>
              </a:tr>
              <a:tr h="13888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ACTCTAAACTGCagCACGGCGG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1799001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GTGCGTTTATATGAGACGGT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AAGAGGATCTTGTTCCCGT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2255863349"/>
                  </a:ext>
                </a:extLst>
              </a:tr>
              <a:tr h="13888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gCT-TAAACcCGCCACGGTGG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22123610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TCGCAAACTCCTTCAGGCGT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TTCTGTCCTCTGCGTGTAT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2580387045"/>
                  </a:ext>
                </a:extLst>
              </a:tr>
              <a:tr h="15748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ACTgTAAACGgGCCA-GGCGG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21555757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AAGGGCGAAATGAAAGCGGT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AGCTGACGCAGCTTCACCT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1433964807"/>
                  </a:ext>
                </a:extLst>
              </a:tr>
              <a:tr h="13888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ACTgTAAACGgGCCA-GGCGG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31307010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+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AAGGTGGTTGAGGTTGGAT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GAAGGCAAGCCAACACTGT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2987788373"/>
                  </a:ext>
                </a:extLst>
              </a:tr>
              <a:tr h="13888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ACTgTAAACGgGCCA-GGCGG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39397336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+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CTGACGCAGCTTCACCTCTT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GCAAGCCAACACTGTCACCT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663265618"/>
                  </a:ext>
                </a:extLst>
              </a:tr>
              <a:tr h="140417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AtTCTAAACGaGCCACGAGAGG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9285575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ACTGACTCACAGTGCATCT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TCATACACCTCTAGTGTCCA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72987632"/>
                  </a:ext>
                </a:extLst>
              </a:tr>
              <a:tr h="13888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ACTgTAAA-GCtCCACGGTGG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45129846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CTGTAGTTCTTGTGGTACCT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GCTTCTCCATGTCTCTGTAT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2462807827"/>
                  </a:ext>
                </a:extLst>
              </a:tr>
              <a:tr h="13888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ACTCTAAACG-GCCAtGtTGG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14360517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GGGCTCTCCAAATTTGACT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TCTCAGAAGGTCGAACTCT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132412799"/>
                  </a:ext>
                </a:extLst>
              </a:tr>
              <a:tr h="13888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ACTgTAAACGgGCCA-GGCGG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23345537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CAAGCCAACACTGTCACCT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AAAGCCTCCAACTCCAGCT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2350495527"/>
                  </a:ext>
                </a:extLst>
              </a:tr>
              <a:tr h="13888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ACTgTAAACGgGCCA-GGCGG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24565926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+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GAAGGTGGTTGAGGTTGGAT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GCGAAATGAAAGCGGTGCT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2315203832"/>
                  </a:ext>
                </a:extLst>
              </a:tr>
              <a:tr h="13888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ACTCTAAAC-aGCCAgGGGGG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33888849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+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GATCCTGGTTGAAGTCAGAT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TCACTTTGGCAGGACACACT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4135027317"/>
                  </a:ext>
                </a:extLst>
              </a:tr>
              <a:tr h="167557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 err="1">
                          <a:effectLst/>
                        </a:rPr>
                        <a:t>ACTCTAAAaG-GCCACaGAGG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7580951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+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TGGAAGGAAGCCTGGAGACT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GACACCAAACTTTGATCGGT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3162822852"/>
                  </a:ext>
                </a:extLst>
              </a:tr>
              <a:tr h="12640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ACTgTAAACGgGCCA-GGCGG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25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25111696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+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AAAGCCTCCAACTCCAGCT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AAGGGCGAAATGAAAGCGGT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0" marR="5920" marT="5920" marB="0" anchor="b"/>
                </a:tc>
                <a:extLst>
                  <a:ext uri="{0D108BD9-81ED-4DB2-BD59-A6C34878D82A}">
                    <a16:rowId xmlns:a16="http://schemas.microsoft.com/office/drawing/2014/main" val="947821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8980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78"/>
          <a:stretch/>
        </p:blipFill>
        <p:spPr>
          <a:xfrm>
            <a:off x="1863475" y="950908"/>
            <a:ext cx="3647106" cy="23161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65760" y="317082"/>
            <a:ext cx="8631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Supplementary </a:t>
            </a:r>
            <a:r>
              <a:rPr lang="en-US" dirty="0" smtClean="0"/>
              <a:t>Figure 1.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4" r="2555" b="10027"/>
          <a:stretch/>
        </p:blipFill>
        <p:spPr>
          <a:xfrm>
            <a:off x="5592328" y="1110212"/>
            <a:ext cx="3260035" cy="217059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671385" y="2064588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82425" y="3199641"/>
            <a:ext cx="7718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adrb1</a:t>
            </a:r>
            <a:r>
              <a:rPr lang="en-US" sz="14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17617" y="3199641"/>
            <a:ext cx="1034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i="0" dirty="0" smtClean="0"/>
              <a:t>wild </a:t>
            </a:r>
            <a:r>
              <a:rPr lang="en-US" i="0" dirty="0"/>
              <a:t>type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10581" y="1011400"/>
            <a:ext cx="257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63475" y="1015654"/>
            <a:ext cx="257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90847" y="3209926"/>
            <a:ext cx="7718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adrb1</a:t>
            </a:r>
            <a:r>
              <a:rPr lang="en-US" sz="14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83189" y="3209926"/>
            <a:ext cx="1034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i="0" dirty="0" smtClean="0"/>
              <a:t>wild </a:t>
            </a:r>
            <a:r>
              <a:rPr lang="en-US" i="0" dirty="0"/>
              <a:t>type</a:t>
            </a:r>
          </a:p>
        </p:txBody>
      </p:sp>
    </p:spTree>
    <p:extLst>
      <p:ext uri="{BB962C8B-B14F-4D97-AF65-F5344CB8AC3E}">
        <p14:creationId xmlns:p14="http://schemas.microsoft.com/office/powerpoint/2010/main" val="3897108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826" y="1589059"/>
            <a:ext cx="3546611" cy="26947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15464" y="3682075"/>
            <a:ext cx="1224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2,3-BDM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14936" y="3682075"/>
            <a:ext cx="1224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control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25315" y="2431023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7" name="Rectangle 6"/>
          <p:cNvSpPr/>
          <p:nvPr/>
        </p:nvSpPr>
        <p:spPr>
          <a:xfrm>
            <a:off x="1392827" y="566600"/>
            <a:ext cx="2476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Supplementary Figure </a:t>
            </a:r>
            <a:r>
              <a:rPr lang="en-US" dirty="0" smtClean="0"/>
              <a:t>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743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r="11753"/>
          <a:stretch/>
        </p:blipFill>
        <p:spPr>
          <a:xfrm rot="5400000" flipH="1">
            <a:off x="5135058" y="2194967"/>
            <a:ext cx="2878956" cy="42245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2" r="13265"/>
          <a:stretch/>
        </p:blipFill>
        <p:spPr>
          <a:xfrm rot="5400000" flipH="1">
            <a:off x="873251" y="2194264"/>
            <a:ext cx="2880361" cy="42245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576" b="34607"/>
          <a:stretch/>
        </p:blipFill>
        <p:spPr>
          <a:xfrm>
            <a:off x="198120" y="1510134"/>
            <a:ext cx="4227576" cy="13258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46" b="25699"/>
          <a:stretch/>
        </p:blipFill>
        <p:spPr>
          <a:xfrm>
            <a:off x="4459224" y="1510134"/>
            <a:ext cx="4227576" cy="132391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7552944" y="5670111"/>
            <a:ext cx="1014152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993909" y="2769594"/>
            <a:ext cx="60118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45674" y="1140802"/>
            <a:ext cx="153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adrb1</a:t>
            </a:r>
            <a:r>
              <a:rPr lang="en-US" i="1" baseline="30000" dirty="0"/>
              <a:t>-/-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12378" y="1140802"/>
            <a:ext cx="153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wild type</a:t>
            </a:r>
          </a:p>
        </p:txBody>
      </p:sp>
      <p:sp>
        <p:nvSpPr>
          <p:cNvPr id="7" name="Rectangle 6"/>
          <p:cNvSpPr/>
          <p:nvPr/>
        </p:nvSpPr>
        <p:spPr>
          <a:xfrm>
            <a:off x="365760" y="447712"/>
            <a:ext cx="8631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Supplementary Figure </a:t>
            </a:r>
            <a:r>
              <a:rPr lang="en-US" dirty="0" smtClean="0"/>
              <a:t>3. </a:t>
            </a:r>
            <a:endParaRPr lang="en-US" dirty="0"/>
          </a:p>
        </p:txBody>
      </p:sp>
      <p:sp>
        <p:nvSpPr>
          <p:cNvPr id="6" name="Right Bracket 5"/>
          <p:cNvSpPr/>
          <p:nvPr/>
        </p:nvSpPr>
        <p:spPr>
          <a:xfrm>
            <a:off x="2423162" y="4456254"/>
            <a:ext cx="109728" cy="1005840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Bracket 16"/>
          <p:cNvSpPr/>
          <p:nvPr/>
        </p:nvSpPr>
        <p:spPr>
          <a:xfrm>
            <a:off x="6573012" y="4456254"/>
            <a:ext cx="129541" cy="938706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Bracket 17"/>
          <p:cNvSpPr/>
          <p:nvPr/>
        </p:nvSpPr>
        <p:spPr>
          <a:xfrm>
            <a:off x="2505458" y="4230779"/>
            <a:ext cx="45719" cy="203776"/>
          </a:xfrm>
          <a:prstGeom prst="rightBracket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Bracket 18"/>
          <p:cNvSpPr/>
          <p:nvPr/>
        </p:nvSpPr>
        <p:spPr>
          <a:xfrm>
            <a:off x="6656835" y="4249068"/>
            <a:ext cx="45719" cy="185487"/>
          </a:xfrm>
          <a:prstGeom prst="rightBracket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403530" y="1455270"/>
            <a:ext cx="257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3537" y="1455270"/>
            <a:ext cx="257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3536" y="2815762"/>
            <a:ext cx="257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06303" y="2815762"/>
            <a:ext cx="257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709198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291</Words>
  <Application>Microsoft Office PowerPoint</Application>
  <PresentationFormat>On-screen Show (4:3)</PresentationFormat>
  <Paragraphs>223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等线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wenqing</dc:creator>
  <cp:lastModifiedBy>wenqing</cp:lastModifiedBy>
  <cp:revision>10</cp:revision>
  <dcterms:created xsi:type="dcterms:W3CDTF">2024-05-05T07:30:55Z</dcterms:created>
  <dcterms:modified xsi:type="dcterms:W3CDTF">2024-05-06T05:26:39Z</dcterms:modified>
</cp:coreProperties>
</file>