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3"/>
  </p:notesMasterIdLst>
  <p:sldIdLst>
    <p:sldId id="309" r:id="rId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E5327"/>
    <a:srgbClr val="5021FF"/>
    <a:srgbClr val="CFCEFF"/>
    <a:srgbClr val="C00000"/>
    <a:srgbClr val="A53C1B"/>
    <a:srgbClr val="6BBEFD"/>
    <a:srgbClr val="1848A8"/>
    <a:srgbClr val="0064BF"/>
    <a:srgbClr val="28A1F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351" autoAdjust="0"/>
    <p:restoredTop sz="90149" autoAdjust="0"/>
  </p:normalViewPr>
  <p:slideViewPr>
    <p:cSldViewPr snapToGrid="0" snapToObjects="1">
      <p:cViewPr varScale="1">
        <p:scale>
          <a:sx n="104" d="100"/>
          <a:sy n="104" d="100"/>
        </p:scale>
        <p:origin x="102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8E81BC4-1899-4A12-82FE-E205F6E57443}" type="datetimeFigureOut">
              <a:rPr lang="en-AU" smtClean="0"/>
              <a:t>5/06/2024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96E4D1B-B8B4-42BE-8E27-936304CB9A17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5015410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96E4D1B-B8B4-42BE-8E27-936304CB9A17}" type="slidenum">
              <a:rPr lang="en-AU" smtClean="0"/>
              <a:t>1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5377064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C38CEC-66B5-8A49-AC42-B38002A774F0}" type="datetimeFigureOut">
              <a:rPr lang="en-US" smtClean="0"/>
              <a:t>6/5/2024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B2569-C1B9-504E-8638-08FA724BAC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77441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C38CEC-66B5-8A49-AC42-B38002A774F0}" type="datetimeFigureOut">
              <a:rPr lang="en-US" smtClean="0"/>
              <a:t>6/5/2024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B2569-C1B9-504E-8638-08FA724BAC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39283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C38CEC-66B5-8A49-AC42-B38002A774F0}" type="datetimeFigureOut">
              <a:rPr lang="en-US" smtClean="0"/>
              <a:t>6/5/2024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B2569-C1B9-504E-8638-08FA724BAC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25851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C38CEC-66B5-8A49-AC42-B38002A774F0}" type="datetimeFigureOut">
              <a:rPr lang="en-US" smtClean="0"/>
              <a:t>6/5/2024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B2569-C1B9-504E-8638-08FA724BAC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05708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C38CEC-66B5-8A49-AC42-B38002A774F0}" type="datetimeFigureOut">
              <a:rPr lang="en-US" smtClean="0"/>
              <a:t>6/5/2024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B2569-C1B9-504E-8638-08FA724BAC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12732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C38CEC-66B5-8A49-AC42-B38002A774F0}" type="datetimeFigureOut">
              <a:rPr lang="en-US" smtClean="0"/>
              <a:t>6/5/2024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B2569-C1B9-504E-8638-08FA724BAC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79072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C38CEC-66B5-8A49-AC42-B38002A774F0}" type="datetimeFigureOut">
              <a:rPr lang="en-US" smtClean="0"/>
              <a:t>6/5/2024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B2569-C1B9-504E-8638-08FA724BAC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53353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C38CEC-66B5-8A49-AC42-B38002A774F0}" type="datetimeFigureOut">
              <a:rPr lang="en-US" smtClean="0"/>
              <a:t>6/5/2024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B2569-C1B9-504E-8638-08FA724BAC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37528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C38CEC-66B5-8A49-AC42-B38002A774F0}" type="datetimeFigureOut">
              <a:rPr lang="en-US" smtClean="0"/>
              <a:t>6/5/2024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B2569-C1B9-504E-8638-08FA724BAC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65590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C38CEC-66B5-8A49-AC42-B38002A774F0}" type="datetimeFigureOut">
              <a:rPr lang="en-US" smtClean="0"/>
              <a:t>6/5/2024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B2569-C1B9-504E-8638-08FA724BAC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19310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C38CEC-66B5-8A49-AC42-B38002A774F0}" type="datetimeFigureOut">
              <a:rPr lang="en-US" smtClean="0"/>
              <a:t>6/5/2024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B2569-C1B9-504E-8638-08FA724BAC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87117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C38CEC-66B5-8A49-AC42-B38002A774F0}" type="datetimeFigureOut">
              <a:rPr lang="en-US" smtClean="0"/>
              <a:t>6/5/2024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BB2569-C1B9-504E-8638-08FA724BAC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7886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84793D10-E566-1340-AC31-370D51DF0232}"/>
              </a:ext>
            </a:extLst>
          </p:cNvPr>
          <p:cNvSpPr/>
          <p:nvPr/>
        </p:nvSpPr>
        <p:spPr>
          <a:xfrm>
            <a:off x="7280032" y="1294481"/>
            <a:ext cx="4851436" cy="4150800"/>
          </a:xfrm>
          <a:prstGeom prst="rect">
            <a:avLst/>
          </a:prstGeom>
          <a:solidFill>
            <a:schemeClr val="bg1"/>
          </a:solidFill>
          <a:ln w="1270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itle 3"/>
          <p:cNvSpPr txBox="1">
            <a:spLocks/>
          </p:cNvSpPr>
          <p:nvPr/>
        </p:nvSpPr>
        <p:spPr>
          <a:xfrm>
            <a:off x="17573" y="5740290"/>
            <a:ext cx="5797891" cy="51454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47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 err="1"/>
              <a:t>Guensch</a:t>
            </a:r>
            <a:r>
              <a:rPr lang="en-US" b="1" dirty="0"/>
              <a:t> et al. </a:t>
            </a:r>
            <a:r>
              <a:rPr lang="en-US" b="1" i="1" dirty="0"/>
              <a:t>Eur J </a:t>
            </a:r>
            <a:r>
              <a:rPr lang="en-US" b="1" i="1" dirty="0" err="1"/>
              <a:t>Anaesthesiol</a:t>
            </a:r>
            <a:r>
              <a:rPr lang="en-US" b="1" dirty="0"/>
              <a:t>. Month Year</a:t>
            </a:r>
          </a:p>
        </p:txBody>
      </p:sp>
      <p:sp>
        <p:nvSpPr>
          <p:cNvPr id="18" name="Title 3"/>
          <p:cNvSpPr txBox="1">
            <a:spLocks/>
          </p:cNvSpPr>
          <p:nvPr/>
        </p:nvSpPr>
        <p:spPr>
          <a:xfrm>
            <a:off x="-10248" y="6183591"/>
            <a:ext cx="11933830" cy="31503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25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8000" b="1" dirty="0"/>
              <a:t>@</a:t>
            </a:r>
            <a:r>
              <a:rPr lang="en-US" sz="8000" b="1" dirty="0" err="1"/>
              <a:t>EJA_Journal</a:t>
            </a:r>
            <a:r>
              <a:rPr lang="en-US" sz="8000" b="1" dirty="0"/>
              <a:t>, @</a:t>
            </a:r>
            <a:r>
              <a:rPr lang="en-US" sz="8000" b="1" dirty="0" err="1"/>
              <a:t>DGuensch</a:t>
            </a:r>
            <a:r>
              <a:rPr lang="en-US" sz="8000" b="1" dirty="0"/>
              <a:t> 		</a:t>
            </a:r>
            <a:endParaRPr lang="en-US" dirty="0"/>
          </a:p>
        </p:txBody>
      </p:sp>
      <p:sp>
        <p:nvSpPr>
          <p:cNvPr id="25" name="Rectangle 24"/>
          <p:cNvSpPr/>
          <p:nvPr/>
        </p:nvSpPr>
        <p:spPr>
          <a:xfrm>
            <a:off x="-10248" y="1233471"/>
            <a:ext cx="6956951" cy="172167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Rectangle 26"/>
          <p:cNvSpPr/>
          <p:nvPr/>
        </p:nvSpPr>
        <p:spPr>
          <a:xfrm>
            <a:off x="-9342" y="3220378"/>
            <a:ext cx="6956045" cy="1035264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B0F0"/>
              </a:solidFill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BA6B7D75-A370-B047-828D-6464EE814AEF}"/>
              </a:ext>
            </a:extLst>
          </p:cNvPr>
          <p:cNvSpPr/>
          <p:nvPr/>
        </p:nvSpPr>
        <p:spPr>
          <a:xfrm>
            <a:off x="9239188" y="1320210"/>
            <a:ext cx="70949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Text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364B2E4E-60DF-E347-B148-A31DDE992C93}"/>
              </a:ext>
            </a:extLst>
          </p:cNvPr>
          <p:cNvSpPr/>
          <p:nvPr/>
        </p:nvSpPr>
        <p:spPr>
          <a:xfrm>
            <a:off x="-30908" y="1517393"/>
            <a:ext cx="6940388" cy="7626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80000"/>
              </a:lnSpc>
            </a:pPr>
            <a:r>
              <a:rPr lang="en-GB" spc="-120" dirty="0">
                <a:solidFill>
                  <a:schemeClr val="bg1"/>
                </a:solidFill>
              </a:rPr>
              <a:t>Induction of general anaesthesia (GA) bears many potential triggers for perioperative myocardial ischaemia including acute perturbations of blood gases that occur with alterations in breathing and ventilation patterns.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69F9013-E7A9-4D5A-96DA-AEDC6D58B8C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13772" y="5603271"/>
            <a:ext cx="5013738" cy="958508"/>
          </a:xfrm>
          <a:prstGeom prst="rect">
            <a:avLst/>
          </a:prstGeom>
        </p:spPr>
      </p:pic>
      <p:sp>
        <p:nvSpPr>
          <p:cNvPr id="6" name="Title 3">
            <a:extLst>
              <a:ext uri="{FF2B5EF4-FFF2-40B4-BE49-F238E27FC236}">
                <a16:creationId xmlns:a16="http://schemas.microsoft.com/office/drawing/2014/main" id="{FFE76BF7-3870-7084-BA10-C1EF6970D4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912" y="178914"/>
            <a:ext cx="11937003" cy="914400"/>
          </a:xfrm>
        </p:spPr>
        <p:txBody>
          <a:bodyPr>
            <a:noAutofit/>
          </a:bodyPr>
          <a:lstStyle/>
          <a:p>
            <a:pPr algn="ctr">
              <a:lnSpc>
                <a:spcPct val="70000"/>
              </a:lnSpc>
            </a:pPr>
            <a:r>
              <a:rPr lang="en-US" sz="4000" b="1" dirty="0">
                <a:solidFill>
                  <a:srgbClr val="C00000"/>
                </a:solidFill>
              </a:rPr>
              <a:t>Introducing a Free-Breathing MRI Method to Assess Perioperative Myocardial Oxygenation and Function 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3C385A7B-282A-CF4B-DB1F-26C27674B67D}"/>
              </a:ext>
            </a:extLst>
          </p:cNvPr>
          <p:cNvSpPr/>
          <p:nvPr/>
        </p:nvSpPr>
        <p:spPr>
          <a:xfrm>
            <a:off x="-30908" y="2236267"/>
            <a:ext cx="6940388" cy="7626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80000"/>
              </a:lnSpc>
            </a:pPr>
            <a:r>
              <a:rPr lang="en-GB" spc="-120" dirty="0">
                <a:solidFill>
                  <a:schemeClr val="bg1"/>
                </a:solidFill>
              </a:rPr>
              <a:t>Myocardial oxygen-supply mismatch can now be spatially mapped – continuously and non-invasively - using free-breathing oxygenation-sensitive cardiovascular magnetic resonance imaging.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7E434F71-A426-F9B6-D469-EC4CF8818B7E}"/>
              </a:ext>
            </a:extLst>
          </p:cNvPr>
          <p:cNvSpPr/>
          <p:nvPr/>
        </p:nvSpPr>
        <p:spPr>
          <a:xfrm>
            <a:off x="-10248" y="4551012"/>
            <a:ext cx="6956045" cy="955409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5CFD3E78-F126-E0F0-1D73-B0C8C4C1E059}"/>
              </a:ext>
            </a:extLst>
          </p:cNvPr>
          <p:cNvSpPr/>
          <p:nvPr/>
        </p:nvSpPr>
        <p:spPr>
          <a:xfrm>
            <a:off x="-8546" y="1206975"/>
            <a:ext cx="980501" cy="31787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68FF30E-56B5-5FBA-0792-E32C4FF7A596}"/>
              </a:ext>
            </a:extLst>
          </p:cNvPr>
          <p:cNvSpPr/>
          <p:nvPr/>
        </p:nvSpPr>
        <p:spPr>
          <a:xfrm>
            <a:off x="-51353" y="1181248"/>
            <a:ext cx="114303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GB" b="1" spc="-150" dirty="0">
                <a:solidFill>
                  <a:srgbClr val="FF0000"/>
                </a:solidFill>
              </a:rPr>
              <a:t>RATIONALE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115888BD-9785-A5CC-55F7-D7176BE43D36}"/>
              </a:ext>
            </a:extLst>
          </p:cNvPr>
          <p:cNvSpPr/>
          <p:nvPr/>
        </p:nvSpPr>
        <p:spPr>
          <a:xfrm>
            <a:off x="-42903" y="4509272"/>
            <a:ext cx="1219330" cy="30231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081F66FA-ADF3-520A-0CE7-6C73136702C2}"/>
              </a:ext>
            </a:extLst>
          </p:cNvPr>
          <p:cNvSpPr/>
          <p:nvPr/>
        </p:nvSpPr>
        <p:spPr>
          <a:xfrm>
            <a:off x="-42964" y="4491850"/>
            <a:ext cx="141054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GB" b="1" spc="-150" dirty="0">
                <a:solidFill>
                  <a:srgbClr val="FF0000"/>
                </a:solidFill>
              </a:rPr>
              <a:t>KEY FINDINGS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98AEEC9-34EC-5C04-F6E6-51433CBB3724}"/>
              </a:ext>
            </a:extLst>
          </p:cNvPr>
          <p:cNvSpPr/>
          <p:nvPr/>
        </p:nvSpPr>
        <p:spPr>
          <a:xfrm>
            <a:off x="-35188" y="4794807"/>
            <a:ext cx="6943483" cy="7626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80000"/>
              </a:lnSpc>
            </a:pPr>
            <a:r>
              <a:rPr lang="en-GB" spc="-120" dirty="0">
                <a:solidFill>
                  <a:schemeClr val="bg1"/>
                </a:solidFill>
              </a:rPr>
              <a:t>Breathing manoeuvres simulating induction of GA cause dynamic alterations of myocardial oxygenation. I</a:t>
            </a:r>
            <a:r>
              <a:rPr lang="en-GB" sz="1800" spc="-120" dirty="0">
                <a:solidFill>
                  <a:schemeClr val="bg1"/>
                </a:solidFill>
                <a:effectLst/>
                <a:ea typeface="Times New Roman" panose="02020603050405020304" pitchFamily="18" charset="0"/>
              </a:rPr>
              <a:t>t is warranted to implement these new imaging techniques to investigate perioperative perturbations of myocardial tissue oxygenation.</a:t>
            </a:r>
            <a:r>
              <a:rPr lang="en-GB" spc="-120" dirty="0">
                <a:solidFill>
                  <a:schemeClr val="bg1"/>
                </a:solidFill>
                <a:effectLst/>
              </a:rPr>
              <a:t> </a:t>
            </a:r>
            <a:endParaRPr lang="en-GB" spc="-120" dirty="0">
              <a:solidFill>
                <a:schemeClr val="bg1"/>
              </a:solidFill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FD32163D-7211-E66B-4AB4-D55E7C15F98F}"/>
              </a:ext>
            </a:extLst>
          </p:cNvPr>
          <p:cNvSpPr/>
          <p:nvPr/>
        </p:nvSpPr>
        <p:spPr>
          <a:xfrm>
            <a:off x="-16703" y="3193631"/>
            <a:ext cx="634379" cy="31787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17BDFD18-4041-5D0B-3AF3-B27B7402C682}"/>
              </a:ext>
            </a:extLst>
          </p:cNvPr>
          <p:cNvSpPr/>
          <p:nvPr/>
        </p:nvSpPr>
        <p:spPr>
          <a:xfrm>
            <a:off x="-51353" y="3178148"/>
            <a:ext cx="114303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GB" b="1" spc="-150" dirty="0">
                <a:solidFill>
                  <a:srgbClr val="A53C1B"/>
                </a:solidFill>
              </a:rPr>
              <a:t>STUDY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216949C0-E868-5F23-4D73-4DBBA4CF18B4}"/>
              </a:ext>
            </a:extLst>
          </p:cNvPr>
          <p:cNvSpPr/>
          <p:nvPr/>
        </p:nvSpPr>
        <p:spPr>
          <a:xfrm>
            <a:off x="-34280" y="3532836"/>
            <a:ext cx="6942575" cy="7626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80000"/>
              </a:lnSpc>
            </a:pPr>
            <a:r>
              <a:rPr lang="en-GB" spc="-110" dirty="0">
                <a:solidFill>
                  <a:schemeClr val="bg1"/>
                </a:solidFill>
              </a:rPr>
              <a:t>32 healthy awake controls were prospectively recruited to perform a voluntary breathing manoeuvre simulating the induction of GA in an MRI consisting of paced breathing  for 180s, followed by five deep breaths, then apnoea.</a:t>
            </a:r>
          </a:p>
        </p:txBody>
      </p:sp>
      <p:sp>
        <p:nvSpPr>
          <p:cNvPr id="23" name="Title 3">
            <a:extLst>
              <a:ext uri="{FF2B5EF4-FFF2-40B4-BE49-F238E27FC236}">
                <a16:creationId xmlns:a16="http://schemas.microsoft.com/office/drawing/2014/main" id="{509C89FF-1F7F-1FC3-342C-3FF3E7775D35}"/>
              </a:ext>
            </a:extLst>
          </p:cNvPr>
          <p:cNvSpPr txBox="1">
            <a:spLocks/>
          </p:cNvSpPr>
          <p:nvPr/>
        </p:nvSpPr>
        <p:spPr>
          <a:xfrm>
            <a:off x="17572" y="6584757"/>
            <a:ext cx="12209937" cy="35070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200" dirty="0"/>
              <a:t>Copyright © 2021  </a:t>
            </a:r>
            <a:r>
              <a:rPr lang="en-GB" sz="1200" dirty="0"/>
              <a:t>Copyright © European Society of Anaesthesiology and Intensive Care. Unauthorized reproduction of this abstract is prohibited.</a:t>
            </a:r>
            <a:endParaRPr lang="en-US" sz="1100" dirty="0"/>
          </a:p>
        </p:txBody>
      </p:sp>
      <p:pic>
        <p:nvPicPr>
          <p:cNvPr id="29" name="Picture 28" descr="A close-up of a graph&#10;&#10;Description automatically generated">
            <a:extLst>
              <a:ext uri="{FF2B5EF4-FFF2-40B4-BE49-F238E27FC236}">
                <a16:creationId xmlns:a16="http://schemas.microsoft.com/office/drawing/2014/main" id="{B4B35BD8-7787-281F-CE1E-81A6B968AABE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58510" t="65887" r="22421" b="12133"/>
          <a:stretch/>
        </p:blipFill>
        <p:spPr>
          <a:xfrm>
            <a:off x="8438411" y="4138082"/>
            <a:ext cx="1573400" cy="1126604"/>
          </a:xfrm>
          <a:prstGeom prst="rect">
            <a:avLst/>
          </a:prstGeom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</p:pic>
      <p:pic>
        <p:nvPicPr>
          <p:cNvPr id="39" name="Picture 38">
            <a:extLst>
              <a:ext uri="{FF2B5EF4-FFF2-40B4-BE49-F238E27FC236}">
                <a16:creationId xmlns:a16="http://schemas.microsoft.com/office/drawing/2014/main" id="{4F998787-21CE-C98E-43A6-FEF2AAEC76C9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3326" t="26603"/>
          <a:stretch/>
        </p:blipFill>
        <p:spPr>
          <a:xfrm>
            <a:off x="7466351" y="1809980"/>
            <a:ext cx="3906446" cy="400952"/>
          </a:xfrm>
          <a:prstGeom prst="rect">
            <a:avLst/>
          </a:prstGeom>
        </p:spPr>
      </p:pic>
      <p:sp>
        <p:nvSpPr>
          <p:cNvPr id="44" name="TextBox 43">
            <a:extLst>
              <a:ext uri="{FF2B5EF4-FFF2-40B4-BE49-F238E27FC236}">
                <a16:creationId xmlns:a16="http://schemas.microsoft.com/office/drawing/2014/main" id="{9C2EFD28-9297-F149-96A0-693639A43BE3}"/>
              </a:ext>
            </a:extLst>
          </p:cNvPr>
          <p:cNvSpPr txBox="1"/>
          <p:nvPr/>
        </p:nvSpPr>
        <p:spPr>
          <a:xfrm>
            <a:off x="7364382" y="2295884"/>
            <a:ext cx="549510" cy="21839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70000"/>
              </a:lnSpc>
            </a:pPr>
            <a:r>
              <a:rPr lang="en-US" sz="1100" spc="-110" dirty="0"/>
              <a:t>Baseline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E5CF1D8B-5560-FA7B-0C2B-95F7ED82F6B9}"/>
              </a:ext>
            </a:extLst>
          </p:cNvPr>
          <p:cNvSpPr txBox="1"/>
          <p:nvPr/>
        </p:nvSpPr>
        <p:spPr>
          <a:xfrm>
            <a:off x="7949469" y="2295884"/>
            <a:ext cx="922368" cy="336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70000"/>
              </a:lnSpc>
            </a:pPr>
            <a:r>
              <a:rPr lang="en-US" sz="1100" spc="-110" dirty="0"/>
              <a:t>Paced Breathing </a:t>
            </a:r>
          </a:p>
          <a:p>
            <a:pPr algn="ctr">
              <a:lnSpc>
                <a:spcPct val="70000"/>
              </a:lnSpc>
            </a:pPr>
            <a:r>
              <a:rPr lang="en-US" sz="1100" spc="-110" dirty="0"/>
              <a:t>(RR=14, 150s)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A5C70782-51EA-1B25-9828-27EC2CBA7E4B}"/>
              </a:ext>
            </a:extLst>
          </p:cNvPr>
          <p:cNvSpPr txBox="1"/>
          <p:nvPr/>
        </p:nvSpPr>
        <p:spPr>
          <a:xfrm>
            <a:off x="8904583" y="2295884"/>
            <a:ext cx="864018" cy="21839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70000"/>
              </a:lnSpc>
            </a:pPr>
            <a:r>
              <a:rPr lang="en-US" sz="1100" spc="-110" dirty="0"/>
              <a:t>5 Deep Breaths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C13C4A05-9F45-BF03-92D3-287B46DD9E8A}"/>
              </a:ext>
            </a:extLst>
          </p:cNvPr>
          <p:cNvSpPr txBox="1"/>
          <p:nvPr/>
        </p:nvSpPr>
        <p:spPr>
          <a:xfrm>
            <a:off x="9802428" y="2295884"/>
            <a:ext cx="540853" cy="21839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70000"/>
              </a:lnSpc>
            </a:pPr>
            <a:r>
              <a:rPr lang="en-GB" sz="1100" spc="-110">
                <a:solidFill>
                  <a:srgbClr val="C00000"/>
                </a:solidFill>
              </a:rPr>
              <a:t>Apnoea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DDDCB2A6-0D34-1A9A-80A5-1C80D51F6BC3}"/>
              </a:ext>
            </a:extLst>
          </p:cNvPr>
          <p:cNvSpPr txBox="1"/>
          <p:nvPr/>
        </p:nvSpPr>
        <p:spPr>
          <a:xfrm>
            <a:off x="10363612" y="2295884"/>
            <a:ext cx="600805" cy="21839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70000"/>
              </a:lnSpc>
            </a:pPr>
            <a:r>
              <a:rPr lang="en-US" sz="1100" spc="-110" dirty="0"/>
              <a:t>Recovery</a:t>
            </a:r>
          </a:p>
        </p:txBody>
      </p:sp>
      <p:sp>
        <p:nvSpPr>
          <p:cNvPr id="49" name="Right Arrow 48">
            <a:extLst>
              <a:ext uri="{FF2B5EF4-FFF2-40B4-BE49-F238E27FC236}">
                <a16:creationId xmlns:a16="http://schemas.microsoft.com/office/drawing/2014/main" id="{57889D2B-9E91-3E64-08FB-222367271B77}"/>
              </a:ext>
            </a:extLst>
          </p:cNvPr>
          <p:cNvSpPr/>
          <p:nvPr/>
        </p:nvSpPr>
        <p:spPr>
          <a:xfrm>
            <a:off x="7871559" y="2365458"/>
            <a:ext cx="142244" cy="51836"/>
          </a:xfrm>
          <a:prstGeom prst="rightArrow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1" name="Right Arrow 50">
            <a:extLst>
              <a:ext uri="{FF2B5EF4-FFF2-40B4-BE49-F238E27FC236}">
                <a16:creationId xmlns:a16="http://schemas.microsoft.com/office/drawing/2014/main" id="{DEC1BC75-C147-FBA0-54FA-E98AB2FA1CAA}"/>
              </a:ext>
            </a:extLst>
          </p:cNvPr>
          <p:cNvSpPr/>
          <p:nvPr/>
        </p:nvSpPr>
        <p:spPr>
          <a:xfrm>
            <a:off x="10278700" y="2365458"/>
            <a:ext cx="142244" cy="51836"/>
          </a:xfrm>
          <a:prstGeom prst="rightArrow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2" name="Right Arrow 51">
            <a:extLst>
              <a:ext uri="{FF2B5EF4-FFF2-40B4-BE49-F238E27FC236}">
                <a16:creationId xmlns:a16="http://schemas.microsoft.com/office/drawing/2014/main" id="{88969DA0-1B9E-D604-2A91-1155ED4F1A69}"/>
              </a:ext>
            </a:extLst>
          </p:cNvPr>
          <p:cNvSpPr/>
          <p:nvPr/>
        </p:nvSpPr>
        <p:spPr>
          <a:xfrm>
            <a:off x="9716023" y="2365458"/>
            <a:ext cx="142244" cy="51836"/>
          </a:xfrm>
          <a:prstGeom prst="rightArrow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3" name="Right Arrow 52">
            <a:extLst>
              <a:ext uri="{FF2B5EF4-FFF2-40B4-BE49-F238E27FC236}">
                <a16:creationId xmlns:a16="http://schemas.microsoft.com/office/drawing/2014/main" id="{C7CE87AF-108B-5DCC-267B-6CD7B51D61E0}"/>
              </a:ext>
            </a:extLst>
          </p:cNvPr>
          <p:cNvSpPr/>
          <p:nvPr/>
        </p:nvSpPr>
        <p:spPr>
          <a:xfrm>
            <a:off x="8817797" y="2365458"/>
            <a:ext cx="142244" cy="51836"/>
          </a:xfrm>
          <a:prstGeom prst="rightArrow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0" name="Picture 39">
            <a:extLst>
              <a:ext uri="{FF2B5EF4-FFF2-40B4-BE49-F238E27FC236}">
                <a16:creationId xmlns:a16="http://schemas.microsoft.com/office/drawing/2014/main" id="{E429965F-3E3B-7C43-9AFF-5411A3E1BC97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/>
          <a:stretch/>
        </p:blipFill>
        <p:spPr>
          <a:xfrm>
            <a:off x="7475490" y="3138847"/>
            <a:ext cx="3523130" cy="1034092"/>
          </a:xfrm>
          <a:prstGeom prst="rect">
            <a:avLst/>
          </a:prstGeom>
        </p:spPr>
      </p:pic>
      <p:sp>
        <p:nvSpPr>
          <p:cNvPr id="41" name="TextBox 40">
            <a:extLst>
              <a:ext uri="{FF2B5EF4-FFF2-40B4-BE49-F238E27FC236}">
                <a16:creationId xmlns:a16="http://schemas.microsoft.com/office/drawing/2014/main" id="{83020B19-FA28-3531-1B38-5E2AFF75187C}"/>
              </a:ext>
            </a:extLst>
          </p:cNvPr>
          <p:cNvSpPr txBox="1"/>
          <p:nvPr/>
        </p:nvSpPr>
        <p:spPr>
          <a:xfrm>
            <a:off x="8976628" y="3625260"/>
            <a:ext cx="93461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spc="-110" dirty="0">
                <a:solidFill>
                  <a:srgbClr val="7030A0"/>
                </a:solidFill>
              </a:rPr>
              <a:t>Deoxygenation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EE58E361-4BC4-9A43-DA21-72D9601EA547}"/>
              </a:ext>
            </a:extLst>
          </p:cNvPr>
          <p:cNvSpPr txBox="1"/>
          <p:nvPr/>
        </p:nvSpPr>
        <p:spPr>
          <a:xfrm>
            <a:off x="9956481" y="3393227"/>
            <a:ext cx="814261" cy="35913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70000"/>
              </a:lnSpc>
            </a:pPr>
            <a:r>
              <a:rPr lang="en-US" sz="1200" spc="-110" dirty="0">
                <a:solidFill>
                  <a:srgbClr val="0E5327"/>
                </a:solidFill>
              </a:rPr>
              <a:t>Luxury </a:t>
            </a:r>
          </a:p>
          <a:p>
            <a:pPr algn="ctr">
              <a:lnSpc>
                <a:spcPct val="70000"/>
              </a:lnSpc>
            </a:pPr>
            <a:r>
              <a:rPr lang="en-US" sz="1200" spc="-110" dirty="0">
                <a:solidFill>
                  <a:srgbClr val="0E5327"/>
                </a:solidFill>
              </a:rPr>
              <a:t>Oxygenation</a:t>
            </a:r>
          </a:p>
        </p:txBody>
      </p:sp>
      <p:sp>
        <p:nvSpPr>
          <p:cNvPr id="60" name="Trapezoid 59">
            <a:extLst>
              <a:ext uri="{FF2B5EF4-FFF2-40B4-BE49-F238E27FC236}">
                <a16:creationId xmlns:a16="http://schemas.microsoft.com/office/drawing/2014/main" id="{36E986B5-3EFE-7AE2-5FD8-45360D5B2D18}"/>
              </a:ext>
            </a:extLst>
          </p:cNvPr>
          <p:cNvSpPr/>
          <p:nvPr/>
        </p:nvSpPr>
        <p:spPr>
          <a:xfrm rot="5400000">
            <a:off x="10844526" y="1950992"/>
            <a:ext cx="282778" cy="341324"/>
          </a:xfrm>
          <a:prstGeom prst="trapezoid">
            <a:avLst>
              <a:gd name="adj" fmla="val 32694"/>
            </a:avLst>
          </a:prstGeom>
          <a:gradFill>
            <a:gsLst>
              <a:gs pos="0">
                <a:schemeClr val="dk1">
                  <a:lumMod val="110000"/>
                  <a:satMod val="105000"/>
                  <a:tint val="67000"/>
                  <a:alpha val="24893"/>
                </a:schemeClr>
              </a:gs>
              <a:gs pos="50000">
                <a:schemeClr val="dk1">
                  <a:lumMod val="105000"/>
                  <a:satMod val="103000"/>
                  <a:tint val="73000"/>
                  <a:alpha val="18000"/>
                </a:schemeClr>
              </a:gs>
              <a:gs pos="100000">
                <a:schemeClr val="dk1">
                  <a:lumMod val="105000"/>
                  <a:satMod val="109000"/>
                  <a:tint val="81000"/>
                  <a:alpha val="0"/>
                </a:schemeClr>
              </a:gs>
            </a:gsLst>
          </a:gradFill>
          <a:ln>
            <a:noFill/>
          </a:ln>
          <a:effectLst>
            <a:outerShdw blurRad="50800" dist="38100" dir="5400000" algn="t" rotWithShape="0">
              <a:prstClr val="black">
                <a:alpha val="31991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0" name="Picture 29" descr="A close-up of a graph&#10;&#10;Description automatically generated">
            <a:extLst>
              <a:ext uri="{FF2B5EF4-FFF2-40B4-BE49-F238E27FC236}">
                <a16:creationId xmlns:a16="http://schemas.microsoft.com/office/drawing/2014/main" id="{6A3FBA07-EA74-0824-860F-92ADB4CD24D1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80240" t="65957" r="691" b="12063"/>
          <a:stretch/>
        </p:blipFill>
        <p:spPr>
          <a:xfrm>
            <a:off x="10035770" y="3829196"/>
            <a:ext cx="1573400" cy="1126604"/>
          </a:xfrm>
          <a:prstGeom prst="rect">
            <a:avLst/>
          </a:prstGeom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</p:pic>
      <p:pic>
        <p:nvPicPr>
          <p:cNvPr id="28" name="Picture 27" descr="A close-up of a graph&#10;&#10;Description automatically generated">
            <a:extLst>
              <a:ext uri="{FF2B5EF4-FFF2-40B4-BE49-F238E27FC236}">
                <a16:creationId xmlns:a16="http://schemas.microsoft.com/office/drawing/2014/main" id="{718E28B1-30BD-C8F4-5EBB-C5D68429DB04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66106" t="90119" r="7271" b="3037"/>
          <a:stretch/>
        </p:blipFill>
        <p:spPr>
          <a:xfrm>
            <a:off x="10416996" y="4966805"/>
            <a:ext cx="1281060" cy="204554"/>
          </a:xfrm>
          <a:prstGeom prst="rect">
            <a:avLst/>
          </a:prstGeom>
        </p:spPr>
      </p:pic>
      <p:pic>
        <p:nvPicPr>
          <p:cNvPr id="65" name="Picture 64">
            <a:extLst>
              <a:ext uri="{FF2B5EF4-FFF2-40B4-BE49-F238E27FC236}">
                <a16:creationId xmlns:a16="http://schemas.microsoft.com/office/drawing/2014/main" id="{9F891EA7-A26B-DAF5-65C7-FEF3C954AB9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810921" y="1788084"/>
            <a:ext cx="1162729" cy="1405548"/>
          </a:xfrm>
          <a:prstGeom prst="rect">
            <a:avLst/>
          </a:prstGeom>
        </p:spPr>
      </p:pic>
      <p:sp>
        <p:nvSpPr>
          <p:cNvPr id="66" name="TextBox 65">
            <a:extLst>
              <a:ext uri="{FF2B5EF4-FFF2-40B4-BE49-F238E27FC236}">
                <a16:creationId xmlns:a16="http://schemas.microsoft.com/office/drawing/2014/main" id="{C15A0AB7-0E6F-7D45-6B96-74F5D95D0BA6}"/>
              </a:ext>
            </a:extLst>
          </p:cNvPr>
          <p:cNvSpPr txBox="1"/>
          <p:nvPr/>
        </p:nvSpPr>
        <p:spPr>
          <a:xfrm>
            <a:off x="7319652" y="1442454"/>
            <a:ext cx="4504461" cy="276999"/>
          </a:xfrm>
          <a:prstGeom prst="rect">
            <a:avLst/>
          </a:prstGeom>
          <a:noFill/>
        </p:spPr>
        <p:txBody>
          <a:bodyPr wrap="square" lIns="72000" tIns="0" bIns="0" rtlCol="0">
            <a:spAutoFit/>
          </a:bodyPr>
          <a:lstStyle/>
          <a:p>
            <a:pPr algn="ctr"/>
            <a:r>
              <a:rPr lang="en-US" b="1" u="sng" dirty="0">
                <a:solidFill>
                  <a:srgbClr val="C00000"/>
                </a:solidFill>
              </a:rPr>
              <a:t>Breathing Patterns Simulating GA Induction</a:t>
            </a:r>
          </a:p>
        </p:txBody>
      </p:sp>
      <p:sp>
        <p:nvSpPr>
          <p:cNvPr id="67" name="Oval 66">
            <a:extLst>
              <a:ext uri="{FF2B5EF4-FFF2-40B4-BE49-F238E27FC236}">
                <a16:creationId xmlns:a16="http://schemas.microsoft.com/office/drawing/2014/main" id="{06B16CB7-3BB5-C3CA-C8A2-D18FF20DE457}"/>
              </a:ext>
            </a:extLst>
          </p:cNvPr>
          <p:cNvSpPr/>
          <p:nvPr/>
        </p:nvSpPr>
        <p:spPr>
          <a:xfrm>
            <a:off x="9593933" y="4002194"/>
            <a:ext cx="131838" cy="117560"/>
          </a:xfrm>
          <a:prstGeom prst="ellipse">
            <a:avLst/>
          </a:prstGeom>
          <a:solidFill>
            <a:srgbClr val="5021FF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Oval 67">
            <a:extLst>
              <a:ext uri="{FF2B5EF4-FFF2-40B4-BE49-F238E27FC236}">
                <a16:creationId xmlns:a16="http://schemas.microsoft.com/office/drawing/2014/main" id="{866B3684-FBC8-4871-4455-DCCB2F67906A}"/>
              </a:ext>
            </a:extLst>
          </p:cNvPr>
          <p:cNvSpPr/>
          <p:nvPr/>
        </p:nvSpPr>
        <p:spPr>
          <a:xfrm>
            <a:off x="10182043" y="3171952"/>
            <a:ext cx="131838" cy="117560"/>
          </a:xfrm>
          <a:prstGeom prst="ellipse">
            <a:avLst/>
          </a:prstGeom>
          <a:solidFill>
            <a:srgbClr val="0E5327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0" name="Straight Arrow Connector 69">
            <a:extLst>
              <a:ext uri="{FF2B5EF4-FFF2-40B4-BE49-F238E27FC236}">
                <a16:creationId xmlns:a16="http://schemas.microsoft.com/office/drawing/2014/main" id="{072C015B-2B41-B7D5-3456-0671AD46E721}"/>
              </a:ext>
            </a:extLst>
          </p:cNvPr>
          <p:cNvCxnSpPr>
            <a:cxnSpLocks/>
          </p:cNvCxnSpPr>
          <p:nvPr/>
        </p:nvCxnSpPr>
        <p:spPr>
          <a:xfrm flipV="1">
            <a:off x="7520369" y="3400098"/>
            <a:ext cx="0" cy="571804"/>
          </a:xfrm>
          <a:prstGeom prst="straightConnector1">
            <a:avLst/>
          </a:prstGeom>
          <a:ln w="31750">
            <a:solidFill>
              <a:schemeClr val="tx1">
                <a:lumMod val="50000"/>
                <a:lumOff val="50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TextBox 71">
            <a:extLst>
              <a:ext uri="{FF2B5EF4-FFF2-40B4-BE49-F238E27FC236}">
                <a16:creationId xmlns:a16="http://schemas.microsoft.com/office/drawing/2014/main" id="{7AC17EA2-F1F9-E3CA-3DCD-0AC6DB9D5FA2}"/>
              </a:ext>
            </a:extLst>
          </p:cNvPr>
          <p:cNvSpPr txBox="1"/>
          <p:nvPr/>
        </p:nvSpPr>
        <p:spPr>
          <a:xfrm>
            <a:off x="6583710" y="2861847"/>
            <a:ext cx="4504461" cy="276999"/>
          </a:xfrm>
          <a:prstGeom prst="rect">
            <a:avLst/>
          </a:prstGeom>
          <a:noFill/>
        </p:spPr>
        <p:txBody>
          <a:bodyPr wrap="square" lIns="72000" tIns="0" bIns="0" rtlCol="0">
            <a:spAutoFit/>
          </a:bodyPr>
          <a:lstStyle/>
          <a:p>
            <a:pPr algn="ctr"/>
            <a:r>
              <a:rPr lang="en-US" b="1" u="sng" dirty="0">
                <a:solidFill>
                  <a:srgbClr val="C00000"/>
                </a:solidFill>
              </a:rPr>
              <a:t>Myocardial Oxygenation (%)</a:t>
            </a:r>
          </a:p>
        </p:txBody>
      </p:sp>
    </p:spTree>
    <p:extLst>
      <p:ext uri="{BB962C8B-B14F-4D97-AF65-F5344CB8AC3E}">
        <p14:creationId xmlns:p14="http://schemas.microsoft.com/office/powerpoint/2010/main" val="138663875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1D9A78"/>
      </a:accent1>
      <a:accent2>
        <a:srgbClr val="8BC145"/>
      </a:accent2>
      <a:accent3>
        <a:srgbClr val="36AFCE"/>
      </a:accent3>
      <a:accent4>
        <a:srgbClr val="1D6FA9"/>
      </a:accent4>
      <a:accent5>
        <a:srgbClr val="B74919"/>
      </a:accent5>
      <a:accent6>
        <a:srgbClr val="F19D19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AE6F2518-B084-4896-AF52-66CC2144AA26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1767</TotalTime>
  <Words>198</Words>
  <Application>Microsoft Office PowerPoint</Application>
  <PresentationFormat>Widescreen</PresentationFormat>
  <Paragraphs>24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Office Theme</vt:lpstr>
      <vt:lpstr>Introducing a Free-Breathing MRI Method to Assess Perioperative Myocardial Oxygenation and Function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AIMS</dc:title>
  <dc:creator>Jennifer Li</dc:creator>
  <cp:lastModifiedBy>Arun Sharma</cp:lastModifiedBy>
  <cp:revision>122</cp:revision>
  <dcterms:created xsi:type="dcterms:W3CDTF">2021-04-28T04:07:31Z</dcterms:created>
  <dcterms:modified xsi:type="dcterms:W3CDTF">2024-06-05T06:36:47Z</dcterms:modified>
</cp:coreProperties>
</file>