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1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0" d="100"/>
          <a:sy n="80" d="100"/>
        </p:scale>
        <p:origin x="9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E6208-00A3-43F0-AA22-7B325B6A88BD}" type="datetimeFigureOut">
              <a:rPr lang="zh-TW" altLang="en-US" smtClean="0"/>
              <a:t>2023/3/20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BBB8D-9E15-47F9-A56B-721705C97AC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56401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E6208-00A3-43F0-AA22-7B325B6A88BD}" type="datetimeFigureOut">
              <a:rPr lang="zh-TW" altLang="en-US" smtClean="0"/>
              <a:t>2023/3/20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BBB8D-9E15-47F9-A56B-721705C97AC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17883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E6208-00A3-43F0-AA22-7B325B6A88BD}" type="datetimeFigureOut">
              <a:rPr lang="zh-TW" altLang="en-US" smtClean="0"/>
              <a:t>2023/3/20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BBB8D-9E15-47F9-A56B-721705C97AC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38694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E6208-00A3-43F0-AA22-7B325B6A88BD}" type="datetimeFigureOut">
              <a:rPr lang="zh-TW" altLang="en-US" smtClean="0"/>
              <a:t>2023/3/20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BBB8D-9E15-47F9-A56B-721705C97AC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239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E6208-00A3-43F0-AA22-7B325B6A88BD}" type="datetimeFigureOut">
              <a:rPr lang="zh-TW" altLang="en-US" smtClean="0"/>
              <a:t>2023/3/20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BBB8D-9E15-47F9-A56B-721705C97AC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4030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E6208-00A3-43F0-AA22-7B325B6A88BD}" type="datetimeFigureOut">
              <a:rPr lang="zh-TW" altLang="en-US" smtClean="0"/>
              <a:t>2023/3/20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BBB8D-9E15-47F9-A56B-721705C97AC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9954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E6208-00A3-43F0-AA22-7B325B6A88BD}" type="datetimeFigureOut">
              <a:rPr lang="zh-TW" altLang="en-US" smtClean="0"/>
              <a:t>2023/3/20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BBB8D-9E15-47F9-A56B-721705C97AC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94113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E6208-00A3-43F0-AA22-7B325B6A88BD}" type="datetimeFigureOut">
              <a:rPr lang="zh-TW" altLang="en-US" smtClean="0"/>
              <a:t>2023/3/20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BBB8D-9E15-47F9-A56B-721705C97AC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55185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E6208-00A3-43F0-AA22-7B325B6A88BD}" type="datetimeFigureOut">
              <a:rPr lang="zh-TW" altLang="en-US" smtClean="0"/>
              <a:t>2023/3/20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BBB8D-9E15-47F9-A56B-721705C97AC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23852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E6208-00A3-43F0-AA22-7B325B6A88BD}" type="datetimeFigureOut">
              <a:rPr lang="zh-TW" altLang="en-US" smtClean="0"/>
              <a:t>2023/3/20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BBB8D-9E15-47F9-A56B-721705C97AC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6995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E6208-00A3-43F0-AA22-7B325B6A88BD}" type="datetimeFigureOut">
              <a:rPr lang="zh-TW" altLang="en-US" smtClean="0"/>
              <a:t>2023/3/20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BBB8D-9E15-47F9-A56B-721705C97AC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3552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E6208-00A3-43F0-AA22-7B325B6A88BD}" type="datetimeFigureOut">
              <a:rPr lang="zh-TW" altLang="en-US" smtClean="0"/>
              <a:t>2023/3/20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BBB8D-9E15-47F9-A56B-721705C97AC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422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1D787C90-2ED0-F39D-07FA-FF3869EE70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3098545"/>
              </p:ext>
            </p:extLst>
          </p:nvPr>
        </p:nvGraphicFramePr>
        <p:xfrm>
          <a:off x="342900" y="920552"/>
          <a:ext cx="6172199" cy="53464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62096">
                  <a:extLst>
                    <a:ext uri="{9D8B030D-6E8A-4147-A177-3AD203B41FA5}">
                      <a16:colId xmlns:a16="http://schemas.microsoft.com/office/drawing/2014/main" val="292456627"/>
                    </a:ext>
                  </a:extLst>
                </a:gridCol>
                <a:gridCol w="1472100">
                  <a:extLst>
                    <a:ext uri="{9D8B030D-6E8A-4147-A177-3AD203B41FA5}">
                      <a16:colId xmlns:a16="http://schemas.microsoft.com/office/drawing/2014/main" val="1304689000"/>
                    </a:ext>
                  </a:extLst>
                </a:gridCol>
                <a:gridCol w="1111472">
                  <a:extLst>
                    <a:ext uri="{9D8B030D-6E8A-4147-A177-3AD203B41FA5}">
                      <a16:colId xmlns:a16="http://schemas.microsoft.com/office/drawing/2014/main" val="2646855253"/>
                    </a:ext>
                  </a:extLst>
                </a:gridCol>
                <a:gridCol w="833018">
                  <a:extLst>
                    <a:ext uri="{9D8B030D-6E8A-4147-A177-3AD203B41FA5}">
                      <a16:colId xmlns:a16="http://schemas.microsoft.com/office/drawing/2014/main" val="2096135697"/>
                    </a:ext>
                  </a:extLst>
                </a:gridCol>
                <a:gridCol w="893513">
                  <a:extLst>
                    <a:ext uri="{9D8B030D-6E8A-4147-A177-3AD203B41FA5}">
                      <a16:colId xmlns:a16="http://schemas.microsoft.com/office/drawing/2014/main" val="4148284468"/>
                    </a:ext>
                  </a:extLst>
                </a:gridCol>
              </a:tblGrid>
              <a:tr h="18289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Antibody</a:t>
                      </a:r>
                      <a:endParaRPr lang="pt-BR" sz="12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Source</a:t>
                      </a:r>
                      <a:endParaRPr lang="pt-BR" sz="12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Catalog number</a:t>
                      </a:r>
                      <a:endParaRPr lang="pt-BR" sz="12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Host</a:t>
                      </a:r>
                      <a:endParaRPr lang="pt-BR" sz="12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Dilution</a:t>
                      </a:r>
                      <a:endParaRPr lang="pt-BR" sz="1200" b="1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3530058"/>
                  </a:ext>
                </a:extLst>
              </a:tr>
              <a:tr h="292850">
                <a:tc>
                  <a:txBody>
                    <a:bodyPr/>
                    <a:lstStyle/>
                    <a:p>
                      <a:pPr algn="l" fontAlgn="ctr"/>
                      <a:r>
                        <a:rPr lang="el-GR" sz="900" u="none" strike="noStrike" dirty="0">
                          <a:effectLst/>
                        </a:rPr>
                        <a:t>β-</a:t>
                      </a:r>
                      <a:r>
                        <a:rPr lang="pt-BR" sz="900" u="none" strike="noStrike" dirty="0">
                          <a:effectLst/>
                        </a:rPr>
                        <a:t>catenin</a:t>
                      </a:r>
                      <a:endParaRPr lang="pt-BR" sz="900" b="0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BD Biosciences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900" u="none" strike="noStrike">
                          <a:effectLst/>
                        </a:rPr>
                        <a:t>#610154</a:t>
                      </a:r>
                      <a:endParaRPr lang="en-US" altLang="zh-TW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Mouse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 dirty="0">
                          <a:effectLst/>
                        </a:rPr>
                        <a:t>WB: 1:5000       </a:t>
                      </a:r>
                      <a:r>
                        <a:rPr lang="zh-TW" altLang="en-US" sz="900" u="none" strike="noStrike" dirty="0">
                          <a:effectLst/>
                        </a:rPr>
                        <a:t>     </a:t>
                      </a:r>
                      <a:r>
                        <a:rPr lang="pt-BR" sz="900" u="none" strike="noStrike" dirty="0">
                          <a:effectLst/>
                        </a:rPr>
                        <a:t>   IF: 1:200</a:t>
                      </a:r>
                      <a:endParaRPr lang="pt-BR" sz="900" b="0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0717544"/>
                  </a:ext>
                </a:extLst>
              </a:tr>
              <a:tr h="182894"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Vimentin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Cell Signaling Technology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#3932s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Rabbit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WB: 1:2000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566096"/>
                  </a:ext>
                </a:extLst>
              </a:tr>
              <a:tr h="182894"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Vimentin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GeneTex 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GTX100619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Rabbit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IF: 1:200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6417630"/>
                  </a:ext>
                </a:extLst>
              </a:tr>
              <a:tr h="182894"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Snail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Cell Signaling Technology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#3879S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Rabbit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WB: 1:500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9233299"/>
                  </a:ext>
                </a:extLst>
              </a:tr>
              <a:tr h="182894"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 dirty="0">
                          <a:effectLst/>
                        </a:rPr>
                        <a:t>NRF2</a:t>
                      </a:r>
                      <a:endParaRPr lang="pt-BR" sz="900" b="0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Abcam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ab137550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Rabbit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WB: 1:2,000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9457361"/>
                  </a:ext>
                </a:extLst>
              </a:tr>
              <a:tr h="182894"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HO-1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Enzo life sciences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ADI-OSA-110-F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Mouse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WB: 1:500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93327"/>
                  </a:ext>
                </a:extLst>
              </a:tr>
              <a:tr h="182894"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CHOP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 dirty="0">
                          <a:effectLst/>
                        </a:rPr>
                        <a:t>Cell Signaling Technology</a:t>
                      </a:r>
                      <a:endParaRPr lang="pt-BR" sz="900" b="0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#2895S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Mouse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WB: 1:500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0438284"/>
                  </a:ext>
                </a:extLst>
              </a:tr>
              <a:tr h="182894"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GRP78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 dirty="0">
                          <a:effectLst/>
                        </a:rPr>
                        <a:t>Proteintech</a:t>
                      </a:r>
                      <a:endParaRPr lang="pt-BR" sz="900" b="0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11587-1-AP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Rabbit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WB: 1:2,000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490131"/>
                  </a:ext>
                </a:extLst>
              </a:tr>
              <a:tr h="292850"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Phospho-ERK1/2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Cell Signaling Technology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#4370s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Rabbit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 dirty="0">
                          <a:effectLst/>
                        </a:rPr>
                        <a:t>WB: 1:2,000      </a:t>
                      </a:r>
                      <a:r>
                        <a:rPr lang="zh-TW" altLang="en-US" sz="900" u="none" strike="noStrike" dirty="0">
                          <a:effectLst/>
                        </a:rPr>
                        <a:t>    </a:t>
                      </a:r>
                      <a:r>
                        <a:rPr lang="pt-BR" sz="900" u="none" strike="noStrike" dirty="0">
                          <a:effectLst/>
                        </a:rPr>
                        <a:t>    IF: 1:200</a:t>
                      </a:r>
                      <a:endParaRPr lang="pt-BR" sz="900" b="0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2592111"/>
                  </a:ext>
                </a:extLst>
              </a:tr>
              <a:tr h="182894"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ERK1/2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 dirty="0">
                          <a:effectLst/>
                        </a:rPr>
                        <a:t>Cell Signaling Technology</a:t>
                      </a:r>
                      <a:endParaRPr lang="pt-BR" sz="900" b="0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#9102s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Rabbit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WB:  1:2,000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8276"/>
                  </a:ext>
                </a:extLst>
              </a:tr>
              <a:tr h="182894"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Phospho-EGFR (Tyr1068)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 dirty="0">
                          <a:effectLst/>
                        </a:rPr>
                        <a:t>Cell Signaling Technology</a:t>
                      </a:r>
                      <a:endParaRPr lang="pt-BR" sz="900" b="0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#3777s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Rabbit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WB: 1:1,000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5414143"/>
                  </a:ext>
                </a:extLst>
              </a:tr>
              <a:tr h="182894"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EGFR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 dirty="0">
                          <a:effectLst/>
                        </a:rPr>
                        <a:t>Cell Signaling Technology</a:t>
                      </a:r>
                      <a:endParaRPr lang="pt-BR" sz="900" b="0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#4267s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Rabbit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WB: 1:1,000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8465597"/>
                  </a:ext>
                </a:extLst>
              </a:tr>
              <a:tr h="182894"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Phospho-MEK1/2 (Ser217/221)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 dirty="0">
                          <a:effectLst/>
                        </a:rPr>
                        <a:t>Cell Signaling Technology</a:t>
                      </a:r>
                      <a:endParaRPr lang="pt-BR" sz="900" b="0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900" u="none" strike="noStrike">
                          <a:effectLst/>
                        </a:rPr>
                        <a:t>#9121</a:t>
                      </a:r>
                      <a:endParaRPr lang="en-US" altLang="zh-TW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Rabbit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WB: 1:500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40980"/>
                  </a:ext>
                </a:extLst>
              </a:tr>
              <a:tr h="182894"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MEK1/2 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 dirty="0">
                          <a:effectLst/>
                        </a:rPr>
                        <a:t>Cell Signaling Technology</a:t>
                      </a:r>
                      <a:endParaRPr lang="pt-BR" sz="900" b="0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900" u="none" strike="noStrike">
                          <a:effectLst/>
                        </a:rPr>
                        <a:t>#9122</a:t>
                      </a:r>
                      <a:endParaRPr lang="en-US" altLang="zh-TW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Rabbit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WB: 1:500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0495488"/>
                  </a:ext>
                </a:extLst>
              </a:tr>
              <a:tr h="182894"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Phospho-p90RSK (Thr359/Ser363)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Cell Signaling Technology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900" u="none" strike="noStrike">
                          <a:effectLst/>
                        </a:rPr>
                        <a:t>#9344</a:t>
                      </a:r>
                      <a:endParaRPr lang="en-US" altLang="zh-TW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Rabbit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WB: 1:500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5266611"/>
                  </a:ext>
                </a:extLst>
              </a:tr>
              <a:tr h="182894"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RSK1(D6D5)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Cell Signaling Technology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900" u="none" strike="noStrike">
                          <a:effectLst/>
                        </a:rPr>
                        <a:t>#8408</a:t>
                      </a:r>
                      <a:endParaRPr lang="en-US" altLang="zh-TW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Rabbit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WB: 1:1,000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2075820"/>
                  </a:ext>
                </a:extLst>
              </a:tr>
              <a:tr h="182894"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GAPDH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GeneTex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GTX627408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Mouse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WB: 1:5,000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7499775"/>
                  </a:ext>
                </a:extLst>
              </a:tr>
              <a:tr h="182894">
                <a:tc>
                  <a:txBody>
                    <a:bodyPr/>
                    <a:lstStyle/>
                    <a:p>
                      <a:pPr algn="l" fontAlgn="ctr"/>
                      <a:r>
                        <a:rPr lang="el-GR" sz="900" u="none" strike="noStrike">
                          <a:effectLst/>
                        </a:rPr>
                        <a:t>β-</a:t>
                      </a:r>
                      <a:r>
                        <a:rPr lang="pt-BR" sz="900" u="none" strike="noStrike">
                          <a:effectLst/>
                        </a:rPr>
                        <a:t>actin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Sigma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 dirty="0">
                          <a:effectLst/>
                        </a:rPr>
                        <a:t>A5441</a:t>
                      </a:r>
                      <a:endParaRPr lang="pt-BR" sz="900" b="0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Mouse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WB: 1:20,000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6574164"/>
                  </a:ext>
                </a:extLst>
              </a:tr>
              <a:tr h="182894"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Anti-mouse IgG, HRP-linked Antibody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Cell Signaling Technology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7076S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u="none" strike="noStrike">
                          <a:effectLst/>
                        </a:rPr>
                        <a:t>　</a:t>
                      </a:r>
                      <a:endParaRPr lang="zh-TW" altLang="en-US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WB: 1:2,000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2383503"/>
                  </a:ext>
                </a:extLst>
              </a:tr>
              <a:tr h="182894"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Anti-rabbit IgG, HRP-linked Antibody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Cell Signaling Technology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7074s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u="none" strike="noStrike">
                          <a:effectLst/>
                        </a:rPr>
                        <a:t>　</a:t>
                      </a:r>
                      <a:endParaRPr lang="zh-TW" altLang="en-US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WB: 1:2,000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6236796"/>
                  </a:ext>
                </a:extLst>
              </a:tr>
              <a:tr h="182894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Alexa Fluor 568 phalloidin  (F-actin)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 dirty="0">
                          <a:effectLst/>
                        </a:rPr>
                        <a:t>Thermo Fisher Scientific</a:t>
                      </a:r>
                      <a:endParaRPr lang="pt-BR" sz="900" b="0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A12380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u="none" strike="noStrike">
                          <a:effectLst/>
                        </a:rPr>
                        <a:t>　</a:t>
                      </a:r>
                      <a:endParaRPr lang="zh-TW" altLang="en-US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IF: 1:1,000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7280104"/>
                  </a:ext>
                </a:extLst>
              </a:tr>
              <a:tr h="182894"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ZO-1 A12 Alexa Fluor 647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 dirty="0">
                          <a:effectLst/>
                        </a:rPr>
                        <a:t>Thermo Fisher Scientific</a:t>
                      </a:r>
                      <a:endParaRPr lang="pt-BR" sz="900" b="0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 dirty="0">
                          <a:effectLst/>
                        </a:rPr>
                        <a:t>MA3-39100-A647</a:t>
                      </a:r>
                      <a:endParaRPr lang="pt-BR" sz="900" b="0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u="none" strike="noStrike">
                          <a:effectLst/>
                        </a:rPr>
                        <a:t>　</a:t>
                      </a:r>
                      <a:endParaRPr lang="zh-TW" altLang="en-US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IF: 1:500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6892469"/>
                  </a:ext>
                </a:extLst>
              </a:tr>
              <a:tr h="182894"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DAPI 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Thermo Fisher Scientific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900" u="none" strike="noStrike">
                          <a:effectLst/>
                        </a:rPr>
                        <a:t>#62248</a:t>
                      </a:r>
                      <a:endParaRPr lang="en-US" altLang="zh-TW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u="none" strike="noStrike">
                          <a:effectLst/>
                        </a:rPr>
                        <a:t>　</a:t>
                      </a:r>
                      <a:endParaRPr lang="zh-TW" altLang="en-US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IF: 1:1,000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0264348"/>
                  </a:ext>
                </a:extLst>
              </a:tr>
              <a:tr h="182894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Alexa Fluor 488 goat-anti rabbit IgG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altLang="zh-TW" sz="900" u="none" strike="noStrike" dirty="0">
                          <a:effectLst/>
                        </a:rPr>
                        <a:t>Thermo Fisher Scientific</a:t>
                      </a:r>
                      <a:endParaRPr lang="pt-BR" altLang="zh-TW" sz="900" b="0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#A11008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u="none" strike="noStrike" dirty="0">
                          <a:effectLst/>
                        </a:rPr>
                        <a:t>　</a:t>
                      </a:r>
                      <a:endParaRPr lang="zh-TW" altLang="en-US" sz="900" b="0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IF: 1:700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5411210"/>
                  </a:ext>
                </a:extLst>
              </a:tr>
              <a:tr h="182894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Alexa Fluor 488 goat-anti mouse IgG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altLang="zh-TW" sz="900" u="none" strike="noStrike" dirty="0">
                          <a:effectLst/>
                        </a:rPr>
                        <a:t>Thermo Fisher Scientific</a:t>
                      </a:r>
                      <a:endParaRPr lang="pt-BR" altLang="zh-TW" sz="900" b="0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#A11001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900" u="none" strike="noStrike">
                          <a:effectLst/>
                        </a:rPr>
                        <a:t>　</a:t>
                      </a:r>
                      <a:endParaRPr lang="zh-TW" altLang="en-US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IF: 1:700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7847602"/>
                  </a:ext>
                </a:extLst>
              </a:tr>
              <a:tr h="182894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Alexa Fluor 568 goat-anti mouse IgG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altLang="zh-TW" sz="900" u="none" strike="noStrike" dirty="0">
                          <a:effectLst/>
                        </a:rPr>
                        <a:t>Thermo Fisher Scientific</a:t>
                      </a:r>
                      <a:endParaRPr lang="pt-BR" altLang="zh-TW" sz="900" b="0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#A11004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u="none" strike="noStrike">
                          <a:effectLst/>
                        </a:rPr>
                        <a:t>　</a:t>
                      </a:r>
                      <a:endParaRPr lang="zh-TW" altLang="en-US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IF: 1:700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1039209"/>
                  </a:ext>
                </a:extLst>
              </a:tr>
              <a:tr h="182894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Alexa Fluor 647 goat-anti rabbit IgG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altLang="zh-TW" sz="900" u="none" strike="noStrike" dirty="0">
                          <a:effectLst/>
                        </a:rPr>
                        <a:t>Thermo Fisher Scientific</a:t>
                      </a:r>
                      <a:endParaRPr lang="pt-BR" altLang="zh-TW" sz="900" b="0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#A21244</a:t>
                      </a:r>
                      <a:endParaRPr lang="pt-BR" sz="900" b="0" i="0" u="none" strike="noStrike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u="none" strike="noStrike" dirty="0">
                          <a:effectLst/>
                        </a:rPr>
                        <a:t>　</a:t>
                      </a:r>
                      <a:endParaRPr lang="zh-TW" altLang="en-US" sz="900" b="0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 dirty="0">
                          <a:effectLst/>
                        </a:rPr>
                        <a:t>IF: 1:700</a:t>
                      </a:r>
                      <a:endParaRPr lang="pt-BR" sz="900" b="0" i="0" u="none" strike="noStrike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5498" marR="5498" marT="5498" marB="0" anchor="ctr">
                    <a:solidFill>
                      <a:srgbClr val="E7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9538702"/>
                  </a:ext>
                </a:extLst>
              </a:tr>
            </a:tbl>
          </a:graphicData>
        </a:graphic>
      </p:graphicFrame>
      <p:sp>
        <p:nvSpPr>
          <p:cNvPr id="4" name="文字方塊 3">
            <a:extLst>
              <a:ext uri="{FF2B5EF4-FFF2-40B4-BE49-F238E27FC236}">
                <a16:creationId xmlns:a16="http://schemas.microsoft.com/office/drawing/2014/main" id="{EC8E4CEB-BB36-E36E-C53D-90713C475549}"/>
              </a:ext>
            </a:extLst>
          </p:cNvPr>
          <p:cNvSpPr txBox="1"/>
          <p:nvPr/>
        </p:nvSpPr>
        <p:spPr>
          <a:xfrm>
            <a:off x="260648" y="344488"/>
            <a:ext cx="28803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/>
              <a:t>Supplemenatry table 1</a:t>
            </a:r>
          </a:p>
        </p:txBody>
      </p:sp>
    </p:spTree>
    <p:extLst>
      <p:ext uri="{BB962C8B-B14F-4D97-AF65-F5344CB8AC3E}">
        <p14:creationId xmlns:p14="http://schemas.microsoft.com/office/powerpoint/2010/main" val="36938416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</TotalTime>
  <Words>318</Words>
  <Application>Microsoft Office PowerPoint</Application>
  <PresentationFormat>A4 紙張 (210x297 公釐)</PresentationFormat>
  <Paragraphs>141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雅琪 楊</dc:creator>
  <cp:lastModifiedBy>雅琪 楊</cp:lastModifiedBy>
  <cp:revision>1</cp:revision>
  <dcterms:created xsi:type="dcterms:W3CDTF">2023-03-20T09:51:39Z</dcterms:created>
  <dcterms:modified xsi:type="dcterms:W3CDTF">2023-03-20T09:58:59Z</dcterms:modified>
</cp:coreProperties>
</file>