
<file path=[Content_Types].xml><?xml version="1.0" encoding="utf-8"?>
<Types xmlns="http://schemas.openxmlformats.org/package/2006/content-types"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16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64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4705700000000001E-2"/>
          <c:y val="0.13284000000000001"/>
          <c:w val="0.95029399999999997"/>
          <c:h val="0.82074800000000003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Anaerobes</c:v>
                </c:pt>
              </c:strCache>
            </c:strRef>
          </c:tx>
          <c:spPr>
            <a:pattFill prst="dotGrid">
              <a:fgClr>
                <a:schemeClr val="tx1"/>
              </a:fgClr>
              <a:bgClr>
                <a:schemeClr val="bg1"/>
              </a:bgClr>
            </a:patt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Sheet1!$B$1:$D$1</c:f>
              <c:strCache>
                <c:ptCount val="3"/>
                <c:pt idx="0">
                  <c:v>HaploCy</c:v>
                </c:pt>
                <c:pt idx="1">
                  <c:v>SibCy</c:v>
                </c:pt>
                <c:pt idx="2">
                  <c:v>SibCNI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3.4346103038309102E-2</c:v>
                </c:pt>
                <c:pt idx="1">
                  <c:v>1.985111662531017E-2</c:v>
                </c:pt>
                <c:pt idx="2">
                  <c:v>1.8068535825545171E-2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F42-574A-AF03-447A53B0A454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VSE</c:v>
                </c:pt>
              </c:strCache>
            </c:strRef>
          </c:tx>
          <c:spPr>
            <a:solidFill>
              <a:schemeClr val="tx2">
                <a:lumMod val="40000"/>
                <a:lumOff val="60000"/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Sheet1!$B$1:$D$1</c:f>
              <c:strCache>
                <c:ptCount val="3"/>
                <c:pt idx="0">
                  <c:v>HaploCy</c:v>
                </c:pt>
                <c:pt idx="1">
                  <c:v>SibCy</c:v>
                </c:pt>
                <c:pt idx="2">
                  <c:v>SibCNI</c:v>
                </c:pt>
              </c:strCache>
            </c:strRef>
          </c:cat>
          <c:val>
            <c:numRef>
              <c:f>Sheet1!$B$3:$D$3</c:f>
              <c:numCache>
                <c:formatCode>General</c:formatCode>
                <c:ptCount val="3"/>
                <c:pt idx="0">
                  <c:v>3.9630118890356669E-2</c:v>
                </c:pt>
                <c:pt idx="1">
                  <c:v>1.985111662531017E-2</c:v>
                </c:pt>
                <c:pt idx="2">
                  <c:v>2.0560747663551399E-2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F42-574A-AF03-447A53B0A454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VRE</c:v>
                </c:pt>
              </c:strCache>
            </c:strRef>
          </c:tx>
          <c:spPr>
            <a:pattFill prst="ltUpDiag">
              <a:fgClr>
                <a:schemeClr val="tx2">
                  <a:lumMod val="75000"/>
                </a:schemeClr>
              </a:fgClr>
              <a:bgClr>
                <a:schemeClr val="bg1"/>
              </a:bgClr>
            </a:patt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Sheet1!$B$1:$D$1</c:f>
              <c:strCache>
                <c:ptCount val="3"/>
                <c:pt idx="0">
                  <c:v>HaploCy</c:v>
                </c:pt>
                <c:pt idx="1">
                  <c:v>SibCy</c:v>
                </c:pt>
                <c:pt idx="2">
                  <c:v>SibCNI</c:v>
                </c:pt>
              </c:strCache>
            </c:strRef>
          </c:cat>
          <c:val>
            <c:numRef>
              <c:f>Sheet1!$B$4:$D$4</c:f>
              <c:numCache>
                <c:formatCode>General</c:formatCode>
                <c:ptCount val="3"/>
                <c:pt idx="0">
                  <c:v>4.2272126816380449E-2</c:v>
                </c:pt>
                <c:pt idx="1">
                  <c:v>1.985111662531017E-2</c:v>
                </c:pt>
                <c:pt idx="2">
                  <c:v>1.370716510903427E-2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F42-574A-AF03-447A53B0A454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GNR, Enterobacteriaceae </c:v>
                </c:pt>
              </c:strCache>
            </c:strRef>
          </c:tx>
          <c:spPr>
            <a:pattFill prst="ltVert">
              <a:fgClr>
                <a:schemeClr val="tx2">
                  <a:lumMod val="75000"/>
                </a:schemeClr>
              </a:fgClr>
              <a:bgClr>
                <a:schemeClr val="bg1"/>
              </a:bgClr>
            </a:patt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Sheet1!$B$1:$D$1</c:f>
              <c:strCache>
                <c:ptCount val="3"/>
                <c:pt idx="0">
                  <c:v>HaploCy</c:v>
                </c:pt>
                <c:pt idx="1">
                  <c:v>SibCy</c:v>
                </c:pt>
                <c:pt idx="2">
                  <c:v>SibCNI</c:v>
                </c:pt>
              </c:strCache>
            </c:strRef>
          </c:cat>
          <c:val>
            <c:numRef>
              <c:f>Sheet1!$B$5:$D$5</c:f>
              <c:numCache>
                <c:formatCode>General</c:formatCode>
                <c:ptCount val="3"/>
                <c:pt idx="0">
                  <c:v>0.1017173051519155</c:v>
                </c:pt>
                <c:pt idx="1">
                  <c:v>0.14392059553349881</c:v>
                </c:pt>
                <c:pt idx="2">
                  <c:v>7.0404984423676015E-2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F42-574A-AF03-447A53B0A454}"/>
            </c:ext>
          </c:extLst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GNR, Non-Enterobacteriaceae</c:v>
                </c:pt>
              </c:strCache>
            </c:strRef>
          </c:tx>
          <c:spPr>
            <a:solidFill>
              <a:schemeClr val="tx2">
                <a:lumMod val="75000"/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Sheet1!$B$1:$D$1</c:f>
              <c:strCache>
                <c:ptCount val="3"/>
                <c:pt idx="0">
                  <c:v>HaploCy</c:v>
                </c:pt>
                <c:pt idx="1">
                  <c:v>SibCy</c:v>
                </c:pt>
                <c:pt idx="2">
                  <c:v>SibCNI</c:v>
                </c:pt>
              </c:strCache>
            </c:strRef>
          </c:cat>
          <c:val>
            <c:numRef>
              <c:f>Sheet1!$B$6:$D$6</c:f>
              <c:numCache>
                <c:formatCode>General</c:formatCode>
                <c:ptCount val="3"/>
                <c:pt idx="0">
                  <c:v>4.0951122853368563E-2</c:v>
                </c:pt>
                <c:pt idx="1">
                  <c:v>4.9627791563275438E-2</c:v>
                </c:pt>
                <c:pt idx="2">
                  <c:v>2.305295950155763E-2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F42-574A-AF03-447A53B0A454}"/>
            </c:ext>
          </c:extLst>
        </c:ser>
        <c:ser>
          <c:idx val="5"/>
          <c:order val="5"/>
          <c:tx>
            <c:strRef>
              <c:f>Sheet1!$A$7</c:f>
              <c:strCache>
                <c:ptCount val="1"/>
                <c:pt idx="0">
                  <c:v>Staph aureus/NOS</c:v>
                </c:pt>
              </c:strCache>
            </c:strRef>
          </c:tx>
          <c:spPr>
            <a:pattFill prst="pct50">
              <a:fgClr>
                <a:schemeClr val="tx1"/>
              </a:fgClr>
              <a:bgClr>
                <a:schemeClr val="bg1"/>
              </a:bgClr>
            </a:patt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Sheet1!$B$1:$D$1</c:f>
              <c:strCache>
                <c:ptCount val="3"/>
                <c:pt idx="0">
                  <c:v>HaploCy</c:v>
                </c:pt>
                <c:pt idx="1">
                  <c:v>SibCy</c:v>
                </c:pt>
                <c:pt idx="2">
                  <c:v>SibCNI</c:v>
                </c:pt>
              </c:strCache>
            </c:strRef>
          </c:cat>
          <c:val>
            <c:numRef>
              <c:f>Sheet1!$B$7:$D$7</c:f>
              <c:numCache>
                <c:formatCode>General</c:formatCode>
                <c:ptCount val="3"/>
                <c:pt idx="0">
                  <c:v>7.3976221928665792E-2</c:v>
                </c:pt>
                <c:pt idx="1">
                  <c:v>5.2109181141439212E-2</c:v>
                </c:pt>
                <c:pt idx="2">
                  <c:v>4.1744548286604358E-2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FF42-574A-AF03-447A53B0A454}"/>
            </c:ext>
          </c:extLst>
        </c:ser>
        <c:ser>
          <c:idx val="6"/>
          <c:order val="6"/>
          <c:tx>
            <c:strRef>
              <c:f>Sheet1!$A$8</c:f>
              <c:strCache>
                <c:ptCount val="1"/>
                <c:pt idx="0">
                  <c:v>Staph CoNS</c:v>
                </c:pt>
              </c:strCache>
            </c:strRef>
          </c:tx>
          <c:spPr>
            <a:pattFill prst="pct5">
              <a:fgClr>
                <a:schemeClr val="tx1"/>
              </a:fgClr>
              <a:bgClr>
                <a:schemeClr val="bg1"/>
              </a:bgClr>
            </a:patt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Sheet1!$B$1:$D$1</c:f>
              <c:strCache>
                <c:ptCount val="3"/>
                <c:pt idx="0">
                  <c:v>HaploCy</c:v>
                </c:pt>
                <c:pt idx="1">
                  <c:v>SibCy</c:v>
                </c:pt>
                <c:pt idx="2">
                  <c:v>SibCNI</c:v>
                </c:pt>
              </c:strCache>
            </c:strRef>
          </c:cat>
          <c:val>
            <c:numRef>
              <c:f>Sheet1!$B$8:$D$8</c:f>
              <c:numCache>
                <c:formatCode>General</c:formatCode>
                <c:ptCount val="3"/>
                <c:pt idx="0">
                  <c:v>4.491413474240423E-2</c:v>
                </c:pt>
                <c:pt idx="1">
                  <c:v>5.2109181141439212E-2</c:v>
                </c:pt>
                <c:pt idx="2">
                  <c:v>5.5451713395638633E-2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F42-574A-AF03-447A53B0A454}"/>
            </c:ext>
          </c:extLst>
        </c:ser>
        <c:ser>
          <c:idx val="7"/>
          <c:order val="7"/>
          <c:tx>
            <c:strRef>
              <c:f>Sheet1!$A$9</c:f>
              <c:strCache>
                <c:ptCount val="1"/>
                <c:pt idx="0">
                  <c:v>Streptococcus</c:v>
                </c:pt>
              </c:strCache>
            </c:strRef>
          </c:tx>
          <c:spPr>
            <a:solidFill>
              <a:schemeClr val="tx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Sheet1!$B$1:$D$1</c:f>
              <c:strCache>
                <c:ptCount val="3"/>
                <c:pt idx="0">
                  <c:v>HaploCy</c:v>
                </c:pt>
                <c:pt idx="1">
                  <c:v>SibCy</c:v>
                </c:pt>
                <c:pt idx="2">
                  <c:v>SibCNI</c:v>
                </c:pt>
              </c:strCache>
            </c:strRef>
          </c:cat>
          <c:val>
            <c:numRef>
              <c:f>Sheet1!$B$9:$D$9</c:f>
              <c:numCache>
                <c:formatCode>General</c:formatCode>
                <c:ptCount val="3"/>
                <c:pt idx="0">
                  <c:v>3.4346103038309123E-2</c:v>
                </c:pt>
                <c:pt idx="1">
                  <c:v>3.9702233250620347E-2</c:v>
                </c:pt>
                <c:pt idx="2">
                  <c:v>2.5545171339563862E-2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FF42-574A-AF03-447A53B0A454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2094734552"/>
        <c:axId val="2094734553"/>
      </c:barChart>
      <c:catAx>
        <c:axId val="209473455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197" b="1" i="0" u="none" strike="noStrike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94734553"/>
        <c:crosses val="autoZero"/>
        <c:auto val="1"/>
        <c:lblAlgn val="ctr"/>
        <c:lblOffset val="100"/>
        <c:noMultiLvlLbl val="1"/>
      </c:catAx>
      <c:valAx>
        <c:axId val="2094734553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.0%" sourceLinked="0"/>
        <c:majorTickMark val="none"/>
        <c:minorTickMark val="none"/>
        <c:tickLblPos val="nextTo"/>
        <c:crossAx val="2094734552"/>
        <c:crosses val="autoZero"/>
        <c:crossBetween val="between"/>
        <c:majorUnit val="0.125"/>
        <c:minorUnit val="6.25E-2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1.8053248688170067E-2"/>
          <c:y val="4.8535788577149859E-2"/>
          <c:w val="0.93422864543542117"/>
          <c:h val="4.1540718512839386E-2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1"/>
  </c:chart>
  <c:spPr>
    <a:noFill/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00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92" name="Shape 92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  <a:lvl2pPr marL="0" indent="457200" algn="ctr">
              <a:buSzTx/>
              <a:buFontTx/>
              <a:buNone/>
              <a:defRPr sz="2400"/>
            </a:lvl2pPr>
            <a:lvl3pPr marL="0" indent="914400" algn="ctr">
              <a:buSzTx/>
              <a:buFontTx/>
              <a:buNone/>
              <a:defRPr sz="2400"/>
            </a:lvl3pPr>
            <a:lvl4pPr marL="0" indent="1371600" algn="ctr">
              <a:buSzTx/>
              <a:buFontTx/>
              <a:buNone/>
              <a:defRPr sz="2400"/>
            </a:lvl4pPr>
            <a:lvl5pPr marL="0" indent="1828800" algn="ctr">
              <a:buSzTx/>
              <a:buFontTx/>
              <a:buNone/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Text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3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1850" y="4589462"/>
            <a:ext cx="10515600" cy="15001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1pPr>
            <a:lvl2pPr marL="0" indent="457200">
              <a:buSzTx/>
              <a:buFontTx/>
              <a:buNone/>
              <a:defRPr sz="2400">
                <a:solidFill>
                  <a:srgbClr val="888888"/>
                </a:solidFill>
              </a:defRPr>
            </a:lvl2pPr>
            <a:lvl3pPr marL="0" indent="914400">
              <a:buSzTx/>
              <a:buFontTx/>
              <a:buNone/>
              <a:defRPr sz="2400">
                <a:solidFill>
                  <a:srgbClr val="888888"/>
                </a:solidFill>
              </a:defRPr>
            </a:lvl3pPr>
            <a:lvl4pPr marL="0" indent="1371600">
              <a:buSzTx/>
              <a:buFontTx/>
              <a:buNone/>
              <a:defRPr sz="2400">
                <a:solidFill>
                  <a:srgbClr val="888888"/>
                </a:solidFill>
              </a:defRPr>
            </a:lvl4pPr>
            <a:lvl5pPr marL="0" indent="1828800">
              <a:buSzTx/>
              <a:buFontTx/>
              <a:buNone/>
              <a:defRPr sz="2400"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9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Text"/>
          <p:cNvSpPr txBox="1">
            <a:spLocks noGrp="1"/>
          </p:cNvSpPr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9787" y="1681163"/>
            <a:ext cx="5157789" cy="823913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400" b="1"/>
            </a:lvl1pPr>
            <a:lvl2pPr marL="0" indent="457200">
              <a:buSzTx/>
              <a:buFontTx/>
              <a:buNone/>
              <a:defRPr sz="2400" b="1"/>
            </a:lvl2pPr>
            <a:lvl3pPr marL="0" indent="914400">
              <a:buSzTx/>
              <a:buFontTx/>
              <a:buNone/>
              <a:defRPr sz="2400" b="1"/>
            </a:lvl3pPr>
            <a:lvl4pPr marL="0" indent="1371600">
              <a:buSzTx/>
              <a:buFontTx/>
              <a:buNone/>
              <a:defRPr sz="2400" b="1"/>
            </a:lvl4pPr>
            <a:lvl5pPr marL="0" indent="1828800">
              <a:buSzTx/>
              <a:buFont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6172200" y="1681163"/>
            <a:ext cx="5183188" cy="823913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sz="2400" b="1"/>
            </a:pPr>
            <a:endParaRPr/>
          </a:p>
        </p:txBody>
      </p:sp>
      <p:sp>
        <p:nvSpPr>
          <p:cNvPr id="5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itle Text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73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4" name="Text Placeholder 3"/>
          <p:cNvSpPr>
            <a:spLocks noGrp="1"/>
          </p:cNvSpPr>
          <p:nvPr>
            <p:ph type="body" sz="quarter" idx="21"/>
          </p:nvPr>
        </p:nvSpPr>
        <p:spPr>
          <a:xfrm>
            <a:off x="839787" y="2057400"/>
            <a:ext cx="3932238" cy="3811588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1600"/>
            </a:pPr>
            <a:endParaRPr/>
          </a:p>
        </p:txBody>
      </p:sp>
      <p:sp>
        <p:nvSpPr>
          <p:cNvPr id="7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itle Text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83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8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  <a:lvl2pPr marL="0" indent="457200">
              <a:buSzTx/>
              <a:buFontTx/>
              <a:buNone/>
              <a:defRPr sz="1600"/>
            </a:lvl2pPr>
            <a:lvl3pPr marL="0" indent="914400">
              <a:buSzTx/>
              <a:buFontTx/>
              <a:buNone/>
              <a:defRPr sz="1600"/>
            </a:lvl3pPr>
            <a:lvl4pPr marL="0" indent="1371600">
              <a:buSzTx/>
              <a:buFontTx/>
              <a:buNone/>
              <a:defRPr sz="1600"/>
            </a:lvl4pPr>
            <a:lvl5pPr marL="0" indent="1828800">
              <a:buSzTx/>
              <a:buFontTx/>
              <a:buNone/>
              <a:defRPr sz="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4" name="Chart 3"/>
          <p:cNvGraphicFramePr/>
          <p:nvPr>
            <p:extLst>
              <p:ext uri="{D42A27DB-BD31-4B8C-83A1-F6EECF244321}">
                <p14:modId xmlns:p14="http://schemas.microsoft.com/office/powerpoint/2010/main" val="450016008"/>
              </p:ext>
            </p:extLst>
          </p:nvPr>
        </p:nvGraphicFramePr>
        <p:xfrm>
          <a:off x="449318" y="674678"/>
          <a:ext cx="11131016" cy="5457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5" name="TextBox 1"/>
          <p:cNvSpPr txBox="1"/>
          <p:nvPr/>
        </p:nvSpPr>
        <p:spPr>
          <a:xfrm>
            <a:off x="1132397" y="344556"/>
            <a:ext cx="8418328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b="1"/>
            </a:lvl1pPr>
          </a:lstStyle>
          <a:p>
            <a:r>
              <a:rPr dirty="0"/>
              <a:t>Supplemental Figure 1. Type of Bacterial Infections Per Donor/GVHD Prophy</a:t>
            </a:r>
            <a:r>
              <a:rPr lang="en-US" dirty="0"/>
              <a:t>laxis</a:t>
            </a:r>
            <a:r>
              <a:rPr dirty="0"/>
              <a:t> Types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15</Words>
  <Application>Microsoft Macintosh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Celalettin Ustun</cp:lastModifiedBy>
  <cp:revision>6</cp:revision>
  <dcterms:modified xsi:type="dcterms:W3CDTF">2024-05-29T17:58:41Z</dcterms:modified>
</cp:coreProperties>
</file>