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tif" ContentType="image/tif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9" r:id="rId4"/>
  </p:sldIdLst>
  <p:sldSz cx="12192000" cy="6858000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000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>
        <p:scale>
          <a:sx n="73" d="100"/>
          <a:sy n="73" d="100"/>
        </p:scale>
        <p:origin x="-212" y="-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 smtClean="0"/>
              <a:t>Haga clic para editar el estilo de subtítulo del patrón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40397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511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1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59423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91447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027273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58527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0856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9349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1797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124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92088A-7618-4437-B6AC-DA5EC88565F3}" type="datetimeFigureOut">
              <a:rPr lang="en-US" smtClean="0"/>
              <a:t>4/10/2024</a:t>
            </a:fld>
            <a:endParaRPr lang="en-US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229D55-5909-4D5A-BBB6-4CDCEB8C5F1B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95977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image" Target="../media/image7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12" Type="http://schemas.openxmlformats.org/officeDocument/2006/relationships/image" Target="../media/image6.ti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11" Type="http://schemas.microsoft.com/office/2007/relationships/hdphoto" Target="../media/hdphoto5.wdp"/><Relationship Id="rId5" Type="http://schemas.microsoft.com/office/2007/relationships/hdphoto" Target="../media/hdphoto2.wdp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microsoft.com/office/2007/relationships/hdphoto" Target="../media/hdphoto4.wdp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6.wdp"/><Relationship Id="rId7" Type="http://schemas.microsoft.com/office/2007/relationships/hdphoto" Target="../media/hdphoto8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microsoft.com/office/2007/relationships/hdphoto" Target="../media/hdphoto9.wdp"/><Relationship Id="rId5" Type="http://schemas.microsoft.com/office/2007/relationships/hdphoto" Target="../media/hdphoto7.wdp"/><Relationship Id="rId10" Type="http://schemas.openxmlformats.org/officeDocument/2006/relationships/image" Target="../media/image13.png"/><Relationship Id="rId4" Type="http://schemas.openxmlformats.org/officeDocument/2006/relationships/image" Target="../media/image9.png"/><Relationship Id="rId9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uadroTexto 7"/>
          <p:cNvSpPr txBox="1"/>
          <p:nvPr/>
        </p:nvSpPr>
        <p:spPr>
          <a:xfrm>
            <a:off x="874192" y="320311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3508483" y="344976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CuadroTexto 9"/>
          <p:cNvSpPr txBox="1"/>
          <p:nvPr/>
        </p:nvSpPr>
        <p:spPr>
          <a:xfrm>
            <a:off x="156985" y="52430"/>
            <a:ext cx="320668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1 </a:t>
            </a:r>
            <a:endParaRPr lang="en-GB" sz="1400" b="1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8967990" y="339342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1632355" y="2617819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 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476521" y="2583837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sp>
        <p:nvSpPr>
          <p:cNvPr id="43" name="CuadroTexto 42"/>
          <p:cNvSpPr txBox="1"/>
          <p:nvPr/>
        </p:nvSpPr>
        <p:spPr>
          <a:xfrm>
            <a:off x="6423791" y="378198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44" name="CuadroTexto 43"/>
          <p:cNvSpPr txBox="1"/>
          <p:nvPr/>
        </p:nvSpPr>
        <p:spPr>
          <a:xfrm>
            <a:off x="7064966" y="2654238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grpSp>
        <p:nvGrpSpPr>
          <p:cNvPr id="108" name="Grupo 107"/>
          <p:cNvGrpSpPr/>
          <p:nvPr/>
        </p:nvGrpSpPr>
        <p:grpSpPr>
          <a:xfrm>
            <a:off x="2494405" y="5469022"/>
            <a:ext cx="6847473" cy="1082961"/>
            <a:chOff x="3497469" y="5254181"/>
            <a:chExt cx="6847473" cy="1082961"/>
          </a:xfrm>
        </p:grpSpPr>
        <p:cxnSp>
          <p:nvCxnSpPr>
            <p:cNvPr id="72" name="Conector recto 71"/>
            <p:cNvCxnSpPr/>
            <p:nvPr/>
          </p:nvCxnSpPr>
          <p:spPr>
            <a:xfrm flipV="1">
              <a:off x="3882479" y="5999020"/>
              <a:ext cx="5727033" cy="3147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3" name="Rectángulo 72"/>
            <p:cNvSpPr/>
            <p:nvPr/>
          </p:nvSpPr>
          <p:spPr>
            <a:xfrm>
              <a:off x="4676564" y="5915111"/>
              <a:ext cx="417095" cy="1844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Rectángulo 73"/>
            <p:cNvSpPr/>
            <p:nvPr/>
          </p:nvSpPr>
          <p:spPr>
            <a:xfrm>
              <a:off x="5607006" y="5915111"/>
              <a:ext cx="417095" cy="1844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5" name="Rectángulo 74"/>
            <p:cNvSpPr/>
            <p:nvPr/>
          </p:nvSpPr>
          <p:spPr>
            <a:xfrm>
              <a:off x="6537448" y="5915111"/>
              <a:ext cx="417095" cy="1844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6" name="Rectángulo 75"/>
            <p:cNvSpPr/>
            <p:nvPr/>
          </p:nvSpPr>
          <p:spPr>
            <a:xfrm>
              <a:off x="7467890" y="5915111"/>
              <a:ext cx="417095" cy="1844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7" name="CuadroTexto 76"/>
            <p:cNvSpPr txBox="1"/>
            <p:nvPr/>
          </p:nvSpPr>
          <p:spPr>
            <a:xfrm>
              <a:off x="4724690" y="6075532"/>
              <a:ext cx="7379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11</a:t>
              </a:r>
              <a:endParaRPr lang="en-US" sz="1100" b="1" dirty="0"/>
            </a:p>
          </p:txBody>
        </p:sp>
        <p:sp>
          <p:nvSpPr>
            <p:cNvPr id="78" name="CuadroTexto 77"/>
            <p:cNvSpPr txBox="1"/>
            <p:nvPr/>
          </p:nvSpPr>
          <p:spPr>
            <a:xfrm>
              <a:off x="5655132" y="6075532"/>
              <a:ext cx="7379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12</a:t>
              </a:r>
              <a:endParaRPr lang="en-US" sz="1100" b="1" dirty="0"/>
            </a:p>
          </p:txBody>
        </p:sp>
        <p:sp>
          <p:nvSpPr>
            <p:cNvPr id="79" name="CuadroTexto 78"/>
            <p:cNvSpPr txBox="1"/>
            <p:nvPr/>
          </p:nvSpPr>
          <p:spPr>
            <a:xfrm>
              <a:off x="6585574" y="6075532"/>
              <a:ext cx="7379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13</a:t>
              </a:r>
              <a:endParaRPr lang="en-US" sz="1100" b="1" dirty="0"/>
            </a:p>
          </p:txBody>
        </p:sp>
        <p:sp>
          <p:nvSpPr>
            <p:cNvPr id="80" name="Rectángulo 79"/>
            <p:cNvSpPr/>
            <p:nvPr/>
          </p:nvSpPr>
          <p:spPr>
            <a:xfrm>
              <a:off x="8398332" y="5923132"/>
              <a:ext cx="417095" cy="184484"/>
            </a:xfrm>
            <a:prstGeom prst="rect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1" name="CuadroTexto 80"/>
            <p:cNvSpPr txBox="1"/>
            <p:nvPr/>
          </p:nvSpPr>
          <p:spPr>
            <a:xfrm>
              <a:off x="7491953" y="6075532"/>
              <a:ext cx="7379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14</a:t>
              </a:r>
              <a:endParaRPr lang="en-US" sz="1100" b="1" dirty="0"/>
            </a:p>
          </p:txBody>
        </p:sp>
        <p:sp>
          <p:nvSpPr>
            <p:cNvPr id="82" name="CuadroTexto 81"/>
            <p:cNvSpPr txBox="1"/>
            <p:nvPr/>
          </p:nvSpPr>
          <p:spPr>
            <a:xfrm>
              <a:off x="8446458" y="6075532"/>
              <a:ext cx="7379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15</a:t>
              </a:r>
              <a:endParaRPr lang="en-US" sz="1100" b="1" dirty="0"/>
            </a:p>
          </p:txBody>
        </p:sp>
        <p:sp>
          <p:nvSpPr>
            <p:cNvPr id="83" name="CuadroTexto 82"/>
            <p:cNvSpPr txBox="1"/>
            <p:nvPr/>
          </p:nvSpPr>
          <p:spPr>
            <a:xfrm>
              <a:off x="3497469" y="5899685"/>
              <a:ext cx="7379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Cen</a:t>
              </a:r>
              <a:endParaRPr lang="en-US" sz="1100" b="1" dirty="0"/>
            </a:p>
          </p:txBody>
        </p:sp>
        <p:sp>
          <p:nvSpPr>
            <p:cNvPr id="84" name="CuadroTexto 83"/>
            <p:cNvSpPr txBox="1"/>
            <p:nvPr/>
          </p:nvSpPr>
          <p:spPr>
            <a:xfrm>
              <a:off x="9607005" y="5899685"/>
              <a:ext cx="73793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100" b="1" dirty="0" smtClean="0"/>
                <a:t>Tel</a:t>
              </a:r>
              <a:endParaRPr lang="en-US" sz="1100" b="1" dirty="0"/>
            </a:p>
          </p:txBody>
        </p:sp>
        <p:sp>
          <p:nvSpPr>
            <p:cNvPr id="85" name="CuadroTexto 84"/>
            <p:cNvSpPr txBox="1"/>
            <p:nvPr/>
          </p:nvSpPr>
          <p:spPr>
            <a:xfrm>
              <a:off x="5360610" y="5258555"/>
              <a:ext cx="150444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/>
                <a:t>NSD1</a:t>
              </a:r>
              <a:r>
                <a:rPr lang="en-US" sz="1200" b="1" dirty="0" smtClean="0"/>
                <a:t> (5)</a:t>
              </a:r>
            </a:p>
            <a:p>
              <a:r>
                <a:rPr lang="en-US" sz="1200" b="1" i="1" dirty="0" smtClean="0"/>
                <a:t>EMX1</a:t>
              </a:r>
              <a:r>
                <a:rPr lang="en-US" sz="1200" b="1" dirty="0" smtClean="0"/>
                <a:t> (1)</a:t>
              </a:r>
            </a:p>
            <a:p>
              <a:r>
                <a:rPr lang="en-US" sz="1200" b="1" i="1" dirty="0" smtClean="0"/>
                <a:t>KDM5A</a:t>
              </a:r>
              <a:r>
                <a:rPr lang="en-US" sz="1200" b="1" dirty="0" smtClean="0"/>
                <a:t> (1)</a:t>
              </a:r>
              <a:endParaRPr lang="en-US" sz="1200" b="1" dirty="0"/>
            </a:p>
          </p:txBody>
        </p:sp>
        <p:sp>
          <p:nvSpPr>
            <p:cNvPr id="86" name="CuadroTexto 85"/>
            <p:cNvSpPr txBox="1"/>
            <p:nvPr/>
          </p:nvSpPr>
          <p:spPr>
            <a:xfrm>
              <a:off x="7133847" y="5254181"/>
              <a:ext cx="150444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b="1" i="1" dirty="0" smtClean="0"/>
                <a:t>KMT2A</a:t>
              </a:r>
              <a:r>
                <a:rPr lang="en-US" sz="1200" b="1" dirty="0" smtClean="0"/>
                <a:t> (1)</a:t>
              </a:r>
            </a:p>
          </p:txBody>
        </p:sp>
        <p:cxnSp>
          <p:nvCxnSpPr>
            <p:cNvPr id="87" name="Conector recto 86"/>
            <p:cNvCxnSpPr/>
            <p:nvPr/>
          </p:nvCxnSpPr>
          <p:spPr>
            <a:xfrm flipV="1">
              <a:off x="8157781" y="5600285"/>
              <a:ext cx="147" cy="398735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  <p:cxnSp>
          <p:nvCxnSpPr>
            <p:cNvPr id="88" name="Conector recto 87"/>
            <p:cNvCxnSpPr/>
            <p:nvPr/>
          </p:nvCxnSpPr>
          <p:spPr>
            <a:xfrm flipH="1" flipV="1">
              <a:off x="7919531" y="5421002"/>
              <a:ext cx="243012" cy="188695"/>
            </a:xfrm>
            <a:prstGeom prst="line">
              <a:avLst/>
            </a:prstGeom>
            <a:ln/>
          </p:spPr>
          <p:style>
            <a:lnRef idx="3">
              <a:schemeClr val="dk1"/>
            </a:lnRef>
            <a:fillRef idx="0">
              <a:schemeClr val="dk1"/>
            </a:fillRef>
            <a:effectRef idx="2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91" name="CuadroTexto 90"/>
          <p:cNvSpPr txBox="1"/>
          <p:nvPr/>
        </p:nvSpPr>
        <p:spPr>
          <a:xfrm>
            <a:off x="2315813" y="5000704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H</a:t>
            </a:r>
          </a:p>
        </p:txBody>
      </p:sp>
      <p:grpSp>
        <p:nvGrpSpPr>
          <p:cNvPr id="13" name="Grupo 12"/>
          <p:cNvGrpSpPr/>
          <p:nvPr/>
        </p:nvGrpSpPr>
        <p:grpSpPr>
          <a:xfrm>
            <a:off x="971828" y="570225"/>
            <a:ext cx="2343599" cy="256424"/>
            <a:chOff x="607993" y="454447"/>
            <a:chExt cx="2149190" cy="246221"/>
          </a:xfrm>
        </p:grpSpPr>
        <p:sp>
          <p:nvSpPr>
            <p:cNvPr id="11" name="Rectángulo 10"/>
            <p:cNvSpPr/>
            <p:nvPr/>
          </p:nvSpPr>
          <p:spPr>
            <a:xfrm>
              <a:off x="607993" y="526862"/>
              <a:ext cx="2149190" cy="110520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CuadroTexto 11"/>
            <p:cNvSpPr txBox="1"/>
            <p:nvPr/>
          </p:nvSpPr>
          <p:spPr>
            <a:xfrm>
              <a:off x="932926" y="454447"/>
              <a:ext cx="15120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Patient 6: 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NUP98</a:t>
              </a:r>
              <a:r>
                <a:rPr lang="en-US" sz="1000" dirty="0" smtClean="0">
                  <a:solidFill>
                    <a:schemeClr val="bg1"/>
                  </a:solidFill>
                </a:rPr>
                <a:t>::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KMT2A</a:t>
              </a:r>
              <a:endParaRPr lang="en-US" sz="10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31" name="Grupo 30"/>
          <p:cNvGrpSpPr/>
          <p:nvPr/>
        </p:nvGrpSpPr>
        <p:grpSpPr>
          <a:xfrm>
            <a:off x="6417589" y="581921"/>
            <a:ext cx="2343600" cy="2055600"/>
            <a:chOff x="6947700" y="500578"/>
            <a:chExt cx="2160000" cy="1982671"/>
          </a:xfrm>
        </p:grpSpPr>
        <p:grpSp>
          <p:nvGrpSpPr>
            <p:cNvPr id="19" name="Grupo 18"/>
            <p:cNvGrpSpPr/>
            <p:nvPr/>
          </p:nvGrpSpPr>
          <p:grpSpPr>
            <a:xfrm>
              <a:off x="6947700" y="683249"/>
              <a:ext cx="2160000" cy="1800000"/>
              <a:chOff x="4817883" y="1047749"/>
              <a:chExt cx="1800000" cy="1776251"/>
            </a:xfrm>
          </p:grpSpPr>
          <p:pic>
            <p:nvPicPr>
              <p:cNvPr id="20" name="Imagen 19"/>
              <p:cNvPicPr>
                <a:picLocks noChangeAspect="1"/>
              </p:cNvPicPr>
              <p:nvPr/>
            </p:nvPicPr>
            <p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793" t="3005" r="5628"/>
              <a:stretch/>
            </p:blipFill>
            <p:spPr>
              <a:xfrm>
                <a:off x="4817883" y="1047749"/>
                <a:ext cx="1800000" cy="1776251"/>
              </a:xfrm>
              <a:prstGeom prst="rect">
                <a:avLst/>
              </a:prstGeom>
            </p:spPr>
          </p:pic>
          <p:sp>
            <p:nvSpPr>
              <p:cNvPr id="21" name="Flecha derecha 20"/>
              <p:cNvSpPr/>
              <p:nvPr/>
            </p:nvSpPr>
            <p:spPr>
              <a:xfrm rot="2552877">
                <a:off x="5813205" y="2037071"/>
                <a:ext cx="441526" cy="9761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2" name="Flecha derecha 21"/>
              <p:cNvSpPr/>
              <p:nvPr/>
            </p:nvSpPr>
            <p:spPr>
              <a:xfrm rot="2304399">
                <a:off x="5440398" y="2270209"/>
                <a:ext cx="441526" cy="9761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4" name="Rectángulo 93"/>
            <p:cNvSpPr/>
            <p:nvPr/>
          </p:nvSpPr>
          <p:spPr>
            <a:xfrm>
              <a:off x="6947700" y="572993"/>
              <a:ext cx="2160000" cy="110520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CuadroTexto 94"/>
            <p:cNvSpPr txBox="1"/>
            <p:nvPr/>
          </p:nvSpPr>
          <p:spPr>
            <a:xfrm>
              <a:off x="7283443" y="500578"/>
              <a:ext cx="15120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Patient 3: 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NUP98</a:t>
              </a:r>
              <a:r>
                <a:rPr lang="en-US" sz="1000" dirty="0" smtClean="0">
                  <a:solidFill>
                    <a:schemeClr val="bg1"/>
                  </a:solidFill>
                </a:rPr>
                <a:t>::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NSD1</a:t>
              </a:r>
              <a:endParaRPr lang="en-US" sz="10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4" name="Grupo 103"/>
          <p:cNvGrpSpPr/>
          <p:nvPr/>
        </p:nvGrpSpPr>
        <p:grpSpPr>
          <a:xfrm>
            <a:off x="9002476" y="581578"/>
            <a:ext cx="2343600" cy="2055600"/>
            <a:chOff x="597183" y="2588744"/>
            <a:chExt cx="2160000" cy="1974892"/>
          </a:xfrm>
        </p:grpSpPr>
        <p:grpSp>
          <p:nvGrpSpPr>
            <p:cNvPr id="27" name="Grupo 26"/>
            <p:cNvGrpSpPr/>
            <p:nvPr/>
          </p:nvGrpSpPr>
          <p:grpSpPr>
            <a:xfrm>
              <a:off x="597183" y="2763636"/>
              <a:ext cx="2160000" cy="1800000"/>
              <a:chOff x="1155936" y="4024923"/>
              <a:chExt cx="1813910" cy="1728630"/>
            </a:xfrm>
          </p:grpSpPr>
          <p:pic>
            <p:nvPicPr>
              <p:cNvPr id="28" name="Imagen 27"/>
              <p:cNvPicPr>
                <a:picLocks noChangeAspect="1"/>
              </p:cNvPicPr>
              <p:nvPr/>
            </p:nvPicPr>
            <p:blipFill rotWithShape="1">
              <a:blip r:embed="rId4">
                <a:extLst>
                  <a:ext uri="{BEBA8EAE-BF5A-486C-A8C5-ECC9F3942E4B}">
                    <a14:imgProps xmlns:a14="http://schemas.microsoft.com/office/drawing/2010/main">
                      <a14:imgLayer r:embed="rId5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3907" t="5082" r="3325"/>
              <a:stretch/>
            </p:blipFill>
            <p:spPr>
              <a:xfrm>
                <a:off x="1155936" y="4024923"/>
                <a:ext cx="1813910" cy="1728630"/>
              </a:xfrm>
              <a:prstGeom prst="rect">
                <a:avLst/>
              </a:prstGeom>
            </p:spPr>
          </p:pic>
          <p:sp>
            <p:nvSpPr>
              <p:cNvPr id="29" name="Flecha derecha 28"/>
              <p:cNvSpPr/>
              <p:nvPr/>
            </p:nvSpPr>
            <p:spPr>
              <a:xfrm rot="3618922">
                <a:off x="1394332" y="4565386"/>
                <a:ext cx="441526" cy="9761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0" name="Flecha derecha 29"/>
              <p:cNvSpPr/>
              <p:nvPr/>
            </p:nvSpPr>
            <p:spPr>
              <a:xfrm rot="3618922">
                <a:off x="1533168" y="5217718"/>
                <a:ext cx="441526" cy="9761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6" name="Rectángulo 95"/>
            <p:cNvSpPr/>
            <p:nvPr/>
          </p:nvSpPr>
          <p:spPr>
            <a:xfrm>
              <a:off x="597183" y="2661158"/>
              <a:ext cx="2160000" cy="11960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CuadroTexto 96"/>
            <p:cNvSpPr txBox="1"/>
            <p:nvPr/>
          </p:nvSpPr>
          <p:spPr>
            <a:xfrm>
              <a:off x="932926" y="2588744"/>
              <a:ext cx="151209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Patient 4: 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NUP98</a:t>
              </a:r>
              <a:r>
                <a:rPr lang="en-US" sz="1000" dirty="0" smtClean="0">
                  <a:solidFill>
                    <a:schemeClr val="bg1"/>
                  </a:solidFill>
                </a:rPr>
                <a:t>::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NSD1</a:t>
              </a:r>
              <a:endParaRPr lang="en-US" sz="10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6" name="Grupo 105"/>
          <p:cNvGrpSpPr/>
          <p:nvPr/>
        </p:nvGrpSpPr>
        <p:grpSpPr>
          <a:xfrm>
            <a:off x="4538321" y="2786566"/>
            <a:ext cx="2343600" cy="2055600"/>
            <a:chOff x="6947700" y="2780195"/>
            <a:chExt cx="2160001" cy="1988520"/>
          </a:xfrm>
        </p:grpSpPr>
        <p:grpSp>
          <p:nvGrpSpPr>
            <p:cNvPr id="6" name="Grupo 5"/>
            <p:cNvGrpSpPr/>
            <p:nvPr/>
          </p:nvGrpSpPr>
          <p:grpSpPr>
            <a:xfrm>
              <a:off x="6947700" y="2968715"/>
              <a:ext cx="2160000" cy="1800000"/>
              <a:chOff x="6060122" y="2824126"/>
              <a:chExt cx="1800000" cy="1780717"/>
            </a:xfrm>
          </p:grpSpPr>
          <p:pic>
            <p:nvPicPr>
              <p:cNvPr id="3" name="Imagen 2"/>
              <p:cNvPicPr>
                <a:picLocks noChangeAspect="1"/>
              </p:cNvPicPr>
              <p:nvPr/>
            </p:nvPicPr>
            <p:blipFill rotWithShape="1">
              <a:blip r:embed="rId6">
                <a:extLst>
                  <a:ext uri="{BEBA8EAE-BF5A-486C-A8C5-ECC9F3942E4B}">
                    <a14:imgProps xmlns:a14="http://schemas.microsoft.com/office/drawing/2010/main">
                      <a14:imgLayer r:embed="rId7">
                        <a14:imgEffect>
                          <a14:brightnessContrast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5800" t="5872" r="6859" b="6905"/>
              <a:stretch/>
            </p:blipFill>
            <p:spPr>
              <a:xfrm>
                <a:off x="6060122" y="2824126"/>
                <a:ext cx="1800000" cy="1780717"/>
              </a:xfrm>
              <a:prstGeom prst="rect">
                <a:avLst/>
              </a:prstGeom>
            </p:spPr>
          </p:pic>
          <p:sp>
            <p:nvSpPr>
              <p:cNvPr id="51" name="Flecha derecha 50"/>
              <p:cNvSpPr/>
              <p:nvPr/>
            </p:nvSpPr>
            <p:spPr>
              <a:xfrm rot="3618922">
                <a:off x="7043178" y="3665678"/>
                <a:ext cx="490750" cy="9761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0" name="Rectángulo 99"/>
            <p:cNvSpPr/>
            <p:nvPr/>
          </p:nvSpPr>
          <p:spPr>
            <a:xfrm>
              <a:off x="6947701" y="2852609"/>
              <a:ext cx="2160000" cy="119605"/>
            </a:xfrm>
            <a:prstGeom prst="rect">
              <a:avLst/>
            </a:prstGeom>
            <a:solidFill>
              <a:srgbClr val="00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1" name="CuadroTexto 100"/>
            <p:cNvSpPr txBox="1"/>
            <p:nvPr/>
          </p:nvSpPr>
          <p:spPr>
            <a:xfrm>
              <a:off x="7290286" y="2780195"/>
              <a:ext cx="17165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Patient 7: 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NUP98</a:t>
              </a:r>
              <a:r>
                <a:rPr lang="en-US" sz="1000" dirty="0" smtClean="0">
                  <a:solidFill>
                    <a:schemeClr val="bg1"/>
                  </a:solidFill>
                </a:rPr>
                <a:t>::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KDM5A</a:t>
              </a:r>
              <a:endParaRPr lang="en-US" sz="10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07" name="Grupo 106"/>
          <p:cNvGrpSpPr/>
          <p:nvPr/>
        </p:nvGrpSpPr>
        <p:grpSpPr>
          <a:xfrm>
            <a:off x="7309811" y="2785043"/>
            <a:ext cx="2343600" cy="2055600"/>
            <a:chOff x="608972" y="4658417"/>
            <a:chExt cx="2160001" cy="1989255"/>
          </a:xfrm>
        </p:grpSpPr>
        <p:grpSp>
          <p:nvGrpSpPr>
            <p:cNvPr id="39" name="Grupo 38"/>
            <p:cNvGrpSpPr/>
            <p:nvPr/>
          </p:nvGrpSpPr>
          <p:grpSpPr>
            <a:xfrm>
              <a:off x="608973" y="4847672"/>
              <a:ext cx="2160000" cy="1800000"/>
              <a:chOff x="8210550" y="4090196"/>
              <a:chExt cx="1886402" cy="1686263"/>
            </a:xfrm>
          </p:grpSpPr>
          <p:pic>
            <p:nvPicPr>
              <p:cNvPr id="40" name="Imagen 39"/>
              <p:cNvPicPr>
                <a:picLocks noChangeAspect="1"/>
              </p:cNvPicPr>
              <p:nvPr/>
            </p:nvPicPr>
            <p:blipFill rotWithShape="1">
              <a:blip r:embed="rId8">
                <a:extLst>
                  <a:ext uri="{BEBA8EAE-BF5A-486C-A8C5-ECC9F3942E4B}">
                    <a14:imgProps xmlns:a14="http://schemas.microsoft.com/office/drawing/2010/main">
                      <a14:imgLayer r:embed="rId9">
                        <a14:imgEffect>
                          <a14:brightnessContrast bright="40000" contrast="40000"/>
                        </a14:imgEffect>
                      </a14:imgLayer>
                    </a14:imgProps>
                  </a:ex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4979" t="3019" r="14285" b="3395"/>
              <a:stretch/>
            </p:blipFill>
            <p:spPr>
              <a:xfrm>
                <a:off x="8210550" y="4090196"/>
                <a:ext cx="1886402" cy="1686263"/>
              </a:xfrm>
              <a:prstGeom prst="rect">
                <a:avLst/>
              </a:prstGeom>
            </p:spPr>
          </p:pic>
          <p:sp>
            <p:nvSpPr>
              <p:cNvPr id="41" name="Flecha derecha 40"/>
              <p:cNvSpPr/>
              <p:nvPr/>
            </p:nvSpPr>
            <p:spPr>
              <a:xfrm rot="3618922">
                <a:off x="9128578" y="5228649"/>
                <a:ext cx="441526" cy="9761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2" name="Flecha derecha 41"/>
              <p:cNvSpPr/>
              <p:nvPr/>
            </p:nvSpPr>
            <p:spPr>
              <a:xfrm rot="19811140">
                <a:off x="8596807" y="4677291"/>
                <a:ext cx="441526" cy="9761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102" name="Rectángulo 101"/>
            <p:cNvSpPr/>
            <p:nvPr/>
          </p:nvSpPr>
          <p:spPr>
            <a:xfrm>
              <a:off x="608972" y="4730831"/>
              <a:ext cx="2160000" cy="119605"/>
            </a:xfrm>
            <a:prstGeom prst="rect">
              <a:avLst/>
            </a:prstGeom>
            <a:solidFill>
              <a:schemeClr val="tx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CuadroTexto 102"/>
            <p:cNvSpPr txBox="1"/>
            <p:nvPr/>
          </p:nvSpPr>
          <p:spPr>
            <a:xfrm>
              <a:off x="951557" y="4658417"/>
              <a:ext cx="1716554" cy="2462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Patient 8: 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NUP98</a:t>
              </a:r>
              <a:r>
                <a:rPr lang="en-US" sz="1000" dirty="0" smtClean="0">
                  <a:solidFill>
                    <a:schemeClr val="bg1"/>
                  </a:solidFill>
                </a:rPr>
                <a:t>::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KMT2A</a:t>
              </a:r>
              <a:endParaRPr lang="en-US" sz="1000" i="1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114" name="Grupo 113"/>
          <p:cNvGrpSpPr/>
          <p:nvPr/>
        </p:nvGrpSpPr>
        <p:grpSpPr>
          <a:xfrm>
            <a:off x="3811485" y="578509"/>
            <a:ext cx="2343600" cy="2055600"/>
            <a:chOff x="3684470" y="569335"/>
            <a:chExt cx="2333520" cy="2048484"/>
          </a:xfrm>
        </p:grpSpPr>
        <p:grpSp>
          <p:nvGrpSpPr>
            <p:cNvPr id="14" name="Grupo 13"/>
            <p:cNvGrpSpPr/>
            <p:nvPr/>
          </p:nvGrpSpPr>
          <p:grpSpPr>
            <a:xfrm>
              <a:off x="3684470" y="569335"/>
              <a:ext cx="2333520" cy="256822"/>
              <a:chOff x="3610380" y="512496"/>
              <a:chExt cx="2150710" cy="246221"/>
            </a:xfrm>
          </p:grpSpPr>
          <p:sp>
            <p:nvSpPr>
              <p:cNvPr id="92" name="Rectángulo 91"/>
              <p:cNvSpPr/>
              <p:nvPr/>
            </p:nvSpPr>
            <p:spPr>
              <a:xfrm>
                <a:off x="3610380" y="584911"/>
                <a:ext cx="2150710" cy="110520"/>
              </a:xfrm>
              <a:prstGeom prst="rect">
                <a:avLst/>
              </a:prstGeom>
              <a:solidFill>
                <a:srgbClr val="00000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3" name="CuadroTexto 92"/>
              <p:cNvSpPr txBox="1"/>
              <p:nvPr/>
            </p:nvSpPr>
            <p:spPr>
              <a:xfrm>
                <a:off x="3936831" y="512496"/>
                <a:ext cx="1512094" cy="2462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000" dirty="0" smtClean="0">
                    <a:solidFill>
                      <a:schemeClr val="bg1"/>
                    </a:solidFill>
                  </a:rPr>
                  <a:t>Patient 1: </a:t>
                </a:r>
                <a:r>
                  <a:rPr lang="en-US" sz="1000" i="1" dirty="0" smtClean="0">
                    <a:solidFill>
                      <a:schemeClr val="bg1"/>
                    </a:solidFill>
                  </a:rPr>
                  <a:t>NUP98</a:t>
                </a:r>
                <a:r>
                  <a:rPr lang="en-US" sz="1000" dirty="0" smtClean="0">
                    <a:solidFill>
                      <a:schemeClr val="bg1"/>
                    </a:solidFill>
                  </a:rPr>
                  <a:t>::</a:t>
                </a:r>
                <a:r>
                  <a:rPr lang="en-US" sz="1000" i="1" dirty="0" smtClean="0">
                    <a:solidFill>
                      <a:schemeClr val="bg1"/>
                    </a:solidFill>
                  </a:rPr>
                  <a:t>NSD1</a:t>
                </a:r>
                <a:endParaRPr lang="en-US" sz="1000" i="1" dirty="0">
                  <a:solidFill>
                    <a:schemeClr val="bg1"/>
                  </a:solidFill>
                </a:endParaRPr>
              </a:p>
            </p:txBody>
          </p:sp>
        </p:grpSp>
        <p:pic>
          <p:nvPicPr>
            <p:cNvPr id="111" name="Imagen 110"/>
            <p:cNvPicPr>
              <a:picLocks noChangeAspect="1"/>
            </p:cNvPicPr>
            <p:nvPr/>
          </p:nvPicPr>
          <p:blipFill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brightnessContrast bright="8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85167" y="749113"/>
              <a:ext cx="2332822" cy="1868706"/>
            </a:xfrm>
            <a:prstGeom prst="rect">
              <a:avLst/>
            </a:prstGeom>
          </p:spPr>
        </p:pic>
        <p:sp>
          <p:nvSpPr>
            <p:cNvPr id="112" name="Flecha derecha 111"/>
            <p:cNvSpPr/>
            <p:nvPr/>
          </p:nvSpPr>
          <p:spPr>
            <a:xfrm rot="2304399">
              <a:off x="3725132" y="1217690"/>
              <a:ext cx="574867" cy="102557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Flecha derecha 112"/>
            <p:cNvSpPr/>
            <p:nvPr/>
          </p:nvSpPr>
          <p:spPr>
            <a:xfrm rot="2552877">
              <a:off x="4598398" y="1369531"/>
              <a:ext cx="574867" cy="102557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20" name="Grupo 119"/>
          <p:cNvGrpSpPr/>
          <p:nvPr/>
        </p:nvGrpSpPr>
        <p:grpSpPr>
          <a:xfrm>
            <a:off x="1750565" y="2785487"/>
            <a:ext cx="2343600" cy="2056679"/>
            <a:chOff x="1750565" y="2785478"/>
            <a:chExt cx="2340030" cy="2075096"/>
          </a:xfrm>
        </p:grpSpPr>
        <p:grpSp>
          <p:nvGrpSpPr>
            <p:cNvPr id="23" name="Grupo 22"/>
            <p:cNvGrpSpPr/>
            <p:nvPr/>
          </p:nvGrpSpPr>
          <p:grpSpPr>
            <a:xfrm>
              <a:off x="2167311" y="3286186"/>
              <a:ext cx="1300771" cy="959669"/>
              <a:chOff x="8617034" y="1312296"/>
              <a:chExt cx="999056" cy="844340"/>
            </a:xfrm>
          </p:grpSpPr>
          <p:sp>
            <p:nvSpPr>
              <p:cNvPr id="25" name="Flecha derecha 24"/>
              <p:cNvSpPr/>
              <p:nvPr/>
            </p:nvSpPr>
            <p:spPr>
              <a:xfrm rot="7703671">
                <a:off x="9346521" y="1484252"/>
                <a:ext cx="441526" cy="9761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26" name="Flecha derecha 25"/>
              <p:cNvSpPr/>
              <p:nvPr/>
            </p:nvSpPr>
            <p:spPr>
              <a:xfrm rot="3618922">
                <a:off x="8445078" y="1887066"/>
                <a:ext cx="441526" cy="97613"/>
              </a:xfrm>
              <a:prstGeom prst="rightArrow">
                <a:avLst/>
              </a:prstGeom>
              <a:solidFill>
                <a:schemeClr val="bg1"/>
              </a:solidFill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98" name="Rectángulo 97"/>
            <p:cNvSpPr/>
            <p:nvPr/>
          </p:nvSpPr>
          <p:spPr>
            <a:xfrm>
              <a:off x="1750566" y="2861261"/>
              <a:ext cx="2340029" cy="117503"/>
            </a:xfrm>
            <a:prstGeom prst="rect">
              <a:avLst/>
            </a:prstGeom>
            <a:solidFill>
              <a:srgbClr val="000008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CuadroTexto 98"/>
            <p:cNvSpPr txBox="1"/>
            <p:nvPr/>
          </p:nvSpPr>
          <p:spPr>
            <a:xfrm>
              <a:off x="2173776" y="2785478"/>
              <a:ext cx="1634569" cy="25397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 smtClean="0">
                  <a:solidFill>
                    <a:schemeClr val="bg1"/>
                  </a:solidFill>
                </a:rPr>
                <a:t>Patient 5: 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NUP98</a:t>
              </a:r>
              <a:r>
                <a:rPr lang="en-US" sz="1000" dirty="0" smtClean="0">
                  <a:solidFill>
                    <a:schemeClr val="bg1"/>
                  </a:solidFill>
                </a:rPr>
                <a:t>::</a:t>
              </a:r>
              <a:r>
                <a:rPr lang="en-US" sz="1000" i="1" dirty="0" smtClean="0">
                  <a:solidFill>
                    <a:schemeClr val="bg1"/>
                  </a:solidFill>
                </a:rPr>
                <a:t>NSD1</a:t>
              </a:r>
              <a:endParaRPr lang="en-US" sz="1000" i="1" dirty="0">
                <a:solidFill>
                  <a:schemeClr val="bg1"/>
                </a:solidFill>
              </a:endParaRPr>
            </a:p>
          </p:txBody>
        </p:sp>
        <p:pic>
          <p:nvPicPr>
            <p:cNvPr id="115" name="Imagen 114"/>
            <p:cNvPicPr>
              <a:picLocks noChangeAspect="1"/>
            </p:cNvPicPr>
            <p:nvPr/>
          </p:nvPicPr>
          <p:blipFill rotWithShape="1"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015" t="5300" r="6587" b="6239"/>
            <a:stretch/>
          </p:blipFill>
          <p:spPr>
            <a:xfrm>
              <a:off x="1750565" y="2979427"/>
              <a:ext cx="2340030" cy="1881147"/>
            </a:xfrm>
            <a:prstGeom prst="rect">
              <a:avLst/>
            </a:prstGeom>
          </p:spPr>
        </p:pic>
        <p:sp>
          <p:nvSpPr>
            <p:cNvPr id="117" name="Flecha derecha 116"/>
            <p:cNvSpPr/>
            <p:nvPr/>
          </p:nvSpPr>
          <p:spPr>
            <a:xfrm rot="2552877">
              <a:off x="2960680" y="3749099"/>
              <a:ext cx="577350" cy="102913"/>
            </a:xfrm>
            <a:prstGeom prst="rightArrow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cxnSp>
        <p:nvCxnSpPr>
          <p:cNvPr id="105" name="Conector recto 104"/>
          <p:cNvCxnSpPr/>
          <p:nvPr/>
        </p:nvCxnSpPr>
        <p:spPr>
          <a:xfrm flipV="1">
            <a:off x="5267099" y="5822357"/>
            <a:ext cx="147" cy="398735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9" name="Conector recto 108"/>
          <p:cNvCxnSpPr/>
          <p:nvPr/>
        </p:nvCxnSpPr>
        <p:spPr>
          <a:xfrm flipH="1" flipV="1">
            <a:off x="5028849" y="5643074"/>
            <a:ext cx="243012" cy="188695"/>
          </a:xfrm>
          <a:prstGeom prst="line">
            <a:avLst/>
          </a:prstGeom>
          <a:ln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151" name="Grupo 150"/>
          <p:cNvGrpSpPr/>
          <p:nvPr/>
        </p:nvGrpSpPr>
        <p:grpSpPr>
          <a:xfrm>
            <a:off x="971827" y="734801"/>
            <a:ext cx="4247873" cy="1874592"/>
            <a:chOff x="1981198" y="1971502"/>
            <a:chExt cx="4247873" cy="1874592"/>
          </a:xfrm>
        </p:grpSpPr>
        <p:grpSp>
          <p:nvGrpSpPr>
            <p:cNvPr id="152" name="Grupo 151"/>
            <p:cNvGrpSpPr/>
            <p:nvPr/>
          </p:nvGrpSpPr>
          <p:grpSpPr>
            <a:xfrm>
              <a:off x="1981198" y="1971502"/>
              <a:ext cx="2343599" cy="1874592"/>
              <a:chOff x="1981198" y="1971502"/>
              <a:chExt cx="2343599" cy="1874592"/>
            </a:xfrm>
          </p:grpSpPr>
          <p:pic>
            <p:nvPicPr>
              <p:cNvPr id="156" name="Imagen 155"/>
              <p:cNvPicPr>
                <a:picLocks noChangeAspect="1"/>
              </p:cNvPicPr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1981198" y="1971502"/>
                <a:ext cx="2343599" cy="1874592"/>
              </a:xfrm>
              <a:prstGeom prst="rect">
                <a:avLst/>
              </a:prstGeom>
            </p:spPr>
          </p:pic>
          <p:cxnSp>
            <p:nvCxnSpPr>
              <p:cNvPr id="157" name="Conector recto de flecha 156"/>
              <p:cNvCxnSpPr/>
              <p:nvPr/>
            </p:nvCxnSpPr>
            <p:spPr>
              <a:xfrm flipV="1">
                <a:off x="2743200" y="2438400"/>
                <a:ext cx="296778" cy="16042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8" name="Conector recto de flecha 157"/>
              <p:cNvCxnSpPr/>
              <p:nvPr/>
            </p:nvCxnSpPr>
            <p:spPr>
              <a:xfrm flipH="1">
                <a:off x="3176336" y="2310066"/>
                <a:ext cx="240632" cy="24063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59" name="Conector recto de flecha 158"/>
              <p:cNvCxnSpPr/>
              <p:nvPr/>
            </p:nvCxnSpPr>
            <p:spPr>
              <a:xfrm flipH="1">
                <a:off x="2703095" y="3122194"/>
                <a:ext cx="240632" cy="24063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0" name="Conector recto de flecha 159"/>
              <p:cNvCxnSpPr/>
              <p:nvPr/>
            </p:nvCxnSpPr>
            <p:spPr>
              <a:xfrm flipV="1">
                <a:off x="2390276" y="3154279"/>
                <a:ext cx="128337" cy="189497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  <p:cxnSp>
            <p:nvCxnSpPr>
              <p:cNvPr id="161" name="Conector recto de flecha 160"/>
              <p:cNvCxnSpPr/>
              <p:nvPr/>
            </p:nvCxnSpPr>
            <p:spPr>
              <a:xfrm flipV="1">
                <a:off x="3161018" y="3691686"/>
                <a:ext cx="248654" cy="14040"/>
              </a:xfrm>
              <a:prstGeom prst="straightConnector1">
                <a:avLst/>
              </a:prstGeom>
              <a:ln w="28575">
                <a:solidFill>
                  <a:schemeClr val="bg1"/>
                </a:solidFill>
                <a:tailEnd type="triangle"/>
              </a:ln>
            </p:spPr>
            <p:style>
              <a:lnRef idx="3">
                <a:schemeClr val="accent2"/>
              </a:lnRef>
              <a:fillRef idx="0">
                <a:schemeClr val="accent2"/>
              </a:fillRef>
              <a:effectRef idx="2">
                <a:schemeClr val="accent2"/>
              </a:effectRef>
              <a:fontRef idx="minor">
                <a:schemeClr val="tx1"/>
              </a:fontRef>
            </p:style>
          </p:cxnSp>
        </p:grpSp>
        <p:sp>
          <p:nvSpPr>
            <p:cNvPr id="153" name="CuadroTexto 152"/>
            <p:cNvSpPr txBox="1"/>
            <p:nvPr/>
          </p:nvSpPr>
          <p:spPr>
            <a:xfrm>
              <a:off x="2059986" y="2308139"/>
              <a:ext cx="28875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FF000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derChr11</a:t>
              </a:r>
              <a:endParaRPr lang="en-US" sz="1200" dirty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4" name="CuadroTexto 153"/>
            <p:cNvSpPr txBox="1"/>
            <p:nvPr/>
          </p:nvSpPr>
          <p:spPr>
            <a:xfrm>
              <a:off x="3341492" y="2153380"/>
              <a:ext cx="28875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 smtClean="0">
                  <a:solidFill>
                    <a:srgbClr val="92D050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derChr11</a:t>
              </a:r>
              <a:endParaRPr lang="en-US" sz="1200" dirty="0">
                <a:solidFill>
                  <a:srgbClr val="92D050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  <p:sp>
          <p:nvSpPr>
            <p:cNvPr id="155" name="CuadroTexto 154"/>
            <p:cNvSpPr txBox="1"/>
            <p:nvPr/>
          </p:nvSpPr>
          <p:spPr>
            <a:xfrm>
              <a:off x="2211362" y="3553249"/>
              <a:ext cx="288757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i="1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KMT2A</a:t>
              </a:r>
              <a:r>
                <a:rPr lang="en-US" sz="1200" dirty="0" smtClean="0">
                  <a:solidFill>
                    <a:schemeClr val="accent2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rPr>
                <a:t> chr11</a:t>
              </a:r>
              <a:endParaRPr lang="en-US" sz="1200" dirty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4591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n 3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-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1462" t="21871" r="11050" b="11813"/>
          <a:stretch/>
        </p:blipFill>
        <p:spPr>
          <a:xfrm>
            <a:off x="815451" y="751529"/>
            <a:ext cx="2210112" cy="1751040"/>
          </a:xfrm>
          <a:prstGeom prst="rect">
            <a:avLst/>
          </a:prstGeom>
        </p:spPr>
      </p:pic>
      <p:sp>
        <p:nvSpPr>
          <p:cNvPr id="5" name="CuadroTexto 4"/>
          <p:cNvSpPr txBox="1"/>
          <p:nvPr/>
        </p:nvSpPr>
        <p:spPr>
          <a:xfrm>
            <a:off x="94639" y="26127"/>
            <a:ext cx="26886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Supplemental</a:t>
            </a:r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2 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815449" y="489918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A picture containing text, night sky&#10;&#10;Description automatically generated"/>
          <p:cNvPicPr>
            <a:picLocks noChangeAspect="1"/>
          </p:cNvPicPr>
          <p:nvPr/>
        </p:nvPicPr>
        <p:blipFill rotWithShape="1"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rightnessContrast bright="20000" contrast="4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6225" t="6800" r="8634" b="3679"/>
          <a:stretch/>
        </p:blipFill>
        <p:spPr bwMode="auto">
          <a:xfrm>
            <a:off x="3918857" y="751528"/>
            <a:ext cx="2072870" cy="1683575"/>
          </a:xfrm>
          <a:prstGeom prst="rect">
            <a:avLst/>
          </a:prstGeom>
          <a:noFill/>
        </p:spPr>
      </p:pic>
      <p:sp>
        <p:nvSpPr>
          <p:cNvPr id="8" name="CuadroTexto 7"/>
          <p:cNvSpPr txBox="1"/>
          <p:nvPr/>
        </p:nvSpPr>
        <p:spPr>
          <a:xfrm>
            <a:off x="3831365" y="489918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7434887" y="527466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9" name="Imagen 18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rightnessContrast contrast="-40000"/>
                    </a14:imgEffect>
                  </a14:imgLayer>
                </a14:imgProps>
              </a:ext>
            </a:extLst>
          </a:blip>
          <a:srcRect t="6847" b="5602"/>
          <a:stretch/>
        </p:blipFill>
        <p:spPr>
          <a:xfrm>
            <a:off x="920174" y="3331760"/>
            <a:ext cx="3571875" cy="2009775"/>
          </a:xfrm>
          <a:prstGeom prst="rect">
            <a:avLst/>
          </a:prstGeom>
        </p:spPr>
      </p:pic>
      <p:sp>
        <p:nvSpPr>
          <p:cNvPr id="20" name="CuadroTexto 19"/>
          <p:cNvSpPr txBox="1"/>
          <p:nvPr/>
        </p:nvSpPr>
        <p:spPr>
          <a:xfrm>
            <a:off x="815449" y="3104228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NUP98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exon 12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1" name="CuadroTexto 20"/>
          <p:cNvSpPr txBox="1"/>
          <p:nvPr/>
        </p:nvSpPr>
        <p:spPr>
          <a:xfrm>
            <a:off x="2547595" y="3094155"/>
            <a:ext cx="25908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EMX1 </a:t>
            </a:r>
            <a:r>
              <a:rPr lang="en-US" sz="1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exon 2 </a:t>
            </a:r>
            <a:endParaRPr lang="en-US" sz="1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2" name="CuadroTexto 21"/>
          <p:cNvSpPr txBox="1"/>
          <p:nvPr/>
        </p:nvSpPr>
        <p:spPr>
          <a:xfrm>
            <a:off x="815448" y="2820543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pic>
        <p:nvPicPr>
          <p:cNvPr id="23" name="Imagen 22"/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018"/>
          <a:stretch/>
        </p:blipFill>
        <p:spPr>
          <a:xfrm>
            <a:off x="5159681" y="2971403"/>
            <a:ext cx="5992032" cy="2825743"/>
          </a:xfrm>
          <a:prstGeom prst="rect">
            <a:avLst/>
          </a:prstGeom>
        </p:spPr>
      </p:pic>
      <p:sp>
        <p:nvSpPr>
          <p:cNvPr id="24" name="Rectangle 1"/>
          <p:cNvSpPr>
            <a:spLocks noChangeArrowheads="1"/>
          </p:cNvSpPr>
          <p:nvPr/>
        </p:nvSpPr>
        <p:spPr bwMode="auto">
          <a:xfrm>
            <a:off x="5270225" y="4413265"/>
            <a:ext cx="3007895" cy="1846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NUP98</a:t>
            </a:r>
            <a:r>
              <a:rPr kumimoji="0" lang="en-US" altLang="en-US" sz="1200" b="0" i="0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NM_016320</a:t>
            </a:r>
            <a:r>
              <a:rPr kumimoji="0" lang="en-US" altLang="en-US" sz="1200" b="0" i="0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25" name="Rectángulo 24"/>
          <p:cNvSpPr/>
          <p:nvPr/>
        </p:nvSpPr>
        <p:spPr>
          <a:xfrm>
            <a:off x="9764791" y="4367099"/>
            <a:ext cx="1479892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1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EMX1</a:t>
            </a:r>
            <a:r>
              <a:rPr lang="en-US" sz="12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NM_004097</a:t>
            </a:r>
            <a:endParaRPr lang="en-US" sz="1200" dirty="0"/>
          </a:p>
        </p:txBody>
      </p:sp>
      <p:sp>
        <p:nvSpPr>
          <p:cNvPr id="26" name="Rectángulo 25"/>
          <p:cNvSpPr/>
          <p:nvPr/>
        </p:nvSpPr>
        <p:spPr>
          <a:xfrm>
            <a:off x="5493821" y="4621154"/>
            <a:ext cx="95410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FG repeats</a:t>
            </a:r>
            <a:endParaRPr lang="en-US" sz="1200" dirty="0"/>
          </a:p>
        </p:txBody>
      </p:sp>
      <p:sp>
        <p:nvSpPr>
          <p:cNvPr id="27" name="Rectángulo 26"/>
          <p:cNvSpPr/>
          <p:nvPr/>
        </p:nvSpPr>
        <p:spPr>
          <a:xfrm>
            <a:off x="10078820" y="4621155"/>
            <a:ext cx="92525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Homeobox</a:t>
            </a:r>
            <a:endParaRPr lang="en-US" sz="1200" dirty="0"/>
          </a:p>
        </p:txBody>
      </p:sp>
      <p:sp>
        <p:nvSpPr>
          <p:cNvPr id="28" name="Rectángulo 27"/>
          <p:cNvSpPr/>
          <p:nvPr/>
        </p:nvSpPr>
        <p:spPr>
          <a:xfrm>
            <a:off x="10089582" y="4859332"/>
            <a:ext cx="933269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b="0" i="0" dirty="0" smtClean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Disordered</a:t>
            </a:r>
            <a:endParaRPr lang="en-US" sz="1200" dirty="0"/>
          </a:p>
        </p:txBody>
      </p:sp>
      <p:sp>
        <p:nvSpPr>
          <p:cNvPr id="29" name="Rectangle 1"/>
          <p:cNvSpPr>
            <a:spLocks noChangeArrowheads="1"/>
          </p:cNvSpPr>
          <p:nvPr/>
        </p:nvSpPr>
        <p:spPr bwMode="auto">
          <a:xfrm>
            <a:off x="5304016" y="3347853"/>
            <a:ext cx="3007895" cy="1846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NUP98</a:t>
            </a:r>
            <a:r>
              <a:rPr kumimoji="0" lang="en-US" altLang="en-US" sz="12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exons 1-12 </a:t>
            </a:r>
            <a:r>
              <a:rPr kumimoji="0" lang="en-US" alt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0" name="Rectangle 1"/>
          <p:cNvSpPr>
            <a:spLocks noChangeArrowheads="1"/>
          </p:cNvSpPr>
          <p:nvPr/>
        </p:nvSpPr>
        <p:spPr bwMode="auto">
          <a:xfrm>
            <a:off x="9866843" y="3358054"/>
            <a:ext cx="1429206" cy="18466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2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EMX1</a:t>
            </a:r>
            <a:r>
              <a:rPr kumimoji="0" lang="en-US" altLang="en-US" sz="1200" b="0" i="0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exons 2-3</a:t>
            </a:r>
            <a:r>
              <a:rPr kumimoji="0" lang="en-US" alt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cxnSp>
        <p:nvCxnSpPr>
          <p:cNvPr id="31" name="Conector recto de flecha 30"/>
          <p:cNvCxnSpPr/>
          <p:nvPr/>
        </p:nvCxnSpPr>
        <p:spPr>
          <a:xfrm flipV="1">
            <a:off x="5304016" y="4116181"/>
            <a:ext cx="4527815" cy="792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2" name="Conector recto de flecha 31"/>
          <p:cNvCxnSpPr/>
          <p:nvPr/>
        </p:nvCxnSpPr>
        <p:spPr>
          <a:xfrm>
            <a:off x="9820467" y="4116973"/>
            <a:ext cx="1192132" cy="1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3" name="CuadroTexto 32"/>
          <p:cNvSpPr txBox="1"/>
          <p:nvPr/>
        </p:nvSpPr>
        <p:spPr>
          <a:xfrm>
            <a:off x="9742181" y="4087079"/>
            <a:ext cx="464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192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10721041" y="4085005"/>
            <a:ext cx="4394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290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5" name="CuadroTexto 34"/>
          <p:cNvSpPr txBox="1"/>
          <p:nvPr/>
        </p:nvSpPr>
        <p:spPr>
          <a:xfrm>
            <a:off x="9445473" y="3916294"/>
            <a:ext cx="464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469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CuadroTexto 35"/>
          <p:cNvSpPr txBox="1"/>
          <p:nvPr/>
        </p:nvSpPr>
        <p:spPr>
          <a:xfrm>
            <a:off x="5221394" y="3924314"/>
            <a:ext cx="4646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endParaRPr lang="en-US" sz="1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2" name="CuadroTexto 51"/>
          <p:cNvSpPr txBox="1"/>
          <p:nvPr/>
        </p:nvSpPr>
        <p:spPr>
          <a:xfrm>
            <a:off x="5190490" y="2934874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Grupo 38"/>
          <p:cNvGrpSpPr/>
          <p:nvPr/>
        </p:nvGrpSpPr>
        <p:grpSpPr>
          <a:xfrm>
            <a:off x="7054187" y="779378"/>
            <a:ext cx="4053863" cy="1524566"/>
            <a:chOff x="6424201" y="922706"/>
            <a:chExt cx="4053863" cy="1524566"/>
          </a:xfrm>
        </p:grpSpPr>
        <p:sp>
          <p:nvSpPr>
            <p:cNvPr id="9" name="Rectangle 1"/>
            <p:cNvSpPr>
              <a:spLocks noChangeArrowheads="1"/>
            </p:cNvSpPr>
            <p:nvPr/>
          </p:nvSpPr>
          <p:spPr bwMode="auto">
            <a:xfrm rot="19022929">
              <a:off x="9712492" y="1245051"/>
              <a:ext cx="715443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0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NE-</a:t>
              </a:r>
              <a:r>
                <a:rPr kumimoji="0" lang="en-US" altLang="en-US" b="0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0" lang="en-US" alt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0" name="Imagen 9"/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9617" t="31967" r="35474" b="47064"/>
            <a:stretch/>
          </p:blipFill>
          <p:spPr>
            <a:xfrm>
              <a:off x="8592273" y="1736222"/>
              <a:ext cx="1706400" cy="675825"/>
            </a:xfrm>
            <a:prstGeom prst="rect">
              <a:avLst/>
            </a:prstGeom>
            <a:ln>
              <a:solidFill>
                <a:schemeClr val="bg1"/>
              </a:solidFill>
            </a:ln>
          </p:spPr>
        </p:pic>
        <p:sp>
          <p:nvSpPr>
            <p:cNvPr id="11" name="Rectangle 1"/>
            <p:cNvSpPr>
              <a:spLocks noChangeArrowheads="1"/>
            </p:cNvSpPr>
            <p:nvPr/>
          </p:nvSpPr>
          <p:spPr bwMode="auto">
            <a:xfrm rot="19022929">
              <a:off x="8846029" y="1229614"/>
              <a:ext cx="715443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0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NE</a:t>
              </a:r>
              <a:r>
                <a:rPr kumimoji="0" lang="en-US" altLang="en-US" b="0" i="1" u="sng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kumimoji="0" lang="en-US" altLang="en-US" b="0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0" lang="en-US" alt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Rectangle 1"/>
            <p:cNvSpPr>
              <a:spLocks noChangeArrowheads="1"/>
            </p:cNvSpPr>
            <p:nvPr/>
          </p:nvSpPr>
          <p:spPr bwMode="auto">
            <a:xfrm>
              <a:off x="9105628" y="922706"/>
              <a:ext cx="994034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0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GAPDH</a:t>
              </a:r>
              <a:r>
                <a:rPr kumimoji="0" lang="en-US" altLang="en-US" b="0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0" lang="en-US" alt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Rectangle 1"/>
            <p:cNvSpPr>
              <a:spLocks noChangeArrowheads="1"/>
            </p:cNvSpPr>
            <p:nvPr/>
          </p:nvSpPr>
          <p:spPr bwMode="auto">
            <a:xfrm rot="19022929">
              <a:off x="8098236" y="1231420"/>
              <a:ext cx="715443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0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NE-</a:t>
              </a:r>
              <a:r>
                <a:rPr kumimoji="0" lang="en-US" altLang="en-US" b="0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0" lang="en-US" alt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" name="Rectangle 1"/>
            <p:cNvSpPr>
              <a:spLocks noChangeArrowheads="1"/>
            </p:cNvSpPr>
            <p:nvPr/>
          </p:nvSpPr>
          <p:spPr bwMode="auto">
            <a:xfrm rot="19022929">
              <a:off x="7496684" y="1226374"/>
              <a:ext cx="715443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0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NE</a:t>
              </a:r>
              <a:r>
                <a:rPr kumimoji="0" lang="en-US" altLang="en-US" b="0" i="1" u="sng" strike="noStrike" cap="none" normalizeH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+</a:t>
              </a:r>
              <a:r>
                <a:rPr kumimoji="0" lang="en-US" altLang="en-US" b="0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0" lang="en-US" alt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" name="Rectangle 1"/>
            <p:cNvSpPr>
              <a:spLocks noChangeArrowheads="1"/>
            </p:cNvSpPr>
            <p:nvPr/>
          </p:nvSpPr>
          <p:spPr bwMode="auto">
            <a:xfrm>
              <a:off x="7046316" y="922706"/>
              <a:ext cx="1586433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0" tIns="0" rIns="0" bIns="0" numCol="1" anchor="ctr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b="0" i="1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NUP98::EMX1</a:t>
              </a:r>
              <a:r>
                <a:rPr kumimoji="0" lang="en-US" altLang="en-US" b="0" i="0" u="sng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anose="020B0604020202020204" pitchFamily="34" charset="0"/>
                  <a:cs typeface="Arial" panose="020B0604020202020204" pitchFamily="34" charset="0"/>
                </a:rPr>
                <a:t> </a:t>
              </a:r>
              <a:endParaRPr kumimoji="0" lang="en-US" altLang="en-US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pic>
          <p:nvPicPr>
            <p:cNvPr id="17" name="Imagen 16"/>
            <p:cNvPicPr>
              <a:picLocks noChangeAspect="1"/>
            </p:cNvPicPr>
            <p:nvPr/>
          </p:nvPicPr>
          <p:blipFill rotWithShape="1">
            <a:blip r:embed="rId10">
              <a:extLst>
                <a:ext uri="{BEBA8EAE-BF5A-486C-A8C5-ECC9F3942E4B}">
                  <a14:imgProps xmlns:a14="http://schemas.microsoft.com/office/drawing/2010/main">
                    <a14:imgLayer r:embed="rId11">
                      <a14:imgEffect>
                        <a14:sharpenSoften amount="50000"/>
                      </a14:imgEffect>
                      <a14:imgEffect>
                        <a14:brightnessContrast bright="20000" contrast="4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628" t="32564" r="33196" b="32456"/>
            <a:stretch/>
          </p:blipFill>
          <p:spPr>
            <a:xfrm>
              <a:off x="6873365" y="1736005"/>
              <a:ext cx="1707087" cy="674946"/>
            </a:xfrm>
            <a:prstGeom prst="rect">
              <a:avLst/>
            </a:prstGeom>
          </p:spPr>
        </p:pic>
        <p:sp>
          <p:nvSpPr>
            <p:cNvPr id="53" name="Triángulo isósceles 52"/>
            <p:cNvSpPr/>
            <p:nvPr/>
          </p:nvSpPr>
          <p:spPr>
            <a:xfrm rot="16200000">
              <a:off x="10369499" y="2013595"/>
              <a:ext cx="91033" cy="126096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Triángulo isósceles 53"/>
            <p:cNvSpPr/>
            <p:nvPr/>
          </p:nvSpPr>
          <p:spPr>
            <a:xfrm rot="16200000">
              <a:off x="10369499" y="2228829"/>
              <a:ext cx="91033" cy="126096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" name="CuadroTexto 1"/>
            <p:cNvSpPr txBox="1"/>
            <p:nvPr/>
          </p:nvSpPr>
          <p:spPr>
            <a:xfrm>
              <a:off x="6426775" y="2231828"/>
              <a:ext cx="84246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150bp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8" name="Conector recto 37"/>
            <p:cNvCxnSpPr/>
            <p:nvPr/>
          </p:nvCxnSpPr>
          <p:spPr>
            <a:xfrm flipH="1">
              <a:off x="6807963" y="2351212"/>
              <a:ext cx="6540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2" name="CuadroTexto 41"/>
            <p:cNvSpPr txBox="1"/>
            <p:nvPr/>
          </p:nvSpPr>
          <p:spPr>
            <a:xfrm>
              <a:off x="6425488" y="2080459"/>
              <a:ext cx="84246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200bp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" name="Conector recto 42"/>
            <p:cNvCxnSpPr/>
            <p:nvPr/>
          </p:nvCxnSpPr>
          <p:spPr>
            <a:xfrm flipH="1">
              <a:off x="6807960" y="2198806"/>
              <a:ext cx="6540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4" name="Conector recto 43"/>
            <p:cNvCxnSpPr/>
            <p:nvPr/>
          </p:nvCxnSpPr>
          <p:spPr>
            <a:xfrm flipH="1">
              <a:off x="6804901" y="2086287"/>
              <a:ext cx="6540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45" name="Conector recto 44"/>
            <p:cNvCxnSpPr/>
            <p:nvPr/>
          </p:nvCxnSpPr>
          <p:spPr>
            <a:xfrm flipH="1">
              <a:off x="6804901" y="1989251"/>
              <a:ext cx="65402" cy="0"/>
            </a:xfrm>
            <a:prstGeom prst="line">
              <a:avLst/>
            </a:prstGeom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46" name="CuadroTexto 45"/>
            <p:cNvSpPr txBox="1"/>
            <p:nvPr/>
          </p:nvSpPr>
          <p:spPr>
            <a:xfrm>
              <a:off x="6424201" y="1964688"/>
              <a:ext cx="84246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250bp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CuadroTexto 46"/>
            <p:cNvSpPr txBox="1"/>
            <p:nvPr/>
          </p:nvSpPr>
          <p:spPr>
            <a:xfrm>
              <a:off x="6426775" y="1864321"/>
              <a:ext cx="842461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800" dirty="0" smtClean="0">
                  <a:latin typeface="Arial" panose="020B0604020202020204" pitchFamily="34" charset="0"/>
                  <a:cs typeface="Arial" panose="020B0604020202020204" pitchFamily="34" charset="0"/>
                </a:rPr>
                <a:t>300bp</a:t>
              </a:r>
              <a:endParaRPr lang="en-US" sz="8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48" name="Conector recto 47"/>
          <p:cNvCxnSpPr/>
          <p:nvPr/>
        </p:nvCxnSpPr>
        <p:spPr>
          <a:xfrm>
            <a:off x="2531553" y="3241831"/>
            <a:ext cx="7620" cy="2097405"/>
          </a:xfrm>
          <a:prstGeom prst="line">
            <a:avLst/>
          </a:prstGeom>
          <a:ln w="9525" cap="flat" cmpd="sng" algn="ctr">
            <a:solidFill>
              <a:schemeClr val="dk1"/>
            </a:solidFill>
            <a:prstDash val="dash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63058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/>
          <p:cNvSpPr txBox="1"/>
          <p:nvPr/>
        </p:nvSpPr>
        <p:spPr>
          <a:xfrm>
            <a:off x="393156" y="191531"/>
            <a:ext cx="32548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err="1" smtClean="0">
                <a:latin typeface="Arial" panose="020B0604020202020204" pitchFamily="34" charset="0"/>
                <a:cs typeface="Arial" panose="020B0604020202020204" pitchFamily="34" charset="0"/>
              </a:rPr>
              <a:t>Supplementary</a:t>
            </a:r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Figure </a:t>
            </a:r>
            <a:r>
              <a:rPr lang="es-ES" sz="1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endParaRPr lang="en-GB" sz="1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CuadroTexto 6"/>
          <p:cNvSpPr txBox="1"/>
          <p:nvPr/>
        </p:nvSpPr>
        <p:spPr>
          <a:xfrm>
            <a:off x="442061" y="699819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CuadroTexto 7"/>
          <p:cNvSpPr txBox="1"/>
          <p:nvPr/>
        </p:nvSpPr>
        <p:spPr>
          <a:xfrm>
            <a:off x="5857935" y="659545"/>
            <a:ext cx="1441621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GB" sz="11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" name="Grupo 2"/>
          <p:cNvGrpSpPr/>
          <p:nvPr/>
        </p:nvGrpSpPr>
        <p:grpSpPr>
          <a:xfrm>
            <a:off x="312821" y="1772651"/>
            <a:ext cx="4914000" cy="4035725"/>
            <a:chOff x="0" y="844697"/>
            <a:chExt cx="5450705" cy="3975956"/>
          </a:xfrm>
        </p:grpSpPr>
        <p:pic>
          <p:nvPicPr>
            <p:cNvPr id="13" name="Imagen 12" descr="Imagen que contiene Diagrama&#10;&#10;Descripción generada automáticamente">
              <a:extLst>
                <a:ext uri="{FF2B5EF4-FFF2-40B4-BE49-F238E27FC236}">
                  <a16:creationId xmlns:a16="http://schemas.microsoft.com/office/drawing/2014/main" xmlns="" id="{41DF391D-3F59-31DE-A301-1C7D20F8738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43" t="15440" r="3942" b="8550"/>
            <a:stretch/>
          </p:blipFill>
          <p:spPr>
            <a:xfrm>
              <a:off x="0" y="844697"/>
              <a:ext cx="5450705" cy="3975956"/>
            </a:xfrm>
            <a:prstGeom prst="rect">
              <a:avLst/>
            </a:prstGeom>
          </p:spPr>
        </p:pic>
        <p:sp>
          <p:nvSpPr>
            <p:cNvPr id="14" name="Triángulo isósceles 13"/>
            <p:cNvSpPr/>
            <p:nvPr/>
          </p:nvSpPr>
          <p:spPr>
            <a:xfrm rot="16200000">
              <a:off x="4348084" y="2134871"/>
              <a:ext cx="69434" cy="94546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Triángulo isósceles 14"/>
            <p:cNvSpPr/>
            <p:nvPr/>
          </p:nvSpPr>
          <p:spPr>
            <a:xfrm rot="16200000">
              <a:off x="4356105" y="2413274"/>
              <a:ext cx="69434" cy="94546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upo 22"/>
          <p:cNvGrpSpPr/>
          <p:nvPr/>
        </p:nvGrpSpPr>
        <p:grpSpPr>
          <a:xfrm>
            <a:off x="6057000" y="1960063"/>
            <a:ext cx="4912900" cy="3758948"/>
            <a:chOff x="6182221" y="1774255"/>
            <a:chExt cx="4712252" cy="3518316"/>
          </a:xfrm>
        </p:grpSpPr>
        <p:pic>
          <p:nvPicPr>
            <p:cNvPr id="16" name="Imagen 15" descr="Imagen que contiene Calendario&#10;&#10;Descripción generada automáticamente">
              <a:extLst>
                <a:ext uri="{FF2B5EF4-FFF2-40B4-BE49-F238E27FC236}">
                  <a16:creationId xmlns:a16="http://schemas.microsoft.com/office/drawing/2014/main" xmlns="" id="{2D3F1F8F-37A0-7D45-289A-900E4DACA86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0289" b="3567"/>
            <a:stretch/>
          </p:blipFill>
          <p:spPr>
            <a:xfrm>
              <a:off x="6182221" y="1774255"/>
              <a:ext cx="4712252" cy="3518316"/>
            </a:xfrm>
            <a:prstGeom prst="rect">
              <a:avLst/>
            </a:prstGeom>
          </p:spPr>
        </p:pic>
        <p:sp>
          <p:nvSpPr>
            <p:cNvPr id="20" name="Triángulo isósceles 19"/>
            <p:cNvSpPr/>
            <p:nvPr/>
          </p:nvSpPr>
          <p:spPr>
            <a:xfrm rot="16200000">
              <a:off x="10100247" y="3065612"/>
              <a:ext cx="69434" cy="94546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Triángulo isósceles 20"/>
            <p:cNvSpPr/>
            <p:nvPr/>
          </p:nvSpPr>
          <p:spPr>
            <a:xfrm rot="16200000">
              <a:off x="10100247" y="3227537"/>
              <a:ext cx="69434" cy="94546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Triángulo isósceles 21"/>
            <p:cNvSpPr/>
            <p:nvPr/>
          </p:nvSpPr>
          <p:spPr>
            <a:xfrm rot="16200000">
              <a:off x="10643172" y="2961461"/>
              <a:ext cx="69434" cy="94546"/>
            </a:xfrm>
            <a:prstGeom prst="triangle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CuadroTexto 17"/>
          <p:cNvSpPr txBox="1"/>
          <p:nvPr/>
        </p:nvSpPr>
        <p:spPr>
          <a:xfrm>
            <a:off x="834841" y="1431383"/>
            <a:ext cx="7678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 smtClean="0"/>
              <a:t>Patient 6: 46,XY,inv(11</a:t>
            </a:r>
            <a:r>
              <a:rPr lang="en-US" sz="1500" b="1" dirty="0"/>
              <a:t>)(p15q23)[</a:t>
            </a:r>
            <a:r>
              <a:rPr lang="en-US" sz="1500" b="1"/>
              <a:t>18</a:t>
            </a:r>
            <a:r>
              <a:rPr lang="en-US" sz="1500" b="1" smtClean="0"/>
              <a:t>]/46,XY[2</a:t>
            </a:r>
            <a:r>
              <a:rPr lang="en-US" sz="1500" b="1" dirty="0"/>
              <a:t>] 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2217696" y="1682104"/>
            <a:ext cx="7678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u="sng" dirty="0" smtClean="0"/>
              <a:t>NUP98</a:t>
            </a:r>
            <a:r>
              <a:rPr lang="en-US" sz="1500" b="1" u="sng" dirty="0" smtClean="0"/>
              <a:t>::</a:t>
            </a:r>
            <a:r>
              <a:rPr lang="en-US" sz="1500" b="1" i="1" u="sng" dirty="0" smtClean="0"/>
              <a:t>KMT2A</a:t>
            </a:r>
            <a:endParaRPr lang="en-US" sz="1500" b="1" i="1" u="sng" dirty="0"/>
          </a:p>
        </p:txBody>
      </p:sp>
      <p:sp>
        <p:nvSpPr>
          <p:cNvPr id="24" name="CuadroTexto 23"/>
          <p:cNvSpPr txBox="1"/>
          <p:nvPr/>
        </p:nvSpPr>
        <p:spPr>
          <a:xfrm>
            <a:off x="5854210" y="1123209"/>
            <a:ext cx="531847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dirty="0"/>
              <a:t>Patient 7</a:t>
            </a:r>
            <a:r>
              <a:rPr lang="en-US" sz="1500" b="1" dirty="0" smtClean="0"/>
              <a:t>: </a:t>
            </a:r>
            <a:r>
              <a:rPr lang="es-ES" sz="1500" b="1" dirty="0"/>
              <a:t>47,XY,inv(11)(q13.5q25),del(12)(p13),+21c[2</a:t>
            </a:r>
            <a:r>
              <a:rPr lang="es-ES" sz="1500" b="1" dirty="0" smtClean="0"/>
              <a:t>]/46,X</a:t>
            </a:r>
            <a:r>
              <a:rPr lang="es-ES" sz="1500" b="1" dirty="0"/>
              <a:t>,-Y,inv(11)(q13.5q25),del(12)(p13),+21c[18]</a:t>
            </a:r>
            <a:endParaRPr lang="en-US" sz="1500" b="1" dirty="0"/>
          </a:p>
        </p:txBody>
      </p:sp>
      <p:sp>
        <p:nvSpPr>
          <p:cNvPr id="25" name="CuadroTexto 24"/>
          <p:cNvSpPr txBox="1"/>
          <p:nvPr/>
        </p:nvSpPr>
        <p:spPr>
          <a:xfrm>
            <a:off x="7792422" y="1686369"/>
            <a:ext cx="767860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500" b="1" i="1" u="sng" dirty="0" smtClean="0"/>
              <a:t>NUP98</a:t>
            </a:r>
            <a:r>
              <a:rPr lang="en-US" sz="1500" b="1" u="sng" dirty="0" smtClean="0"/>
              <a:t>::</a:t>
            </a:r>
            <a:r>
              <a:rPr lang="en-US" sz="1500" b="1" i="1" u="sng" dirty="0" smtClean="0"/>
              <a:t>KDM5A</a:t>
            </a:r>
            <a:endParaRPr lang="en-US" sz="1500" b="1" i="1" u="sng" dirty="0"/>
          </a:p>
        </p:txBody>
      </p:sp>
    </p:spTree>
    <p:extLst>
      <p:ext uri="{BB962C8B-B14F-4D97-AF65-F5344CB8AC3E}">
        <p14:creationId xmlns:p14="http://schemas.microsoft.com/office/powerpoint/2010/main" val="2442172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422</TotalTime>
  <Words>174</Words>
  <Application>Microsoft Office PowerPoint</Application>
  <PresentationFormat>Personalizado</PresentationFormat>
  <Paragraphs>67</Paragraphs>
  <Slides>3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3</vt:i4>
      </vt:variant>
    </vt:vector>
  </HeadingPairs>
  <TitlesOfParts>
    <vt:vector size="4" baseType="lpstr">
      <vt:lpstr>Tema de Office</vt:lpstr>
      <vt:lpstr>Presentación de PowerPoint</vt:lpstr>
      <vt:lpstr>Presentación de PowerPoint</vt:lpstr>
      <vt:lpstr>Presentación de PowerPoint</vt:lpstr>
    </vt:vector>
  </TitlesOfParts>
  <Company>HP Inc.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James Heald</dc:creator>
  <cp:lastModifiedBy>Usuario</cp:lastModifiedBy>
  <cp:revision>27</cp:revision>
  <cp:lastPrinted>2023-07-17T09:15:16Z</cp:lastPrinted>
  <dcterms:created xsi:type="dcterms:W3CDTF">2023-07-17T09:11:49Z</dcterms:created>
  <dcterms:modified xsi:type="dcterms:W3CDTF">2024-04-10T09:54:18Z</dcterms:modified>
</cp:coreProperties>
</file>