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5"/>
    <p:restoredTop sz="96341"/>
  </p:normalViewPr>
  <p:slideViewPr>
    <p:cSldViewPr snapToGrid="0">
      <p:cViewPr varScale="1">
        <p:scale>
          <a:sx n="111" d="100"/>
          <a:sy n="111" d="100"/>
        </p:scale>
        <p:origin x="47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Feuil1!$B$1</c:f>
              <c:strCache>
                <c:ptCount val="1"/>
                <c:pt idx="0">
                  <c:v>KRAS mutation subtypes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E93B-DB45-9119-1A51856FDA4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3-C1B8-1545-9C06-613A0E32459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5-C1B8-1545-9C06-613A0E32459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7-C1B8-1545-9C06-613A0E32459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9-C1B8-1545-9C06-613A0E32459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B-C1B8-1545-9C06-613A0E32459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20000"/>
                  </a:prstClr>
                </a:outerShdw>
              </a:effectLst>
              <a:scene3d>
                <a:camera prst="orthographicFront"/>
                <a:lightRig rig="threePt" dir="t"/>
              </a:scene3d>
              <a:sp3d prstMaterial="matte"/>
            </c:spPr>
            <c:extLst>
              <c:ext xmlns:c16="http://schemas.microsoft.com/office/drawing/2014/chart" uri="{C3380CC4-5D6E-409C-BE32-E72D297353CC}">
                <c16:uniqueId val="{00000002-E93B-DB45-9119-1A51856FDA4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Feuil1!$A$2:$A$8</c:f>
              <c:strCache>
                <c:ptCount val="7"/>
                <c:pt idx="0">
                  <c:v>KRAS p.G12A</c:v>
                </c:pt>
                <c:pt idx="1">
                  <c:v>KRAS p.G12C</c:v>
                </c:pt>
                <c:pt idx="2">
                  <c:v>KRAS p.G12D</c:v>
                </c:pt>
                <c:pt idx="3">
                  <c:v>KRAS p.G12V</c:v>
                </c:pt>
                <c:pt idx="4">
                  <c:v>KRAS p.G13C</c:v>
                </c:pt>
                <c:pt idx="5">
                  <c:v>KRAS p.G13D</c:v>
                </c:pt>
                <c:pt idx="6">
                  <c:v>KRASm (other)</c:v>
                </c:pt>
              </c:strCache>
            </c:strRef>
          </c:cat>
          <c:val>
            <c:numRef>
              <c:f>Feuil1!$B$2:$B$8</c:f>
              <c:numCache>
                <c:formatCode>General</c:formatCode>
                <c:ptCount val="7"/>
                <c:pt idx="0">
                  <c:v>291</c:v>
                </c:pt>
                <c:pt idx="1">
                  <c:v>1791</c:v>
                </c:pt>
                <c:pt idx="2">
                  <c:v>538</c:v>
                </c:pt>
                <c:pt idx="3">
                  <c:v>756</c:v>
                </c:pt>
                <c:pt idx="4">
                  <c:v>192</c:v>
                </c:pt>
                <c:pt idx="5">
                  <c:v>136</c:v>
                </c:pt>
                <c:pt idx="6">
                  <c:v>384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93B-DB45-9119-1A51856FDA4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solidFill>
          <a:schemeClr val="bg1"/>
        </a:solidFill>
        <a:ln>
          <a:noFill/>
        </a:ln>
        <a:effectLst/>
      </c:spPr>
    </c:plotArea>
    <c:legend>
      <c:legendPos val="b"/>
      <c:overlay val="0"/>
      <c:spPr>
        <a:solidFill>
          <a:schemeClr val="lt1">
            <a:alpha val="78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FF01D19-A7C2-201D-8FF1-C75139BDFA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C4C7000-58C0-4D27-5D04-C9D30DB8D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376A00-CC46-64B6-F001-87066E5B0C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4FFE9C5-FBFC-FD6D-D7EA-E13D8D2FE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6DB3751-3A23-6439-85FF-5F4F331FA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646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E2E53A-B50F-9B97-C5AE-61851FA421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34ACC2C-9623-F785-88A6-7580C2E2E4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A08A86A-A829-F88D-2C20-FB51CC854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C215A2F-F2FE-2421-CABE-67B903611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AD8FB5-1B87-456C-5905-E5943459F2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31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3068D919-9460-2993-B4A5-6915BD928A0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DCF016E-4CC3-152A-F02F-E9A6B52E72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98AD683-78EC-48F5-5F7F-12E6BD186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837857-8E56-2B5E-D29C-293333B87E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9190052-FFFE-278D-954F-AF4FFF3A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76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9E80182-DB8A-C8CE-0985-498DBC586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66798E8-6F87-9BE2-494F-D64B3D61B1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B3999CC-0CAF-134D-C621-7505626E7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AF31F6A-6286-501D-EE79-DD5279152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F9969AC-E90D-42C0-73AC-73C3D2DFF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595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687D2F2-D485-53F9-9A93-1F950AF19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C132E73-8AC2-6D16-4D34-E87E34BC2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9A382F6-211F-E843-A86C-B0717999B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7FE7553-1606-500B-9957-909E8EA40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2E21E5F-659E-C34B-73D3-04B458D32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03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7FDA2AC-917A-6A7B-7B9C-66F26D633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5C1310-8541-7049-EAF7-A8842E250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BD3C1E8A-6686-2D81-F505-57BA9B13CE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DD2B3CC-1136-2571-C5A9-CE3C910D0A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2D1DB81-1D29-611B-0CA5-D4E7460D4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9EA367-AB96-8986-58F0-27C729745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16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7A7BE-C3D6-2DF9-7469-4E5D9C650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6D767C-2039-A1E8-B5CD-237129ABFE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3FD8C0A-4C89-D8B7-8DB5-8D2B3C222F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8A16F72-C080-FC1C-F5C7-4D6298B96B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C252DF2-7B21-92B2-38B5-C9E112B3C7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FF0D9C7A-A7FD-00DC-5D17-9F8BE6982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FAE078AB-EAB2-AFE4-3E27-8E35FC11D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61FE43B6-BF0C-BDC4-0E20-B625FB782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62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BF1E0C-7605-8F5E-ADFC-47D06762B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5071C79-13A9-F2DB-6178-9A4DA342A8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13C2395-86C0-B7A2-C5F4-3B09796484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C998074-EC18-A989-8EC8-5DBD86FF97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35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8C432F5-223F-4D6F-B35E-39BD00AEA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21D095-DC84-CFBE-123E-20603B909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892A5F-EB0B-BE62-6AD6-EDF3A1BCE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2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06FB54-F6BE-5444-3B81-AA652FE432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B552372-C700-A597-2D2C-EE76751B2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275B4DD-75A7-CB60-31E3-22BD22F24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8F7DCF2-4745-E340-0AA5-926E49E14D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BBACE07-B068-DA83-6A15-30A0B138A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19E9A05-1661-8CF2-8887-9CE30949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295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92B8313-8A78-C6A5-526B-063BF73C2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58C9593-10B0-EBD8-28D5-83CE7CE91E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3EBA2B7B-48F0-7097-1C02-0BA857401E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D1D99C3-6F4C-E103-E630-586824338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C071B36-546C-21FB-5CB8-EBE1061A4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44A592C-6AC1-6CDF-4E6D-5F948B1B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55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D3DE4BE-70A6-FC0A-7FC7-CF06C204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F6C85A1-7A77-21A5-8B10-AE33532AC4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07EAB3C-3209-AD10-5DCF-9154A2BCDD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F7D92C-537D-8248-92A6-582F4BC901B8}" type="datetimeFigureOut">
              <a:rPr lang="en-US" smtClean="0"/>
              <a:t>5/3/2024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2D76AAC-2118-4D5A-FAA4-E1952F9316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6F76D64-4BB5-0306-D8FF-ED957EC452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4D6639-8D2B-C046-9C30-4C5801E52B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966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50FDACDD-A035-3033-3DD3-5802D51564D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34942714"/>
              </p:ext>
            </p:extLst>
          </p:nvPr>
        </p:nvGraphicFramePr>
        <p:xfrm>
          <a:off x="2031999" y="231228"/>
          <a:ext cx="9024883" cy="59071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ZoneTexte 1">
            <a:extLst>
              <a:ext uri="{FF2B5EF4-FFF2-40B4-BE49-F238E27FC236}">
                <a16:creationId xmlns:a16="http://schemas.microsoft.com/office/drawing/2014/main" id="{233919B4-C462-2FEB-893B-D1A2E0164F2F}"/>
              </a:ext>
            </a:extLst>
          </p:cNvPr>
          <p:cNvSpPr txBox="1"/>
          <p:nvPr/>
        </p:nvSpPr>
        <p:spPr>
          <a:xfrm>
            <a:off x="2031999" y="6257440"/>
            <a:ext cx="9024883" cy="423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1600" dirty="0" err="1">
                <a:effectLst/>
                <a:ea typeface="Times New Roman" panose="02020603050405020304" pitchFamily="18" charset="0"/>
              </a:rPr>
              <a:t>Supplementary</a:t>
            </a:r>
            <a:r>
              <a:rPr lang="fr-FR" sz="1600" dirty="0">
                <a:effectLst/>
                <a:ea typeface="Times New Roman" panose="02020603050405020304" pitchFamily="18" charset="0"/>
              </a:rPr>
              <a:t> Figure 1. Distribution of KRAS mutation </a:t>
            </a:r>
            <a:r>
              <a:rPr lang="fr-FR" sz="1600" dirty="0" err="1">
                <a:effectLst/>
                <a:ea typeface="Times New Roman" panose="02020603050405020304" pitchFamily="18" charset="0"/>
              </a:rPr>
              <a:t>subtypes</a:t>
            </a:r>
            <a:r>
              <a:rPr lang="fr-FR" sz="1600" dirty="0">
                <a:effectLst/>
                <a:ea typeface="Times New Roman" panose="02020603050405020304" pitchFamily="18" charset="0"/>
              </a:rPr>
              <a:t> in the ESME AMLC </a:t>
            </a:r>
            <a:r>
              <a:rPr lang="fr-FR" sz="1600" dirty="0" err="1">
                <a:effectLst/>
                <a:ea typeface="Times New Roman" panose="02020603050405020304" pitchFamily="18" charset="0"/>
              </a:rPr>
              <a:t>database</a:t>
            </a:r>
            <a:endParaRPr lang="fr-FR" sz="16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07257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14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Thème Office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quentin thomas</dc:creator>
  <cp:lastModifiedBy>Conor Lovett</cp:lastModifiedBy>
  <cp:revision>5</cp:revision>
  <dcterms:created xsi:type="dcterms:W3CDTF">2024-03-03T13:09:50Z</dcterms:created>
  <dcterms:modified xsi:type="dcterms:W3CDTF">2024-05-03T12:58:04Z</dcterms:modified>
</cp:coreProperties>
</file>