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69"/>
    <a:srgbClr val="65AA00"/>
    <a:srgbClr val="0092F7"/>
    <a:srgbClr val="AA0065"/>
    <a:srgbClr val="960059"/>
    <a:srgbClr val="860050"/>
    <a:srgbClr val="DA0082"/>
    <a:srgbClr val="920057"/>
    <a:srgbClr val="8A0052"/>
    <a:srgbClr val="0042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339" autoAdjust="0"/>
    <p:restoredTop sz="94660"/>
  </p:normalViewPr>
  <p:slideViewPr>
    <p:cSldViewPr snapToGrid="0">
      <p:cViewPr varScale="1">
        <p:scale>
          <a:sx n="86" d="100"/>
          <a:sy n="86" d="100"/>
        </p:scale>
        <p:origin x="408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iginal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owchart: Stored Data 4">
            <a:extLst>
              <a:ext uri="{FF2B5EF4-FFF2-40B4-BE49-F238E27FC236}">
                <a16:creationId xmlns:a16="http://schemas.microsoft.com/office/drawing/2014/main" id="{6750A1AE-34CF-C798-885B-4AD2785F8297}"/>
              </a:ext>
            </a:extLst>
          </p:cNvPr>
          <p:cNvSpPr/>
          <p:nvPr userDrawn="1"/>
        </p:nvSpPr>
        <p:spPr>
          <a:xfrm rot="5400000">
            <a:off x="5288230" y="-4790379"/>
            <a:ext cx="1614236" cy="12203777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9991"/>
              <a:gd name="connsiteX1" fmla="*/ 7048 w 10056"/>
              <a:gd name="connsiteY1" fmla="*/ 0 h 9991"/>
              <a:gd name="connsiteX2" fmla="*/ 6988 w 10056"/>
              <a:gd name="connsiteY2" fmla="*/ 9628 h 9991"/>
              <a:gd name="connsiteX3" fmla="*/ 10056 w 10056"/>
              <a:gd name="connsiteY3" fmla="*/ 9987 h 9991"/>
              <a:gd name="connsiteX4" fmla="*/ 129 w 10056"/>
              <a:gd name="connsiteY4" fmla="*/ 9991 h 9991"/>
              <a:gd name="connsiteX5" fmla="*/ 0 w 10056"/>
              <a:gd name="connsiteY5" fmla="*/ 4 h 9991"/>
              <a:gd name="connsiteX0" fmla="*/ 0 w 10000"/>
              <a:gd name="connsiteY0" fmla="*/ 4 h 9996"/>
              <a:gd name="connsiteX1" fmla="*/ 7009 w 10000"/>
              <a:gd name="connsiteY1" fmla="*/ 0 h 9996"/>
              <a:gd name="connsiteX2" fmla="*/ 6949 w 10000"/>
              <a:gd name="connsiteY2" fmla="*/ 9637 h 9996"/>
              <a:gd name="connsiteX3" fmla="*/ 10000 w 10000"/>
              <a:gd name="connsiteY3" fmla="*/ 9996 h 9996"/>
              <a:gd name="connsiteX4" fmla="*/ 128 w 10000"/>
              <a:gd name="connsiteY4" fmla="*/ 9992 h 9996"/>
              <a:gd name="connsiteX5" fmla="*/ 0 w 10000"/>
              <a:gd name="connsiteY5" fmla="*/ 4 h 9996"/>
              <a:gd name="connsiteX0" fmla="*/ 0 w 10000"/>
              <a:gd name="connsiteY0" fmla="*/ 4 h 10000"/>
              <a:gd name="connsiteX1" fmla="*/ 7009 w 10000"/>
              <a:gd name="connsiteY1" fmla="*/ 0 h 10000"/>
              <a:gd name="connsiteX2" fmla="*/ 6949 w 10000"/>
              <a:gd name="connsiteY2" fmla="*/ 9641 h 10000"/>
              <a:gd name="connsiteX3" fmla="*/ 10000 w 10000"/>
              <a:gd name="connsiteY3" fmla="*/ 10000 h 10000"/>
              <a:gd name="connsiteX4" fmla="*/ 128 w 10000"/>
              <a:gd name="connsiteY4" fmla="*/ 9996 h 10000"/>
              <a:gd name="connsiteX5" fmla="*/ 0 w 10000"/>
              <a:gd name="connsiteY5" fmla="*/ 4 h 10000"/>
              <a:gd name="connsiteX0" fmla="*/ 0 w 10000"/>
              <a:gd name="connsiteY0" fmla="*/ 4 h 10000"/>
              <a:gd name="connsiteX1" fmla="*/ 7009 w 10000"/>
              <a:gd name="connsiteY1" fmla="*/ 0 h 10000"/>
              <a:gd name="connsiteX2" fmla="*/ 6949 w 10000"/>
              <a:gd name="connsiteY2" fmla="*/ 9641 h 10000"/>
              <a:gd name="connsiteX3" fmla="*/ 10000 w 10000"/>
              <a:gd name="connsiteY3" fmla="*/ 10000 h 10000"/>
              <a:gd name="connsiteX4" fmla="*/ 128 w 10000"/>
              <a:gd name="connsiteY4" fmla="*/ 9996 h 10000"/>
              <a:gd name="connsiteX5" fmla="*/ 0 w 10000"/>
              <a:gd name="connsiteY5" fmla="*/ 4 h 10000"/>
              <a:gd name="connsiteX0" fmla="*/ 0 w 10000"/>
              <a:gd name="connsiteY0" fmla="*/ 4 h 10000"/>
              <a:gd name="connsiteX1" fmla="*/ 7009 w 10000"/>
              <a:gd name="connsiteY1" fmla="*/ 0 h 10000"/>
              <a:gd name="connsiteX2" fmla="*/ 6949 w 10000"/>
              <a:gd name="connsiteY2" fmla="*/ 9641 h 10000"/>
              <a:gd name="connsiteX3" fmla="*/ 10000 w 10000"/>
              <a:gd name="connsiteY3" fmla="*/ 10000 h 10000"/>
              <a:gd name="connsiteX4" fmla="*/ 128 w 10000"/>
              <a:gd name="connsiteY4" fmla="*/ 9996 h 10000"/>
              <a:gd name="connsiteX5" fmla="*/ 0 w 10000"/>
              <a:gd name="connsiteY5" fmla="*/ 4 h 10000"/>
              <a:gd name="connsiteX0" fmla="*/ 0 w 10000"/>
              <a:gd name="connsiteY0" fmla="*/ 4 h 10004"/>
              <a:gd name="connsiteX1" fmla="*/ 7009 w 10000"/>
              <a:gd name="connsiteY1" fmla="*/ 0 h 10004"/>
              <a:gd name="connsiteX2" fmla="*/ 6949 w 10000"/>
              <a:gd name="connsiteY2" fmla="*/ 9641 h 10004"/>
              <a:gd name="connsiteX3" fmla="*/ 10000 w 10000"/>
              <a:gd name="connsiteY3" fmla="*/ 10000 h 10004"/>
              <a:gd name="connsiteX4" fmla="*/ 128 w 10000"/>
              <a:gd name="connsiteY4" fmla="*/ 10004 h 10004"/>
              <a:gd name="connsiteX5" fmla="*/ 0 w 10000"/>
              <a:gd name="connsiteY5" fmla="*/ 4 h 1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4">
                <a:moveTo>
                  <a:pt x="0" y="4"/>
                </a:moveTo>
                <a:lnTo>
                  <a:pt x="7009" y="0"/>
                </a:lnTo>
                <a:cubicBezTo>
                  <a:pt x="6847" y="1556"/>
                  <a:pt x="6821" y="9283"/>
                  <a:pt x="6949" y="9641"/>
                </a:cubicBezTo>
                <a:cubicBezTo>
                  <a:pt x="6923" y="9843"/>
                  <a:pt x="8314" y="10000"/>
                  <a:pt x="10000" y="10000"/>
                </a:cubicBezTo>
                <a:lnTo>
                  <a:pt x="128" y="10004"/>
                </a:lnTo>
                <a:cubicBezTo>
                  <a:pt x="97" y="8408"/>
                  <a:pt x="98" y="1073"/>
                  <a:pt x="0" y="4"/>
                </a:cubicBezTo>
                <a:close/>
              </a:path>
            </a:pathLst>
          </a:cu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5" name="Flowchart: Stored Data 4">
            <a:extLst>
              <a:ext uri="{FF2B5EF4-FFF2-40B4-BE49-F238E27FC236}">
                <a16:creationId xmlns:a16="http://schemas.microsoft.com/office/drawing/2014/main" id="{D150C2D2-09E4-F78B-7FA6-F42DD5FA59F4}"/>
              </a:ext>
            </a:extLst>
          </p:cNvPr>
          <p:cNvSpPr/>
          <p:nvPr userDrawn="1"/>
        </p:nvSpPr>
        <p:spPr>
          <a:xfrm rot="5400000">
            <a:off x="5283465" y="-5325515"/>
            <a:ext cx="1614236" cy="1221477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0 h 9996"/>
              <a:gd name="connsiteX1" fmla="*/ 7001 w 10056"/>
              <a:gd name="connsiteY1" fmla="*/ 1 h 9996"/>
              <a:gd name="connsiteX2" fmla="*/ 6988 w 10056"/>
              <a:gd name="connsiteY2" fmla="*/ 9624 h 9996"/>
              <a:gd name="connsiteX3" fmla="*/ 10056 w 10056"/>
              <a:gd name="connsiteY3" fmla="*/ 9983 h 9996"/>
              <a:gd name="connsiteX4" fmla="*/ 62 w 10056"/>
              <a:gd name="connsiteY4" fmla="*/ 9996 h 9996"/>
              <a:gd name="connsiteX5" fmla="*/ 0 w 10056"/>
              <a:gd name="connsiteY5" fmla="*/ 0 h 9996"/>
              <a:gd name="connsiteX0" fmla="*/ 0 w 10000"/>
              <a:gd name="connsiteY0" fmla="*/ 2 h 10002"/>
              <a:gd name="connsiteX1" fmla="*/ 6962 w 10000"/>
              <a:gd name="connsiteY1" fmla="*/ 0 h 10002"/>
              <a:gd name="connsiteX2" fmla="*/ 6949 w 10000"/>
              <a:gd name="connsiteY2" fmla="*/ 9630 h 10002"/>
              <a:gd name="connsiteX3" fmla="*/ 10000 w 10000"/>
              <a:gd name="connsiteY3" fmla="*/ 9989 h 10002"/>
              <a:gd name="connsiteX4" fmla="*/ 62 w 10000"/>
              <a:gd name="connsiteY4" fmla="*/ 10002 h 10002"/>
              <a:gd name="connsiteX5" fmla="*/ 0 w 10000"/>
              <a:gd name="connsiteY5" fmla="*/ 2 h 10002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4">
                <a:moveTo>
                  <a:pt x="0" y="4"/>
                </a:moveTo>
                <a:lnTo>
                  <a:pt x="6927" y="0"/>
                </a:lnTo>
                <a:cubicBezTo>
                  <a:pt x="6894" y="1547"/>
                  <a:pt x="6891" y="9283"/>
                  <a:pt x="6949" y="9632"/>
                </a:cubicBezTo>
                <a:cubicBezTo>
                  <a:pt x="6923" y="9834"/>
                  <a:pt x="8645" y="9997"/>
                  <a:pt x="10000" y="9991"/>
                </a:cubicBezTo>
                <a:lnTo>
                  <a:pt x="62" y="10004"/>
                </a:lnTo>
                <a:cubicBezTo>
                  <a:pt x="31" y="8409"/>
                  <a:pt x="98" y="1072"/>
                  <a:pt x="0" y="4"/>
                </a:cubicBezTo>
                <a:close/>
              </a:path>
            </a:pathLst>
          </a:custGeom>
          <a:solidFill>
            <a:srgbClr val="00396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89445" y="5672093"/>
            <a:ext cx="47085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112457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FB861B61-643E-7D14-D771-2A7BF1205723}"/>
              </a:ext>
            </a:extLst>
          </p:cNvPr>
          <p:cNvSpPr/>
          <p:nvPr userDrawn="1"/>
        </p:nvSpPr>
        <p:spPr>
          <a:xfrm>
            <a:off x="10265756" y="-25248"/>
            <a:ext cx="1935480" cy="1116814"/>
          </a:xfrm>
          <a:prstGeom prst="rect">
            <a:avLst/>
          </a:pr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9043F73-8834-4114-AD27-24C1BD0B05A6}"/>
              </a:ext>
            </a:extLst>
          </p:cNvPr>
          <p:cNvGrpSpPr/>
          <p:nvPr userDrawn="1"/>
        </p:nvGrpSpPr>
        <p:grpSpPr>
          <a:xfrm>
            <a:off x="10507067" y="138710"/>
            <a:ext cx="1613769" cy="780217"/>
            <a:chOff x="10446107" y="176810"/>
            <a:chExt cx="1613769" cy="780217"/>
          </a:xfrm>
        </p:grpSpPr>
        <p:sp>
          <p:nvSpPr>
            <p:cNvPr id="19" name="TextBox 18"/>
            <p:cNvSpPr txBox="1"/>
            <p:nvPr/>
          </p:nvSpPr>
          <p:spPr>
            <a:xfrm>
              <a:off x="10618401" y="433807"/>
              <a:ext cx="14414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Article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446107" y="176810"/>
              <a:ext cx="15930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Original</a:t>
              </a:r>
            </a:p>
          </p:txBody>
        </p:sp>
      </p:grpSp>
      <p:sp>
        <p:nvSpPr>
          <p:cNvPr id="29" name="Flowchart: Stored Data 4">
            <a:extLst>
              <a:ext uri="{FF2B5EF4-FFF2-40B4-BE49-F238E27FC236}">
                <a16:creationId xmlns:a16="http://schemas.microsoft.com/office/drawing/2014/main" id="{17034CCF-1EDD-D498-AB89-09358AFA3492}"/>
              </a:ext>
            </a:extLst>
          </p:cNvPr>
          <p:cNvSpPr/>
          <p:nvPr userDrawn="1"/>
        </p:nvSpPr>
        <p:spPr>
          <a:xfrm rot="16200000" flipV="1">
            <a:off x="2885446" y="2269341"/>
            <a:ext cx="1695596" cy="7512401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9991"/>
              <a:gd name="connsiteX1" fmla="*/ 7048 w 10056"/>
              <a:gd name="connsiteY1" fmla="*/ 0 h 9991"/>
              <a:gd name="connsiteX2" fmla="*/ 6988 w 10056"/>
              <a:gd name="connsiteY2" fmla="*/ 9628 h 9991"/>
              <a:gd name="connsiteX3" fmla="*/ 10056 w 10056"/>
              <a:gd name="connsiteY3" fmla="*/ 9987 h 9991"/>
              <a:gd name="connsiteX4" fmla="*/ 129 w 10056"/>
              <a:gd name="connsiteY4" fmla="*/ 9991 h 9991"/>
              <a:gd name="connsiteX5" fmla="*/ 0 w 10056"/>
              <a:gd name="connsiteY5" fmla="*/ 4 h 9991"/>
              <a:gd name="connsiteX0" fmla="*/ 0 w 10000"/>
              <a:gd name="connsiteY0" fmla="*/ 0 h 9996"/>
              <a:gd name="connsiteX1" fmla="*/ 6799 w 10000"/>
              <a:gd name="connsiteY1" fmla="*/ 3842 h 9996"/>
              <a:gd name="connsiteX2" fmla="*/ 6949 w 10000"/>
              <a:gd name="connsiteY2" fmla="*/ 9633 h 9996"/>
              <a:gd name="connsiteX3" fmla="*/ 10000 w 10000"/>
              <a:gd name="connsiteY3" fmla="*/ 9992 h 9996"/>
              <a:gd name="connsiteX4" fmla="*/ 128 w 10000"/>
              <a:gd name="connsiteY4" fmla="*/ 9996 h 9996"/>
              <a:gd name="connsiteX5" fmla="*/ 0 w 10000"/>
              <a:gd name="connsiteY5" fmla="*/ 0 h 9996"/>
              <a:gd name="connsiteX0" fmla="*/ 0 w 9895"/>
              <a:gd name="connsiteY0" fmla="*/ 11 h 6156"/>
              <a:gd name="connsiteX1" fmla="*/ 6694 w 9895"/>
              <a:gd name="connsiteY1" fmla="*/ 0 h 6156"/>
              <a:gd name="connsiteX2" fmla="*/ 6844 w 9895"/>
              <a:gd name="connsiteY2" fmla="*/ 5793 h 6156"/>
              <a:gd name="connsiteX3" fmla="*/ 9895 w 9895"/>
              <a:gd name="connsiteY3" fmla="*/ 6152 h 6156"/>
              <a:gd name="connsiteX4" fmla="*/ 23 w 9895"/>
              <a:gd name="connsiteY4" fmla="*/ 6156 h 6156"/>
              <a:gd name="connsiteX5" fmla="*/ 0 w 9895"/>
              <a:gd name="connsiteY5" fmla="*/ 11 h 6156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1030 w 11007"/>
              <a:gd name="connsiteY4" fmla="*/ 10000 h 10000"/>
              <a:gd name="connsiteX5" fmla="*/ 0 w 11007"/>
              <a:gd name="connsiteY5" fmla="*/ 7 h 10000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23 w 11007"/>
              <a:gd name="connsiteY4" fmla="*/ 10000 h 10000"/>
              <a:gd name="connsiteX5" fmla="*/ 0 w 11007"/>
              <a:gd name="connsiteY5" fmla="*/ 7 h 10000"/>
              <a:gd name="connsiteX0" fmla="*/ 76 w 10988"/>
              <a:gd name="connsiteY0" fmla="*/ 45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76 w 10988"/>
              <a:gd name="connsiteY5" fmla="*/ 45 h 10000"/>
              <a:gd name="connsiteX0" fmla="*/ 16 w 10988"/>
              <a:gd name="connsiteY0" fmla="*/ 20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16 w 10988"/>
              <a:gd name="connsiteY5" fmla="*/ 20 h 10000"/>
              <a:gd name="connsiteX0" fmla="*/ 16 w 10988"/>
              <a:gd name="connsiteY0" fmla="*/ 0 h 9980"/>
              <a:gd name="connsiteX1" fmla="*/ 7753 w 10988"/>
              <a:gd name="connsiteY1" fmla="*/ 0 h 9980"/>
              <a:gd name="connsiteX2" fmla="*/ 7905 w 10988"/>
              <a:gd name="connsiteY2" fmla="*/ 9390 h 9980"/>
              <a:gd name="connsiteX3" fmla="*/ 10988 w 10988"/>
              <a:gd name="connsiteY3" fmla="*/ 9974 h 9980"/>
              <a:gd name="connsiteX4" fmla="*/ 4 w 10988"/>
              <a:gd name="connsiteY4" fmla="*/ 9980 h 9980"/>
              <a:gd name="connsiteX5" fmla="*/ 16 w 10988"/>
              <a:gd name="connsiteY5" fmla="*/ 0 h 9980"/>
              <a:gd name="connsiteX0" fmla="*/ 0 w 9985"/>
              <a:gd name="connsiteY0" fmla="*/ 0 h 9994"/>
              <a:gd name="connsiteX1" fmla="*/ 7041 w 9985"/>
              <a:gd name="connsiteY1" fmla="*/ 0 h 9994"/>
              <a:gd name="connsiteX2" fmla="*/ 7179 w 9985"/>
              <a:gd name="connsiteY2" fmla="*/ 9409 h 9994"/>
              <a:gd name="connsiteX3" fmla="*/ 9985 w 9985"/>
              <a:gd name="connsiteY3" fmla="*/ 9994 h 9994"/>
              <a:gd name="connsiteX4" fmla="*/ 11 w 9985"/>
              <a:gd name="connsiteY4" fmla="*/ 9987 h 9994"/>
              <a:gd name="connsiteX5" fmla="*/ 0 w 9985"/>
              <a:gd name="connsiteY5" fmla="*/ 0 h 9994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11 w 10000"/>
              <a:gd name="connsiteY4" fmla="*/ 9996 h 10000"/>
              <a:gd name="connsiteX5" fmla="*/ 0 w 10000"/>
              <a:gd name="connsiteY5" fmla="*/ 0 h 10000"/>
              <a:gd name="connsiteX0" fmla="*/ 35 w 10035"/>
              <a:gd name="connsiteY0" fmla="*/ 0 h 10009"/>
              <a:gd name="connsiteX1" fmla="*/ 7087 w 10035"/>
              <a:gd name="connsiteY1" fmla="*/ 0 h 10009"/>
              <a:gd name="connsiteX2" fmla="*/ 7225 w 10035"/>
              <a:gd name="connsiteY2" fmla="*/ 9415 h 10009"/>
              <a:gd name="connsiteX3" fmla="*/ 10035 w 10035"/>
              <a:gd name="connsiteY3" fmla="*/ 10000 h 10009"/>
              <a:gd name="connsiteX4" fmla="*/ 3 w 10035"/>
              <a:gd name="connsiteY4" fmla="*/ 10009 h 10009"/>
              <a:gd name="connsiteX5" fmla="*/ 35 w 10035"/>
              <a:gd name="connsiteY5" fmla="*/ 0 h 10009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66 w 10000"/>
              <a:gd name="connsiteY4" fmla="*/ 9989 h 10000"/>
              <a:gd name="connsiteX5" fmla="*/ 0 w 10000"/>
              <a:gd name="connsiteY5" fmla="*/ 0 h 10000"/>
              <a:gd name="connsiteX0" fmla="*/ 0 w 10000"/>
              <a:gd name="connsiteY0" fmla="*/ 0 h 10002"/>
              <a:gd name="connsiteX1" fmla="*/ 7052 w 10000"/>
              <a:gd name="connsiteY1" fmla="*/ 0 h 10002"/>
              <a:gd name="connsiteX2" fmla="*/ 7190 w 10000"/>
              <a:gd name="connsiteY2" fmla="*/ 9415 h 10002"/>
              <a:gd name="connsiteX3" fmla="*/ 10000 w 10000"/>
              <a:gd name="connsiteY3" fmla="*/ 10000 h 10002"/>
              <a:gd name="connsiteX4" fmla="*/ 23 w 10000"/>
              <a:gd name="connsiteY4" fmla="*/ 10002 h 10002"/>
              <a:gd name="connsiteX5" fmla="*/ 0 w 10000"/>
              <a:gd name="connsiteY5" fmla="*/ 0 h 10002"/>
              <a:gd name="connsiteX0" fmla="*/ 164 w 10164"/>
              <a:gd name="connsiteY0" fmla="*/ 0 h 10000"/>
              <a:gd name="connsiteX1" fmla="*/ 7216 w 10164"/>
              <a:gd name="connsiteY1" fmla="*/ 0 h 10000"/>
              <a:gd name="connsiteX2" fmla="*/ 7354 w 10164"/>
              <a:gd name="connsiteY2" fmla="*/ 9415 h 10000"/>
              <a:gd name="connsiteX3" fmla="*/ 10164 w 10164"/>
              <a:gd name="connsiteY3" fmla="*/ 10000 h 10000"/>
              <a:gd name="connsiteX4" fmla="*/ 2 w 10164"/>
              <a:gd name="connsiteY4" fmla="*/ 9999 h 10000"/>
              <a:gd name="connsiteX5" fmla="*/ 164 w 10164"/>
              <a:gd name="connsiteY5" fmla="*/ 0 h 10000"/>
              <a:gd name="connsiteX0" fmla="*/ 163 w 10163"/>
              <a:gd name="connsiteY0" fmla="*/ 0 h 10000"/>
              <a:gd name="connsiteX1" fmla="*/ 7215 w 10163"/>
              <a:gd name="connsiteY1" fmla="*/ 0 h 10000"/>
              <a:gd name="connsiteX2" fmla="*/ 7353 w 10163"/>
              <a:gd name="connsiteY2" fmla="*/ 9415 h 10000"/>
              <a:gd name="connsiteX3" fmla="*/ 10163 w 10163"/>
              <a:gd name="connsiteY3" fmla="*/ 10000 h 10000"/>
              <a:gd name="connsiteX4" fmla="*/ 1 w 10163"/>
              <a:gd name="connsiteY4" fmla="*/ 9999 h 10000"/>
              <a:gd name="connsiteX5" fmla="*/ 163 w 10163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3 h 10003"/>
              <a:gd name="connsiteX1" fmla="*/ 7335 w 10174"/>
              <a:gd name="connsiteY1" fmla="*/ 0 h 10003"/>
              <a:gd name="connsiteX2" fmla="*/ 7364 w 10174"/>
              <a:gd name="connsiteY2" fmla="*/ 9418 h 10003"/>
              <a:gd name="connsiteX3" fmla="*/ 10174 w 10174"/>
              <a:gd name="connsiteY3" fmla="*/ 10003 h 10003"/>
              <a:gd name="connsiteX4" fmla="*/ 12 w 10174"/>
              <a:gd name="connsiteY4" fmla="*/ 10002 h 10003"/>
              <a:gd name="connsiteX5" fmla="*/ 0 w 10174"/>
              <a:gd name="connsiteY5" fmla="*/ 3 h 10003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0 w 9613"/>
              <a:gd name="connsiteY0" fmla="*/ 3 h 10009"/>
              <a:gd name="connsiteX1" fmla="*/ 6785 w 9613"/>
              <a:gd name="connsiteY1" fmla="*/ 0 h 10009"/>
              <a:gd name="connsiteX2" fmla="*/ 6803 w 9613"/>
              <a:gd name="connsiteY2" fmla="*/ 9424 h 10009"/>
              <a:gd name="connsiteX3" fmla="*/ 9613 w 9613"/>
              <a:gd name="connsiteY3" fmla="*/ 10009 h 10009"/>
              <a:gd name="connsiteX4" fmla="*/ 95 w 9613"/>
              <a:gd name="connsiteY4" fmla="*/ 9998 h 10009"/>
              <a:gd name="connsiteX5" fmla="*/ 0 w 9613"/>
              <a:gd name="connsiteY5" fmla="*/ 3 h 10009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  <a:gd name="connsiteX0" fmla="*/ 51 w 10051"/>
              <a:gd name="connsiteY0" fmla="*/ 3 h 10028"/>
              <a:gd name="connsiteX1" fmla="*/ 7109 w 10051"/>
              <a:gd name="connsiteY1" fmla="*/ 0 h 10028"/>
              <a:gd name="connsiteX2" fmla="*/ 7128 w 10051"/>
              <a:gd name="connsiteY2" fmla="*/ 9416 h 10028"/>
              <a:gd name="connsiteX3" fmla="*/ 10051 w 10051"/>
              <a:gd name="connsiteY3" fmla="*/ 10000 h 10028"/>
              <a:gd name="connsiteX4" fmla="*/ 0 w 10051"/>
              <a:gd name="connsiteY4" fmla="*/ 10028 h 10028"/>
              <a:gd name="connsiteX5" fmla="*/ 51 w 10051"/>
              <a:gd name="connsiteY5" fmla="*/ 3 h 10028"/>
              <a:gd name="connsiteX0" fmla="*/ 0 w 10065"/>
              <a:gd name="connsiteY0" fmla="*/ 3 h 10028"/>
              <a:gd name="connsiteX1" fmla="*/ 7123 w 10065"/>
              <a:gd name="connsiteY1" fmla="*/ 0 h 10028"/>
              <a:gd name="connsiteX2" fmla="*/ 7142 w 10065"/>
              <a:gd name="connsiteY2" fmla="*/ 9416 h 10028"/>
              <a:gd name="connsiteX3" fmla="*/ 10065 w 10065"/>
              <a:gd name="connsiteY3" fmla="*/ 10000 h 10028"/>
              <a:gd name="connsiteX4" fmla="*/ 14 w 10065"/>
              <a:gd name="connsiteY4" fmla="*/ 10028 h 10028"/>
              <a:gd name="connsiteX5" fmla="*/ 0 w 10065"/>
              <a:gd name="connsiteY5" fmla="*/ 3 h 1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65" h="10028">
                <a:moveTo>
                  <a:pt x="0" y="3"/>
                </a:moveTo>
                <a:lnTo>
                  <a:pt x="7123" y="0"/>
                </a:lnTo>
                <a:cubicBezTo>
                  <a:pt x="7114" y="2528"/>
                  <a:pt x="7133" y="8825"/>
                  <a:pt x="7142" y="9416"/>
                </a:cubicBezTo>
                <a:cubicBezTo>
                  <a:pt x="7117" y="9743"/>
                  <a:pt x="8449" y="10000"/>
                  <a:pt x="10065" y="10000"/>
                </a:cubicBezTo>
                <a:lnTo>
                  <a:pt x="14" y="10028"/>
                </a:lnTo>
                <a:cubicBezTo>
                  <a:pt x="7" y="7430"/>
                  <a:pt x="15" y="1749"/>
                  <a:pt x="0" y="3"/>
                </a:cubicBezTo>
                <a:close/>
              </a:path>
            </a:pathLst>
          </a:cu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Stored Data 4">
            <a:extLst>
              <a:ext uri="{FF2B5EF4-FFF2-40B4-BE49-F238E27FC236}">
                <a16:creationId xmlns:a16="http://schemas.microsoft.com/office/drawing/2014/main" id="{D150C2D2-09E4-F78B-7FA6-F42DD5FA59F4}"/>
              </a:ext>
            </a:extLst>
          </p:cNvPr>
          <p:cNvSpPr/>
          <p:nvPr userDrawn="1"/>
        </p:nvSpPr>
        <p:spPr>
          <a:xfrm rot="5400000">
            <a:off x="5283465" y="-5325515"/>
            <a:ext cx="1614236" cy="1221477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0 h 9996"/>
              <a:gd name="connsiteX1" fmla="*/ 7001 w 10056"/>
              <a:gd name="connsiteY1" fmla="*/ 1 h 9996"/>
              <a:gd name="connsiteX2" fmla="*/ 6988 w 10056"/>
              <a:gd name="connsiteY2" fmla="*/ 9624 h 9996"/>
              <a:gd name="connsiteX3" fmla="*/ 10056 w 10056"/>
              <a:gd name="connsiteY3" fmla="*/ 9983 h 9996"/>
              <a:gd name="connsiteX4" fmla="*/ 62 w 10056"/>
              <a:gd name="connsiteY4" fmla="*/ 9996 h 9996"/>
              <a:gd name="connsiteX5" fmla="*/ 0 w 10056"/>
              <a:gd name="connsiteY5" fmla="*/ 0 h 9996"/>
              <a:gd name="connsiteX0" fmla="*/ 0 w 10000"/>
              <a:gd name="connsiteY0" fmla="*/ 2 h 10002"/>
              <a:gd name="connsiteX1" fmla="*/ 6962 w 10000"/>
              <a:gd name="connsiteY1" fmla="*/ 0 h 10002"/>
              <a:gd name="connsiteX2" fmla="*/ 6949 w 10000"/>
              <a:gd name="connsiteY2" fmla="*/ 9630 h 10002"/>
              <a:gd name="connsiteX3" fmla="*/ 10000 w 10000"/>
              <a:gd name="connsiteY3" fmla="*/ 9989 h 10002"/>
              <a:gd name="connsiteX4" fmla="*/ 62 w 10000"/>
              <a:gd name="connsiteY4" fmla="*/ 10002 h 10002"/>
              <a:gd name="connsiteX5" fmla="*/ 0 w 10000"/>
              <a:gd name="connsiteY5" fmla="*/ 2 h 10002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4">
                <a:moveTo>
                  <a:pt x="0" y="4"/>
                </a:moveTo>
                <a:lnTo>
                  <a:pt x="6927" y="0"/>
                </a:lnTo>
                <a:cubicBezTo>
                  <a:pt x="6894" y="1547"/>
                  <a:pt x="6891" y="9283"/>
                  <a:pt x="6949" y="9632"/>
                </a:cubicBezTo>
                <a:cubicBezTo>
                  <a:pt x="6923" y="9834"/>
                  <a:pt x="8645" y="9997"/>
                  <a:pt x="10000" y="9991"/>
                </a:cubicBezTo>
                <a:lnTo>
                  <a:pt x="62" y="10004"/>
                </a:lnTo>
                <a:cubicBezTo>
                  <a:pt x="31" y="8409"/>
                  <a:pt x="98" y="1072"/>
                  <a:pt x="0" y="4"/>
                </a:cubicBezTo>
                <a:close/>
              </a:path>
            </a:pathLst>
          </a:cu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672093"/>
            <a:ext cx="4702823" cy="421061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112457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FB861B61-643E-7D14-D771-2A7BF1205723}"/>
              </a:ext>
            </a:extLst>
          </p:cNvPr>
          <p:cNvSpPr/>
          <p:nvPr userDrawn="1"/>
        </p:nvSpPr>
        <p:spPr>
          <a:xfrm>
            <a:off x="10209747" y="-31269"/>
            <a:ext cx="1992085" cy="1120316"/>
          </a:xfrm>
          <a:prstGeom prst="rect">
            <a:avLst/>
          </a:prstGeom>
          <a:solidFill>
            <a:srgbClr val="00396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0624932" y="241626"/>
            <a:ext cx="1441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Review</a:t>
            </a:r>
          </a:p>
        </p:txBody>
      </p:sp>
      <p:sp>
        <p:nvSpPr>
          <p:cNvPr id="29" name="Flowchart: Stored Data 4">
            <a:extLst>
              <a:ext uri="{FF2B5EF4-FFF2-40B4-BE49-F238E27FC236}">
                <a16:creationId xmlns:a16="http://schemas.microsoft.com/office/drawing/2014/main" id="{17034CCF-1EDD-D498-AB89-09358AFA3492}"/>
              </a:ext>
            </a:extLst>
          </p:cNvPr>
          <p:cNvSpPr/>
          <p:nvPr userDrawn="1"/>
        </p:nvSpPr>
        <p:spPr>
          <a:xfrm rot="16200000" flipV="1">
            <a:off x="2901409" y="2274353"/>
            <a:ext cx="1684645" cy="7491425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9991"/>
              <a:gd name="connsiteX1" fmla="*/ 7048 w 10056"/>
              <a:gd name="connsiteY1" fmla="*/ 0 h 9991"/>
              <a:gd name="connsiteX2" fmla="*/ 6988 w 10056"/>
              <a:gd name="connsiteY2" fmla="*/ 9628 h 9991"/>
              <a:gd name="connsiteX3" fmla="*/ 10056 w 10056"/>
              <a:gd name="connsiteY3" fmla="*/ 9987 h 9991"/>
              <a:gd name="connsiteX4" fmla="*/ 129 w 10056"/>
              <a:gd name="connsiteY4" fmla="*/ 9991 h 9991"/>
              <a:gd name="connsiteX5" fmla="*/ 0 w 10056"/>
              <a:gd name="connsiteY5" fmla="*/ 4 h 9991"/>
              <a:gd name="connsiteX0" fmla="*/ 0 w 10000"/>
              <a:gd name="connsiteY0" fmla="*/ 0 h 9996"/>
              <a:gd name="connsiteX1" fmla="*/ 6799 w 10000"/>
              <a:gd name="connsiteY1" fmla="*/ 3842 h 9996"/>
              <a:gd name="connsiteX2" fmla="*/ 6949 w 10000"/>
              <a:gd name="connsiteY2" fmla="*/ 9633 h 9996"/>
              <a:gd name="connsiteX3" fmla="*/ 10000 w 10000"/>
              <a:gd name="connsiteY3" fmla="*/ 9992 h 9996"/>
              <a:gd name="connsiteX4" fmla="*/ 128 w 10000"/>
              <a:gd name="connsiteY4" fmla="*/ 9996 h 9996"/>
              <a:gd name="connsiteX5" fmla="*/ 0 w 10000"/>
              <a:gd name="connsiteY5" fmla="*/ 0 h 9996"/>
              <a:gd name="connsiteX0" fmla="*/ 0 w 9895"/>
              <a:gd name="connsiteY0" fmla="*/ 11 h 6156"/>
              <a:gd name="connsiteX1" fmla="*/ 6694 w 9895"/>
              <a:gd name="connsiteY1" fmla="*/ 0 h 6156"/>
              <a:gd name="connsiteX2" fmla="*/ 6844 w 9895"/>
              <a:gd name="connsiteY2" fmla="*/ 5793 h 6156"/>
              <a:gd name="connsiteX3" fmla="*/ 9895 w 9895"/>
              <a:gd name="connsiteY3" fmla="*/ 6152 h 6156"/>
              <a:gd name="connsiteX4" fmla="*/ 23 w 9895"/>
              <a:gd name="connsiteY4" fmla="*/ 6156 h 6156"/>
              <a:gd name="connsiteX5" fmla="*/ 0 w 9895"/>
              <a:gd name="connsiteY5" fmla="*/ 11 h 6156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1030 w 11007"/>
              <a:gd name="connsiteY4" fmla="*/ 10000 h 10000"/>
              <a:gd name="connsiteX5" fmla="*/ 0 w 11007"/>
              <a:gd name="connsiteY5" fmla="*/ 7 h 10000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23 w 11007"/>
              <a:gd name="connsiteY4" fmla="*/ 10000 h 10000"/>
              <a:gd name="connsiteX5" fmla="*/ 0 w 11007"/>
              <a:gd name="connsiteY5" fmla="*/ 7 h 10000"/>
              <a:gd name="connsiteX0" fmla="*/ 76 w 10988"/>
              <a:gd name="connsiteY0" fmla="*/ 45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76 w 10988"/>
              <a:gd name="connsiteY5" fmla="*/ 45 h 10000"/>
              <a:gd name="connsiteX0" fmla="*/ 16 w 10988"/>
              <a:gd name="connsiteY0" fmla="*/ 20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16 w 10988"/>
              <a:gd name="connsiteY5" fmla="*/ 20 h 10000"/>
              <a:gd name="connsiteX0" fmla="*/ 16 w 10988"/>
              <a:gd name="connsiteY0" fmla="*/ 0 h 9980"/>
              <a:gd name="connsiteX1" fmla="*/ 7753 w 10988"/>
              <a:gd name="connsiteY1" fmla="*/ 0 h 9980"/>
              <a:gd name="connsiteX2" fmla="*/ 7905 w 10988"/>
              <a:gd name="connsiteY2" fmla="*/ 9390 h 9980"/>
              <a:gd name="connsiteX3" fmla="*/ 10988 w 10988"/>
              <a:gd name="connsiteY3" fmla="*/ 9974 h 9980"/>
              <a:gd name="connsiteX4" fmla="*/ 4 w 10988"/>
              <a:gd name="connsiteY4" fmla="*/ 9980 h 9980"/>
              <a:gd name="connsiteX5" fmla="*/ 16 w 10988"/>
              <a:gd name="connsiteY5" fmla="*/ 0 h 9980"/>
              <a:gd name="connsiteX0" fmla="*/ 0 w 9985"/>
              <a:gd name="connsiteY0" fmla="*/ 0 h 9994"/>
              <a:gd name="connsiteX1" fmla="*/ 7041 w 9985"/>
              <a:gd name="connsiteY1" fmla="*/ 0 h 9994"/>
              <a:gd name="connsiteX2" fmla="*/ 7179 w 9985"/>
              <a:gd name="connsiteY2" fmla="*/ 9409 h 9994"/>
              <a:gd name="connsiteX3" fmla="*/ 9985 w 9985"/>
              <a:gd name="connsiteY3" fmla="*/ 9994 h 9994"/>
              <a:gd name="connsiteX4" fmla="*/ 11 w 9985"/>
              <a:gd name="connsiteY4" fmla="*/ 9987 h 9994"/>
              <a:gd name="connsiteX5" fmla="*/ 0 w 9985"/>
              <a:gd name="connsiteY5" fmla="*/ 0 h 9994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11 w 10000"/>
              <a:gd name="connsiteY4" fmla="*/ 9996 h 10000"/>
              <a:gd name="connsiteX5" fmla="*/ 0 w 10000"/>
              <a:gd name="connsiteY5" fmla="*/ 0 h 10000"/>
              <a:gd name="connsiteX0" fmla="*/ 35 w 10035"/>
              <a:gd name="connsiteY0" fmla="*/ 0 h 10009"/>
              <a:gd name="connsiteX1" fmla="*/ 7087 w 10035"/>
              <a:gd name="connsiteY1" fmla="*/ 0 h 10009"/>
              <a:gd name="connsiteX2" fmla="*/ 7225 w 10035"/>
              <a:gd name="connsiteY2" fmla="*/ 9415 h 10009"/>
              <a:gd name="connsiteX3" fmla="*/ 10035 w 10035"/>
              <a:gd name="connsiteY3" fmla="*/ 10000 h 10009"/>
              <a:gd name="connsiteX4" fmla="*/ 3 w 10035"/>
              <a:gd name="connsiteY4" fmla="*/ 10009 h 10009"/>
              <a:gd name="connsiteX5" fmla="*/ 35 w 10035"/>
              <a:gd name="connsiteY5" fmla="*/ 0 h 10009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66 w 10000"/>
              <a:gd name="connsiteY4" fmla="*/ 9989 h 10000"/>
              <a:gd name="connsiteX5" fmla="*/ 0 w 10000"/>
              <a:gd name="connsiteY5" fmla="*/ 0 h 10000"/>
              <a:gd name="connsiteX0" fmla="*/ 0 w 10000"/>
              <a:gd name="connsiteY0" fmla="*/ 0 h 10002"/>
              <a:gd name="connsiteX1" fmla="*/ 7052 w 10000"/>
              <a:gd name="connsiteY1" fmla="*/ 0 h 10002"/>
              <a:gd name="connsiteX2" fmla="*/ 7190 w 10000"/>
              <a:gd name="connsiteY2" fmla="*/ 9415 h 10002"/>
              <a:gd name="connsiteX3" fmla="*/ 10000 w 10000"/>
              <a:gd name="connsiteY3" fmla="*/ 10000 h 10002"/>
              <a:gd name="connsiteX4" fmla="*/ 23 w 10000"/>
              <a:gd name="connsiteY4" fmla="*/ 10002 h 10002"/>
              <a:gd name="connsiteX5" fmla="*/ 0 w 10000"/>
              <a:gd name="connsiteY5" fmla="*/ 0 h 10002"/>
              <a:gd name="connsiteX0" fmla="*/ 164 w 10164"/>
              <a:gd name="connsiteY0" fmla="*/ 0 h 10000"/>
              <a:gd name="connsiteX1" fmla="*/ 7216 w 10164"/>
              <a:gd name="connsiteY1" fmla="*/ 0 h 10000"/>
              <a:gd name="connsiteX2" fmla="*/ 7354 w 10164"/>
              <a:gd name="connsiteY2" fmla="*/ 9415 h 10000"/>
              <a:gd name="connsiteX3" fmla="*/ 10164 w 10164"/>
              <a:gd name="connsiteY3" fmla="*/ 10000 h 10000"/>
              <a:gd name="connsiteX4" fmla="*/ 2 w 10164"/>
              <a:gd name="connsiteY4" fmla="*/ 9999 h 10000"/>
              <a:gd name="connsiteX5" fmla="*/ 164 w 10164"/>
              <a:gd name="connsiteY5" fmla="*/ 0 h 10000"/>
              <a:gd name="connsiteX0" fmla="*/ 163 w 10163"/>
              <a:gd name="connsiteY0" fmla="*/ 0 h 10000"/>
              <a:gd name="connsiteX1" fmla="*/ 7215 w 10163"/>
              <a:gd name="connsiteY1" fmla="*/ 0 h 10000"/>
              <a:gd name="connsiteX2" fmla="*/ 7353 w 10163"/>
              <a:gd name="connsiteY2" fmla="*/ 9415 h 10000"/>
              <a:gd name="connsiteX3" fmla="*/ 10163 w 10163"/>
              <a:gd name="connsiteY3" fmla="*/ 10000 h 10000"/>
              <a:gd name="connsiteX4" fmla="*/ 1 w 10163"/>
              <a:gd name="connsiteY4" fmla="*/ 9999 h 10000"/>
              <a:gd name="connsiteX5" fmla="*/ 163 w 10163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3 h 10003"/>
              <a:gd name="connsiteX1" fmla="*/ 7335 w 10174"/>
              <a:gd name="connsiteY1" fmla="*/ 0 h 10003"/>
              <a:gd name="connsiteX2" fmla="*/ 7364 w 10174"/>
              <a:gd name="connsiteY2" fmla="*/ 9418 h 10003"/>
              <a:gd name="connsiteX3" fmla="*/ 10174 w 10174"/>
              <a:gd name="connsiteY3" fmla="*/ 10003 h 10003"/>
              <a:gd name="connsiteX4" fmla="*/ 12 w 10174"/>
              <a:gd name="connsiteY4" fmla="*/ 10002 h 10003"/>
              <a:gd name="connsiteX5" fmla="*/ 0 w 10174"/>
              <a:gd name="connsiteY5" fmla="*/ 3 h 10003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0 w 9613"/>
              <a:gd name="connsiteY0" fmla="*/ 3 h 10009"/>
              <a:gd name="connsiteX1" fmla="*/ 6785 w 9613"/>
              <a:gd name="connsiteY1" fmla="*/ 0 h 10009"/>
              <a:gd name="connsiteX2" fmla="*/ 6803 w 9613"/>
              <a:gd name="connsiteY2" fmla="*/ 9424 h 10009"/>
              <a:gd name="connsiteX3" fmla="*/ 9613 w 9613"/>
              <a:gd name="connsiteY3" fmla="*/ 10009 h 10009"/>
              <a:gd name="connsiteX4" fmla="*/ 95 w 9613"/>
              <a:gd name="connsiteY4" fmla="*/ 9998 h 10009"/>
              <a:gd name="connsiteX5" fmla="*/ 0 w 9613"/>
              <a:gd name="connsiteY5" fmla="*/ 3 h 10009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3"/>
                </a:moveTo>
                <a:lnTo>
                  <a:pt x="7058" y="0"/>
                </a:lnTo>
                <a:cubicBezTo>
                  <a:pt x="7049" y="2528"/>
                  <a:pt x="7068" y="8825"/>
                  <a:pt x="7077" y="9416"/>
                </a:cubicBezTo>
                <a:cubicBezTo>
                  <a:pt x="7052" y="9743"/>
                  <a:pt x="8384" y="10000"/>
                  <a:pt x="10000" y="10000"/>
                </a:cubicBezTo>
                <a:lnTo>
                  <a:pt x="14" y="9999"/>
                </a:lnTo>
                <a:cubicBezTo>
                  <a:pt x="7" y="7401"/>
                  <a:pt x="15" y="1749"/>
                  <a:pt x="0" y="3"/>
                </a:cubicBezTo>
                <a:close/>
              </a:path>
            </a:pathLst>
          </a:cu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109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ucational Re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Stored Data 4">
            <a:extLst>
              <a:ext uri="{FF2B5EF4-FFF2-40B4-BE49-F238E27FC236}">
                <a16:creationId xmlns:a16="http://schemas.microsoft.com/office/drawing/2014/main" id="{D150C2D2-09E4-F78B-7FA6-F42DD5FA59F4}"/>
              </a:ext>
            </a:extLst>
          </p:cNvPr>
          <p:cNvSpPr/>
          <p:nvPr userDrawn="1"/>
        </p:nvSpPr>
        <p:spPr>
          <a:xfrm rot="5400000">
            <a:off x="5283465" y="-5325515"/>
            <a:ext cx="1614236" cy="1221477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0 h 9996"/>
              <a:gd name="connsiteX1" fmla="*/ 7001 w 10056"/>
              <a:gd name="connsiteY1" fmla="*/ 1 h 9996"/>
              <a:gd name="connsiteX2" fmla="*/ 6988 w 10056"/>
              <a:gd name="connsiteY2" fmla="*/ 9624 h 9996"/>
              <a:gd name="connsiteX3" fmla="*/ 10056 w 10056"/>
              <a:gd name="connsiteY3" fmla="*/ 9983 h 9996"/>
              <a:gd name="connsiteX4" fmla="*/ 62 w 10056"/>
              <a:gd name="connsiteY4" fmla="*/ 9996 h 9996"/>
              <a:gd name="connsiteX5" fmla="*/ 0 w 10056"/>
              <a:gd name="connsiteY5" fmla="*/ 0 h 9996"/>
              <a:gd name="connsiteX0" fmla="*/ 0 w 10000"/>
              <a:gd name="connsiteY0" fmla="*/ 2 h 10002"/>
              <a:gd name="connsiteX1" fmla="*/ 6962 w 10000"/>
              <a:gd name="connsiteY1" fmla="*/ 0 h 10002"/>
              <a:gd name="connsiteX2" fmla="*/ 6949 w 10000"/>
              <a:gd name="connsiteY2" fmla="*/ 9630 h 10002"/>
              <a:gd name="connsiteX3" fmla="*/ 10000 w 10000"/>
              <a:gd name="connsiteY3" fmla="*/ 9989 h 10002"/>
              <a:gd name="connsiteX4" fmla="*/ 62 w 10000"/>
              <a:gd name="connsiteY4" fmla="*/ 10002 h 10002"/>
              <a:gd name="connsiteX5" fmla="*/ 0 w 10000"/>
              <a:gd name="connsiteY5" fmla="*/ 2 h 10002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4">
                <a:moveTo>
                  <a:pt x="0" y="4"/>
                </a:moveTo>
                <a:lnTo>
                  <a:pt x="6927" y="0"/>
                </a:lnTo>
                <a:cubicBezTo>
                  <a:pt x="6894" y="1547"/>
                  <a:pt x="6891" y="9283"/>
                  <a:pt x="6949" y="9632"/>
                </a:cubicBezTo>
                <a:cubicBezTo>
                  <a:pt x="6923" y="9834"/>
                  <a:pt x="8645" y="9997"/>
                  <a:pt x="10000" y="9991"/>
                </a:cubicBezTo>
                <a:lnTo>
                  <a:pt x="62" y="10004"/>
                </a:lnTo>
                <a:cubicBezTo>
                  <a:pt x="31" y="8409"/>
                  <a:pt x="98" y="1072"/>
                  <a:pt x="0" y="4"/>
                </a:cubicBezTo>
                <a:close/>
              </a:path>
            </a:pathLst>
          </a:cu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672093"/>
            <a:ext cx="4702823" cy="421061"/>
          </a:xfrm>
          <a:prstGeom prst="rect">
            <a:avLst/>
          </a:prstGeom>
          <a:solidFill>
            <a:srgbClr val="003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112457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FB861B61-643E-7D14-D771-2A7BF1205723}"/>
              </a:ext>
            </a:extLst>
          </p:cNvPr>
          <p:cNvSpPr/>
          <p:nvPr userDrawn="1"/>
        </p:nvSpPr>
        <p:spPr>
          <a:xfrm>
            <a:off x="10199915" y="-25248"/>
            <a:ext cx="2002971" cy="1115452"/>
          </a:xfrm>
          <a:prstGeom prst="rect">
            <a:avLst/>
          </a:prstGeom>
          <a:solidFill>
            <a:srgbClr val="AA00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9043F73-8834-4114-AD27-24C1BD0B05A6}"/>
              </a:ext>
            </a:extLst>
          </p:cNvPr>
          <p:cNvGrpSpPr/>
          <p:nvPr userDrawn="1"/>
        </p:nvGrpSpPr>
        <p:grpSpPr>
          <a:xfrm>
            <a:off x="10273494" y="138710"/>
            <a:ext cx="1935480" cy="780217"/>
            <a:chOff x="10212534" y="176810"/>
            <a:chExt cx="1935480" cy="780217"/>
          </a:xfrm>
        </p:grpSpPr>
        <p:sp>
          <p:nvSpPr>
            <p:cNvPr id="19" name="TextBox 18"/>
            <p:cNvSpPr txBox="1"/>
            <p:nvPr/>
          </p:nvSpPr>
          <p:spPr>
            <a:xfrm>
              <a:off x="10618401" y="433807"/>
              <a:ext cx="14414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Review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212534" y="176810"/>
              <a:ext cx="19354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Educational</a:t>
              </a:r>
            </a:p>
          </p:txBody>
        </p:sp>
      </p:grpSp>
      <p:sp>
        <p:nvSpPr>
          <p:cNvPr id="29" name="Flowchart: Stored Data 4">
            <a:extLst>
              <a:ext uri="{FF2B5EF4-FFF2-40B4-BE49-F238E27FC236}">
                <a16:creationId xmlns:a16="http://schemas.microsoft.com/office/drawing/2014/main" id="{17034CCF-1EDD-D498-AB89-09358AFA3492}"/>
              </a:ext>
            </a:extLst>
          </p:cNvPr>
          <p:cNvSpPr/>
          <p:nvPr userDrawn="1"/>
        </p:nvSpPr>
        <p:spPr>
          <a:xfrm rot="16200000" flipV="1">
            <a:off x="2895934" y="2279828"/>
            <a:ext cx="1695595" cy="7491425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9991"/>
              <a:gd name="connsiteX1" fmla="*/ 7048 w 10056"/>
              <a:gd name="connsiteY1" fmla="*/ 0 h 9991"/>
              <a:gd name="connsiteX2" fmla="*/ 6988 w 10056"/>
              <a:gd name="connsiteY2" fmla="*/ 9628 h 9991"/>
              <a:gd name="connsiteX3" fmla="*/ 10056 w 10056"/>
              <a:gd name="connsiteY3" fmla="*/ 9987 h 9991"/>
              <a:gd name="connsiteX4" fmla="*/ 129 w 10056"/>
              <a:gd name="connsiteY4" fmla="*/ 9991 h 9991"/>
              <a:gd name="connsiteX5" fmla="*/ 0 w 10056"/>
              <a:gd name="connsiteY5" fmla="*/ 4 h 9991"/>
              <a:gd name="connsiteX0" fmla="*/ 0 w 10000"/>
              <a:gd name="connsiteY0" fmla="*/ 0 h 9996"/>
              <a:gd name="connsiteX1" fmla="*/ 6799 w 10000"/>
              <a:gd name="connsiteY1" fmla="*/ 3842 h 9996"/>
              <a:gd name="connsiteX2" fmla="*/ 6949 w 10000"/>
              <a:gd name="connsiteY2" fmla="*/ 9633 h 9996"/>
              <a:gd name="connsiteX3" fmla="*/ 10000 w 10000"/>
              <a:gd name="connsiteY3" fmla="*/ 9992 h 9996"/>
              <a:gd name="connsiteX4" fmla="*/ 128 w 10000"/>
              <a:gd name="connsiteY4" fmla="*/ 9996 h 9996"/>
              <a:gd name="connsiteX5" fmla="*/ 0 w 10000"/>
              <a:gd name="connsiteY5" fmla="*/ 0 h 9996"/>
              <a:gd name="connsiteX0" fmla="*/ 0 w 9895"/>
              <a:gd name="connsiteY0" fmla="*/ 11 h 6156"/>
              <a:gd name="connsiteX1" fmla="*/ 6694 w 9895"/>
              <a:gd name="connsiteY1" fmla="*/ 0 h 6156"/>
              <a:gd name="connsiteX2" fmla="*/ 6844 w 9895"/>
              <a:gd name="connsiteY2" fmla="*/ 5793 h 6156"/>
              <a:gd name="connsiteX3" fmla="*/ 9895 w 9895"/>
              <a:gd name="connsiteY3" fmla="*/ 6152 h 6156"/>
              <a:gd name="connsiteX4" fmla="*/ 23 w 9895"/>
              <a:gd name="connsiteY4" fmla="*/ 6156 h 6156"/>
              <a:gd name="connsiteX5" fmla="*/ 0 w 9895"/>
              <a:gd name="connsiteY5" fmla="*/ 11 h 6156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1030 w 11007"/>
              <a:gd name="connsiteY4" fmla="*/ 10000 h 10000"/>
              <a:gd name="connsiteX5" fmla="*/ 0 w 11007"/>
              <a:gd name="connsiteY5" fmla="*/ 7 h 10000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23 w 11007"/>
              <a:gd name="connsiteY4" fmla="*/ 10000 h 10000"/>
              <a:gd name="connsiteX5" fmla="*/ 0 w 11007"/>
              <a:gd name="connsiteY5" fmla="*/ 7 h 10000"/>
              <a:gd name="connsiteX0" fmla="*/ 76 w 10988"/>
              <a:gd name="connsiteY0" fmla="*/ 45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76 w 10988"/>
              <a:gd name="connsiteY5" fmla="*/ 45 h 10000"/>
              <a:gd name="connsiteX0" fmla="*/ 16 w 10988"/>
              <a:gd name="connsiteY0" fmla="*/ 20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16 w 10988"/>
              <a:gd name="connsiteY5" fmla="*/ 20 h 10000"/>
              <a:gd name="connsiteX0" fmla="*/ 16 w 10988"/>
              <a:gd name="connsiteY0" fmla="*/ 0 h 9980"/>
              <a:gd name="connsiteX1" fmla="*/ 7753 w 10988"/>
              <a:gd name="connsiteY1" fmla="*/ 0 h 9980"/>
              <a:gd name="connsiteX2" fmla="*/ 7905 w 10988"/>
              <a:gd name="connsiteY2" fmla="*/ 9390 h 9980"/>
              <a:gd name="connsiteX3" fmla="*/ 10988 w 10988"/>
              <a:gd name="connsiteY3" fmla="*/ 9974 h 9980"/>
              <a:gd name="connsiteX4" fmla="*/ 4 w 10988"/>
              <a:gd name="connsiteY4" fmla="*/ 9980 h 9980"/>
              <a:gd name="connsiteX5" fmla="*/ 16 w 10988"/>
              <a:gd name="connsiteY5" fmla="*/ 0 h 9980"/>
              <a:gd name="connsiteX0" fmla="*/ 0 w 9985"/>
              <a:gd name="connsiteY0" fmla="*/ 0 h 9994"/>
              <a:gd name="connsiteX1" fmla="*/ 7041 w 9985"/>
              <a:gd name="connsiteY1" fmla="*/ 0 h 9994"/>
              <a:gd name="connsiteX2" fmla="*/ 7179 w 9985"/>
              <a:gd name="connsiteY2" fmla="*/ 9409 h 9994"/>
              <a:gd name="connsiteX3" fmla="*/ 9985 w 9985"/>
              <a:gd name="connsiteY3" fmla="*/ 9994 h 9994"/>
              <a:gd name="connsiteX4" fmla="*/ 11 w 9985"/>
              <a:gd name="connsiteY4" fmla="*/ 9987 h 9994"/>
              <a:gd name="connsiteX5" fmla="*/ 0 w 9985"/>
              <a:gd name="connsiteY5" fmla="*/ 0 h 9994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11 w 10000"/>
              <a:gd name="connsiteY4" fmla="*/ 9996 h 10000"/>
              <a:gd name="connsiteX5" fmla="*/ 0 w 10000"/>
              <a:gd name="connsiteY5" fmla="*/ 0 h 10000"/>
              <a:gd name="connsiteX0" fmla="*/ 35 w 10035"/>
              <a:gd name="connsiteY0" fmla="*/ 0 h 10009"/>
              <a:gd name="connsiteX1" fmla="*/ 7087 w 10035"/>
              <a:gd name="connsiteY1" fmla="*/ 0 h 10009"/>
              <a:gd name="connsiteX2" fmla="*/ 7225 w 10035"/>
              <a:gd name="connsiteY2" fmla="*/ 9415 h 10009"/>
              <a:gd name="connsiteX3" fmla="*/ 10035 w 10035"/>
              <a:gd name="connsiteY3" fmla="*/ 10000 h 10009"/>
              <a:gd name="connsiteX4" fmla="*/ 3 w 10035"/>
              <a:gd name="connsiteY4" fmla="*/ 10009 h 10009"/>
              <a:gd name="connsiteX5" fmla="*/ 35 w 10035"/>
              <a:gd name="connsiteY5" fmla="*/ 0 h 10009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66 w 10000"/>
              <a:gd name="connsiteY4" fmla="*/ 9989 h 10000"/>
              <a:gd name="connsiteX5" fmla="*/ 0 w 10000"/>
              <a:gd name="connsiteY5" fmla="*/ 0 h 10000"/>
              <a:gd name="connsiteX0" fmla="*/ 0 w 10000"/>
              <a:gd name="connsiteY0" fmla="*/ 0 h 10002"/>
              <a:gd name="connsiteX1" fmla="*/ 7052 w 10000"/>
              <a:gd name="connsiteY1" fmla="*/ 0 h 10002"/>
              <a:gd name="connsiteX2" fmla="*/ 7190 w 10000"/>
              <a:gd name="connsiteY2" fmla="*/ 9415 h 10002"/>
              <a:gd name="connsiteX3" fmla="*/ 10000 w 10000"/>
              <a:gd name="connsiteY3" fmla="*/ 10000 h 10002"/>
              <a:gd name="connsiteX4" fmla="*/ 23 w 10000"/>
              <a:gd name="connsiteY4" fmla="*/ 10002 h 10002"/>
              <a:gd name="connsiteX5" fmla="*/ 0 w 10000"/>
              <a:gd name="connsiteY5" fmla="*/ 0 h 10002"/>
              <a:gd name="connsiteX0" fmla="*/ 164 w 10164"/>
              <a:gd name="connsiteY0" fmla="*/ 0 h 10000"/>
              <a:gd name="connsiteX1" fmla="*/ 7216 w 10164"/>
              <a:gd name="connsiteY1" fmla="*/ 0 h 10000"/>
              <a:gd name="connsiteX2" fmla="*/ 7354 w 10164"/>
              <a:gd name="connsiteY2" fmla="*/ 9415 h 10000"/>
              <a:gd name="connsiteX3" fmla="*/ 10164 w 10164"/>
              <a:gd name="connsiteY3" fmla="*/ 10000 h 10000"/>
              <a:gd name="connsiteX4" fmla="*/ 2 w 10164"/>
              <a:gd name="connsiteY4" fmla="*/ 9999 h 10000"/>
              <a:gd name="connsiteX5" fmla="*/ 164 w 10164"/>
              <a:gd name="connsiteY5" fmla="*/ 0 h 10000"/>
              <a:gd name="connsiteX0" fmla="*/ 163 w 10163"/>
              <a:gd name="connsiteY0" fmla="*/ 0 h 10000"/>
              <a:gd name="connsiteX1" fmla="*/ 7215 w 10163"/>
              <a:gd name="connsiteY1" fmla="*/ 0 h 10000"/>
              <a:gd name="connsiteX2" fmla="*/ 7353 w 10163"/>
              <a:gd name="connsiteY2" fmla="*/ 9415 h 10000"/>
              <a:gd name="connsiteX3" fmla="*/ 10163 w 10163"/>
              <a:gd name="connsiteY3" fmla="*/ 10000 h 10000"/>
              <a:gd name="connsiteX4" fmla="*/ 1 w 10163"/>
              <a:gd name="connsiteY4" fmla="*/ 9999 h 10000"/>
              <a:gd name="connsiteX5" fmla="*/ 163 w 10163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3 h 10003"/>
              <a:gd name="connsiteX1" fmla="*/ 7335 w 10174"/>
              <a:gd name="connsiteY1" fmla="*/ 0 h 10003"/>
              <a:gd name="connsiteX2" fmla="*/ 7364 w 10174"/>
              <a:gd name="connsiteY2" fmla="*/ 9418 h 10003"/>
              <a:gd name="connsiteX3" fmla="*/ 10174 w 10174"/>
              <a:gd name="connsiteY3" fmla="*/ 10003 h 10003"/>
              <a:gd name="connsiteX4" fmla="*/ 12 w 10174"/>
              <a:gd name="connsiteY4" fmla="*/ 10002 h 10003"/>
              <a:gd name="connsiteX5" fmla="*/ 0 w 10174"/>
              <a:gd name="connsiteY5" fmla="*/ 3 h 10003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0 w 9613"/>
              <a:gd name="connsiteY0" fmla="*/ 3 h 10009"/>
              <a:gd name="connsiteX1" fmla="*/ 6785 w 9613"/>
              <a:gd name="connsiteY1" fmla="*/ 0 h 10009"/>
              <a:gd name="connsiteX2" fmla="*/ 6803 w 9613"/>
              <a:gd name="connsiteY2" fmla="*/ 9424 h 10009"/>
              <a:gd name="connsiteX3" fmla="*/ 9613 w 9613"/>
              <a:gd name="connsiteY3" fmla="*/ 10009 h 10009"/>
              <a:gd name="connsiteX4" fmla="*/ 95 w 9613"/>
              <a:gd name="connsiteY4" fmla="*/ 9998 h 10009"/>
              <a:gd name="connsiteX5" fmla="*/ 0 w 9613"/>
              <a:gd name="connsiteY5" fmla="*/ 3 h 10009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  <a:gd name="connsiteX0" fmla="*/ 18 w 10018"/>
              <a:gd name="connsiteY0" fmla="*/ 3 h 10000"/>
              <a:gd name="connsiteX1" fmla="*/ 7076 w 10018"/>
              <a:gd name="connsiteY1" fmla="*/ 0 h 10000"/>
              <a:gd name="connsiteX2" fmla="*/ 7095 w 10018"/>
              <a:gd name="connsiteY2" fmla="*/ 9416 h 10000"/>
              <a:gd name="connsiteX3" fmla="*/ 10018 w 10018"/>
              <a:gd name="connsiteY3" fmla="*/ 10000 h 10000"/>
              <a:gd name="connsiteX4" fmla="*/ 32 w 10018"/>
              <a:gd name="connsiteY4" fmla="*/ 9999 h 10000"/>
              <a:gd name="connsiteX5" fmla="*/ 18 w 10018"/>
              <a:gd name="connsiteY5" fmla="*/ 3 h 10000"/>
              <a:gd name="connsiteX0" fmla="*/ 0 w 10065"/>
              <a:gd name="connsiteY0" fmla="*/ 3 h 10000"/>
              <a:gd name="connsiteX1" fmla="*/ 7123 w 10065"/>
              <a:gd name="connsiteY1" fmla="*/ 0 h 10000"/>
              <a:gd name="connsiteX2" fmla="*/ 7142 w 10065"/>
              <a:gd name="connsiteY2" fmla="*/ 9416 h 10000"/>
              <a:gd name="connsiteX3" fmla="*/ 10065 w 10065"/>
              <a:gd name="connsiteY3" fmla="*/ 10000 h 10000"/>
              <a:gd name="connsiteX4" fmla="*/ 79 w 10065"/>
              <a:gd name="connsiteY4" fmla="*/ 9999 h 10000"/>
              <a:gd name="connsiteX5" fmla="*/ 0 w 10065"/>
              <a:gd name="connsiteY5" fmla="*/ 3 h 10000"/>
              <a:gd name="connsiteX0" fmla="*/ 0 w 10065"/>
              <a:gd name="connsiteY0" fmla="*/ 3 h 10000"/>
              <a:gd name="connsiteX1" fmla="*/ 7123 w 10065"/>
              <a:gd name="connsiteY1" fmla="*/ 0 h 10000"/>
              <a:gd name="connsiteX2" fmla="*/ 7142 w 10065"/>
              <a:gd name="connsiteY2" fmla="*/ 9416 h 10000"/>
              <a:gd name="connsiteX3" fmla="*/ 10065 w 10065"/>
              <a:gd name="connsiteY3" fmla="*/ 10000 h 10000"/>
              <a:gd name="connsiteX4" fmla="*/ 79 w 10065"/>
              <a:gd name="connsiteY4" fmla="*/ 9999 h 10000"/>
              <a:gd name="connsiteX5" fmla="*/ 0 w 10065"/>
              <a:gd name="connsiteY5" fmla="*/ 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65" h="10000">
                <a:moveTo>
                  <a:pt x="0" y="3"/>
                </a:moveTo>
                <a:lnTo>
                  <a:pt x="7123" y="0"/>
                </a:lnTo>
                <a:cubicBezTo>
                  <a:pt x="7114" y="2528"/>
                  <a:pt x="7133" y="8825"/>
                  <a:pt x="7142" y="9416"/>
                </a:cubicBezTo>
                <a:cubicBezTo>
                  <a:pt x="7117" y="9743"/>
                  <a:pt x="8449" y="10000"/>
                  <a:pt x="10065" y="10000"/>
                </a:cubicBezTo>
                <a:lnTo>
                  <a:pt x="79" y="9999"/>
                </a:lnTo>
                <a:cubicBezTo>
                  <a:pt x="7" y="7401"/>
                  <a:pt x="15" y="1749"/>
                  <a:pt x="0" y="3"/>
                </a:cubicBezTo>
                <a:close/>
              </a:path>
            </a:pathLst>
          </a:cu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752252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stematic Review / Meta-analys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owchart: Stored Data 4">
            <a:extLst>
              <a:ext uri="{FF2B5EF4-FFF2-40B4-BE49-F238E27FC236}">
                <a16:creationId xmlns:a16="http://schemas.microsoft.com/office/drawing/2014/main" id="{6750A1AE-34CF-C798-885B-4AD2785F8297}"/>
              </a:ext>
            </a:extLst>
          </p:cNvPr>
          <p:cNvSpPr/>
          <p:nvPr userDrawn="1"/>
        </p:nvSpPr>
        <p:spPr>
          <a:xfrm rot="5400000">
            <a:off x="5284491" y="-4795876"/>
            <a:ext cx="1614236" cy="12214771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9991"/>
              <a:gd name="connsiteX1" fmla="*/ 7048 w 10056"/>
              <a:gd name="connsiteY1" fmla="*/ 0 h 9991"/>
              <a:gd name="connsiteX2" fmla="*/ 6988 w 10056"/>
              <a:gd name="connsiteY2" fmla="*/ 9628 h 9991"/>
              <a:gd name="connsiteX3" fmla="*/ 10056 w 10056"/>
              <a:gd name="connsiteY3" fmla="*/ 9987 h 9991"/>
              <a:gd name="connsiteX4" fmla="*/ 129 w 10056"/>
              <a:gd name="connsiteY4" fmla="*/ 9991 h 9991"/>
              <a:gd name="connsiteX5" fmla="*/ 0 w 10056"/>
              <a:gd name="connsiteY5" fmla="*/ 4 h 9991"/>
              <a:gd name="connsiteX0" fmla="*/ 0 w 10000"/>
              <a:gd name="connsiteY0" fmla="*/ 4 h 9996"/>
              <a:gd name="connsiteX1" fmla="*/ 7009 w 10000"/>
              <a:gd name="connsiteY1" fmla="*/ 0 h 9996"/>
              <a:gd name="connsiteX2" fmla="*/ 6949 w 10000"/>
              <a:gd name="connsiteY2" fmla="*/ 9637 h 9996"/>
              <a:gd name="connsiteX3" fmla="*/ 10000 w 10000"/>
              <a:gd name="connsiteY3" fmla="*/ 9996 h 9996"/>
              <a:gd name="connsiteX4" fmla="*/ 128 w 10000"/>
              <a:gd name="connsiteY4" fmla="*/ 9992 h 9996"/>
              <a:gd name="connsiteX5" fmla="*/ 0 w 10000"/>
              <a:gd name="connsiteY5" fmla="*/ 4 h 9996"/>
              <a:gd name="connsiteX0" fmla="*/ 0 w 10000"/>
              <a:gd name="connsiteY0" fmla="*/ 4 h 10000"/>
              <a:gd name="connsiteX1" fmla="*/ 7009 w 10000"/>
              <a:gd name="connsiteY1" fmla="*/ 0 h 10000"/>
              <a:gd name="connsiteX2" fmla="*/ 6949 w 10000"/>
              <a:gd name="connsiteY2" fmla="*/ 9641 h 10000"/>
              <a:gd name="connsiteX3" fmla="*/ 10000 w 10000"/>
              <a:gd name="connsiteY3" fmla="*/ 10000 h 10000"/>
              <a:gd name="connsiteX4" fmla="*/ 128 w 10000"/>
              <a:gd name="connsiteY4" fmla="*/ 9996 h 10000"/>
              <a:gd name="connsiteX5" fmla="*/ 0 w 10000"/>
              <a:gd name="connsiteY5" fmla="*/ 4 h 10000"/>
              <a:gd name="connsiteX0" fmla="*/ 0 w 10000"/>
              <a:gd name="connsiteY0" fmla="*/ 4 h 10000"/>
              <a:gd name="connsiteX1" fmla="*/ 7009 w 10000"/>
              <a:gd name="connsiteY1" fmla="*/ 0 h 10000"/>
              <a:gd name="connsiteX2" fmla="*/ 6949 w 10000"/>
              <a:gd name="connsiteY2" fmla="*/ 9641 h 10000"/>
              <a:gd name="connsiteX3" fmla="*/ 10000 w 10000"/>
              <a:gd name="connsiteY3" fmla="*/ 10000 h 10000"/>
              <a:gd name="connsiteX4" fmla="*/ 128 w 10000"/>
              <a:gd name="connsiteY4" fmla="*/ 9996 h 10000"/>
              <a:gd name="connsiteX5" fmla="*/ 0 w 10000"/>
              <a:gd name="connsiteY5" fmla="*/ 4 h 10000"/>
              <a:gd name="connsiteX0" fmla="*/ 0 w 10000"/>
              <a:gd name="connsiteY0" fmla="*/ 4 h 10000"/>
              <a:gd name="connsiteX1" fmla="*/ 7009 w 10000"/>
              <a:gd name="connsiteY1" fmla="*/ 0 h 10000"/>
              <a:gd name="connsiteX2" fmla="*/ 6949 w 10000"/>
              <a:gd name="connsiteY2" fmla="*/ 9641 h 10000"/>
              <a:gd name="connsiteX3" fmla="*/ 10000 w 10000"/>
              <a:gd name="connsiteY3" fmla="*/ 10000 h 10000"/>
              <a:gd name="connsiteX4" fmla="*/ 128 w 10000"/>
              <a:gd name="connsiteY4" fmla="*/ 9996 h 10000"/>
              <a:gd name="connsiteX5" fmla="*/ 0 w 10000"/>
              <a:gd name="connsiteY5" fmla="*/ 4 h 10000"/>
              <a:gd name="connsiteX0" fmla="*/ 0 w 10000"/>
              <a:gd name="connsiteY0" fmla="*/ 4 h 10004"/>
              <a:gd name="connsiteX1" fmla="*/ 7009 w 10000"/>
              <a:gd name="connsiteY1" fmla="*/ 0 h 10004"/>
              <a:gd name="connsiteX2" fmla="*/ 6949 w 10000"/>
              <a:gd name="connsiteY2" fmla="*/ 9641 h 10004"/>
              <a:gd name="connsiteX3" fmla="*/ 10000 w 10000"/>
              <a:gd name="connsiteY3" fmla="*/ 10000 h 10004"/>
              <a:gd name="connsiteX4" fmla="*/ 128 w 10000"/>
              <a:gd name="connsiteY4" fmla="*/ 10004 h 10004"/>
              <a:gd name="connsiteX5" fmla="*/ 0 w 10000"/>
              <a:gd name="connsiteY5" fmla="*/ 4 h 1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4">
                <a:moveTo>
                  <a:pt x="0" y="4"/>
                </a:moveTo>
                <a:lnTo>
                  <a:pt x="7009" y="0"/>
                </a:lnTo>
                <a:cubicBezTo>
                  <a:pt x="6847" y="1556"/>
                  <a:pt x="6821" y="9283"/>
                  <a:pt x="6949" y="9641"/>
                </a:cubicBezTo>
                <a:cubicBezTo>
                  <a:pt x="6923" y="9843"/>
                  <a:pt x="8314" y="10000"/>
                  <a:pt x="10000" y="10000"/>
                </a:cubicBezTo>
                <a:lnTo>
                  <a:pt x="128" y="10004"/>
                </a:lnTo>
                <a:cubicBezTo>
                  <a:pt x="97" y="8408"/>
                  <a:pt x="98" y="1073"/>
                  <a:pt x="0" y="4"/>
                </a:cubicBezTo>
                <a:close/>
              </a:path>
            </a:pathLst>
          </a:custGeom>
          <a:solidFill>
            <a:srgbClr val="860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5" name="Flowchart: Stored Data 4">
            <a:extLst>
              <a:ext uri="{FF2B5EF4-FFF2-40B4-BE49-F238E27FC236}">
                <a16:creationId xmlns:a16="http://schemas.microsoft.com/office/drawing/2014/main" id="{D150C2D2-09E4-F78B-7FA6-F42DD5FA59F4}"/>
              </a:ext>
            </a:extLst>
          </p:cNvPr>
          <p:cNvSpPr/>
          <p:nvPr userDrawn="1"/>
        </p:nvSpPr>
        <p:spPr>
          <a:xfrm rot="5400000">
            <a:off x="5283465" y="-5325515"/>
            <a:ext cx="1614236" cy="1221477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0 h 9996"/>
              <a:gd name="connsiteX1" fmla="*/ 7001 w 10056"/>
              <a:gd name="connsiteY1" fmla="*/ 1 h 9996"/>
              <a:gd name="connsiteX2" fmla="*/ 6988 w 10056"/>
              <a:gd name="connsiteY2" fmla="*/ 9624 h 9996"/>
              <a:gd name="connsiteX3" fmla="*/ 10056 w 10056"/>
              <a:gd name="connsiteY3" fmla="*/ 9983 h 9996"/>
              <a:gd name="connsiteX4" fmla="*/ 62 w 10056"/>
              <a:gd name="connsiteY4" fmla="*/ 9996 h 9996"/>
              <a:gd name="connsiteX5" fmla="*/ 0 w 10056"/>
              <a:gd name="connsiteY5" fmla="*/ 0 h 9996"/>
              <a:gd name="connsiteX0" fmla="*/ 0 w 10000"/>
              <a:gd name="connsiteY0" fmla="*/ 2 h 10002"/>
              <a:gd name="connsiteX1" fmla="*/ 6962 w 10000"/>
              <a:gd name="connsiteY1" fmla="*/ 0 h 10002"/>
              <a:gd name="connsiteX2" fmla="*/ 6949 w 10000"/>
              <a:gd name="connsiteY2" fmla="*/ 9630 h 10002"/>
              <a:gd name="connsiteX3" fmla="*/ 10000 w 10000"/>
              <a:gd name="connsiteY3" fmla="*/ 9989 h 10002"/>
              <a:gd name="connsiteX4" fmla="*/ 62 w 10000"/>
              <a:gd name="connsiteY4" fmla="*/ 10002 h 10002"/>
              <a:gd name="connsiteX5" fmla="*/ 0 w 10000"/>
              <a:gd name="connsiteY5" fmla="*/ 2 h 10002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4">
                <a:moveTo>
                  <a:pt x="0" y="4"/>
                </a:moveTo>
                <a:lnTo>
                  <a:pt x="6927" y="0"/>
                </a:lnTo>
                <a:cubicBezTo>
                  <a:pt x="6894" y="1547"/>
                  <a:pt x="6891" y="9283"/>
                  <a:pt x="6949" y="9632"/>
                </a:cubicBezTo>
                <a:cubicBezTo>
                  <a:pt x="6923" y="9834"/>
                  <a:pt x="8645" y="9997"/>
                  <a:pt x="10000" y="9991"/>
                </a:cubicBezTo>
                <a:lnTo>
                  <a:pt x="62" y="10004"/>
                </a:lnTo>
                <a:cubicBezTo>
                  <a:pt x="31" y="8409"/>
                  <a:pt x="98" y="1072"/>
                  <a:pt x="0" y="4"/>
                </a:cubicBezTo>
                <a:close/>
              </a:path>
            </a:pathLst>
          </a:custGeom>
          <a:solidFill>
            <a:srgbClr val="AA00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672093"/>
            <a:ext cx="4702823" cy="421061"/>
          </a:xfrm>
          <a:prstGeom prst="rect">
            <a:avLst/>
          </a:pr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112457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FB861B61-643E-7D14-D771-2A7BF1205723}"/>
              </a:ext>
            </a:extLst>
          </p:cNvPr>
          <p:cNvSpPr/>
          <p:nvPr userDrawn="1"/>
        </p:nvSpPr>
        <p:spPr>
          <a:xfrm>
            <a:off x="10134600" y="-28393"/>
            <a:ext cx="2068286" cy="1119323"/>
          </a:xfrm>
          <a:prstGeom prst="rect">
            <a:avLst/>
          </a:prstGeom>
          <a:solidFill>
            <a:srgbClr val="00396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0626853" y="297104"/>
            <a:ext cx="1441475" cy="419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Review/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361243" y="16591"/>
            <a:ext cx="1747805" cy="419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Systematic</a:t>
            </a:r>
          </a:p>
        </p:txBody>
      </p:sp>
      <p:sp>
        <p:nvSpPr>
          <p:cNvPr id="29" name="Flowchart: Stored Data 4">
            <a:extLst>
              <a:ext uri="{FF2B5EF4-FFF2-40B4-BE49-F238E27FC236}">
                <a16:creationId xmlns:a16="http://schemas.microsoft.com/office/drawing/2014/main" id="{17034CCF-1EDD-D498-AB89-09358AFA3492}"/>
              </a:ext>
            </a:extLst>
          </p:cNvPr>
          <p:cNvSpPr/>
          <p:nvPr userDrawn="1"/>
        </p:nvSpPr>
        <p:spPr>
          <a:xfrm rot="16200000" flipV="1">
            <a:off x="2901409" y="2274353"/>
            <a:ext cx="1684645" cy="7491425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9991"/>
              <a:gd name="connsiteX1" fmla="*/ 7048 w 10056"/>
              <a:gd name="connsiteY1" fmla="*/ 0 h 9991"/>
              <a:gd name="connsiteX2" fmla="*/ 6988 w 10056"/>
              <a:gd name="connsiteY2" fmla="*/ 9628 h 9991"/>
              <a:gd name="connsiteX3" fmla="*/ 10056 w 10056"/>
              <a:gd name="connsiteY3" fmla="*/ 9987 h 9991"/>
              <a:gd name="connsiteX4" fmla="*/ 129 w 10056"/>
              <a:gd name="connsiteY4" fmla="*/ 9991 h 9991"/>
              <a:gd name="connsiteX5" fmla="*/ 0 w 10056"/>
              <a:gd name="connsiteY5" fmla="*/ 4 h 9991"/>
              <a:gd name="connsiteX0" fmla="*/ 0 w 10000"/>
              <a:gd name="connsiteY0" fmla="*/ 0 h 9996"/>
              <a:gd name="connsiteX1" fmla="*/ 6799 w 10000"/>
              <a:gd name="connsiteY1" fmla="*/ 3842 h 9996"/>
              <a:gd name="connsiteX2" fmla="*/ 6949 w 10000"/>
              <a:gd name="connsiteY2" fmla="*/ 9633 h 9996"/>
              <a:gd name="connsiteX3" fmla="*/ 10000 w 10000"/>
              <a:gd name="connsiteY3" fmla="*/ 9992 h 9996"/>
              <a:gd name="connsiteX4" fmla="*/ 128 w 10000"/>
              <a:gd name="connsiteY4" fmla="*/ 9996 h 9996"/>
              <a:gd name="connsiteX5" fmla="*/ 0 w 10000"/>
              <a:gd name="connsiteY5" fmla="*/ 0 h 9996"/>
              <a:gd name="connsiteX0" fmla="*/ 0 w 9895"/>
              <a:gd name="connsiteY0" fmla="*/ 11 h 6156"/>
              <a:gd name="connsiteX1" fmla="*/ 6694 w 9895"/>
              <a:gd name="connsiteY1" fmla="*/ 0 h 6156"/>
              <a:gd name="connsiteX2" fmla="*/ 6844 w 9895"/>
              <a:gd name="connsiteY2" fmla="*/ 5793 h 6156"/>
              <a:gd name="connsiteX3" fmla="*/ 9895 w 9895"/>
              <a:gd name="connsiteY3" fmla="*/ 6152 h 6156"/>
              <a:gd name="connsiteX4" fmla="*/ 23 w 9895"/>
              <a:gd name="connsiteY4" fmla="*/ 6156 h 6156"/>
              <a:gd name="connsiteX5" fmla="*/ 0 w 9895"/>
              <a:gd name="connsiteY5" fmla="*/ 11 h 6156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1030 w 11007"/>
              <a:gd name="connsiteY4" fmla="*/ 10000 h 10000"/>
              <a:gd name="connsiteX5" fmla="*/ 0 w 11007"/>
              <a:gd name="connsiteY5" fmla="*/ 7 h 10000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23 w 11007"/>
              <a:gd name="connsiteY4" fmla="*/ 10000 h 10000"/>
              <a:gd name="connsiteX5" fmla="*/ 0 w 11007"/>
              <a:gd name="connsiteY5" fmla="*/ 7 h 10000"/>
              <a:gd name="connsiteX0" fmla="*/ 76 w 10988"/>
              <a:gd name="connsiteY0" fmla="*/ 45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76 w 10988"/>
              <a:gd name="connsiteY5" fmla="*/ 45 h 10000"/>
              <a:gd name="connsiteX0" fmla="*/ 16 w 10988"/>
              <a:gd name="connsiteY0" fmla="*/ 20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16 w 10988"/>
              <a:gd name="connsiteY5" fmla="*/ 20 h 10000"/>
              <a:gd name="connsiteX0" fmla="*/ 16 w 10988"/>
              <a:gd name="connsiteY0" fmla="*/ 0 h 9980"/>
              <a:gd name="connsiteX1" fmla="*/ 7753 w 10988"/>
              <a:gd name="connsiteY1" fmla="*/ 0 h 9980"/>
              <a:gd name="connsiteX2" fmla="*/ 7905 w 10988"/>
              <a:gd name="connsiteY2" fmla="*/ 9390 h 9980"/>
              <a:gd name="connsiteX3" fmla="*/ 10988 w 10988"/>
              <a:gd name="connsiteY3" fmla="*/ 9974 h 9980"/>
              <a:gd name="connsiteX4" fmla="*/ 4 w 10988"/>
              <a:gd name="connsiteY4" fmla="*/ 9980 h 9980"/>
              <a:gd name="connsiteX5" fmla="*/ 16 w 10988"/>
              <a:gd name="connsiteY5" fmla="*/ 0 h 9980"/>
              <a:gd name="connsiteX0" fmla="*/ 0 w 9985"/>
              <a:gd name="connsiteY0" fmla="*/ 0 h 9994"/>
              <a:gd name="connsiteX1" fmla="*/ 7041 w 9985"/>
              <a:gd name="connsiteY1" fmla="*/ 0 h 9994"/>
              <a:gd name="connsiteX2" fmla="*/ 7179 w 9985"/>
              <a:gd name="connsiteY2" fmla="*/ 9409 h 9994"/>
              <a:gd name="connsiteX3" fmla="*/ 9985 w 9985"/>
              <a:gd name="connsiteY3" fmla="*/ 9994 h 9994"/>
              <a:gd name="connsiteX4" fmla="*/ 11 w 9985"/>
              <a:gd name="connsiteY4" fmla="*/ 9987 h 9994"/>
              <a:gd name="connsiteX5" fmla="*/ 0 w 9985"/>
              <a:gd name="connsiteY5" fmla="*/ 0 h 9994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11 w 10000"/>
              <a:gd name="connsiteY4" fmla="*/ 9996 h 10000"/>
              <a:gd name="connsiteX5" fmla="*/ 0 w 10000"/>
              <a:gd name="connsiteY5" fmla="*/ 0 h 10000"/>
              <a:gd name="connsiteX0" fmla="*/ 35 w 10035"/>
              <a:gd name="connsiteY0" fmla="*/ 0 h 10009"/>
              <a:gd name="connsiteX1" fmla="*/ 7087 w 10035"/>
              <a:gd name="connsiteY1" fmla="*/ 0 h 10009"/>
              <a:gd name="connsiteX2" fmla="*/ 7225 w 10035"/>
              <a:gd name="connsiteY2" fmla="*/ 9415 h 10009"/>
              <a:gd name="connsiteX3" fmla="*/ 10035 w 10035"/>
              <a:gd name="connsiteY3" fmla="*/ 10000 h 10009"/>
              <a:gd name="connsiteX4" fmla="*/ 3 w 10035"/>
              <a:gd name="connsiteY4" fmla="*/ 10009 h 10009"/>
              <a:gd name="connsiteX5" fmla="*/ 35 w 10035"/>
              <a:gd name="connsiteY5" fmla="*/ 0 h 10009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66 w 10000"/>
              <a:gd name="connsiteY4" fmla="*/ 9989 h 10000"/>
              <a:gd name="connsiteX5" fmla="*/ 0 w 10000"/>
              <a:gd name="connsiteY5" fmla="*/ 0 h 10000"/>
              <a:gd name="connsiteX0" fmla="*/ 0 w 10000"/>
              <a:gd name="connsiteY0" fmla="*/ 0 h 10002"/>
              <a:gd name="connsiteX1" fmla="*/ 7052 w 10000"/>
              <a:gd name="connsiteY1" fmla="*/ 0 h 10002"/>
              <a:gd name="connsiteX2" fmla="*/ 7190 w 10000"/>
              <a:gd name="connsiteY2" fmla="*/ 9415 h 10002"/>
              <a:gd name="connsiteX3" fmla="*/ 10000 w 10000"/>
              <a:gd name="connsiteY3" fmla="*/ 10000 h 10002"/>
              <a:gd name="connsiteX4" fmla="*/ 23 w 10000"/>
              <a:gd name="connsiteY4" fmla="*/ 10002 h 10002"/>
              <a:gd name="connsiteX5" fmla="*/ 0 w 10000"/>
              <a:gd name="connsiteY5" fmla="*/ 0 h 10002"/>
              <a:gd name="connsiteX0" fmla="*/ 164 w 10164"/>
              <a:gd name="connsiteY0" fmla="*/ 0 h 10000"/>
              <a:gd name="connsiteX1" fmla="*/ 7216 w 10164"/>
              <a:gd name="connsiteY1" fmla="*/ 0 h 10000"/>
              <a:gd name="connsiteX2" fmla="*/ 7354 w 10164"/>
              <a:gd name="connsiteY2" fmla="*/ 9415 h 10000"/>
              <a:gd name="connsiteX3" fmla="*/ 10164 w 10164"/>
              <a:gd name="connsiteY3" fmla="*/ 10000 h 10000"/>
              <a:gd name="connsiteX4" fmla="*/ 2 w 10164"/>
              <a:gd name="connsiteY4" fmla="*/ 9999 h 10000"/>
              <a:gd name="connsiteX5" fmla="*/ 164 w 10164"/>
              <a:gd name="connsiteY5" fmla="*/ 0 h 10000"/>
              <a:gd name="connsiteX0" fmla="*/ 163 w 10163"/>
              <a:gd name="connsiteY0" fmla="*/ 0 h 10000"/>
              <a:gd name="connsiteX1" fmla="*/ 7215 w 10163"/>
              <a:gd name="connsiteY1" fmla="*/ 0 h 10000"/>
              <a:gd name="connsiteX2" fmla="*/ 7353 w 10163"/>
              <a:gd name="connsiteY2" fmla="*/ 9415 h 10000"/>
              <a:gd name="connsiteX3" fmla="*/ 10163 w 10163"/>
              <a:gd name="connsiteY3" fmla="*/ 10000 h 10000"/>
              <a:gd name="connsiteX4" fmla="*/ 1 w 10163"/>
              <a:gd name="connsiteY4" fmla="*/ 9999 h 10000"/>
              <a:gd name="connsiteX5" fmla="*/ 163 w 10163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3 h 10003"/>
              <a:gd name="connsiteX1" fmla="*/ 7335 w 10174"/>
              <a:gd name="connsiteY1" fmla="*/ 0 h 10003"/>
              <a:gd name="connsiteX2" fmla="*/ 7364 w 10174"/>
              <a:gd name="connsiteY2" fmla="*/ 9418 h 10003"/>
              <a:gd name="connsiteX3" fmla="*/ 10174 w 10174"/>
              <a:gd name="connsiteY3" fmla="*/ 10003 h 10003"/>
              <a:gd name="connsiteX4" fmla="*/ 12 w 10174"/>
              <a:gd name="connsiteY4" fmla="*/ 10002 h 10003"/>
              <a:gd name="connsiteX5" fmla="*/ 0 w 10174"/>
              <a:gd name="connsiteY5" fmla="*/ 3 h 10003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0 w 9613"/>
              <a:gd name="connsiteY0" fmla="*/ 3 h 10009"/>
              <a:gd name="connsiteX1" fmla="*/ 6785 w 9613"/>
              <a:gd name="connsiteY1" fmla="*/ 0 h 10009"/>
              <a:gd name="connsiteX2" fmla="*/ 6803 w 9613"/>
              <a:gd name="connsiteY2" fmla="*/ 9424 h 10009"/>
              <a:gd name="connsiteX3" fmla="*/ 9613 w 9613"/>
              <a:gd name="connsiteY3" fmla="*/ 10009 h 10009"/>
              <a:gd name="connsiteX4" fmla="*/ 95 w 9613"/>
              <a:gd name="connsiteY4" fmla="*/ 9998 h 10009"/>
              <a:gd name="connsiteX5" fmla="*/ 0 w 9613"/>
              <a:gd name="connsiteY5" fmla="*/ 3 h 10009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3"/>
                </a:moveTo>
                <a:lnTo>
                  <a:pt x="7058" y="0"/>
                </a:lnTo>
                <a:cubicBezTo>
                  <a:pt x="7049" y="2528"/>
                  <a:pt x="7068" y="8825"/>
                  <a:pt x="7077" y="9416"/>
                </a:cubicBezTo>
                <a:cubicBezTo>
                  <a:pt x="7052" y="9743"/>
                  <a:pt x="8384" y="10000"/>
                  <a:pt x="10000" y="10000"/>
                </a:cubicBezTo>
                <a:lnTo>
                  <a:pt x="14" y="9999"/>
                </a:lnTo>
                <a:cubicBezTo>
                  <a:pt x="7" y="7401"/>
                  <a:pt x="15" y="1749"/>
                  <a:pt x="0" y="3"/>
                </a:cubicBezTo>
                <a:close/>
              </a:path>
            </a:pathLst>
          </a:custGeom>
          <a:solidFill>
            <a:srgbClr val="AA00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AD86AC-4C87-1793-B8DA-143F6DFB4B75}"/>
              </a:ext>
            </a:extLst>
          </p:cNvPr>
          <p:cNvSpPr txBox="1"/>
          <p:nvPr userDrawn="1"/>
        </p:nvSpPr>
        <p:spPr>
          <a:xfrm>
            <a:off x="10246589" y="585744"/>
            <a:ext cx="2225725" cy="419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Meta-analysis</a:t>
            </a:r>
          </a:p>
        </p:txBody>
      </p:sp>
    </p:spTree>
    <p:extLst>
      <p:ext uri="{BB962C8B-B14F-4D97-AF65-F5344CB8AC3E}">
        <p14:creationId xmlns:p14="http://schemas.microsoft.com/office/powerpoint/2010/main" val="2059782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t>18/03/2024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2" r:id="rId3"/>
    <p:sldLayoutId id="214748365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0" y="162343"/>
            <a:ext cx="10233660" cy="9233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r>
              <a:rPr lang="en-GB" sz="2800" b="1" kern="100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Blood pressure in preterm infants with bronchopulmonary dysplasia in the first three months of life</a:t>
            </a:r>
            <a:endParaRPr lang="en-GB" sz="2800" b="1" dirty="0">
              <a:solidFill>
                <a:schemeClr val="bg1"/>
              </a:solidFill>
              <a:latin typeface="+mn-lt"/>
            </a:endParaRPr>
          </a:p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0183" y="1189759"/>
            <a:ext cx="10536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AIM</a:t>
            </a:r>
            <a:r>
              <a:rPr lang="en-GB" dirty="0">
                <a:solidFill>
                  <a:schemeClr val="bg1"/>
                </a:solidFill>
              </a:rPr>
              <a:t>: </a:t>
            </a:r>
            <a:r>
              <a:rPr lang="hu-HU" sz="1800" dirty="0">
                <a:solidFill>
                  <a:schemeClr val="bg1"/>
                </a:solidFill>
              </a:rPr>
              <a:t>Bronchopulmonary dysplasia effects neonatal blood pressure</a:t>
            </a:r>
            <a:r>
              <a:rPr lang="en-US" sz="1800" dirty="0">
                <a:solidFill>
                  <a:schemeClr val="bg1"/>
                </a:solidFill>
              </a:rPr>
              <a:t>.</a:t>
            </a:r>
            <a:r>
              <a:rPr lang="hu-HU" sz="1800" dirty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79856" y="5678917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+mj-lt"/>
              </a:rPr>
              <a:t>Kiss et al. 2024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3448" y="5719172"/>
            <a:ext cx="71418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bg1"/>
                </a:solidFill>
              </a:rPr>
              <a:t>CONCLUSION</a:t>
            </a:r>
            <a:r>
              <a:rPr lang="en-GB" dirty="0">
                <a:solidFill>
                  <a:schemeClr val="bg1"/>
                </a:solidFill>
              </a:rPr>
              <a:t>: </a:t>
            </a:r>
            <a:r>
              <a:rPr lang="en-US" dirty="0">
                <a:solidFill>
                  <a:schemeClr val="bg1"/>
                </a:solidFill>
              </a:rPr>
              <a:t>The blood pressure of the BPD group differed from the reference data. Hypertension lasting ≥ 3 days occurred more frequently in patients with acute kidney injury accompanied by BPD.</a:t>
            </a:r>
            <a:endParaRPr lang="en-GB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bg1"/>
                </a:solidFill>
              </a:rPr>
              <a:t>-----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Freeform: Shape 46">
            <a:extLst>
              <a:ext uri="{FF2B5EF4-FFF2-40B4-BE49-F238E27FC236}">
                <a16:creationId xmlns:a16="http://schemas.microsoft.com/office/drawing/2014/main" id="{46C3CC59-CDF5-3CAB-8562-A40F1A5EF3F8}"/>
              </a:ext>
            </a:extLst>
          </p:cNvPr>
          <p:cNvSpPr/>
          <p:nvPr/>
        </p:nvSpPr>
        <p:spPr>
          <a:xfrm>
            <a:off x="896000" y="2999058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296DC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4" name="Freeform: Shape 46">
            <a:extLst>
              <a:ext uri="{FF2B5EF4-FFF2-40B4-BE49-F238E27FC236}">
                <a16:creationId xmlns:a16="http://schemas.microsoft.com/office/drawing/2014/main" id="{32AB9803-0F9A-DA1D-16F5-AA457E78D0DF}"/>
              </a:ext>
            </a:extLst>
          </p:cNvPr>
          <p:cNvSpPr/>
          <p:nvPr/>
        </p:nvSpPr>
        <p:spPr>
          <a:xfrm>
            <a:off x="1226985" y="3441964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00437A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5" name="Freeform: Shape 46">
            <a:extLst>
              <a:ext uri="{FF2B5EF4-FFF2-40B4-BE49-F238E27FC236}">
                <a16:creationId xmlns:a16="http://schemas.microsoft.com/office/drawing/2014/main" id="{677F11C3-3138-AFCE-FC71-A8F20FB7C63B}"/>
              </a:ext>
            </a:extLst>
          </p:cNvPr>
          <p:cNvSpPr/>
          <p:nvPr/>
        </p:nvSpPr>
        <p:spPr>
          <a:xfrm>
            <a:off x="612840" y="3466967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AA0065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6" name="Freeform: Shape 46">
            <a:extLst>
              <a:ext uri="{FF2B5EF4-FFF2-40B4-BE49-F238E27FC236}">
                <a16:creationId xmlns:a16="http://schemas.microsoft.com/office/drawing/2014/main" id="{75FEE135-67C6-9D4A-803A-F92E62A8E261}"/>
              </a:ext>
            </a:extLst>
          </p:cNvPr>
          <p:cNvSpPr/>
          <p:nvPr/>
        </p:nvSpPr>
        <p:spPr>
          <a:xfrm>
            <a:off x="909782" y="3836299"/>
            <a:ext cx="513284" cy="995519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65AA0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7" name="Rectangle 48">
            <a:extLst>
              <a:ext uri="{FF2B5EF4-FFF2-40B4-BE49-F238E27FC236}">
                <a16:creationId xmlns:a16="http://schemas.microsoft.com/office/drawing/2014/main" id="{B0032504-8516-AA7B-7723-E7EA935A5327}"/>
              </a:ext>
            </a:extLst>
          </p:cNvPr>
          <p:cNvSpPr/>
          <p:nvPr/>
        </p:nvSpPr>
        <p:spPr>
          <a:xfrm>
            <a:off x="184779" y="1900001"/>
            <a:ext cx="1704109" cy="703493"/>
          </a:xfrm>
          <a:prstGeom prst="rect">
            <a:avLst/>
          </a:prstGeom>
          <a:noFill/>
          <a:ln w="41275">
            <a:solidFill>
              <a:srgbClr val="296DC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dirty="0">
                <a:solidFill>
                  <a:srgbClr val="296DC0"/>
                </a:solidFill>
              </a:rPr>
              <a:t>126 </a:t>
            </a:r>
            <a:r>
              <a:rPr lang="hu-HU" sz="2000" dirty="0" err="1">
                <a:solidFill>
                  <a:srgbClr val="296DC0"/>
                </a:solidFill>
              </a:rPr>
              <a:t>patients</a:t>
            </a:r>
            <a:endParaRPr lang="hu-HU" sz="2000" dirty="0">
              <a:solidFill>
                <a:srgbClr val="296DC0"/>
              </a:solidFill>
            </a:endParaRPr>
          </a:p>
          <a:p>
            <a:pPr algn="ctr"/>
            <a:r>
              <a:rPr lang="hu-HU" sz="2000" dirty="0">
                <a:solidFill>
                  <a:srgbClr val="296DC0"/>
                </a:solidFill>
              </a:rPr>
              <a:t> </a:t>
            </a:r>
            <a:r>
              <a:rPr lang="en-GB" sz="2000" dirty="0">
                <a:solidFill>
                  <a:srgbClr val="296DC0"/>
                </a:solidFill>
              </a:rPr>
              <a:t>&lt; </a:t>
            </a:r>
            <a:r>
              <a:rPr lang="hu-HU" sz="2000" dirty="0">
                <a:solidFill>
                  <a:srgbClr val="296DC0"/>
                </a:solidFill>
              </a:rPr>
              <a:t>30 weeks</a:t>
            </a:r>
            <a:endParaRPr lang="en-GB" sz="2000" dirty="0">
              <a:solidFill>
                <a:srgbClr val="296DC0"/>
              </a:solidFill>
            </a:endParaRPr>
          </a:p>
        </p:txBody>
      </p:sp>
      <p:cxnSp>
        <p:nvCxnSpPr>
          <p:cNvPr id="8" name="Straight Arrow Connector 17">
            <a:extLst>
              <a:ext uri="{FF2B5EF4-FFF2-40B4-BE49-F238E27FC236}">
                <a16:creationId xmlns:a16="http://schemas.microsoft.com/office/drawing/2014/main" id="{2314A8F8-FF4C-2218-842B-6ADAE67BC459}"/>
              </a:ext>
            </a:extLst>
          </p:cNvPr>
          <p:cNvCxnSpPr>
            <a:cxnSpLocks/>
          </p:cNvCxnSpPr>
          <p:nvPr/>
        </p:nvCxnSpPr>
        <p:spPr>
          <a:xfrm>
            <a:off x="1967304" y="3651633"/>
            <a:ext cx="1219244" cy="0"/>
          </a:xfrm>
          <a:prstGeom prst="straightConnector1">
            <a:avLst/>
          </a:prstGeom>
          <a:ln w="31750">
            <a:solidFill>
              <a:srgbClr val="296DC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46">
            <a:extLst>
              <a:ext uri="{FF2B5EF4-FFF2-40B4-BE49-F238E27FC236}">
                <a16:creationId xmlns:a16="http://schemas.microsoft.com/office/drawing/2014/main" id="{2972AD70-988C-348A-73D6-3AC9C1CF6BE8}"/>
              </a:ext>
            </a:extLst>
          </p:cNvPr>
          <p:cNvSpPr/>
          <p:nvPr/>
        </p:nvSpPr>
        <p:spPr>
          <a:xfrm>
            <a:off x="3475313" y="3000317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296DC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10" name="Freeform: Shape 46">
            <a:extLst>
              <a:ext uri="{FF2B5EF4-FFF2-40B4-BE49-F238E27FC236}">
                <a16:creationId xmlns:a16="http://schemas.microsoft.com/office/drawing/2014/main" id="{1E28ABB2-3EF1-1A1E-E627-56A476571FCB}"/>
              </a:ext>
            </a:extLst>
          </p:cNvPr>
          <p:cNvSpPr/>
          <p:nvPr/>
        </p:nvSpPr>
        <p:spPr>
          <a:xfrm>
            <a:off x="3845110" y="3179833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AA0065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11" name="Up Arrow 74">
            <a:extLst>
              <a:ext uri="{FF2B5EF4-FFF2-40B4-BE49-F238E27FC236}">
                <a16:creationId xmlns:a16="http://schemas.microsoft.com/office/drawing/2014/main" id="{608FBF0A-CA70-ADC9-2A0E-4E2A3E5409EF}"/>
              </a:ext>
            </a:extLst>
          </p:cNvPr>
          <p:cNvSpPr/>
          <p:nvPr/>
        </p:nvSpPr>
        <p:spPr>
          <a:xfrm rot="5400000">
            <a:off x="2962015" y="3397834"/>
            <a:ext cx="224430" cy="476776"/>
          </a:xfrm>
          <a:prstGeom prst="upArrow">
            <a:avLst>
              <a:gd name="adj1" fmla="val 0"/>
              <a:gd name="adj2" fmla="val 108703"/>
            </a:avLst>
          </a:prstGeom>
          <a:solidFill>
            <a:srgbClr val="296D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EEED8FE4-9D28-3D2D-DE1E-82A7963C91E7}"/>
              </a:ext>
            </a:extLst>
          </p:cNvPr>
          <p:cNvSpPr/>
          <p:nvPr/>
        </p:nvSpPr>
        <p:spPr>
          <a:xfrm>
            <a:off x="1981202" y="4555857"/>
            <a:ext cx="3616036" cy="784039"/>
          </a:xfrm>
          <a:prstGeom prst="rect">
            <a:avLst/>
          </a:prstGeom>
          <a:solidFill>
            <a:srgbClr val="65AA00"/>
          </a:solidFill>
          <a:ln w="41275">
            <a:solidFill>
              <a:srgbClr val="65AA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dirty="0"/>
              <a:t>19</a:t>
            </a:r>
            <a:r>
              <a:rPr lang="en-US" sz="2000" dirty="0"/>
              <a:t>,</a:t>
            </a:r>
            <a:r>
              <a:rPr lang="hu-HU" sz="2000" dirty="0"/>
              <a:t>481 BP measurement</a:t>
            </a:r>
            <a:r>
              <a:rPr lang="en-US" sz="2000" dirty="0"/>
              <a:t>s</a:t>
            </a:r>
            <a:r>
              <a:rPr lang="hu-HU" sz="2000" dirty="0"/>
              <a:t>,</a:t>
            </a:r>
          </a:p>
          <a:p>
            <a:r>
              <a:rPr lang="hu-HU" sz="2000" dirty="0"/>
              <a:t>8</a:t>
            </a:r>
            <a:r>
              <a:rPr lang="en-US" sz="2000" dirty="0"/>
              <a:t>.</a:t>
            </a:r>
            <a:r>
              <a:rPr lang="hu-HU" sz="2000" dirty="0"/>
              <a:t>3 BP/patient/day for 90 days</a:t>
            </a:r>
            <a:endParaRPr lang="en-GB" sz="2000" dirty="0"/>
          </a:p>
        </p:txBody>
      </p:sp>
      <p:sp>
        <p:nvSpPr>
          <p:cNvPr id="13" name="Szövegdoboz 34">
            <a:extLst>
              <a:ext uri="{FF2B5EF4-FFF2-40B4-BE49-F238E27FC236}">
                <a16:creationId xmlns:a16="http://schemas.microsoft.com/office/drawing/2014/main" id="{FA7F2ADA-8CDE-FC0E-A144-00B085A5F035}"/>
              </a:ext>
            </a:extLst>
          </p:cNvPr>
          <p:cNvSpPr txBox="1"/>
          <p:nvPr/>
        </p:nvSpPr>
        <p:spPr>
          <a:xfrm>
            <a:off x="6393200" y="1877578"/>
            <a:ext cx="5494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2000" dirty="0">
                <a:solidFill>
                  <a:srgbClr val="AA0065"/>
                </a:solidFill>
              </a:rPr>
              <a:t>BP of BPD group vs</a:t>
            </a:r>
            <a:r>
              <a:rPr lang="en-US" sz="2000" dirty="0">
                <a:solidFill>
                  <a:srgbClr val="AA0065"/>
                </a:solidFill>
              </a:rPr>
              <a:t>.</a:t>
            </a:r>
            <a:r>
              <a:rPr lang="hu-HU" sz="2000" dirty="0">
                <a:solidFill>
                  <a:srgbClr val="AA0065"/>
                </a:solidFill>
              </a:rPr>
              <a:t> reference data - significant correlation and difference</a:t>
            </a:r>
            <a:endParaRPr lang="hu-HU" sz="2000" dirty="0"/>
          </a:p>
        </p:txBody>
      </p:sp>
      <p:cxnSp>
        <p:nvCxnSpPr>
          <p:cNvPr id="14" name="Straight Arrow Connector 56">
            <a:extLst>
              <a:ext uri="{FF2B5EF4-FFF2-40B4-BE49-F238E27FC236}">
                <a16:creationId xmlns:a16="http://schemas.microsoft.com/office/drawing/2014/main" id="{7A1463BC-1F2C-5123-2069-71714F938C9C}"/>
              </a:ext>
            </a:extLst>
          </p:cNvPr>
          <p:cNvCxnSpPr>
            <a:cxnSpLocks/>
          </p:cNvCxnSpPr>
          <p:nvPr/>
        </p:nvCxnSpPr>
        <p:spPr>
          <a:xfrm flipV="1">
            <a:off x="4839114" y="2405416"/>
            <a:ext cx="1461577" cy="1160880"/>
          </a:xfrm>
          <a:prstGeom prst="straightConnector1">
            <a:avLst/>
          </a:prstGeom>
          <a:ln w="31750">
            <a:solidFill>
              <a:srgbClr val="AA0065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57">
            <a:extLst>
              <a:ext uri="{FF2B5EF4-FFF2-40B4-BE49-F238E27FC236}">
                <a16:creationId xmlns:a16="http://schemas.microsoft.com/office/drawing/2014/main" id="{1238E1F9-B901-94BA-2F00-55B4C8E75639}"/>
              </a:ext>
            </a:extLst>
          </p:cNvPr>
          <p:cNvCxnSpPr>
            <a:cxnSpLocks/>
          </p:cNvCxnSpPr>
          <p:nvPr/>
        </p:nvCxnSpPr>
        <p:spPr>
          <a:xfrm>
            <a:off x="4798456" y="3589928"/>
            <a:ext cx="1569768" cy="547433"/>
          </a:xfrm>
          <a:prstGeom prst="straightConnector1">
            <a:avLst/>
          </a:prstGeom>
          <a:ln w="31750">
            <a:solidFill>
              <a:srgbClr val="AA0065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59">
            <a:extLst>
              <a:ext uri="{FF2B5EF4-FFF2-40B4-BE49-F238E27FC236}">
                <a16:creationId xmlns:a16="http://schemas.microsoft.com/office/drawing/2014/main" id="{AE865409-F34C-8616-F645-5F2CCA09A5FD}"/>
              </a:ext>
            </a:extLst>
          </p:cNvPr>
          <p:cNvSpPr txBox="1"/>
          <p:nvPr/>
        </p:nvSpPr>
        <p:spPr>
          <a:xfrm>
            <a:off x="6408758" y="3948360"/>
            <a:ext cx="55625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err="1">
                <a:solidFill>
                  <a:srgbClr val="AA0065"/>
                </a:solidFill>
                <a:ea typeface="Calibri" panose="020F0502020204030204" pitchFamily="34" charset="0"/>
              </a:rPr>
              <a:t>Patients</a:t>
            </a:r>
            <a:r>
              <a:rPr lang="hu-HU" sz="2000" dirty="0">
                <a:solidFill>
                  <a:srgbClr val="AA0065"/>
                </a:solidFill>
                <a:ea typeface="Calibri" panose="020F0502020204030204" pitchFamily="34" charset="0"/>
              </a:rPr>
              <a:t> </a:t>
            </a:r>
            <a:r>
              <a:rPr lang="hu-HU" sz="2000" dirty="0" err="1">
                <a:solidFill>
                  <a:srgbClr val="AA0065"/>
                </a:solidFill>
                <a:ea typeface="Calibri" panose="020F0502020204030204" pitchFamily="34" charset="0"/>
              </a:rPr>
              <a:t>with</a:t>
            </a:r>
            <a:r>
              <a:rPr lang="hu-HU" sz="2000" dirty="0">
                <a:solidFill>
                  <a:srgbClr val="AA0065"/>
                </a:solidFill>
                <a:ea typeface="Calibri" panose="020F0502020204030204" pitchFamily="34" charset="0"/>
              </a:rPr>
              <a:t> 3</a:t>
            </a:r>
            <a:r>
              <a:rPr lang="en-GB" sz="2000" dirty="0">
                <a:solidFill>
                  <a:srgbClr val="AA0065"/>
                </a:solidFill>
                <a:effectLst/>
                <a:ea typeface="Calibri" panose="020F0502020204030204" pitchFamily="34" charset="0"/>
              </a:rPr>
              <a:t> or more </a:t>
            </a:r>
            <a:r>
              <a:rPr lang="hu-HU" sz="2000" dirty="0">
                <a:solidFill>
                  <a:srgbClr val="AA0065"/>
                </a:solidFill>
                <a:effectLst/>
                <a:ea typeface="Calibri" panose="020F0502020204030204" pitchFamily="34" charset="0"/>
              </a:rPr>
              <a:t>HTN</a:t>
            </a:r>
            <a:r>
              <a:rPr lang="en-GB" sz="2000" dirty="0">
                <a:solidFill>
                  <a:srgbClr val="AA0065"/>
                </a:solidFill>
                <a:effectLst/>
                <a:ea typeface="Calibri" panose="020F0502020204030204" pitchFamily="34" charset="0"/>
              </a:rPr>
              <a:t> days </a:t>
            </a:r>
            <a:r>
              <a:rPr lang="hu-HU" sz="2000" dirty="0">
                <a:solidFill>
                  <a:srgbClr val="AA0065"/>
                </a:solidFill>
                <a:effectLst/>
                <a:ea typeface="Calibri" panose="020F0502020204030204" pitchFamily="34" charset="0"/>
              </a:rPr>
              <a:t>- </a:t>
            </a:r>
            <a:r>
              <a:rPr lang="en-GB" sz="2000" dirty="0">
                <a:solidFill>
                  <a:srgbClr val="AA0065"/>
                </a:solidFill>
                <a:effectLst/>
                <a:ea typeface="Calibri" panose="020F0502020204030204" pitchFamily="34" charset="0"/>
              </a:rPr>
              <a:t>25% chance of </a:t>
            </a:r>
            <a:r>
              <a:rPr lang="hu-HU" sz="2000" dirty="0">
                <a:solidFill>
                  <a:srgbClr val="AA0065"/>
                </a:solidFill>
                <a:ea typeface="Calibri" panose="020F0502020204030204" pitchFamily="34" charset="0"/>
              </a:rPr>
              <a:t> </a:t>
            </a:r>
            <a:r>
              <a:rPr lang="en-GB" sz="2000" dirty="0">
                <a:solidFill>
                  <a:srgbClr val="AA0065"/>
                </a:solidFill>
                <a:effectLst/>
                <a:ea typeface="Calibri" panose="020F0502020204030204" pitchFamily="34" charset="0"/>
              </a:rPr>
              <a:t>AKI</a:t>
            </a:r>
            <a:r>
              <a:rPr lang="hu-HU" sz="2000" dirty="0">
                <a:solidFill>
                  <a:srgbClr val="AA0065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hu-HU" sz="2000" dirty="0">
                <a:solidFill>
                  <a:srgbClr val="AA0065"/>
                </a:solidFill>
              </a:rPr>
              <a:t> </a:t>
            </a:r>
            <a:endParaRPr lang="en-GB" sz="2000" dirty="0">
              <a:solidFill>
                <a:srgbClr val="AA0065"/>
              </a:solidFill>
            </a:endParaRPr>
          </a:p>
        </p:txBody>
      </p:sp>
      <p:sp>
        <p:nvSpPr>
          <p:cNvPr id="17" name="TextBox 59">
            <a:extLst>
              <a:ext uri="{FF2B5EF4-FFF2-40B4-BE49-F238E27FC236}">
                <a16:creationId xmlns:a16="http://schemas.microsoft.com/office/drawing/2014/main" id="{2B634C99-FB4C-1704-F80C-EC4EBA2235CB}"/>
              </a:ext>
            </a:extLst>
          </p:cNvPr>
          <p:cNvSpPr txBox="1"/>
          <p:nvPr/>
        </p:nvSpPr>
        <p:spPr>
          <a:xfrm>
            <a:off x="6393201" y="3066857"/>
            <a:ext cx="5632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>
                <a:solidFill>
                  <a:srgbClr val="AA0065"/>
                </a:solidFill>
              </a:rPr>
              <a:t>11 </a:t>
            </a:r>
            <a:r>
              <a:rPr lang="hu-HU" sz="2000" dirty="0" err="1">
                <a:solidFill>
                  <a:srgbClr val="AA0065"/>
                </a:solidFill>
              </a:rPr>
              <a:t>patients</a:t>
            </a:r>
            <a:r>
              <a:rPr lang="hu-HU" sz="2000" dirty="0">
                <a:solidFill>
                  <a:srgbClr val="AA0065"/>
                </a:solidFill>
              </a:rPr>
              <a:t> (42%) - 3 </a:t>
            </a:r>
            <a:r>
              <a:rPr lang="hu-HU" sz="2000" dirty="0" err="1">
                <a:solidFill>
                  <a:srgbClr val="AA0065"/>
                </a:solidFill>
              </a:rPr>
              <a:t>or</a:t>
            </a:r>
            <a:r>
              <a:rPr lang="hu-HU" sz="2000" dirty="0">
                <a:solidFill>
                  <a:srgbClr val="AA0065"/>
                </a:solidFill>
              </a:rPr>
              <a:t> more HTN </a:t>
            </a:r>
            <a:r>
              <a:rPr lang="hu-HU" sz="2000" dirty="0" err="1">
                <a:solidFill>
                  <a:srgbClr val="AA0065"/>
                </a:solidFill>
              </a:rPr>
              <a:t>days</a:t>
            </a:r>
            <a:r>
              <a:rPr lang="hu-HU" sz="2000" dirty="0">
                <a:solidFill>
                  <a:srgbClr val="AA0065"/>
                </a:solidFill>
              </a:rPr>
              <a:t> </a:t>
            </a:r>
            <a:r>
              <a:rPr lang="hu-HU" sz="2000" dirty="0" err="1">
                <a:solidFill>
                  <a:srgbClr val="AA0065"/>
                </a:solidFill>
              </a:rPr>
              <a:t>during</a:t>
            </a:r>
            <a:r>
              <a:rPr lang="hu-HU" sz="2000" dirty="0">
                <a:solidFill>
                  <a:srgbClr val="AA0065"/>
                </a:solidFill>
              </a:rPr>
              <a:t> 90 </a:t>
            </a:r>
            <a:r>
              <a:rPr lang="hu-HU" sz="2000" dirty="0" err="1">
                <a:solidFill>
                  <a:srgbClr val="AA0065"/>
                </a:solidFill>
              </a:rPr>
              <a:t>days</a:t>
            </a:r>
            <a:r>
              <a:rPr lang="hu-HU" sz="2000" dirty="0">
                <a:solidFill>
                  <a:srgbClr val="AA0065"/>
                </a:solidFill>
              </a:rPr>
              <a:t> </a:t>
            </a:r>
            <a:endParaRPr lang="en-GB" sz="2000" dirty="0">
              <a:solidFill>
                <a:srgbClr val="AA0065"/>
              </a:solidFill>
            </a:endParaRPr>
          </a:p>
        </p:txBody>
      </p:sp>
      <p:sp>
        <p:nvSpPr>
          <p:cNvPr id="18" name="TextBox 59">
            <a:extLst>
              <a:ext uri="{FF2B5EF4-FFF2-40B4-BE49-F238E27FC236}">
                <a16:creationId xmlns:a16="http://schemas.microsoft.com/office/drawing/2014/main" id="{0C446EAF-D30A-D9C6-8B5F-9478594F1F67}"/>
              </a:ext>
            </a:extLst>
          </p:cNvPr>
          <p:cNvSpPr txBox="1"/>
          <p:nvPr/>
        </p:nvSpPr>
        <p:spPr>
          <a:xfrm>
            <a:off x="6420384" y="4729882"/>
            <a:ext cx="5632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>
                <a:solidFill>
                  <a:srgbClr val="AA0065"/>
                </a:solidFill>
              </a:rPr>
              <a:t>Daily BP increases most frequently (44%) between 9-13th weeks of life</a:t>
            </a:r>
            <a:endParaRPr lang="en-GB" sz="2000" dirty="0">
              <a:solidFill>
                <a:srgbClr val="AA0065"/>
              </a:solidFill>
            </a:endParaRPr>
          </a:p>
        </p:txBody>
      </p:sp>
      <p:cxnSp>
        <p:nvCxnSpPr>
          <p:cNvPr id="19" name="Straight Arrow Connector 57">
            <a:extLst>
              <a:ext uri="{FF2B5EF4-FFF2-40B4-BE49-F238E27FC236}">
                <a16:creationId xmlns:a16="http://schemas.microsoft.com/office/drawing/2014/main" id="{9FC3185F-E26A-E067-F617-24B692F86796}"/>
              </a:ext>
            </a:extLst>
          </p:cNvPr>
          <p:cNvCxnSpPr>
            <a:cxnSpLocks/>
          </p:cNvCxnSpPr>
          <p:nvPr/>
        </p:nvCxnSpPr>
        <p:spPr>
          <a:xfrm>
            <a:off x="4773479" y="3589928"/>
            <a:ext cx="1580963" cy="1362289"/>
          </a:xfrm>
          <a:prstGeom prst="straightConnector1">
            <a:avLst/>
          </a:prstGeom>
          <a:ln w="31750">
            <a:solidFill>
              <a:srgbClr val="AA0065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56">
            <a:extLst>
              <a:ext uri="{FF2B5EF4-FFF2-40B4-BE49-F238E27FC236}">
                <a16:creationId xmlns:a16="http://schemas.microsoft.com/office/drawing/2014/main" id="{60F93D06-F77C-7990-52BA-62CD31514AA0}"/>
              </a:ext>
            </a:extLst>
          </p:cNvPr>
          <p:cNvCxnSpPr>
            <a:cxnSpLocks/>
          </p:cNvCxnSpPr>
          <p:nvPr/>
        </p:nvCxnSpPr>
        <p:spPr>
          <a:xfrm flipV="1">
            <a:off x="4798456" y="3240057"/>
            <a:ext cx="1555986" cy="347319"/>
          </a:xfrm>
          <a:prstGeom prst="straightConnector1">
            <a:avLst/>
          </a:prstGeom>
          <a:ln w="31750">
            <a:solidFill>
              <a:srgbClr val="AA0065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55">
            <a:extLst>
              <a:ext uri="{FF2B5EF4-FFF2-40B4-BE49-F238E27FC236}">
                <a16:creationId xmlns:a16="http://schemas.microsoft.com/office/drawing/2014/main" id="{8795146E-EEA3-F0F6-4159-CED7EC56D54E}"/>
              </a:ext>
            </a:extLst>
          </p:cNvPr>
          <p:cNvSpPr/>
          <p:nvPr/>
        </p:nvSpPr>
        <p:spPr>
          <a:xfrm>
            <a:off x="1967304" y="1877578"/>
            <a:ext cx="3616036" cy="743869"/>
          </a:xfrm>
          <a:prstGeom prst="rect">
            <a:avLst/>
          </a:prstGeom>
          <a:solidFill>
            <a:srgbClr val="AA0065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dirty="0"/>
              <a:t>26 </a:t>
            </a:r>
            <a:r>
              <a:rPr lang="hu-HU" sz="2000" dirty="0" err="1"/>
              <a:t>patients</a:t>
            </a:r>
            <a:r>
              <a:rPr lang="hu-HU" sz="2000" dirty="0"/>
              <a:t> </a:t>
            </a:r>
          </a:p>
          <a:p>
            <a:pPr algn="ctr"/>
            <a:r>
              <a:rPr lang="hu-HU" sz="2000" dirty="0" err="1"/>
              <a:t>Moderate</a:t>
            </a:r>
            <a:r>
              <a:rPr lang="hu-HU" sz="2000" dirty="0"/>
              <a:t> and </a:t>
            </a:r>
            <a:r>
              <a:rPr lang="hu-HU" sz="2000" dirty="0" err="1"/>
              <a:t>severe</a:t>
            </a:r>
            <a:r>
              <a:rPr lang="hu-HU" sz="2000" dirty="0"/>
              <a:t> BPD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6742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3060</TotalTime>
  <Words>146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>Joseph Laycock</dc:creator>
  <cp:lastModifiedBy>Bob Thompson</cp:lastModifiedBy>
  <cp:revision>62</cp:revision>
  <dcterms:created xsi:type="dcterms:W3CDTF">2019-06-13T12:30:18Z</dcterms:created>
  <dcterms:modified xsi:type="dcterms:W3CDTF">2024-03-18T22:27:32Z</dcterms:modified>
</cp:coreProperties>
</file>