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75" r:id="rId2"/>
    <p:sldId id="276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6" d="100"/>
          <a:sy n="86" d="100"/>
        </p:scale>
        <p:origin x="1356" y="-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63D9-6FC3-4DB3-A21D-5493ADF3A9FB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267F8-05A7-422D-ACBA-27DC1DE81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76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5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6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1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2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5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3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5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3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6393" y="613305"/>
            <a:ext cx="515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6393" y="2932436"/>
            <a:ext cx="515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871053" y="2929948"/>
          <a:ext cx="5147831" cy="3407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Prism 9" r:id="rId3" imgW="5662414" imgH="3748091" progId="Prism9.Document">
                  <p:embed/>
                </p:oleObj>
              </mc:Choice>
              <mc:Fallback>
                <p:oleObj name="Prism 9" r:id="rId3" imgW="5662414" imgH="3748091" progId="Prism9.Document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71053" y="2929948"/>
                        <a:ext cx="5147831" cy="34073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729603" y="731796"/>
          <a:ext cx="2716572" cy="205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Prism 9" r:id="rId5" imgW="3713719" imgH="2815209" progId="Prism9.Document">
                  <p:embed/>
                </p:oleObj>
              </mc:Choice>
              <mc:Fallback>
                <p:oleObj name="Prism 9" r:id="rId5" imgW="3713719" imgH="2815209" progId="Prism9.Document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29603" y="731796"/>
                        <a:ext cx="2716572" cy="205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3587929" y="731796"/>
          <a:ext cx="2847800" cy="205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Prism 9" r:id="rId7" imgW="3892347" imgH="2815209" progId="Prism9.Document">
                  <p:embed/>
                </p:oleObj>
              </mc:Choice>
              <mc:Fallback>
                <p:oleObj name="Prism 9" r:id="rId7" imgW="3892347" imgH="2815209" progId="Prism9.Document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87929" y="731796"/>
                        <a:ext cx="2847800" cy="205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-299" y="104100"/>
            <a:ext cx="22983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S10</a:t>
            </a:r>
            <a:endParaRPr lang="en-US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35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34" y="187489"/>
            <a:ext cx="67098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Figure S10: Acquired resistance to the combination of LB-100 and </a:t>
            </a:r>
            <a:r>
              <a:rPr lang="en-US" sz="1400" b="1" dirty="0" err="1"/>
              <a:t>Adavosertib</a:t>
            </a:r>
            <a:r>
              <a:rPr lang="en-US" sz="1400" b="1" dirty="0"/>
              <a:t> suppress anchorage-independent and tumor growth in CRC models</a:t>
            </a:r>
            <a:endParaRPr lang="en-US" sz="1400" dirty="0"/>
          </a:p>
          <a:p>
            <a:pPr algn="just"/>
            <a:r>
              <a:rPr lang="en-US" sz="1400" b="1" dirty="0"/>
              <a:t>(A)</a:t>
            </a:r>
            <a:r>
              <a:rPr lang="en-US" sz="1400" dirty="0"/>
              <a:t> Endpoint proliferation of HT-29 and SW-480 parental and resistant cells growing attached or in anchorage-independent conditions. Cells were plated in the same density on regular or cell-repellent culture plates in the absence of drugs and grown for 5-6 days. Proliferation was addressed by </a:t>
            </a:r>
            <a:r>
              <a:rPr lang="en-US" sz="1400" dirty="0" err="1"/>
              <a:t>CellTiter-Glo</a:t>
            </a:r>
            <a:r>
              <a:rPr lang="en-US" sz="1400" dirty="0"/>
              <a:t> 3D</a:t>
            </a:r>
            <a:r>
              <a:rPr lang="en-US" sz="1400" baseline="30000" dirty="0"/>
              <a:t>® </a:t>
            </a:r>
            <a:r>
              <a:rPr lang="en-US" sz="1400" dirty="0"/>
              <a:t>and is expressed as fold change over T0. </a:t>
            </a:r>
            <a:r>
              <a:rPr lang="en-US" sz="1400" b="1" dirty="0"/>
              <a:t>(B)</a:t>
            </a:r>
            <a:r>
              <a:rPr lang="en-US" sz="1400" dirty="0"/>
              <a:t> Growth curves of the individual tumors from SW-480 parental and resistant cells measured 3 times per week. The dashed line indicates the 1500 mm</a:t>
            </a:r>
            <a:r>
              <a:rPr lang="en-US" sz="1400" baseline="30000" dirty="0"/>
              <a:t>3</a:t>
            </a:r>
            <a:r>
              <a:rPr lang="en-US" sz="1400" dirty="0"/>
              <a:t> ethical sacrifice.</a:t>
            </a:r>
          </a:p>
        </p:txBody>
      </p:sp>
    </p:spTree>
    <p:extLst>
      <p:ext uri="{BB962C8B-B14F-4D97-AF65-F5344CB8AC3E}">
        <p14:creationId xmlns:p14="http://schemas.microsoft.com/office/powerpoint/2010/main" val="2318715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116</Words>
  <Application>Microsoft Office PowerPoint</Application>
  <PresentationFormat>A4 Paper (210x297 mm)</PresentationFormat>
  <Paragraphs>5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Prism 9</vt:lpstr>
      <vt:lpstr>PowerPoint Presentation</vt:lpstr>
      <vt:lpstr>PowerPoint Presentation</vt:lpstr>
    </vt:vector>
  </TitlesOfParts>
  <Company>NKI-AVL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Matheus Dos Santos Dias</dc:creator>
  <cp:lastModifiedBy>Matheus Dos Santos Dias</cp:lastModifiedBy>
  <cp:revision>10</cp:revision>
  <dcterms:created xsi:type="dcterms:W3CDTF">2024-03-11T08:05:26Z</dcterms:created>
  <dcterms:modified xsi:type="dcterms:W3CDTF">2024-03-11T08:15:52Z</dcterms:modified>
</cp:coreProperties>
</file>