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1" r:id="rId2"/>
    <p:sldId id="262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-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F63D9-6FC3-4DB3-A21D-5493ADF3A9FB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67F8-05A7-422D-ACBA-27DC1DE81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7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937B08-7B98-4B68-BBC7-CE8903E60D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256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7.jp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emf"/><Relationship Id="rId12" Type="http://schemas.microsoft.com/office/2007/relationships/hdphoto" Target="../media/hdphoto1.wdp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5.emf"/><Relationship Id="rId4" Type="http://schemas.openxmlformats.org/officeDocument/2006/relationships/image" Target="../media/image3.png"/><Relationship Id="rId9" Type="http://schemas.openxmlformats.org/officeDocument/2006/relationships/image" Target="../media/image2.emf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4"/>
          <a:srcRect l="941"/>
          <a:stretch/>
        </p:blipFill>
        <p:spPr>
          <a:xfrm>
            <a:off x="3177463" y="91265"/>
            <a:ext cx="3541381" cy="9814735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141188" y="1985170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S3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357" y="4916987"/>
            <a:ext cx="2035997" cy="82811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141188" y="412396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3982777" y="416420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703376" y="6365404"/>
            <a:ext cx="1999315" cy="1368000"/>
            <a:chOff x="-372026" y="2526826"/>
            <a:chExt cx="1841473" cy="1260000"/>
          </a:xfrm>
        </p:grpSpPr>
        <p:graphicFrame>
          <p:nvGraphicFramePr>
            <p:cNvPr id="27" name="Object 26"/>
            <p:cNvGraphicFramePr>
              <a:graphicFrameLocks noChangeAspect="1"/>
            </p:cNvGraphicFramePr>
            <p:nvPr>
              <p:extLst/>
            </p:nvPr>
          </p:nvGraphicFramePr>
          <p:xfrm>
            <a:off x="-372026" y="2526826"/>
            <a:ext cx="1841473" cy="12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0" name="Prism 9" r:id="rId6" imgW="6415458" imgH="4389695" progId="Prism9.Document">
                    <p:embed/>
                  </p:oleObj>
                </mc:Choice>
                <mc:Fallback>
                  <p:oleObj name="Prism 9" r:id="rId6" imgW="6415458" imgH="4389695" progId="Prism9.Document">
                    <p:embed/>
                    <p:pic>
                      <p:nvPicPr>
                        <p:cNvPr id="27" name="Object 26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-372026" y="2526826"/>
                          <a:ext cx="1841473" cy="1260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Box 40"/>
            <p:cNvSpPr txBox="1"/>
            <p:nvPr/>
          </p:nvSpPr>
          <p:spPr>
            <a:xfrm>
              <a:off x="732064" y="3649588"/>
              <a:ext cx="423080" cy="133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800" b="1" dirty="0" smtClean="0"/>
                <a:t>(µM)</a:t>
              </a:r>
              <a:endParaRPr lang="en-US" sz="800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03376" y="8020586"/>
            <a:ext cx="1999311" cy="1368000"/>
            <a:chOff x="339171" y="3602669"/>
            <a:chExt cx="1999311" cy="1368000"/>
          </a:xfrm>
        </p:grpSpPr>
        <p:graphicFrame>
          <p:nvGraphicFramePr>
            <p:cNvPr id="16" name="Object 15"/>
            <p:cNvGraphicFramePr>
              <a:graphicFrameLocks noChangeAspect="1"/>
            </p:cNvGraphicFramePr>
            <p:nvPr/>
          </p:nvGraphicFramePr>
          <p:xfrm>
            <a:off x="339171" y="3602669"/>
            <a:ext cx="1999311" cy="136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1" name="Prism 9" r:id="rId8" imgW="6415458" imgH="4389695" progId="Prism9.Document">
                    <p:embed/>
                  </p:oleObj>
                </mc:Choice>
                <mc:Fallback>
                  <p:oleObj name="Prism 9" r:id="rId8" imgW="6415458" imgH="4389695" progId="Prism9.Document">
                    <p:embed/>
                    <p:pic>
                      <p:nvPicPr>
                        <p:cNvPr id="16" name="Object 15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39171" y="3602669"/>
                          <a:ext cx="1999311" cy="136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TextBox 41"/>
            <p:cNvSpPr txBox="1"/>
            <p:nvPr/>
          </p:nvSpPr>
          <p:spPr>
            <a:xfrm>
              <a:off x="1547028" y="4830663"/>
              <a:ext cx="423080" cy="1337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800" b="1" dirty="0" smtClean="0"/>
                <a:t>(µM)</a:t>
              </a:r>
              <a:endParaRPr lang="en-US" sz="800" b="1" dirty="0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/>
          <a:srcRect t="90462"/>
          <a:stretch/>
        </p:blipFill>
        <p:spPr>
          <a:xfrm>
            <a:off x="335916" y="7825302"/>
            <a:ext cx="2475790" cy="131575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556650" y="273767"/>
            <a:ext cx="1982644" cy="1592705"/>
            <a:chOff x="432943" y="998220"/>
            <a:chExt cx="1982644" cy="159270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0A53F37-2BCF-D4EB-F3AE-BF9CB68AC818}"/>
                </a:ext>
              </a:extLst>
            </p:cNvPr>
            <p:cNvPicPr>
              <a:picLocks/>
            </p:cNvPicPr>
            <p:nvPr/>
          </p:nvPicPr>
          <p:blipFill rotWithShape="1"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1000"/>
                      </a14:imgEffect>
                      <a14:imgEffect>
                        <a14:saturation sat="99000"/>
                      </a14:imgEffect>
                      <a14:imgEffect>
                        <a14:brightnessContrast bright="-24000" contrast="15000"/>
                      </a14:imgEffect>
                    </a14:imgLayer>
                  </a14:imgProps>
                </a:ext>
              </a:extLst>
            </a:blip>
            <a:srcRect l="48363" t="58535" r="24876" b="34592"/>
            <a:stretch/>
          </p:blipFill>
          <p:spPr>
            <a:xfrm>
              <a:off x="1217410" y="2121291"/>
              <a:ext cx="900000" cy="216000"/>
            </a:xfrm>
            <a:prstGeom prst="rect">
              <a:avLst/>
            </a:prstGeom>
            <a:ln w="15875">
              <a:solidFill>
                <a:schemeClr val="tx1"/>
              </a:solidFill>
            </a:ln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1B29ED9-8BEE-2524-D7A4-7745DAEF98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16811" t="44043" r="57620" b="48275"/>
            <a:stretch/>
          </p:blipFill>
          <p:spPr>
            <a:xfrm>
              <a:off x="1217410" y="2352205"/>
              <a:ext cx="899631" cy="216000"/>
            </a:xfrm>
            <a:prstGeom prst="rect">
              <a:avLst/>
            </a:prstGeom>
            <a:ln w="15875">
              <a:solidFill>
                <a:schemeClr val="tx1"/>
              </a:solidFill>
            </a:ln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D68FD7C-1B01-BAD3-FFD3-55148F6BFCCE}"/>
                </a:ext>
              </a:extLst>
            </p:cNvPr>
            <p:cNvSpPr txBox="1"/>
            <p:nvPr/>
          </p:nvSpPr>
          <p:spPr>
            <a:xfrm>
              <a:off x="432943" y="2102667"/>
              <a:ext cx="777532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25" b="1" dirty="0" smtClean="0"/>
                <a:t>N-</a:t>
              </a:r>
              <a:r>
                <a:rPr lang="en-US" sz="1125" b="1" dirty="0" err="1"/>
                <a:t>M</a:t>
              </a:r>
              <a:r>
                <a:rPr lang="en-US" sz="1125" b="1" dirty="0" err="1" smtClean="0"/>
                <a:t>yc</a:t>
              </a:r>
              <a:endParaRPr lang="nl-NL" sz="1125" b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432943" y="2325468"/>
              <a:ext cx="777532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25" b="1" dirty="0"/>
                <a:t>GAPDH</a:t>
              </a:r>
              <a:endParaRPr lang="nl-NL" sz="1125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A8CF86-68C2-CD70-4121-5AC6D066271C}"/>
                </a:ext>
              </a:extLst>
            </p:cNvPr>
            <p:cNvSpPr txBox="1"/>
            <p:nvPr/>
          </p:nvSpPr>
          <p:spPr>
            <a:xfrm rot="18831850">
              <a:off x="1115981" y="1549764"/>
              <a:ext cx="116216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B104 Parental</a:t>
              </a:r>
              <a:endParaRPr lang="nl-NL" sz="1200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0A8CF86-68C2-CD70-4121-5AC6D066271C}"/>
                </a:ext>
              </a:extLst>
            </p:cNvPr>
            <p:cNvSpPr txBox="1"/>
            <p:nvPr/>
          </p:nvSpPr>
          <p:spPr>
            <a:xfrm rot="18831850">
              <a:off x="1371675" y="1504115"/>
              <a:ext cx="12887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B104 N-</a:t>
              </a:r>
              <a:r>
                <a:rPr lang="en-US" sz="1200" b="1" dirty="0" err="1" smtClean="0"/>
                <a:t>Myc</a:t>
              </a:r>
              <a:r>
                <a:rPr lang="en-US" sz="1200" b="1" dirty="0" smtClean="0"/>
                <a:t> C78</a:t>
              </a:r>
              <a:endParaRPr lang="nl-NL" sz="1200" b="1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A8CF86-68C2-CD70-4121-5AC6D066271C}"/>
                </a:ext>
              </a:extLst>
            </p:cNvPr>
            <p:cNvSpPr txBox="1"/>
            <p:nvPr/>
          </p:nvSpPr>
          <p:spPr>
            <a:xfrm rot="18831850">
              <a:off x="1632693" y="1504115"/>
              <a:ext cx="12887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B104 N-</a:t>
              </a:r>
              <a:r>
                <a:rPr lang="en-US" sz="1200" b="1" dirty="0" err="1" smtClean="0"/>
                <a:t>Myc</a:t>
              </a:r>
              <a:r>
                <a:rPr lang="en-US" sz="1200" b="1" dirty="0" smtClean="0"/>
                <a:t> C6A</a:t>
              </a:r>
              <a:endParaRPr lang="nl-NL" sz="1200" b="1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-38581" y="2031939"/>
            <a:ext cx="3586440" cy="1838081"/>
            <a:chOff x="2310592" y="932231"/>
            <a:chExt cx="4339591" cy="2224078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BFE48A2-DBD3-FDE8-24BE-DD1D59E972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26716" t="20964" r="1137"/>
            <a:stretch/>
          </p:blipFill>
          <p:spPr>
            <a:xfrm>
              <a:off x="3702627" y="1399309"/>
              <a:ext cx="2947556" cy="175700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2516213" y="1685641"/>
              <a:ext cx="1260264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25" b="1" dirty="0" smtClean="0"/>
                <a:t>B104 Parental</a:t>
              </a:r>
              <a:endParaRPr lang="nl-NL" sz="1125" b="1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2310592" y="2156071"/>
              <a:ext cx="1475677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25" b="1" dirty="0" smtClean="0"/>
                <a:t>B104 N-</a:t>
              </a:r>
              <a:r>
                <a:rPr lang="en-US" sz="1125" b="1" dirty="0" err="1" smtClean="0"/>
                <a:t>Myc</a:t>
              </a:r>
              <a:r>
                <a:rPr lang="en-US" sz="1125" b="1" dirty="0" smtClean="0"/>
                <a:t> C78</a:t>
              </a:r>
              <a:endParaRPr lang="nl-NL" sz="1125" b="1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2310592" y="2674376"/>
              <a:ext cx="1475677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25" b="1" dirty="0" smtClean="0"/>
                <a:t>B104 N-</a:t>
              </a:r>
              <a:r>
                <a:rPr lang="en-US" sz="1125" b="1" dirty="0" err="1" smtClean="0"/>
                <a:t>Myc</a:t>
              </a:r>
              <a:r>
                <a:rPr lang="en-US" sz="1125" b="1" dirty="0" smtClean="0"/>
                <a:t> C6A</a:t>
              </a:r>
              <a:endParaRPr lang="nl-NL" sz="1125" b="1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4859502" y="932231"/>
              <a:ext cx="1145694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25" b="1" dirty="0" smtClean="0"/>
                <a:t>LB-100 (µM)</a:t>
              </a:r>
              <a:endParaRPr lang="nl-NL" sz="1125" b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4276772" y="1216933"/>
              <a:ext cx="301697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25" b="1" dirty="0" smtClean="0"/>
                <a:t>1</a:t>
              </a:r>
              <a:endParaRPr lang="nl-NL" sz="1125" b="1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4777481" y="1216933"/>
              <a:ext cx="301697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125" b="1" dirty="0"/>
                <a:t>2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5261234" y="1216933"/>
              <a:ext cx="301697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125" b="1" dirty="0" smtClean="0"/>
                <a:t>3</a:t>
              </a:r>
              <a:endParaRPr lang="nl-NL" sz="1125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5752579" y="1216933"/>
              <a:ext cx="301697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125" b="1" dirty="0" smtClean="0"/>
                <a:t>4</a:t>
              </a:r>
              <a:endParaRPr lang="nl-NL" sz="1125" b="1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937465A-9198-EBCA-B4B1-F27C9AB217D9}"/>
                </a:ext>
              </a:extLst>
            </p:cNvPr>
            <p:cNvSpPr txBox="1"/>
            <p:nvPr/>
          </p:nvSpPr>
          <p:spPr>
            <a:xfrm>
              <a:off x="6235179" y="1216933"/>
              <a:ext cx="301697" cy="265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125" b="1" dirty="0"/>
                <a:t>5</a:t>
              </a: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141187" y="4827093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143087" y="6363138"/>
            <a:ext cx="3058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US" sz="1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40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Figure </a:t>
            </a:r>
            <a:r>
              <a:rPr lang="en-US" sz="1400" b="1" dirty="0"/>
              <a:t>S3:  </a:t>
            </a:r>
            <a:r>
              <a:rPr lang="en-US" sz="1400" b="1" dirty="0" smtClean="0"/>
              <a:t>High N-</a:t>
            </a:r>
            <a:r>
              <a:rPr lang="en-US" sz="1400" b="1" dirty="0" err="1" smtClean="0"/>
              <a:t>Myc</a:t>
            </a:r>
            <a:r>
              <a:rPr lang="en-US" sz="1400" b="1" dirty="0" smtClean="0"/>
              <a:t> levels sensitize </a:t>
            </a:r>
            <a:r>
              <a:rPr lang="en-US" sz="1400" b="1" dirty="0" err="1" smtClean="0"/>
              <a:t>neuroblastoma</a:t>
            </a:r>
            <a:r>
              <a:rPr lang="en-US" sz="1400" b="1" dirty="0" smtClean="0"/>
              <a:t> cells </a:t>
            </a:r>
            <a:r>
              <a:rPr lang="en-US" sz="1400" b="1" smtClean="0"/>
              <a:t>to LB-100, </a:t>
            </a:r>
            <a:r>
              <a:rPr lang="en-US" sz="1400" b="1" dirty="0" smtClean="0"/>
              <a:t>and PP2A </a:t>
            </a:r>
            <a:r>
              <a:rPr lang="en-US" sz="1400" b="1" dirty="0"/>
              <a:t>knockdown </a:t>
            </a:r>
            <a:r>
              <a:rPr lang="en-US" sz="1400" b="1" dirty="0" smtClean="0"/>
              <a:t>sensitizes CRC cells to </a:t>
            </a:r>
            <a:r>
              <a:rPr lang="en-US" sz="1400" b="1" dirty="0"/>
              <a:t>WEE1 inhibition</a:t>
            </a:r>
            <a:endParaRPr lang="en-US" sz="1400" dirty="0"/>
          </a:p>
          <a:p>
            <a:pPr algn="just"/>
            <a:r>
              <a:rPr lang="en-US" sz="1400" b="1" dirty="0"/>
              <a:t>(A)</a:t>
            </a:r>
            <a:r>
              <a:rPr lang="en-US" sz="1400" dirty="0"/>
              <a:t> Western blots comparing N-</a:t>
            </a:r>
            <a:r>
              <a:rPr lang="en-US" sz="1400" dirty="0" err="1"/>
              <a:t>Myc</a:t>
            </a:r>
            <a:r>
              <a:rPr lang="en-US" sz="1400" dirty="0"/>
              <a:t> levels in isogenic </a:t>
            </a:r>
            <a:r>
              <a:rPr lang="en-US" sz="1400" dirty="0" err="1"/>
              <a:t>neuroblastoma</a:t>
            </a:r>
            <a:r>
              <a:rPr lang="en-US" sz="1400" dirty="0"/>
              <a:t> models. GAPDH was used as a loading control. </a:t>
            </a:r>
            <a:r>
              <a:rPr lang="en-US" sz="1400" b="1" dirty="0" smtClean="0"/>
              <a:t>(B)</a:t>
            </a:r>
            <a:r>
              <a:rPr lang="en-US" sz="1400" dirty="0" smtClean="0"/>
              <a:t> </a:t>
            </a:r>
            <a:r>
              <a:rPr lang="en-US" sz="1400" dirty="0"/>
              <a:t>long-term viability </a:t>
            </a:r>
            <a:r>
              <a:rPr lang="en-US" sz="1400" dirty="0" smtClean="0"/>
              <a:t>assays </a:t>
            </a:r>
            <a:r>
              <a:rPr lang="en-US" sz="1400" dirty="0"/>
              <a:t>compares the toxicity of LB-100 across these </a:t>
            </a:r>
            <a:r>
              <a:rPr lang="en-US" sz="1400" dirty="0" err="1"/>
              <a:t>neuroblastoma</a:t>
            </a:r>
            <a:r>
              <a:rPr lang="en-US" sz="1400" dirty="0"/>
              <a:t> models. LB-100 was refreshed every 2-3 days, and the cells were grown for 10 days before fixing, staining, and imaging. </a:t>
            </a:r>
            <a:r>
              <a:rPr lang="en-US" sz="1400" b="1" dirty="0" smtClean="0"/>
              <a:t>(C)</a:t>
            </a:r>
            <a:r>
              <a:rPr lang="en-US" sz="1400" dirty="0" smtClean="0"/>
              <a:t> Western </a:t>
            </a:r>
            <a:r>
              <a:rPr lang="en-US" sz="1400" dirty="0"/>
              <a:t>blots show the knockdown of PPP2R1A in HT-29 and SW-480 cells. GAPDH was used as a loading control. </a:t>
            </a:r>
            <a:r>
              <a:rPr lang="en-US" sz="1400" b="1" dirty="0" smtClean="0"/>
              <a:t>(D)</a:t>
            </a:r>
            <a:r>
              <a:rPr lang="en-US" sz="1400" dirty="0" smtClean="0"/>
              <a:t> </a:t>
            </a:r>
            <a:r>
              <a:rPr lang="en-US" sz="1400" dirty="0"/>
              <a:t>Dose-response assays show the effect of </a:t>
            </a:r>
            <a:r>
              <a:rPr lang="en-US" sz="1400" dirty="0" err="1"/>
              <a:t>Adavosertib</a:t>
            </a:r>
            <a:r>
              <a:rPr lang="en-US" sz="1400" dirty="0"/>
              <a:t> after PPP2R1A knockdown compared to a control </a:t>
            </a:r>
            <a:r>
              <a:rPr lang="en-US" sz="1400" dirty="0" err="1"/>
              <a:t>shRNA</a:t>
            </a:r>
            <a:r>
              <a:rPr lang="en-US" sz="1400" dirty="0"/>
              <a:t> in HT-29 and SW-480 cells. Cell viability was estimated by </a:t>
            </a:r>
            <a:r>
              <a:rPr lang="en-US" sz="1400" dirty="0" err="1"/>
              <a:t>resazurin</a:t>
            </a:r>
            <a:r>
              <a:rPr lang="en-US" sz="1400" dirty="0"/>
              <a:t> fluorescence after 5 days in the presence of the drug or DMSO control. The normalized values are plotted. </a:t>
            </a:r>
            <a:r>
              <a:rPr lang="en-US" sz="1400" b="1" dirty="0" smtClean="0"/>
              <a:t>(E)</a:t>
            </a:r>
            <a:r>
              <a:rPr lang="en-US" sz="1400" dirty="0" smtClean="0"/>
              <a:t> </a:t>
            </a:r>
            <a:r>
              <a:rPr lang="en-US" sz="1400" dirty="0"/>
              <a:t>The heat map shows all “Hallmarks” and “KEGG” molecular signatures significantly enriched by LB-100 (4 µM), </a:t>
            </a:r>
            <a:r>
              <a:rPr lang="en-US" sz="1400" dirty="0" err="1"/>
              <a:t>calyculin</a:t>
            </a:r>
            <a:r>
              <a:rPr lang="en-US" sz="1400" dirty="0"/>
              <a:t> A (5 </a:t>
            </a:r>
            <a:r>
              <a:rPr lang="en-US" sz="1400" dirty="0" err="1"/>
              <a:t>nM</a:t>
            </a:r>
            <a:r>
              <a:rPr lang="en-US" sz="1400" dirty="0"/>
              <a:t>), or </a:t>
            </a:r>
            <a:r>
              <a:rPr lang="en-US" sz="1400" dirty="0" err="1"/>
              <a:t>okadaic</a:t>
            </a:r>
            <a:r>
              <a:rPr lang="en-US" sz="1400" dirty="0"/>
              <a:t> acid (10 </a:t>
            </a:r>
            <a:r>
              <a:rPr lang="en-US" sz="1400" dirty="0" err="1"/>
              <a:t>nM</a:t>
            </a:r>
            <a:r>
              <a:rPr lang="en-US" sz="1400" dirty="0"/>
              <a:t>) in HT-29 and SW-480 cells after 8 hours. Asterisks indicate significance level (* p-value &lt;0.05, ** p-value &lt;0.01, *** p-value &lt;0.001).</a:t>
            </a:r>
          </a:p>
        </p:txBody>
      </p:sp>
    </p:spTree>
    <p:extLst>
      <p:ext uri="{BB962C8B-B14F-4D97-AF65-F5344CB8AC3E}">
        <p14:creationId xmlns:p14="http://schemas.microsoft.com/office/powerpoint/2010/main" val="384021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263</Words>
  <Application>Microsoft Office PowerPoint</Application>
  <PresentationFormat>A4 Paper (210x297 mm)</PresentationFormat>
  <Paragraphs>25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Prism 9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3</cp:revision>
  <dcterms:created xsi:type="dcterms:W3CDTF">2024-03-11T08:05:26Z</dcterms:created>
  <dcterms:modified xsi:type="dcterms:W3CDTF">2024-03-11T08:09:06Z</dcterms:modified>
</cp:coreProperties>
</file>