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3" r:id="rId2"/>
    <p:sldId id="264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6" d="100"/>
          <a:sy n="86" d="100"/>
        </p:scale>
        <p:origin x="13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F63D9-6FC3-4DB3-A21D-5493ADF3A9FB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267F8-05A7-422D-ACBA-27DC1DE81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76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37B08-7B98-4B68-BBC7-CE8903E60D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64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53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6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1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2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5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3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5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3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3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4.emf"/><Relationship Id="rId18" Type="http://schemas.openxmlformats.org/officeDocument/2006/relationships/image" Target="../media/image6.emf"/><Relationship Id="rId26" Type="http://schemas.openxmlformats.org/officeDocument/2006/relationships/image" Target="../media/image14.emf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13.png"/><Relationship Id="rId7" Type="http://schemas.openxmlformats.org/officeDocument/2006/relationships/image" Target="../media/image1.emf"/><Relationship Id="rId12" Type="http://schemas.openxmlformats.org/officeDocument/2006/relationships/oleObject" Target="../embeddings/oleObject4.bin"/><Relationship Id="rId17" Type="http://schemas.openxmlformats.org/officeDocument/2006/relationships/oleObject" Target="../embeddings/oleObject6.bin"/><Relationship Id="rId25" Type="http://schemas.openxmlformats.org/officeDocument/2006/relationships/image" Target="../media/image9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emf"/><Relationship Id="rId20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3.emf"/><Relationship Id="rId24" Type="http://schemas.openxmlformats.org/officeDocument/2006/relationships/oleObject" Target="../embeddings/oleObject9.bin"/><Relationship Id="rId5" Type="http://schemas.openxmlformats.org/officeDocument/2006/relationships/image" Target="../media/image11.png"/><Relationship Id="rId15" Type="http://schemas.openxmlformats.org/officeDocument/2006/relationships/oleObject" Target="../embeddings/oleObject5.bin"/><Relationship Id="rId23" Type="http://schemas.openxmlformats.org/officeDocument/2006/relationships/image" Target="../media/image8.emf"/><Relationship Id="rId28" Type="http://schemas.openxmlformats.org/officeDocument/2006/relationships/image" Target="../media/image16.png"/><Relationship Id="rId10" Type="http://schemas.openxmlformats.org/officeDocument/2006/relationships/oleObject" Target="../embeddings/oleObject3.bin"/><Relationship Id="rId19" Type="http://schemas.openxmlformats.org/officeDocument/2006/relationships/oleObject" Target="../embeddings/oleObject7.bin"/><Relationship Id="rId4" Type="http://schemas.openxmlformats.org/officeDocument/2006/relationships/image" Target="../media/image10.png"/><Relationship Id="rId9" Type="http://schemas.openxmlformats.org/officeDocument/2006/relationships/image" Target="../media/image2.emf"/><Relationship Id="rId14" Type="http://schemas.openxmlformats.org/officeDocument/2006/relationships/image" Target="../media/image12.emf"/><Relationship Id="rId22" Type="http://schemas.openxmlformats.org/officeDocument/2006/relationships/oleObject" Target="../embeddings/oleObject8.bin"/><Relationship Id="rId27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 rotWithShape="1">
          <a:blip r:embed="rId4"/>
          <a:srcRect l="26069"/>
          <a:stretch/>
        </p:blipFill>
        <p:spPr>
          <a:xfrm>
            <a:off x="5100602" y="1041764"/>
            <a:ext cx="1596901" cy="2304000"/>
          </a:xfrm>
          <a:prstGeom prst="rect">
            <a:avLst/>
          </a:prstGeom>
        </p:spPr>
      </p:pic>
      <p:sp>
        <p:nvSpPr>
          <p:cNvPr id="71" name="Rectangle 70"/>
          <p:cNvSpPr>
            <a:spLocks/>
          </p:cNvSpPr>
          <p:nvPr/>
        </p:nvSpPr>
        <p:spPr>
          <a:xfrm>
            <a:off x="45030" y="642157"/>
            <a:ext cx="6768000" cy="6237071"/>
          </a:xfrm>
          <a:prstGeom prst="rect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141188" y="895681"/>
            <a:ext cx="3058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US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3154237" y="895681"/>
            <a:ext cx="3058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en-US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141188" y="3436400"/>
            <a:ext cx="3058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endParaRPr lang="en-US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2870407" y="616244"/>
            <a:ext cx="13236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CRC</a:t>
            </a:r>
            <a:endParaRPr lang="en-US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7" name="Picture 36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838283" y="1048203"/>
            <a:ext cx="2160000" cy="2304000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571005" y="3555677"/>
          <a:ext cx="1728000" cy="1626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rism 9" r:id="rId6" imgW="7560329" imgH="7029560" progId="Prism9.Document">
                  <p:embed/>
                </p:oleObj>
              </mc:Choice>
              <mc:Fallback>
                <p:oleObj name="Prism 9" r:id="rId6" imgW="7560329" imgH="7029560" progId="Prism9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1005" y="3555677"/>
                        <a:ext cx="1728000" cy="16263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2546469" y="3555677"/>
          <a:ext cx="1728000" cy="1626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Prism 9" r:id="rId8" imgW="7551326" imgH="7069166" progId="Prism9.Document">
                  <p:embed/>
                </p:oleObj>
              </mc:Choice>
              <mc:Fallback>
                <p:oleObj name="Prism 9" r:id="rId8" imgW="7551326" imgH="7069166" progId="Prism9.Document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546469" y="3555677"/>
                        <a:ext cx="1728000" cy="16263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4521932" y="3555677"/>
          <a:ext cx="1728000" cy="1626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Prism 9" r:id="rId10" imgW="7551326" imgH="7107331" progId="Prism9.Document">
                  <p:embed/>
                </p:oleObj>
              </mc:Choice>
              <mc:Fallback>
                <p:oleObj name="Prism 9" r:id="rId10" imgW="7551326" imgH="7107331" progId="Prism9.Document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21932" y="3555677"/>
                        <a:ext cx="1728000" cy="16263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93606" y="5252874"/>
          <a:ext cx="1728000" cy="1626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Prism 9" r:id="rId12" imgW="7558889" imgH="7122452" progId="Prism9.Document">
                  <p:embed/>
                </p:oleObj>
              </mc:Choice>
              <mc:Fallback>
                <p:oleObj name="Prism 9" r:id="rId12" imgW="7558889" imgH="7122452" progId="Prism9.Document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3606" y="5252874"/>
                        <a:ext cx="1728000" cy="16263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53244" y="5252874"/>
            <a:ext cx="1728000" cy="1626354"/>
          </a:xfrm>
          <a:prstGeom prst="rect">
            <a:avLst/>
          </a:prstGeom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3412882" y="5252874"/>
          <a:ext cx="1728000" cy="1626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Prism 9" r:id="rId15" imgW="7551326" imgH="7125693" progId="Prism9.Document">
                  <p:embed/>
                </p:oleObj>
              </mc:Choice>
              <mc:Fallback>
                <p:oleObj name="Prism 9" r:id="rId15" imgW="7551326" imgH="7125693" progId="Prism9.Document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412882" y="5252874"/>
                        <a:ext cx="1728000" cy="16263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5072521" y="5252874"/>
          <a:ext cx="1728000" cy="1626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Prism 9" r:id="rId17" imgW="7554207" imgH="7028120" progId="Prism9.Document">
                  <p:embed/>
                </p:oleObj>
              </mc:Choice>
              <mc:Fallback>
                <p:oleObj name="Prism 9" r:id="rId17" imgW="7554207" imgH="7028120" progId="Prism9.Document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072521" y="5252874"/>
                        <a:ext cx="1728000" cy="16263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27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-299" y="104100"/>
            <a:ext cx="22983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S4</a:t>
            </a:r>
            <a:endParaRPr lang="en-US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137652" y="1148762"/>
          <a:ext cx="2613119" cy="167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Prism 9" r:id="rId19" imgW="6865267" imgH="4389695" progId="Prism9.Document">
                  <p:embed/>
                </p:oleObj>
              </mc:Choice>
              <mc:Fallback>
                <p:oleObj name="Prism 9" r:id="rId19" imgW="6865267" imgH="4389695" progId="Prism9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37652" y="1148762"/>
                        <a:ext cx="2613119" cy="167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1"/>
          <a:srcRect l="84241" t="38886" r="10052" b="30363"/>
          <a:stretch/>
        </p:blipFill>
        <p:spPr>
          <a:xfrm>
            <a:off x="6474878" y="7444406"/>
            <a:ext cx="151609" cy="992215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6519084" y="7821835"/>
            <a:ext cx="32727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7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6519084" y="7519403"/>
            <a:ext cx="32727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US" sz="7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6519084" y="7670619"/>
            <a:ext cx="32727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7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6519084" y="7368187"/>
            <a:ext cx="32727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endParaRPr lang="en-US" sz="7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6519084" y="8124267"/>
            <a:ext cx="32727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-20</a:t>
            </a:r>
            <a:endParaRPr lang="en-US" sz="7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6519084" y="8275482"/>
            <a:ext cx="32727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-30</a:t>
            </a:r>
            <a:endParaRPr lang="en-US" sz="7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6519084" y="7973051"/>
            <a:ext cx="32727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  <a:endParaRPr lang="en-US" sz="7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/>
          </p:nvPr>
        </p:nvGraphicFramePr>
        <p:xfrm>
          <a:off x="118835" y="7204997"/>
          <a:ext cx="1816897" cy="1243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Prism 9" r:id="rId22" imgW="6415458" imgH="4391135" progId="Prism9.Document">
                  <p:embed/>
                </p:oleObj>
              </mc:Choice>
              <mc:Fallback>
                <p:oleObj name="Prism 9" r:id="rId22" imgW="6415458" imgH="4391135" progId="Prism9.Document">
                  <p:embed/>
                  <p:pic>
                    <p:nvPicPr>
                      <p:cNvPr id="21" name="Object 20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18835" y="7204997"/>
                        <a:ext cx="1816897" cy="12436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/>
          </p:nvPr>
        </p:nvGraphicFramePr>
        <p:xfrm>
          <a:off x="1752435" y="7205147"/>
          <a:ext cx="1816897" cy="1243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Prism 9" r:id="rId24" imgW="6415458" imgH="4391135" progId="Prism9.Document">
                  <p:embed/>
                </p:oleObj>
              </mc:Choice>
              <mc:Fallback>
                <p:oleObj name="Prism 9" r:id="rId24" imgW="6415458" imgH="4391135" progId="Prism9.Document">
                  <p:embed/>
                  <p:pic>
                    <p:nvPicPr>
                      <p:cNvPr id="22" name="Object 21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752435" y="7205147"/>
                        <a:ext cx="1816897" cy="12436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6"/>
          <a:srcRect t="89157"/>
          <a:stretch/>
        </p:blipFill>
        <p:spPr>
          <a:xfrm>
            <a:off x="558560" y="8486432"/>
            <a:ext cx="2475130" cy="20147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561294" y="6942528"/>
            <a:ext cx="1576986" cy="1872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990960" y="6942528"/>
            <a:ext cx="1577828" cy="1872000"/>
          </a:xfrm>
          <a:prstGeom prst="rect">
            <a:avLst/>
          </a:prstGeom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141188" y="7028698"/>
            <a:ext cx="3058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3154237" y="7028698"/>
            <a:ext cx="3058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793046" y="2600478"/>
            <a:ext cx="465388" cy="20531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pPr algn="ctr"/>
            <a:r>
              <a:rPr lang="en-US" sz="1000" b="1" dirty="0" smtClean="0"/>
              <a:t>(µM)</a:t>
            </a:r>
            <a:endParaRPr lang="en-US" sz="1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2984588" y="8316091"/>
            <a:ext cx="423080" cy="13377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pPr algn="ctr"/>
            <a:r>
              <a:rPr lang="en-US" sz="800" b="1" dirty="0" smtClean="0"/>
              <a:t>(µM)</a:t>
            </a:r>
            <a:endParaRPr lang="en-US" sz="8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1351366" y="8316091"/>
            <a:ext cx="423080" cy="13377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pPr algn="ctr"/>
            <a:r>
              <a:rPr lang="en-US" sz="800" b="1" dirty="0" smtClean="0"/>
              <a:t>(µM)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243667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34" y="187489"/>
            <a:ext cx="670989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Figure S4: Combined toxicity of LB-100 and </a:t>
            </a:r>
            <a:r>
              <a:rPr lang="en-US" sz="1400" b="1" dirty="0" err="1"/>
              <a:t>Adavosertib</a:t>
            </a:r>
            <a:r>
              <a:rPr lang="en-US" sz="1400" b="1" dirty="0"/>
              <a:t> in CRC models</a:t>
            </a:r>
            <a:endParaRPr lang="en-US" sz="1400" dirty="0"/>
          </a:p>
          <a:p>
            <a:pPr algn="just"/>
            <a:r>
              <a:rPr lang="en-US" sz="1400" b="1" dirty="0"/>
              <a:t>(A)</a:t>
            </a:r>
            <a:r>
              <a:rPr lang="en-US" sz="1400" dirty="0"/>
              <a:t> Dose-response assays show the effect of </a:t>
            </a:r>
            <a:r>
              <a:rPr lang="en-US" sz="1400" dirty="0" err="1"/>
              <a:t>Adavosertib</a:t>
            </a:r>
            <a:r>
              <a:rPr lang="en-US" sz="1400" dirty="0"/>
              <a:t> in 7 CRC models. Cell viability was estimated by </a:t>
            </a:r>
            <a:r>
              <a:rPr lang="en-US" sz="1400" dirty="0" err="1"/>
              <a:t>resazurin</a:t>
            </a:r>
            <a:r>
              <a:rPr lang="en-US" sz="1400" dirty="0"/>
              <a:t> fluorescence after 5 days in the presence of the drug or DMSO control. The normalized values are plotted. </a:t>
            </a:r>
            <a:r>
              <a:rPr lang="en-US" sz="1400" b="1" dirty="0"/>
              <a:t>(B)</a:t>
            </a:r>
            <a:r>
              <a:rPr lang="en-US" sz="1400" dirty="0"/>
              <a:t> Long-term viability assays show 7 CRC models treated with LB-100 or </a:t>
            </a:r>
            <a:r>
              <a:rPr lang="en-US" sz="1400" dirty="0" err="1"/>
              <a:t>Adavosertib</a:t>
            </a:r>
            <a:r>
              <a:rPr lang="en-US" sz="1400" dirty="0"/>
              <a:t> at the indicated concentrations. Treatments were refreshed every 2-3 days, and the cells were grown for 10-14 days before fixing, staining, and imaging. </a:t>
            </a:r>
            <a:r>
              <a:rPr lang="en-US" sz="1400" b="1" dirty="0"/>
              <a:t>(C)</a:t>
            </a:r>
            <a:r>
              <a:rPr lang="en-US" sz="1400" dirty="0"/>
              <a:t> </a:t>
            </a:r>
            <a:r>
              <a:rPr lang="en-US" sz="1400" dirty="0" err="1"/>
              <a:t>IncuCyte</a:t>
            </a:r>
            <a:r>
              <a:rPr lang="en-US" sz="1400" dirty="0"/>
              <a:t>-based proliferation assays from 7 CRC models in the absence or presence of LB-100, </a:t>
            </a:r>
            <a:r>
              <a:rPr lang="en-US" sz="1400" dirty="0" err="1"/>
              <a:t>Adavosertib</a:t>
            </a:r>
            <a:r>
              <a:rPr lang="en-US" sz="1400" dirty="0"/>
              <a:t>, or the combination at the indicated concentrations. </a:t>
            </a:r>
            <a:r>
              <a:rPr lang="en-US" sz="1400" b="1" dirty="0"/>
              <a:t>(D)</a:t>
            </a:r>
            <a:r>
              <a:rPr lang="en-US" sz="1400" dirty="0"/>
              <a:t> Dose-response assays show the toxicity of LB-100 and </a:t>
            </a:r>
            <a:r>
              <a:rPr lang="en-US" sz="1400" dirty="0" err="1"/>
              <a:t>Adavosertib</a:t>
            </a:r>
            <a:r>
              <a:rPr lang="en-US" sz="1400" dirty="0"/>
              <a:t> in BJ and </a:t>
            </a:r>
            <a:r>
              <a:rPr lang="en-US" sz="1400" dirty="0" err="1"/>
              <a:t>HaCaT</a:t>
            </a:r>
            <a:r>
              <a:rPr lang="en-US" sz="1400" dirty="0"/>
              <a:t> cells compared to the average across the 7 CRC cell lines listed in the supplementary table S1. Cell viability was estimated by </a:t>
            </a:r>
            <a:r>
              <a:rPr lang="en-US" sz="1400" dirty="0" err="1"/>
              <a:t>resazurin</a:t>
            </a:r>
            <a:r>
              <a:rPr lang="en-US" sz="1400" dirty="0"/>
              <a:t> fluorescence after 5 days in the presence of the drug or DMSO control. The normalized values are plotted. </a:t>
            </a:r>
            <a:r>
              <a:rPr lang="en-US" sz="1400" b="1" dirty="0"/>
              <a:t>(E)</a:t>
            </a:r>
            <a:r>
              <a:rPr lang="en-US" sz="1400" dirty="0"/>
              <a:t> Synergy matrices and scores for the combination of LB-100 and </a:t>
            </a:r>
            <a:r>
              <a:rPr lang="en-US" sz="1400" dirty="0" err="1"/>
              <a:t>Adavosertib</a:t>
            </a:r>
            <a:r>
              <a:rPr lang="en-US" sz="1400" dirty="0"/>
              <a:t> in BJ and </a:t>
            </a:r>
            <a:r>
              <a:rPr lang="en-US" sz="1400" dirty="0" err="1"/>
              <a:t>HaCaT</a:t>
            </a:r>
            <a:r>
              <a:rPr lang="en-US" sz="1400" dirty="0"/>
              <a:t> cells. Cells were treated with 5 concentrations of LB-100 (1, 2, 3, 4, and 5 µM) or </a:t>
            </a:r>
            <a:r>
              <a:rPr lang="en-US" sz="1400" dirty="0" err="1"/>
              <a:t>Adavosertib</a:t>
            </a:r>
            <a:r>
              <a:rPr lang="en-US" sz="1400" dirty="0"/>
              <a:t> (100, 200, 300, 400, and 500 </a:t>
            </a:r>
            <a:r>
              <a:rPr lang="en-US" sz="1400" dirty="0" err="1"/>
              <a:t>nM</a:t>
            </a:r>
            <a:r>
              <a:rPr lang="en-US" sz="1400" dirty="0"/>
              <a:t>) and all respective permutations for 4 days. The percentage of cell viability for each condition was estimated by </a:t>
            </a:r>
            <a:r>
              <a:rPr lang="en-US" sz="1400" dirty="0" err="1"/>
              <a:t>resazurin</a:t>
            </a:r>
            <a:r>
              <a:rPr lang="en-US" sz="1400" dirty="0"/>
              <a:t> fluorescence and normalized to DMSO controls. Synergyfinder.org web tool was used to calculate the ZIP synergy scores and generate the plots. </a:t>
            </a:r>
          </a:p>
        </p:txBody>
      </p:sp>
    </p:spTree>
    <p:extLst>
      <p:ext uri="{BB962C8B-B14F-4D97-AF65-F5344CB8AC3E}">
        <p14:creationId xmlns:p14="http://schemas.microsoft.com/office/powerpoint/2010/main" val="3360175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312</Words>
  <Application>Microsoft Office PowerPoint</Application>
  <PresentationFormat>A4 Paper (210x297 mm)</PresentationFormat>
  <Paragraphs>20</Paragraphs>
  <Slides>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Prism 9</vt:lpstr>
      <vt:lpstr>PowerPoint Presentation</vt:lpstr>
      <vt:lpstr>PowerPoint Presentation</vt:lpstr>
    </vt:vector>
  </TitlesOfParts>
  <Company>NKI-AVL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Matheus Dos Santos Dias</dc:creator>
  <cp:lastModifiedBy>Matheus Dos Santos Dias</cp:lastModifiedBy>
  <cp:revision>4</cp:revision>
  <dcterms:created xsi:type="dcterms:W3CDTF">2024-03-11T08:05:26Z</dcterms:created>
  <dcterms:modified xsi:type="dcterms:W3CDTF">2024-03-11T08:09:45Z</dcterms:modified>
</cp:coreProperties>
</file>