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5" r:id="rId2"/>
    <p:sldId id="266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3" d="100"/>
          <a:sy n="83" d="100"/>
        </p:scale>
        <p:origin x="1416" y="-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37B08-7B98-4B68-BBC7-CE8903E60D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09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3.emf"/><Relationship Id="rId18" Type="http://schemas.openxmlformats.org/officeDocument/2006/relationships/oleObject" Target="../embeddings/oleObject6.bin"/><Relationship Id="rId26" Type="http://schemas.openxmlformats.org/officeDocument/2006/relationships/oleObject" Target="../embeddings/oleObject10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7.emf"/><Relationship Id="rId7" Type="http://schemas.openxmlformats.org/officeDocument/2006/relationships/image" Target="../media/image16.png"/><Relationship Id="rId12" Type="http://schemas.openxmlformats.org/officeDocument/2006/relationships/oleObject" Target="../embeddings/oleObject3.bin"/><Relationship Id="rId17" Type="http://schemas.openxmlformats.org/officeDocument/2006/relationships/image" Target="../media/image5.emf"/><Relationship Id="rId25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.bin"/><Relationship Id="rId20" Type="http://schemas.openxmlformats.org/officeDocument/2006/relationships/oleObject" Target="../embeddings/oleObject7.bin"/><Relationship Id="rId29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11" Type="http://schemas.openxmlformats.org/officeDocument/2006/relationships/image" Target="../media/image2.emf"/><Relationship Id="rId24" Type="http://schemas.openxmlformats.org/officeDocument/2006/relationships/oleObject" Target="../embeddings/oleObject9.bin"/><Relationship Id="rId5" Type="http://schemas.openxmlformats.org/officeDocument/2006/relationships/image" Target="../media/image14.png"/><Relationship Id="rId15" Type="http://schemas.openxmlformats.org/officeDocument/2006/relationships/image" Target="../media/image4.emf"/><Relationship Id="rId23" Type="http://schemas.openxmlformats.org/officeDocument/2006/relationships/image" Target="../media/image8.emf"/><Relationship Id="rId28" Type="http://schemas.openxmlformats.org/officeDocument/2006/relationships/oleObject" Target="../embeddings/oleObject11.bin"/><Relationship Id="rId10" Type="http://schemas.openxmlformats.org/officeDocument/2006/relationships/oleObject" Target="../embeddings/oleObject2.bin"/><Relationship Id="rId19" Type="http://schemas.openxmlformats.org/officeDocument/2006/relationships/image" Target="../media/image6.emf"/><Relationship Id="rId31" Type="http://schemas.openxmlformats.org/officeDocument/2006/relationships/image" Target="../media/image12.emf"/><Relationship Id="rId4" Type="http://schemas.openxmlformats.org/officeDocument/2006/relationships/image" Target="../media/image13.png"/><Relationship Id="rId9" Type="http://schemas.openxmlformats.org/officeDocument/2006/relationships/image" Target="../media/image1.emf"/><Relationship Id="rId14" Type="http://schemas.openxmlformats.org/officeDocument/2006/relationships/oleObject" Target="../embeddings/oleObject4.bin"/><Relationship Id="rId22" Type="http://schemas.openxmlformats.org/officeDocument/2006/relationships/oleObject" Target="../embeddings/oleObject8.bin"/><Relationship Id="rId27" Type="http://schemas.openxmlformats.org/officeDocument/2006/relationships/image" Target="../media/image10.emf"/><Relationship Id="rId30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177119" y="2468021"/>
            <a:ext cx="1908000" cy="1188000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177119" y="1135844"/>
            <a:ext cx="1908000" cy="118800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172952" y="4199878"/>
            <a:ext cx="1908000" cy="1188000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172952" y="5609493"/>
            <a:ext cx="1908000" cy="1188000"/>
          </a:xfrm>
          <a:prstGeom prst="rect">
            <a:avLst/>
          </a:prstGeo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79559" y="938658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2266775" y="938658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4313865" y="938658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77721" y="3985147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2264937" y="3985147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4312027" y="3985147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</a:p>
        </p:txBody>
      </p:sp>
      <p:sp>
        <p:nvSpPr>
          <p:cNvPr id="83" name="Rectangle 82"/>
          <p:cNvSpPr>
            <a:spLocks/>
          </p:cNvSpPr>
          <p:nvPr/>
        </p:nvSpPr>
        <p:spPr>
          <a:xfrm>
            <a:off x="42481" y="542245"/>
            <a:ext cx="6768000" cy="3168000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2841567" y="538925"/>
            <a:ext cx="13236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PDAC</a:t>
            </a:r>
            <a:endParaRPr lang="en-US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5" name="Rectangle 84"/>
          <p:cNvSpPr>
            <a:spLocks/>
          </p:cNvSpPr>
          <p:nvPr/>
        </p:nvSpPr>
        <p:spPr>
          <a:xfrm>
            <a:off x="44747" y="3708034"/>
            <a:ext cx="6768000" cy="3168000"/>
          </a:xfrm>
          <a:prstGeom prst="rect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2522488" y="3690560"/>
            <a:ext cx="19618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CCA</a:t>
            </a:r>
            <a:endParaRPr lang="en-US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4233251" y="1117748"/>
          <a:ext cx="1294765" cy="12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Prism 9" r:id="rId8" imgW="7560329" imgH="7146936" progId="Prism9.Document">
                  <p:embed/>
                </p:oleObj>
              </mc:Choice>
              <mc:Fallback>
                <p:oleObj name="Prism 9" r:id="rId8" imgW="7560329" imgH="7146936" progId="Prism9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233251" y="1117748"/>
                        <a:ext cx="1294765" cy="12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5559079" y="1117748"/>
          <a:ext cx="1294765" cy="12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Prism 9" r:id="rId10" imgW="7560329" imgH="7146936" progId="Prism9.Document">
                  <p:embed/>
                </p:oleObj>
              </mc:Choice>
              <mc:Fallback>
                <p:oleObj name="Prism 9" r:id="rId10" imgW="7560329" imgH="7146936" progId="Prism9.Document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59079" y="1117748"/>
                        <a:ext cx="1294765" cy="12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4233251" y="2432021"/>
          <a:ext cx="1294767" cy="12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Prism 9" r:id="rId12" imgW="7560329" imgH="7146936" progId="Prism9.Document">
                  <p:embed/>
                </p:oleObj>
              </mc:Choice>
              <mc:Fallback>
                <p:oleObj name="Prism 9" r:id="rId12" imgW="7560329" imgH="7146936" progId="Prism9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233251" y="2432021"/>
                        <a:ext cx="1294767" cy="12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5559079" y="2432021"/>
          <a:ext cx="1294767" cy="12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Prism 9" r:id="rId14" imgW="7560329" imgH="7146936" progId="Prism9.Document">
                  <p:embed/>
                </p:oleObj>
              </mc:Choice>
              <mc:Fallback>
                <p:oleObj name="Prism 9" r:id="rId14" imgW="7560329" imgH="7146936" progId="Prism9.Document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59079" y="2432021"/>
                        <a:ext cx="1294767" cy="12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/>
          </p:cNvGraphicFramePr>
          <p:nvPr>
            <p:extLst/>
          </p:nvPr>
        </p:nvGraphicFramePr>
        <p:xfrm>
          <a:off x="4233251" y="4259220"/>
          <a:ext cx="1296000" cy="12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Prism 9" r:id="rId16" imgW="7560329" imgH="7086088" progId="Prism9.Document">
                  <p:embed/>
                </p:oleObj>
              </mc:Choice>
              <mc:Fallback>
                <p:oleObj name="Prism 9" r:id="rId16" imgW="7560329" imgH="7086088" progId="Prism9.Document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233251" y="4259220"/>
                        <a:ext cx="1296000" cy="12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/>
          </p:cNvGraphicFramePr>
          <p:nvPr>
            <p:extLst/>
          </p:nvPr>
        </p:nvGraphicFramePr>
        <p:xfrm>
          <a:off x="5559079" y="4259220"/>
          <a:ext cx="1296000" cy="12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Prism 9" r:id="rId18" imgW="7560329" imgH="7390688" progId="Prism9.Document">
                  <p:embed/>
                </p:oleObj>
              </mc:Choice>
              <mc:Fallback>
                <p:oleObj name="Prism 9" r:id="rId18" imgW="7560329" imgH="7390688" progId="Prism9.Document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559079" y="4259220"/>
                        <a:ext cx="1296000" cy="12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/>
          </p:cNvGraphicFramePr>
          <p:nvPr>
            <p:extLst/>
          </p:nvPr>
        </p:nvGraphicFramePr>
        <p:xfrm>
          <a:off x="4233251" y="5573493"/>
          <a:ext cx="1296000" cy="12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Prism 9" r:id="rId20" imgW="7560329" imgH="7256750" progId="Prism9.Document">
                  <p:embed/>
                </p:oleObj>
              </mc:Choice>
              <mc:Fallback>
                <p:oleObj name="Prism 9" r:id="rId20" imgW="7560329" imgH="7256750" progId="Prism9.Document">
                  <p:embed/>
                  <p:pic>
                    <p:nvPicPr>
                      <p:cNvPr id="26" name="Object 25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233251" y="5573493"/>
                        <a:ext cx="1296000" cy="12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/>
          </p:cNvGraphicFramePr>
          <p:nvPr>
            <p:extLst/>
          </p:nvPr>
        </p:nvGraphicFramePr>
        <p:xfrm>
          <a:off x="5559079" y="5573493"/>
          <a:ext cx="1296000" cy="12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Prism 9" r:id="rId22" imgW="7560329" imgH="7250629" progId="Prism9.Document">
                  <p:embed/>
                </p:oleObj>
              </mc:Choice>
              <mc:Fallback>
                <p:oleObj name="Prism 9" r:id="rId22" imgW="7560329" imgH="7250629" progId="Prism9.Document">
                  <p:embed/>
                  <p:pic>
                    <p:nvPicPr>
                      <p:cNvPr id="27" name="Object 26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559079" y="5573493"/>
                        <a:ext cx="1296000" cy="12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S5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12495" y="1037728"/>
          <a:ext cx="2194618" cy="13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Prism 9" r:id="rId24" imgW="7234046" imgH="4391135" progId="Prism9.Document">
                  <p:embed/>
                </p:oleObj>
              </mc:Choice>
              <mc:Fallback>
                <p:oleObj name="Prism 9" r:id="rId24" imgW="7234046" imgH="4391135" progId="Prism9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2495" y="1037728"/>
                        <a:ext cx="2194618" cy="13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12495" y="2356478"/>
          <a:ext cx="2195913" cy="13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Prism 9" r:id="rId26" imgW="7234046" imgH="4389695" progId="Prism9.Document">
                  <p:embed/>
                </p:oleObj>
              </mc:Choice>
              <mc:Fallback>
                <p:oleObj name="Prism 9" r:id="rId26" imgW="7234046" imgH="4389695" progId="Prism9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12495" y="2356478"/>
                        <a:ext cx="2195913" cy="13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/>
          </p:cNvGraphicFramePr>
          <p:nvPr>
            <p:extLst/>
          </p:nvPr>
        </p:nvGraphicFramePr>
        <p:xfrm>
          <a:off x="112495" y="4108361"/>
          <a:ext cx="2196000" cy="13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Prism 9" r:id="rId28" imgW="6921448" imgH="4391135" progId="Prism9.Document">
                  <p:embed/>
                </p:oleObj>
              </mc:Choice>
              <mc:Fallback>
                <p:oleObj name="Prism 9" r:id="rId28" imgW="6921448" imgH="4391135" progId="Prism9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12495" y="4108361"/>
                        <a:ext cx="2196000" cy="13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/>
          </p:cNvGraphicFramePr>
          <p:nvPr>
            <p:extLst/>
          </p:nvPr>
        </p:nvGraphicFramePr>
        <p:xfrm>
          <a:off x="112495" y="5501731"/>
          <a:ext cx="2196000" cy="13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Prism 9" r:id="rId30" imgW="6921448" imgH="4389695" progId="Prism9.Document">
                  <p:embed/>
                </p:oleObj>
              </mc:Choice>
              <mc:Fallback>
                <p:oleObj name="Prism 9" r:id="rId30" imgW="6921448" imgH="4389695" progId="Prism9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112495" y="5501731"/>
                        <a:ext cx="2196000" cy="13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495924" y="6692518"/>
            <a:ext cx="423080" cy="13377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US" sz="800" b="1" dirty="0" smtClean="0"/>
              <a:t>(µM)</a:t>
            </a:r>
            <a:endParaRPr lang="en-US" sz="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495924" y="5291953"/>
            <a:ext cx="423080" cy="13377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US" sz="800" b="1" dirty="0" smtClean="0"/>
              <a:t>(µM)</a:t>
            </a:r>
            <a:endParaRPr lang="en-US" sz="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435599" y="3545796"/>
            <a:ext cx="423080" cy="13377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US" sz="800" b="1" dirty="0" smtClean="0"/>
              <a:t>(µM)</a:t>
            </a:r>
            <a:endParaRPr lang="en-US" sz="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433728" y="2228815"/>
            <a:ext cx="423080" cy="13377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US" sz="800" b="1" dirty="0" smtClean="0"/>
              <a:t>(µM)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28879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Figure S5: Combined toxicity of LB-100 and </a:t>
            </a:r>
            <a:r>
              <a:rPr lang="en-US" sz="1400" b="1" dirty="0" err="1"/>
              <a:t>Adavosertib</a:t>
            </a:r>
            <a:r>
              <a:rPr lang="en-US" sz="1400" b="1" dirty="0"/>
              <a:t> in PDAC and CCA models</a:t>
            </a:r>
            <a:endParaRPr lang="en-US" sz="1400" dirty="0"/>
          </a:p>
          <a:p>
            <a:pPr algn="just"/>
            <a:r>
              <a:rPr lang="en-US" sz="1400" b="1" dirty="0"/>
              <a:t>(A)</a:t>
            </a:r>
            <a:r>
              <a:rPr lang="en-US" sz="1400" dirty="0"/>
              <a:t> and</a:t>
            </a:r>
            <a:r>
              <a:rPr lang="en-US" sz="1400" b="1" dirty="0"/>
              <a:t> </a:t>
            </a:r>
            <a:r>
              <a:rPr lang="en-US" sz="1400" b="1" dirty="0" smtClean="0"/>
              <a:t>(B)</a:t>
            </a:r>
            <a:r>
              <a:rPr lang="en-US" sz="1400" dirty="0" smtClean="0"/>
              <a:t> </a:t>
            </a:r>
            <a:r>
              <a:rPr lang="en-US" sz="1400" dirty="0"/>
              <a:t>Dose-response assays show the effect of LB-100 or </a:t>
            </a:r>
            <a:r>
              <a:rPr lang="en-US" sz="1400" dirty="0" err="1"/>
              <a:t>Adavosertib</a:t>
            </a:r>
            <a:r>
              <a:rPr lang="en-US" sz="1400" dirty="0"/>
              <a:t> in 4 PDAC and 4 CCA models, respectively. Cell viability was estimated by </a:t>
            </a:r>
            <a:r>
              <a:rPr lang="en-US" sz="1400" dirty="0" err="1"/>
              <a:t>resazurin</a:t>
            </a:r>
            <a:r>
              <a:rPr lang="en-US" sz="1400" dirty="0"/>
              <a:t> fluorescence after 5 days in the presence of the drug or DMSO control. The normalized values are plotted. </a:t>
            </a:r>
            <a:r>
              <a:rPr lang="en-US" sz="1400" b="1" dirty="0" smtClean="0"/>
              <a:t>(C) </a:t>
            </a:r>
            <a:r>
              <a:rPr lang="en-US" sz="1400" dirty="0"/>
              <a:t>and</a:t>
            </a:r>
            <a:r>
              <a:rPr lang="en-US" sz="1400" b="1" dirty="0"/>
              <a:t> </a:t>
            </a:r>
            <a:r>
              <a:rPr lang="en-US" sz="1400" b="1" dirty="0" smtClean="0"/>
              <a:t>(D)</a:t>
            </a:r>
            <a:r>
              <a:rPr lang="en-US" sz="1400" dirty="0" smtClean="0"/>
              <a:t> </a:t>
            </a:r>
            <a:r>
              <a:rPr lang="en-US" sz="1400" dirty="0"/>
              <a:t>Long-term viability assays show 4 PDAC and 4 CCA models, respectively, treated with LB-100 or </a:t>
            </a:r>
            <a:r>
              <a:rPr lang="en-US" sz="1400" dirty="0" err="1"/>
              <a:t>Adavosertib</a:t>
            </a:r>
            <a:r>
              <a:rPr lang="en-US" sz="1400" dirty="0"/>
              <a:t> at the indicated concentrations. Treatments were refreshed every 2-3 days, and the cells were grown for 10-14 days before fixing, staining, and imaging. </a:t>
            </a:r>
            <a:r>
              <a:rPr lang="en-US" sz="1400" b="1" dirty="0" smtClean="0"/>
              <a:t>(E)</a:t>
            </a:r>
            <a:r>
              <a:rPr lang="en-US" sz="1400" dirty="0" smtClean="0"/>
              <a:t> </a:t>
            </a:r>
            <a:r>
              <a:rPr lang="en-US" sz="1400" dirty="0"/>
              <a:t>and </a:t>
            </a:r>
            <a:r>
              <a:rPr lang="en-US" sz="1400" b="1" dirty="0"/>
              <a:t>(F)</a:t>
            </a:r>
            <a:r>
              <a:rPr lang="en-US" sz="1400" dirty="0"/>
              <a:t> </a:t>
            </a:r>
            <a:r>
              <a:rPr lang="en-US" sz="1400" dirty="0" err="1"/>
              <a:t>IncuCyte</a:t>
            </a:r>
            <a:r>
              <a:rPr lang="en-US" sz="1400" dirty="0"/>
              <a:t>-based proliferation assays from 4 PDAC and 4 CCA models, respectively, in the absence or presence of LB-100, </a:t>
            </a:r>
            <a:r>
              <a:rPr lang="en-US" sz="1400" dirty="0" err="1"/>
              <a:t>Adavosertib</a:t>
            </a:r>
            <a:r>
              <a:rPr lang="en-US" sz="1400" dirty="0"/>
              <a:t>, or the combination at the indicated concentrations.</a:t>
            </a:r>
          </a:p>
        </p:txBody>
      </p:sp>
    </p:spTree>
    <p:extLst>
      <p:ext uri="{BB962C8B-B14F-4D97-AF65-F5344CB8AC3E}">
        <p14:creationId xmlns:p14="http://schemas.microsoft.com/office/powerpoint/2010/main" val="3363713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181</Words>
  <Application>Microsoft Office PowerPoint</Application>
  <PresentationFormat>A4 Paper (210x297 mm)</PresentationFormat>
  <Paragraphs>16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Prism 9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6</cp:revision>
  <dcterms:created xsi:type="dcterms:W3CDTF">2024-03-11T08:05:26Z</dcterms:created>
  <dcterms:modified xsi:type="dcterms:W3CDTF">2024-03-11T08:31:35Z</dcterms:modified>
</cp:coreProperties>
</file>