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7" r:id="rId2"/>
    <p:sldId id="26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8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emf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emf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em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emf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89270"/>
          <a:stretch/>
        </p:blipFill>
        <p:spPr>
          <a:xfrm>
            <a:off x="460704" y="7986021"/>
            <a:ext cx="6063749" cy="3460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15784"/>
          <a:stretch/>
        </p:blipFill>
        <p:spPr>
          <a:xfrm>
            <a:off x="203569" y="6470996"/>
            <a:ext cx="2315159" cy="151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15288"/>
          <a:stretch/>
        </p:blipFill>
        <p:spPr>
          <a:xfrm>
            <a:off x="2402315" y="6470996"/>
            <a:ext cx="2301618" cy="1512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t="16279"/>
          <a:stretch/>
        </p:blipFill>
        <p:spPr>
          <a:xfrm>
            <a:off x="4634014" y="6470996"/>
            <a:ext cx="2328856" cy="1512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-42864" y="6310943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-65425" y="474796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0" name="Marcador de contenido 17" descr="Un dibujo de la tierra&#10;&#10;Descripción generada automáticamente con confianza baja">
            <a:extLst>
              <a:ext uri="{FF2B5EF4-FFF2-40B4-BE49-F238E27FC236}">
                <a16:creationId xmlns:a16="http://schemas.microsoft.com/office/drawing/2014/main" id="{18F02C5F-A08B-FDCF-60C8-575E9E040D8D}"/>
              </a:ext>
            </a:extLst>
          </p:cNvPr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"/>
          <a:stretch/>
        </p:blipFill>
        <p:spPr>
          <a:xfrm>
            <a:off x="46427" y="934290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Marcador de contenido 19" descr="Dibujo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C72FFA19-3EF7-B734-8A82-489ED1C47CD8}"/>
              </a:ext>
            </a:extLst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77" y="934290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Marcador de contenido 1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A84B58EB-B6E5-8CA1-83CA-77B0353BBCD0}"/>
              </a:ext>
            </a:extLst>
          </p:cNvPr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" y="3520158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Marcador de contenido 15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4A75385-367E-4A1E-B983-5884EE3F0149}"/>
              </a:ext>
            </a:extLst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77" y="3520158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Marcador de contenido 13" descr="Mapa&#10;&#10;Descripción generada automáticamente">
            <a:extLst>
              <a:ext uri="{FF2B5EF4-FFF2-40B4-BE49-F238E27FC236}">
                <a16:creationId xmlns:a16="http://schemas.microsoft.com/office/drawing/2014/main" id="{F36ECB51-4E0F-009B-2FAB-412283E755DE}"/>
              </a:ext>
            </a:extLst>
          </p:cNvPr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" y="2227224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Marcador de contenido 15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0DC9097E-E955-B629-C655-BAA3BDD616CE}"/>
              </a:ext>
            </a:extLst>
          </p:cNvPr>
          <p:cNvPicPr>
            <a:picLocks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"/>
          <a:stretch/>
        </p:blipFill>
        <p:spPr>
          <a:xfrm>
            <a:off x="1689177" y="2227224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Marcador de contenido 5">
            <a:extLst>
              <a:ext uri="{FF2B5EF4-FFF2-40B4-BE49-F238E27FC236}">
                <a16:creationId xmlns:a16="http://schemas.microsoft.com/office/drawing/2014/main" id="{493D584F-52AC-70A1-DDD0-39213446FFE2}"/>
              </a:ext>
            </a:extLst>
          </p:cNvPr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7" y="4813092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Marcador de contenido 7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82F52EC2-E032-2270-FA06-723994E31720}"/>
              </a:ext>
            </a:extLst>
          </p:cNvPr>
          <p:cNvPicPr>
            <a:picLocks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"/>
          <a:stretch/>
        </p:blipFill>
        <p:spPr>
          <a:xfrm>
            <a:off x="1689177" y="4813092"/>
            <a:ext cx="1605600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Marcador de contenido 29" descr="Mapa&#10;&#10;Descripción generada automáticamente">
            <a:extLst>
              <a:ext uri="{FF2B5EF4-FFF2-40B4-BE49-F238E27FC236}">
                <a16:creationId xmlns:a16="http://schemas.microsoft.com/office/drawing/2014/main" id="{00EC5694-AE0B-A129-CE8D-A005437BCE91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99" y="934290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Marcador de contenido 31" descr="Patrón de fondo&#10;&#10;Descripción generada automáticamente">
            <a:extLst>
              <a:ext uri="{FF2B5EF4-FFF2-40B4-BE49-F238E27FC236}">
                <a16:creationId xmlns:a16="http://schemas.microsoft.com/office/drawing/2014/main" id="{8F0A8459-5CBD-C542-4E99-2144BD579B6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67" y="934290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Marcador de contenido 21">
            <a:extLst>
              <a:ext uri="{FF2B5EF4-FFF2-40B4-BE49-F238E27FC236}">
                <a16:creationId xmlns:a16="http://schemas.microsoft.com/office/drawing/2014/main" id="{B5E35184-AFE7-D5E4-18BD-C626666946E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99" y="3520158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Marcador de contenido 23" descr="Patrón de fondo&#10;&#10;Descripción generada automáticamente">
            <a:extLst>
              <a:ext uri="{FF2B5EF4-FFF2-40B4-BE49-F238E27FC236}">
                <a16:creationId xmlns:a16="http://schemas.microsoft.com/office/drawing/2014/main" id="{28C794BA-1898-2ED8-0CC8-B6C3D0AA8FE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67" y="3520158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Marcador de contenido 13" descr="Un dibujo de una persona&#10;&#10;Descripción generada automáticamente con confianza media">
            <a:extLst>
              <a:ext uri="{FF2B5EF4-FFF2-40B4-BE49-F238E27FC236}">
                <a16:creationId xmlns:a16="http://schemas.microsoft.com/office/drawing/2014/main" id="{A9F5C7F3-5ABD-1A74-839D-B2DE87774CA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99" y="2227224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Marcador de contenido 15" descr="Imagen que contiene tela, alfombra&#10;&#10;Descripción generada automáticamente">
            <a:extLst>
              <a:ext uri="{FF2B5EF4-FFF2-40B4-BE49-F238E27FC236}">
                <a16:creationId xmlns:a16="http://schemas.microsoft.com/office/drawing/2014/main" id="{77347844-6EBB-6716-4A40-497668CF02A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67" y="2227224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Marcador de contenido 5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C063093E-EF10-BB06-D038-4D1EF65EA3E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599" y="4813092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Marcador de contenido 7" descr="Patrón de fondo&#10;&#10;Descripción generada automáticamente con confianza media">
            <a:extLst>
              <a:ext uri="{FF2B5EF4-FFF2-40B4-BE49-F238E27FC236}">
                <a16:creationId xmlns:a16="http://schemas.microsoft.com/office/drawing/2014/main" id="{0481DE4E-9E63-9346-65EC-4E6024B07967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367" y="4813092"/>
            <a:ext cx="1606308" cy="86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" name="TextBox 41"/>
          <p:cNvSpPr txBox="1"/>
          <p:nvPr/>
        </p:nvSpPr>
        <p:spPr>
          <a:xfrm>
            <a:off x="2364850" y="5800119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LB-100 + </a:t>
            </a:r>
            <a:r>
              <a:rPr lang="en-US" sz="1400" b="1" dirty="0" err="1"/>
              <a:t>A</a:t>
            </a:r>
            <a:r>
              <a:rPr lang="en-US" sz="1400" b="1" dirty="0" err="1" smtClean="0"/>
              <a:t>davosertib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204638" y="5764773"/>
            <a:ext cx="6470297" cy="34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95804" y="4415266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/>
              <a:t>Adavosertib</a:t>
            </a:r>
            <a:endParaRPr lang="en-US" sz="1400" b="1" dirty="0"/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10540" y="4455076"/>
            <a:ext cx="6470297" cy="34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389180" y="3141698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LB-100</a:t>
            </a:r>
            <a:endParaRPr lang="en-US" sz="1400" b="1" dirty="0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78864" y="3168982"/>
            <a:ext cx="6470297" cy="34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383282" y="1868130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Vehicles</a:t>
            </a:r>
            <a:endParaRPr lang="en-US" sz="1400" b="1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198018" y="1870362"/>
            <a:ext cx="6470297" cy="34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56287" y="564065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PDOX2</a:t>
            </a:r>
            <a:endParaRPr lang="en-US" sz="1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140603" y="566153"/>
            <a:ext cx="20566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PDOX3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936551" y="6264557"/>
            <a:ext cx="99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PDOX1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157452" y="6264557"/>
            <a:ext cx="99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PDOX2</a:t>
            </a:r>
            <a:endParaRPr lang="en-US" sz="1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5359121" y="6264557"/>
            <a:ext cx="99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PDOX3</a:t>
            </a:r>
            <a:endParaRPr lang="en-US" sz="1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380389" y="4779204"/>
            <a:ext cx="217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991502" y="5316673"/>
            <a:ext cx="217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333165" y="5191082"/>
            <a:ext cx="402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TC</a:t>
            </a:r>
            <a:endParaRPr lang="en-US" sz="1000" b="1" dirty="0"/>
          </a:p>
        </p:txBody>
      </p:sp>
      <p:cxnSp>
        <p:nvCxnSpPr>
          <p:cNvPr id="55" name="Straight Arrow Connector 54"/>
          <p:cNvCxnSpPr/>
          <p:nvPr/>
        </p:nvCxnSpPr>
        <p:spPr>
          <a:xfrm rot="-1380000" flipV="1">
            <a:off x="5559847" y="5159568"/>
            <a:ext cx="170884" cy="7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-6660000" flipV="1">
            <a:off x="5352721" y="5158011"/>
            <a:ext cx="170884" cy="7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958602" y="4845203"/>
            <a:ext cx="217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452089" y="5140930"/>
            <a:ext cx="217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372820" y="5493935"/>
            <a:ext cx="402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TC</a:t>
            </a:r>
            <a:endParaRPr lang="en-US" sz="1000" b="1" dirty="0"/>
          </a:p>
        </p:txBody>
      </p:sp>
      <p:cxnSp>
        <p:nvCxnSpPr>
          <p:cNvPr id="63" name="Straight Arrow Connector 62"/>
          <p:cNvCxnSpPr/>
          <p:nvPr/>
        </p:nvCxnSpPr>
        <p:spPr>
          <a:xfrm rot="-1380000" flipV="1">
            <a:off x="2566664" y="5452317"/>
            <a:ext cx="170884" cy="7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rot="-6660000" flipV="1">
            <a:off x="2425214" y="5453286"/>
            <a:ext cx="170884" cy="7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S6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Figure S6: LB-100 and </a:t>
            </a:r>
            <a:r>
              <a:rPr lang="en-US" sz="1400" b="1" dirty="0" err="1"/>
              <a:t>adavosertib</a:t>
            </a:r>
            <a:r>
              <a:rPr lang="en-US" sz="1400" b="1" dirty="0"/>
              <a:t> induce histological response in </a:t>
            </a:r>
            <a:r>
              <a:rPr lang="en-US" sz="1400" b="1" dirty="0" err="1"/>
              <a:t>orthotopic</a:t>
            </a:r>
            <a:r>
              <a:rPr lang="en-US" sz="1400" b="1" dirty="0"/>
              <a:t> CRC PDXs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Representative Hematoxylin &amp; Eosin (H&amp;E) </a:t>
            </a:r>
            <a:r>
              <a:rPr lang="en-US" sz="1400" dirty="0" err="1"/>
              <a:t>stainings</a:t>
            </a:r>
            <a:r>
              <a:rPr lang="en-US" sz="1400" dirty="0"/>
              <a:t> at endpoint from PDOX2 and PDOX3 treated as indicated. Original magnification middle images: 15x, scale bar 1000 µm; right images: 200x.</a:t>
            </a:r>
            <a:r>
              <a:rPr lang="en-US" sz="1400" b="1" dirty="0"/>
              <a:t> </a:t>
            </a:r>
            <a:r>
              <a:rPr lang="en-US" sz="1400" dirty="0"/>
              <a:t>S indicates stroma, and the arrows point to the tumor-cell component.</a:t>
            </a:r>
            <a:r>
              <a:rPr lang="en-US" sz="1400" b="1" dirty="0"/>
              <a:t> (B)</a:t>
            </a:r>
            <a:r>
              <a:rPr lang="en-US" sz="1400" dirty="0"/>
              <a:t> Mice body weight variation of the 3 CRC PDXs across the experiments. </a:t>
            </a:r>
          </a:p>
        </p:txBody>
      </p:sp>
    </p:spTree>
    <p:extLst>
      <p:ext uri="{BB962C8B-B14F-4D97-AF65-F5344CB8AC3E}">
        <p14:creationId xmlns:p14="http://schemas.microsoft.com/office/powerpoint/2010/main" val="140378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102</Words>
  <Application>Microsoft Office PowerPoint</Application>
  <PresentationFormat>A4 Paper (210x297 mm)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6</cp:revision>
  <dcterms:created xsi:type="dcterms:W3CDTF">2024-03-11T08:05:26Z</dcterms:created>
  <dcterms:modified xsi:type="dcterms:W3CDTF">2024-03-11T08:11:06Z</dcterms:modified>
</cp:coreProperties>
</file>